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smtClean="0"/>
            <a:t>Controller</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2EBAD70B-3DDC-441E-AC32-76F30B513296}" type="presOf" srcId="{4DE8E75A-8453-440A-BB4F-E0E18D316570}" destId="{4936C3BD-CD34-420B-B6CF-81F4ECF0E6D7}" srcOrd="0" destOrd="0" presId="urn:microsoft.com/office/officeart/2005/8/layout/cycle2"/>
    <dgm:cxn modelId="{01371B92-EF45-4AFA-90DB-814A35D6825A}" type="presOf" srcId="{8894A44E-12D7-4CE3-9F88-7E05DCC56E70}" destId="{622390B4-7BC3-42C3-8F31-55CCA3576B7B}" srcOrd="0" destOrd="0" presId="urn:microsoft.com/office/officeart/2005/8/layout/cycle2"/>
    <dgm:cxn modelId="{3D375C45-A71D-4E75-B212-45D4E7EEE036}" type="presOf" srcId="{8894A44E-12D7-4CE3-9F88-7E05DCC56E70}" destId="{0D222155-02E0-4770-9386-33DC00F4B02A}" srcOrd="1"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74CB4CBD-7408-4466-BA76-AC85C17BEE6E}" srcId="{77CAA67E-82C2-45EB-9B1E-22C3D5C800E3}" destId="{57634973-B9DE-4727-8236-2B3D489F444A}" srcOrd="0" destOrd="0" parTransId="{88D9B316-940A-4FF4-8FF9-2C3C14549FD8}" sibTransId="{8894A44E-12D7-4CE3-9F88-7E05DCC56E70}"/>
    <dgm:cxn modelId="{EBA41316-05DB-43E7-A8CB-4887729CFBDE}" type="presOf" srcId="{4DE8E75A-8453-440A-BB4F-E0E18D316570}" destId="{86136AA6-5C7A-452B-962F-D1A19664A840}" srcOrd="1"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84B41E40-F953-4E7D-BFF9-0904AE3A1FDF}" type="presOf" srcId="{13A84977-4C1D-4846-8978-AB0EF977CB52}" destId="{FDCCD7FE-68E9-481B-8901-F3A7C9A18123}" srcOrd="0" destOrd="0" presId="urn:microsoft.com/office/officeart/2005/8/layout/cycle2"/>
    <dgm:cxn modelId="{25C6A8CA-3E74-474A-9BEB-DCA311B548D2}" type="presOf" srcId="{77CAA67E-82C2-45EB-9B1E-22C3D5C800E3}" destId="{62BA6A7F-D5AB-4F43-9788-071278861FE5}" srcOrd="0" destOrd="0" presId="urn:microsoft.com/office/officeart/2005/8/layout/cycle2"/>
    <dgm:cxn modelId="{1BD2A447-D8F7-4573-B2B8-C97C921989D6}" type="presOf" srcId="{2C4E7E1C-9CD6-478D-A4C0-CF23C7A7B636}" destId="{2E16C906-4425-4CF1-86DD-89BCD791E2BC}" srcOrd="1" destOrd="0" presId="urn:microsoft.com/office/officeart/2005/8/layout/cycle2"/>
    <dgm:cxn modelId="{ADBBDF2B-6B2A-4958-AF9F-C01D2F018E84}" type="presOf" srcId="{57634973-B9DE-4727-8236-2B3D489F444A}" destId="{92BB5B34-6680-4DBF-9558-75A367B00D9E}" srcOrd="0" destOrd="0" presId="urn:microsoft.com/office/officeart/2005/8/layout/cycle2"/>
    <dgm:cxn modelId="{7707C139-B87C-4447-9C5F-C7ED11E69239}" type="presOf" srcId="{2C4E7E1C-9CD6-478D-A4C0-CF23C7A7B636}" destId="{C35E45EF-2014-4DDC-8E63-15C28AACDD14}" srcOrd="0" destOrd="0" presId="urn:microsoft.com/office/officeart/2005/8/layout/cycle2"/>
    <dgm:cxn modelId="{CD53B7D0-0E6E-46CF-96CB-3CC86EDDA635}" type="presOf" srcId="{BCF8AC2F-1E7C-4460-B4E3-5E795751F2DD}" destId="{6D6B2735-FB1B-41F2-82E4-E9CECB2A1CF9}" srcOrd="0" destOrd="0" presId="urn:microsoft.com/office/officeart/2005/8/layout/cycle2"/>
    <dgm:cxn modelId="{40C92B30-1C7C-42D5-BF06-47680612BBDD}" type="presParOf" srcId="{62BA6A7F-D5AB-4F43-9788-071278861FE5}" destId="{92BB5B34-6680-4DBF-9558-75A367B00D9E}" srcOrd="0" destOrd="0" presId="urn:microsoft.com/office/officeart/2005/8/layout/cycle2"/>
    <dgm:cxn modelId="{7DE6DB85-7E05-48A4-B80E-897EE388DCA4}" type="presParOf" srcId="{62BA6A7F-D5AB-4F43-9788-071278861FE5}" destId="{622390B4-7BC3-42C3-8F31-55CCA3576B7B}" srcOrd="1" destOrd="0" presId="urn:microsoft.com/office/officeart/2005/8/layout/cycle2"/>
    <dgm:cxn modelId="{7282E723-E027-468F-91D6-B0B4968CA840}" type="presParOf" srcId="{622390B4-7BC3-42C3-8F31-55CCA3576B7B}" destId="{0D222155-02E0-4770-9386-33DC00F4B02A}" srcOrd="0" destOrd="0" presId="urn:microsoft.com/office/officeart/2005/8/layout/cycle2"/>
    <dgm:cxn modelId="{1B0E7F40-9041-4E45-8364-650A4A3F886A}" type="presParOf" srcId="{62BA6A7F-D5AB-4F43-9788-071278861FE5}" destId="{6D6B2735-FB1B-41F2-82E4-E9CECB2A1CF9}" srcOrd="2" destOrd="0" presId="urn:microsoft.com/office/officeart/2005/8/layout/cycle2"/>
    <dgm:cxn modelId="{F65E1D6C-D4E2-4C93-AECE-4BBEB9F12537}" type="presParOf" srcId="{62BA6A7F-D5AB-4F43-9788-071278861FE5}" destId="{C35E45EF-2014-4DDC-8E63-15C28AACDD14}" srcOrd="3" destOrd="0" presId="urn:microsoft.com/office/officeart/2005/8/layout/cycle2"/>
    <dgm:cxn modelId="{27D97E51-465A-4341-921E-C8208696515F}" type="presParOf" srcId="{C35E45EF-2014-4DDC-8E63-15C28AACDD14}" destId="{2E16C906-4425-4CF1-86DD-89BCD791E2BC}" srcOrd="0" destOrd="0" presId="urn:microsoft.com/office/officeart/2005/8/layout/cycle2"/>
    <dgm:cxn modelId="{BB1A7CE8-7968-4044-B42A-16C28633026D}" type="presParOf" srcId="{62BA6A7F-D5AB-4F43-9788-071278861FE5}" destId="{FDCCD7FE-68E9-481B-8901-F3A7C9A18123}" srcOrd="4" destOrd="0" presId="urn:microsoft.com/office/officeart/2005/8/layout/cycle2"/>
    <dgm:cxn modelId="{52D341AF-5E8A-48F7-8284-CFB958CF5D03}" type="presParOf" srcId="{62BA6A7F-D5AB-4F43-9788-071278861FE5}" destId="{4936C3BD-CD34-420B-B6CF-81F4ECF0E6D7}" srcOrd="5" destOrd="0" presId="urn:microsoft.com/office/officeart/2005/8/layout/cycle2"/>
    <dgm:cxn modelId="{84C6A63C-B1D9-42EC-835A-7671ACFBA4DD}"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err="1" smtClean="0"/>
            <a:t>ViewModel</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dirty="0"/>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custAng="7200000" custLinFactX="-39787" custLinFactY="36750" custLinFactNeighborX="-100000" custLinFactNeighborY="100000"/>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custAng="10800000" custLinFactNeighborX="22919" custLinFactNeighborY="48412"/>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custAng="17578313" custLinFactX="165709" custLinFactNeighborX="200000" custLinFactNeighborY="-33912"/>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9CA14896-85FA-484F-88E6-8431B6E34A07}" type="presOf" srcId="{13A84977-4C1D-4846-8978-AB0EF977CB52}" destId="{FDCCD7FE-68E9-481B-8901-F3A7C9A18123}" srcOrd="0"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74CB4CBD-7408-4466-BA76-AC85C17BEE6E}" srcId="{77CAA67E-82C2-45EB-9B1E-22C3D5C800E3}" destId="{57634973-B9DE-4727-8236-2B3D489F444A}" srcOrd="0" destOrd="0" parTransId="{88D9B316-940A-4FF4-8FF9-2C3C14549FD8}" sibTransId="{8894A44E-12D7-4CE3-9F88-7E05DCC56E70}"/>
    <dgm:cxn modelId="{448F9267-6233-41A7-B35A-91AACA4AEF25}" srcId="{77CAA67E-82C2-45EB-9B1E-22C3D5C800E3}" destId="{BCF8AC2F-1E7C-4460-B4E3-5E795751F2DD}" srcOrd="1" destOrd="0" parTransId="{392FA3D2-F9A2-4FBF-881C-21432638B19D}" sibTransId="{2C4E7E1C-9CD6-478D-A4C0-CF23C7A7B636}"/>
    <dgm:cxn modelId="{A93E8506-FB25-4474-9FA1-1A7196BFF2E6}" type="presOf" srcId="{77CAA67E-82C2-45EB-9B1E-22C3D5C800E3}" destId="{62BA6A7F-D5AB-4F43-9788-071278861FE5}" srcOrd="0" destOrd="0" presId="urn:microsoft.com/office/officeart/2005/8/layout/cycle2"/>
    <dgm:cxn modelId="{9F68FB00-C198-4F1C-BF3E-6011F0EAC0E3}" type="presOf" srcId="{2C4E7E1C-9CD6-478D-A4C0-CF23C7A7B636}" destId="{2E16C906-4425-4CF1-86DD-89BCD791E2BC}" srcOrd="1" destOrd="0" presId="urn:microsoft.com/office/officeart/2005/8/layout/cycle2"/>
    <dgm:cxn modelId="{5DC06C26-00A3-4737-913D-0731F2138157}" type="presOf" srcId="{57634973-B9DE-4727-8236-2B3D489F444A}" destId="{92BB5B34-6680-4DBF-9558-75A367B00D9E}" srcOrd="0" destOrd="0" presId="urn:microsoft.com/office/officeart/2005/8/layout/cycle2"/>
    <dgm:cxn modelId="{7161D1E0-5094-4D6A-B690-2D2B908F59D1}" type="presOf" srcId="{BCF8AC2F-1E7C-4460-B4E3-5E795751F2DD}" destId="{6D6B2735-FB1B-41F2-82E4-E9CECB2A1CF9}" srcOrd="0" destOrd="0" presId="urn:microsoft.com/office/officeart/2005/8/layout/cycle2"/>
    <dgm:cxn modelId="{96C235A6-ED14-4BE6-9CF6-A90FDEE12171}" type="presOf" srcId="{4DE8E75A-8453-440A-BB4F-E0E18D316570}" destId="{86136AA6-5C7A-452B-962F-D1A19664A840}" srcOrd="1" destOrd="0" presId="urn:microsoft.com/office/officeart/2005/8/layout/cycle2"/>
    <dgm:cxn modelId="{414FE681-6FB6-441E-BAEF-EB879BEC6B08}" type="presOf" srcId="{8894A44E-12D7-4CE3-9F88-7E05DCC56E70}" destId="{0D222155-02E0-4770-9386-33DC00F4B02A}" srcOrd="1" destOrd="0" presId="urn:microsoft.com/office/officeart/2005/8/layout/cycle2"/>
    <dgm:cxn modelId="{7E8403D8-3D9B-49B3-A899-2F13EC30F48E}" type="presOf" srcId="{2C4E7E1C-9CD6-478D-A4C0-CF23C7A7B636}" destId="{C35E45EF-2014-4DDC-8E63-15C28AACDD14}" srcOrd="0" destOrd="0" presId="urn:microsoft.com/office/officeart/2005/8/layout/cycle2"/>
    <dgm:cxn modelId="{5E99FCCB-8A6A-4142-9866-70C31F799A0D}" type="presOf" srcId="{8894A44E-12D7-4CE3-9F88-7E05DCC56E70}" destId="{622390B4-7BC3-42C3-8F31-55CCA3576B7B}" srcOrd="0" destOrd="0" presId="urn:microsoft.com/office/officeart/2005/8/layout/cycle2"/>
    <dgm:cxn modelId="{3A284B6A-2294-464F-B94D-EF4195D4C369}" type="presOf" srcId="{4DE8E75A-8453-440A-BB4F-E0E18D316570}" destId="{4936C3BD-CD34-420B-B6CF-81F4ECF0E6D7}" srcOrd="0" destOrd="0" presId="urn:microsoft.com/office/officeart/2005/8/layout/cycle2"/>
    <dgm:cxn modelId="{20807DB2-55D7-48F6-8AE2-86728B0F8FB3}" type="presParOf" srcId="{62BA6A7F-D5AB-4F43-9788-071278861FE5}" destId="{92BB5B34-6680-4DBF-9558-75A367B00D9E}" srcOrd="0" destOrd="0" presId="urn:microsoft.com/office/officeart/2005/8/layout/cycle2"/>
    <dgm:cxn modelId="{7C40EC21-D04B-416D-8BF9-25342B2EF23E}" type="presParOf" srcId="{62BA6A7F-D5AB-4F43-9788-071278861FE5}" destId="{622390B4-7BC3-42C3-8F31-55CCA3576B7B}" srcOrd="1" destOrd="0" presId="urn:microsoft.com/office/officeart/2005/8/layout/cycle2"/>
    <dgm:cxn modelId="{75CC2963-4FCF-4451-BA0B-D401C76C68CF}" type="presParOf" srcId="{622390B4-7BC3-42C3-8F31-55CCA3576B7B}" destId="{0D222155-02E0-4770-9386-33DC00F4B02A}" srcOrd="0" destOrd="0" presId="urn:microsoft.com/office/officeart/2005/8/layout/cycle2"/>
    <dgm:cxn modelId="{10346303-D957-4C26-A4EF-06402BBB171C}" type="presParOf" srcId="{62BA6A7F-D5AB-4F43-9788-071278861FE5}" destId="{6D6B2735-FB1B-41F2-82E4-E9CECB2A1CF9}" srcOrd="2" destOrd="0" presId="urn:microsoft.com/office/officeart/2005/8/layout/cycle2"/>
    <dgm:cxn modelId="{6B25A812-6E81-481E-8BFB-8C4D943A871A}" type="presParOf" srcId="{62BA6A7F-D5AB-4F43-9788-071278861FE5}" destId="{C35E45EF-2014-4DDC-8E63-15C28AACDD14}" srcOrd="3" destOrd="0" presId="urn:microsoft.com/office/officeart/2005/8/layout/cycle2"/>
    <dgm:cxn modelId="{910C2AF6-9243-43FD-B078-C550284BFCC7}" type="presParOf" srcId="{C35E45EF-2014-4DDC-8E63-15C28AACDD14}" destId="{2E16C906-4425-4CF1-86DD-89BCD791E2BC}" srcOrd="0" destOrd="0" presId="urn:microsoft.com/office/officeart/2005/8/layout/cycle2"/>
    <dgm:cxn modelId="{BA28E1A2-778C-496C-B1D4-E395C92D2461}" type="presParOf" srcId="{62BA6A7F-D5AB-4F43-9788-071278861FE5}" destId="{FDCCD7FE-68E9-481B-8901-F3A7C9A18123}" srcOrd="4" destOrd="0" presId="urn:microsoft.com/office/officeart/2005/8/layout/cycle2"/>
    <dgm:cxn modelId="{8BCB363B-0BF2-4D31-8429-7E64CF4045BF}" type="presParOf" srcId="{62BA6A7F-D5AB-4F43-9788-071278861FE5}" destId="{4936C3BD-CD34-420B-B6CF-81F4ECF0E6D7}" srcOrd="5" destOrd="0" presId="urn:microsoft.com/office/officeart/2005/8/layout/cycle2"/>
    <dgm:cxn modelId="{85193FDD-62C5-4682-81D0-1A52FB25B817}"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5B34-6680-4DBF-9558-75A367B00D9E}">
      <dsp:nvSpPr>
        <dsp:cNvPr id="0" name=""/>
        <dsp:cNvSpPr/>
      </dsp:nvSpPr>
      <dsp:spPr>
        <a:xfrm>
          <a:off x="1251377" y="260526"/>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View</a:t>
          </a:r>
          <a:endParaRPr lang="en-GB" sz="2100" kern="1200" dirty="0"/>
        </a:p>
      </dsp:txBody>
      <dsp:txXfrm>
        <a:off x="1495128" y="504277"/>
        <a:ext cx="1176931" cy="1176931"/>
      </dsp:txXfrm>
    </dsp:sp>
    <dsp:sp modelId="{622390B4-7BC3-42C3-8F31-55CCA3576B7B}">
      <dsp:nvSpPr>
        <dsp:cNvPr id="0" name=""/>
        <dsp:cNvSpPr/>
      </dsp:nvSpPr>
      <dsp:spPr>
        <a:xfrm rot="3600000">
          <a:off x="2480881" y="1883929"/>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dsp:txBody>
      <dsp:txXfrm>
        <a:off x="2514131" y="1938687"/>
        <a:ext cx="310332" cy="337048"/>
      </dsp:txXfrm>
    </dsp:sp>
    <dsp:sp modelId="{6D6B2735-FB1B-41F2-82E4-E9CECB2A1CF9}">
      <dsp:nvSpPr>
        <dsp:cNvPr id="0" name=""/>
        <dsp:cNvSpPr/>
      </dsp:nvSpPr>
      <dsp:spPr>
        <a:xfrm>
          <a:off x="250183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Controller</a:t>
          </a:r>
          <a:endParaRPr lang="en-GB" sz="2100" kern="1200" dirty="0"/>
        </a:p>
      </dsp:txBody>
      <dsp:txXfrm>
        <a:off x="2745583" y="2670129"/>
        <a:ext cx="1176931" cy="1176931"/>
      </dsp:txXfrm>
    </dsp:sp>
    <dsp:sp modelId="{C35E45EF-2014-4DDC-8E63-15C28AACDD14}">
      <dsp:nvSpPr>
        <dsp:cNvPr id="0" name=""/>
        <dsp:cNvSpPr/>
      </dsp:nvSpPr>
      <dsp:spPr>
        <a:xfrm rot="10800000">
          <a:off x="1874474" y="2977721"/>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dsp:txBody>
      <dsp:txXfrm rot="10800000">
        <a:off x="2007474" y="3090070"/>
        <a:ext cx="310332" cy="337048"/>
      </dsp:txXfrm>
    </dsp:sp>
    <dsp:sp modelId="{FDCCD7FE-68E9-481B-8901-F3A7C9A18123}">
      <dsp:nvSpPr>
        <dsp:cNvPr id="0" name=""/>
        <dsp:cNvSpPr/>
      </dsp:nvSpPr>
      <dsp:spPr>
        <a:xfrm>
          <a:off x="92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Model</a:t>
          </a:r>
          <a:endParaRPr lang="en-GB" sz="2100" kern="1200" dirty="0"/>
        </a:p>
      </dsp:txBody>
      <dsp:txXfrm>
        <a:off x="244673" y="2670129"/>
        <a:ext cx="1176931" cy="1176931"/>
      </dsp:txXfrm>
    </dsp:sp>
    <dsp:sp modelId="{4936C3BD-CD34-420B-B6CF-81F4ECF0E6D7}">
      <dsp:nvSpPr>
        <dsp:cNvPr id="0" name=""/>
        <dsp:cNvSpPr/>
      </dsp:nvSpPr>
      <dsp:spPr>
        <a:xfrm rot="18000000">
          <a:off x="1230426" y="1905662"/>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dsp:txBody>
      <dsp:txXfrm>
        <a:off x="1263676" y="2075602"/>
        <a:ext cx="310332" cy="337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5B34-6680-4DBF-9558-75A367B00D9E}">
      <dsp:nvSpPr>
        <dsp:cNvPr id="0" name=""/>
        <dsp:cNvSpPr/>
      </dsp:nvSpPr>
      <dsp:spPr>
        <a:xfrm>
          <a:off x="1251377" y="260526"/>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View</a:t>
          </a:r>
          <a:endParaRPr lang="en-GB" sz="1900" kern="1200" dirty="0"/>
        </a:p>
      </dsp:txBody>
      <dsp:txXfrm>
        <a:off x="1495128" y="504277"/>
        <a:ext cx="1176931" cy="1176931"/>
      </dsp:txXfrm>
    </dsp:sp>
    <dsp:sp modelId="{622390B4-7BC3-42C3-8F31-55CCA3576B7B}">
      <dsp:nvSpPr>
        <dsp:cNvPr id="0" name=""/>
        <dsp:cNvSpPr/>
      </dsp:nvSpPr>
      <dsp:spPr>
        <a:xfrm rot="10800000">
          <a:off x="1861160" y="2652117"/>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a:off x="1994160" y="2764466"/>
        <a:ext cx="310332" cy="337048"/>
      </dsp:txXfrm>
    </dsp:sp>
    <dsp:sp modelId="{6D6B2735-FB1B-41F2-82E4-E9CECB2A1CF9}">
      <dsp:nvSpPr>
        <dsp:cNvPr id="0" name=""/>
        <dsp:cNvSpPr/>
      </dsp:nvSpPr>
      <dsp:spPr>
        <a:xfrm>
          <a:off x="250183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err="1" smtClean="0"/>
            <a:t>ViewModel</a:t>
          </a:r>
          <a:endParaRPr lang="en-GB" sz="1900" kern="1200" dirty="0"/>
        </a:p>
      </dsp:txBody>
      <dsp:txXfrm>
        <a:off x="2745583" y="2670129"/>
        <a:ext cx="1176931" cy="1176931"/>
      </dsp:txXfrm>
    </dsp:sp>
    <dsp:sp modelId="{C35E45EF-2014-4DDC-8E63-15C28AACDD14}">
      <dsp:nvSpPr>
        <dsp:cNvPr id="0" name=""/>
        <dsp:cNvSpPr/>
      </dsp:nvSpPr>
      <dsp:spPr>
        <a:xfrm>
          <a:off x="1976082" y="3249674"/>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dirty="0"/>
        </a:p>
      </dsp:txBody>
      <dsp:txXfrm rot="10800000">
        <a:off x="1976082" y="3362023"/>
        <a:ext cx="310332" cy="337048"/>
      </dsp:txXfrm>
    </dsp:sp>
    <dsp:sp modelId="{FDCCD7FE-68E9-481B-8901-F3A7C9A18123}">
      <dsp:nvSpPr>
        <dsp:cNvPr id="0" name=""/>
        <dsp:cNvSpPr/>
      </dsp:nvSpPr>
      <dsp:spPr>
        <a:xfrm>
          <a:off x="92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Model</a:t>
          </a:r>
          <a:endParaRPr lang="en-GB" sz="1900" kern="1200" dirty="0"/>
        </a:p>
      </dsp:txBody>
      <dsp:txXfrm>
        <a:off x="244673" y="2670129"/>
        <a:ext cx="1176931" cy="1176931"/>
      </dsp:txXfrm>
    </dsp:sp>
    <dsp:sp modelId="{4936C3BD-CD34-420B-B6CF-81F4ECF0E6D7}">
      <dsp:nvSpPr>
        <dsp:cNvPr id="0" name=""/>
        <dsp:cNvSpPr/>
      </dsp:nvSpPr>
      <dsp:spPr>
        <a:xfrm rot="13978313">
          <a:off x="2851734" y="1715162"/>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a:off x="2958281" y="1880601"/>
        <a:ext cx="310332" cy="33704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614AA-DF6D-4B24-93CF-727AC3EE2D6C}" type="datetimeFigureOut">
              <a:rPr lang="en-GB" smtClean="0"/>
              <a:t>27/07/2015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D4D1-02D2-4B57-A85A-E1F39099621C}" type="slidenum">
              <a:rPr lang="en-GB" smtClean="0"/>
              <a:t>‹#›</a:t>
            </a:fld>
            <a:endParaRPr lang="en-GB"/>
          </a:p>
        </p:txBody>
      </p:sp>
    </p:spTree>
    <p:extLst>
      <p:ext uri="{BB962C8B-B14F-4D97-AF65-F5344CB8AC3E}">
        <p14:creationId xmlns:p14="http://schemas.microsoft.com/office/powerpoint/2010/main" val="170723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buFontTx/>
              <a:buNone/>
            </a:pPr>
            <a:r>
              <a:rPr lang="en-GB" sz="2400" dirty="0" smtClean="0">
                <a:latin typeface="Georgia" pitchFamily="18" charset="0"/>
              </a:rPr>
              <a:t>What Is HTML5?</a:t>
            </a:r>
            <a:br>
              <a:rPr lang="en-GB" sz="2400" dirty="0" smtClean="0">
                <a:latin typeface="Georgia" pitchFamily="18" charset="0"/>
              </a:rPr>
            </a:br>
            <a:endParaRPr lang="en-GB" sz="2400" dirty="0" smtClean="0">
              <a:latin typeface="Georgia" pitchFamily="18" charset="0"/>
            </a:endParaRPr>
          </a:p>
          <a:p>
            <a:pPr eaLnBrk="1" hangingPunct="1">
              <a:lnSpc>
                <a:spcPct val="90000"/>
              </a:lnSpc>
            </a:pPr>
            <a:r>
              <a:rPr lang="en-GB" sz="1600" dirty="0" smtClean="0">
                <a:latin typeface="Georgia" pitchFamily="18" charset="0"/>
              </a:rPr>
              <a:t>Successor of </a:t>
            </a:r>
            <a:r>
              <a:rPr lang="en-GB" sz="1600" dirty="0" smtClean="0">
                <a:solidFill>
                  <a:srgbClr val="0066CC"/>
                </a:solidFill>
                <a:latin typeface="Georgia" pitchFamily="18" charset="0"/>
              </a:rPr>
              <a:t>HTML</a:t>
            </a:r>
            <a:r>
              <a:rPr lang="en-GB" sz="1600" dirty="0" smtClean="0">
                <a:latin typeface="Georgia" pitchFamily="18" charset="0"/>
              </a:rPr>
              <a:t> 4.01 and </a:t>
            </a:r>
            <a:r>
              <a:rPr lang="en-GB" sz="1600" dirty="0" smtClean="0">
                <a:solidFill>
                  <a:srgbClr val="0066CC"/>
                </a:solidFill>
                <a:latin typeface="Georgia" pitchFamily="18" charset="0"/>
              </a:rPr>
              <a:t>XHTML 1.1</a:t>
            </a:r>
          </a:p>
          <a:p>
            <a:pPr eaLnBrk="1" hangingPunct="1">
              <a:lnSpc>
                <a:spcPct val="90000"/>
              </a:lnSpc>
            </a:pPr>
            <a:r>
              <a:rPr lang="en-GB" sz="1600" dirty="0" smtClean="0">
                <a:latin typeface="Georgia" pitchFamily="18" charset="0"/>
              </a:rPr>
              <a:t>It comes with </a:t>
            </a:r>
            <a:r>
              <a:rPr lang="en-GB" sz="1600" dirty="0" smtClean="0">
                <a:solidFill>
                  <a:srgbClr val="0066CC"/>
                </a:solidFill>
                <a:latin typeface="Georgia" pitchFamily="18" charset="0"/>
              </a:rPr>
              <a:t>new tags</a:t>
            </a:r>
            <a:r>
              <a:rPr lang="en-GB" sz="1600" dirty="0" smtClean="0">
                <a:latin typeface="Georgia" pitchFamily="18" charset="0"/>
              </a:rPr>
              <a:t>, features and APIs</a:t>
            </a:r>
          </a:p>
          <a:p>
            <a:pPr eaLnBrk="1" hangingPunct="1">
              <a:lnSpc>
                <a:spcPct val="90000"/>
              </a:lnSpc>
            </a:pPr>
            <a:r>
              <a:rPr lang="en-GB" sz="1600" dirty="0" smtClean="0">
                <a:latin typeface="Georgia" pitchFamily="18" charset="0"/>
              </a:rPr>
              <a:t>Below is a non exhaustive list of features that tend to be labelled as "HTML5" in the medias:</a:t>
            </a:r>
          </a:p>
          <a:p>
            <a:pPr lvl="1" eaLnBrk="1" hangingPunct="1">
              <a:lnSpc>
                <a:spcPct val="90000"/>
              </a:lnSpc>
            </a:pPr>
            <a:r>
              <a:rPr lang="en-GB" sz="1600" dirty="0" smtClean="0">
                <a:latin typeface="Georgia" pitchFamily="18" charset="0"/>
              </a:rPr>
              <a:t>New structural elements (&lt;header&gt;, &lt;footer&gt;, &lt;</a:t>
            </a:r>
            <a:r>
              <a:rPr lang="en-GB" sz="1600" dirty="0" err="1" smtClean="0">
                <a:latin typeface="Georgia" pitchFamily="18" charset="0"/>
              </a:rPr>
              <a:t>nav</a:t>
            </a:r>
            <a:r>
              <a:rPr lang="en-GB" sz="1600" dirty="0" smtClean="0">
                <a:latin typeface="Georgia" pitchFamily="18" charset="0"/>
              </a:rPr>
              <a:t>&gt; and more)</a:t>
            </a:r>
          </a:p>
          <a:p>
            <a:pPr lvl="1" eaLnBrk="1" hangingPunct="1">
              <a:lnSpc>
                <a:spcPct val="90000"/>
              </a:lnSpc>
            </a:pPr>
            <a:r>
              <a:rPr lang="en-GB" sz="1600" dirty="0" smtClean="0">
                <a:latin typeface="Georgia" pitchFamily="18" charset="0"/>
              </a:rPr>
              <a:t>Forms 2.0 and client-side validation</a:t>
            </a:r>
          </a:p>
          <a:p>
            <a:pPr lvl="1" eaLnBrk="1" hangingPunct="1">
              <a:lnSpc>
                <a:spcPct val="90000"/>
              </a:lnSpc>
            </a:pPr>
            <a:r>
              <a:rPr lang="en-GB" sz="1600" dirty="0" smtClean="0">
                <a:latin typeface="Georgia" pitchFamily="18" charset="0"/>
              </a:rPr>
              <a:t>Native browser support for audio and video (&lt;video&gt;, &lt;audio&gt;)</a:t>
            </a:r>
          </a:p>
          <a:p>
            <a:pPr lvl="1" eaLnBrk="1" hangingPunct="1">
              <a:lnSpc>
                <a:spcPct val="90000"/>
              </a:lnSpc>
            </a:pPr>
            <a:r>
              <a:rPr lang="en-GB" sz="1600" dirty="0" smtClean="0">
                <a:latin typeface="Georgia" pitchFamily="18" charset="0"/>
              </a:rPr>
              <a:t>Canvas API and SVG</a:t>
            </a:r>
          </a:p>
          <a:p>
            <a:pPr lvl="1" eaLnBrk="1" hangingPunct="1">
              <a:lnSpc>
                <a:spcPct val="90000"/>
              </a:lnSpc>
            </a:pPr>
            <a:r>
              <a:rPr lang="en-GB" sz="1600" dirty="0" smtClean="0">
                <a:latin typeface="Georgia" pitchFamily="18" charset="0"/>
              </a:rPr>
              <a:t>Web storage</a:t>
            </a:r>
          </a:p>
          <a:p>
            <a:pPr lvl="1" eaLnBrk="1" hangingPunct="1">
              <a:lnSpc>
                <a:spcPct val="90000"/>
              </a:lnSpc>
            </a:pPr>
            <a:r>
              <a:rPr lang="en-GB" sz="1600" dirty="0" smtClean="0">
                <a:latin typeface="Georgia" pitchFamily="18" charset="0"/>
              </a:rPr>
              <a:t>Offline applications</a:t>
            </a:r>
          </a:p>
          <a:p>
            <a:pPr lvl="1" eaLnBrk="1" hangingPunct="1">
              <a:lnSpc>
                <a:spcPct val="90000"/>
              </a:lnSpc>
            </a:pPr>
            <a:r>
              <a:rPr lang="en-GB" sz="1600" dirty="0" err="1" smtClean="0">
                <a:latin typeface="Georgia" pitchFamily="18" charset="0"/>
              </a:rPr>
              <a:t>Geolocation</a:t>
            </a:r>
            <a:endParaRPr lang="en-GB" sz="1600" dirty="0" smtClean="0">
              <a:latin typeface="Georgia" pitchFamily="18" charset="0"/>
            </a:endParaRPr>
          </a:p>
          <a:p>
            <a:pPr lvl="1" eaLnBrk="1" hangingPunct="1">
              <a:lnSpc>
                <a:spcPct val="90000"/>
              </a:lnSpc>
            </a:pPr>
            <a:r>
              <a:rPr lang="en-GB" sz="1600" dirty="0" smtClean="0">
                <a:latin typeface="Georgia" pitchFamily="18" charset="0"/>
              </a:rPr>
              <a:t>Drag &amp; Drop</a:t>
            </a:r>
          </a:p>
          <a:p>
            <a:pPr lvl="1" eaLnBrk="1" hangingPunct="1">
              <a:lnSpc>
                <a:spcPct val="90000"/>
              </a:lnSpc>
            </a:pPr>
            <a:r>
              <a:rPr lang="en-GB" sz="1600" dirty="0" smtClean="0">
                <a:latin typeface="Georgia" pitchFamily="18" charset="0"/>
              </a:rPr>
              <a:t>Web Workers</a:t>
            </a:r>
          </a:p>
          <a:p>
            <a:pPr lvl="1" eaLnBrk="1" hangingPunct="1">
              <a:lnSpc>
                <a:spcPct val="90000"/>
              </a:lnSpc>
            </a:pPr>
            <a:r>
              <a:rPr lang="en-GB" sz="1600" dirty="0" smtClean="0">
                <a:latin typeface="Georgia" pitchFamily="18" charset="0"/>
              </a:rPr>
              <a:t>New communications API (Server Sent Events, Web Sockets, …)</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solidFill>
                  <a:prstClr val="black"/>
                </a:solidFill>
                <a:latin typeface="Corbel"/>
              </a:rPr>
              <a:pPr/>
              <a:t>2</a:t>
            </a:fld>
            <a:endParaRPr lang="en-US" dirty="0">
              <a:solidFill>
                <a:prstClr val="black"/>
              </a:solidFill>
              <a:latin typeface="Corbel"/>
            </a:endParaRPr>
          </a:p>
        </p:txBody>
      </p:sp>
    </p:spTree>
    <p:extLst>
      <p:ext uri="{BB962C8B-B14F-4D97-AF65-F5344CB8AC3E}">
        <p14:creationId xmlns:p14="http://schemas.microsoft.com/office/powerpoint/2010/main" val="90808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buFontTx/>
              <a:buNone/>
            </a:pPr>
            <a:r>
              <a:rPr lang="en-GB" sz="2400" dirty="0" smtClean="0">
                <a:latin typeface="Georgia" pitchFamily="18" charset="0"/>
              </a:rPr>
              <a:t>What Is HTML5?</a:t>
            </a:r>
            <a:br>
              <a:rPr lang="en-GB" sz="2400" dirty="0" smtClean="0">
                <a:latin typeface="Georgia" pitchFamily="18" charset="0"/>
              </a:rPr>
            </a:br>
            <a:endParaRPr lang="en-GB" sz="2400" dirty="0" smtClean="0">
              <a:latin typeface="Georgia" pitchFamily="18" charset="0"/>
            </a:endParaRPr>
          </a:p>
          <a:p>
            <a:pPr eaLnBrk="1" hangingPunct="1">
              <a:lnSpc>
                <a:spcPct val="90000"/>
              </a:lnSpc>
            </a:pPr>
            <a:r>
              <a:rPr lang="en-GB" sz="1600" dirty="0" smtClean="0">
                <a:latin typeface="Georgia" pitchFamily="18" charset="0"/>
              </a:rPr>
              <a:t>Successor of </a:t>
            </a:r>
            <a:r>
              <a:rPr lang="en-GB" sz="1600" dirty="0" smtClean="0">
                <a:solidFill>
                  <a:srgbClr val="0066CC"/>
                </a:solidFill>
                <a:latin typeface="Georgia" pitchFamily="18" charset="0"/>
              </a:rPr>
              <a:t>HTML</a:t>
            </a:r>
            <a:r>
              <a:rPr lang="en-GB" sz="1600" dirty="0" smtClean="0">
                <a:latin typeface="Georgia" pitchFamily="18" charset="0"/>
              </a:rPr>
              <a:t> 4.01 and </a:t>
            </a:r>
            <a:r>
              <a:rPr lang="en-GB" sz="1600" dirty="0" smtClean="0">
                <a:solidFill>
                  <a:srgbClr val="0066CC"/>
                </a:solidFill>
                <a:latin typeface="Georgia" pitchFamily="18" charset="0"/>
              </a:rPr>
              <a:t>XHTML 1.1</a:t>
            </a:r>
          </a:p>
          <a:p>
            <a:pPr eaLnBrk="1" hangingPunct="1">
              <a:lnSpc>
                <a:spcPct val="90000"/>
              </a:lnSpc>
            </a:pPr>
            <a:r>
              <a:rPr lang="en-GB" sz="1600" dirty="0" smtClean="0">
                <a:latin typeface="Georgia" pitchFamily="18" charset="0"/>
              </a:rPr>
              <a:t>It comes with </a:t>
            </a:r>
            <a:r>
              <a:rPr lang="en-GB" sz="1600" dirty="0" smtClean="0">
                <a:solidFill>
                  <a:srgbClr val="0066CC"/>
                </a:solidFill>
                <a:latin typeface="Georgia" pitchFamily="18" charset="0"/>
              </a:rPr>
              <a:t>new tags</a:t>
            </a:r>
            <a:r>
              <a:rPr lang="en-GB" sz="1600" dirty="0" smtClean="0">
                <a:latin typeface="Georgia" pitchFamily="18" charset="0"/>
              </a:rPr>
              <a:t>, features and APIs</a:t>
            </a:r>
          </a:p>
          <a:p>
            <a:pPr eaLnBrk="1" hangingPunct="1">
              <a:lnSpc>
                <a:spcPct val="90000"/>
              </a:lnSpc>
            </a:pPr>
            <a:r>
              <a:rPr lang="en-GB" sz="1600" dirty="0" smtClean="0">
                <a:latin typeface="Georgia" pitchFamily="18" charset="0"/>
              </a:rPr>
              <a:t>Below is a non exhaustive list of features that tend to be labelled as "HTML5" in the medias:</a:t>
            </a:r>
          </a:p>
          <a:p>
            <a:pPr lvl="1" eaLnBrk="1" hangingPunct="1">
              <a:lnSpc>
                <a:spcPct val="90000"/>
              </a:lnSpc>
            </a:pPr>
            <a:r>
              <a:rPr lang="en-GB" sz="1600" dirty="0" smtClean="0">
                <a:latin typeface="Georgia" pitchFamily="18" charset="0"/>
              </a:rPr>
              <a:t>New structural elements (&lt;header&gt;, &lt;footer&gt;, &lt;</a:t>
            </a:r>
            <a:r>
              <a:rPr lang="en-GB" sz="1600" dirty="0" err="1" smtClean="0">
                <a:latin typeface="Georgia" pitchFamily="18" charset="0"/>
              </a:rPr>
              <a:t>nav</a:t>
            </a:r>
            <a:r>
              <a:rPr lang="en-GB" sz="1600" dirty="0" smtClean="0">
                <a:latin typeface="Georgia" pitchFamily="18" charset="0"/>
              </a:rPr>
              <a:t>&gt; and more)</a:t>
            </a:r>
          </a:p>
          <a:p>
            <a:pPr lvl="1" eaLnBrk="1" hangingPunct="1">
              <a:lnSpc>
                <a:spcPct val="90000"/>
              </a:lnSpc>
            </a:pPr>
            <a:r>
              <a:rPr lang="en-GB" sz="1600" dirty="0" smtClean="0">
                <a:latin typeface="Georgia" pitchFamily="18" charset="0"/>
              </a:rPr>
              <a:t>Forms 2.0 and client-side validation</a:t>
            </a:r>
          </a:p>
          <a:p>
            <a:pPr lvl="1" eaLnBrk="1" hangingPunct="1">
              <a:lnSpc>
                <a:spcPct val="90000"/>
              </a:lnSpc>
            </a:pPr>
            <a:r>
              <a:rPr lang="en-GB" sz="1600" dirty="0" smtClean="0">
                <a:latin typeface="Georgia" pitchFamily="18" charset="0"/>
              </a:rPr>
              <a:t>Native browser support for audio and video (&lt;video&gt;, &lt;audio&gt;)</a:t>
            </a:r>
          </a:p>
          <a:p>
            <a:pPr lvl="1" eaLnBrk="1" hangingPunct="1">
              <a:lnSpc>
                <a:spcPct val="90000"/>
              </a:lnSpc>
            </a:pPr>
            <a:r>
              <a:rPr lang="en-GB" sz="1600" dirty="0" smtClean="0">
                <a:latin typeface="Georgia" pitchFamily="18" charset="0"/>
              </a:rPr>
              <a:t>Canvas API and SVG</a:t>
            </a:r>
          </a:p>
          <a:p>
            <a:pPr lvl="1" eaLnBrk="1" hangingPunct="1">
              <a:lnSpc>
                <a:spcPct val="90000"/>
              </a:lnSpc>
            </a:pPr>
            <a:r>
              <a:rPr lang="en-GB" sz="1600" dirty="0" smtClean="0">
                <a:latin typeface="Georgia" pitchFamily="18" charset="0"/>
              </a:rPr>
              <a:t>Web storage</a:t>
            </a:r>
          </a:p>
          <a:p>
            <a:pPr lvl="1" eaLnBrk="1" hangingPunct="1">
              <a:lnSpc>
                <a:spcPct val="90000"/>
              </a:lnSpc>
            </a:pPr>
            <a:r>
              <a:rPr lang="en-GB" sz="1600" dirty="0" smtClean="0">
                <a:latin typeface="Georgia" pitchFamily="18" charset="0"/>
              </a:rPr>
              <a:t>Offline applications</a:t>
            </a:r>
          </a:p>
          <a:p>
            <a:pPr lvl="1" eaLnBrk="1" hangingPunct="1">
              <a:lnSpc>
                <a:spcPct val="90000"/>
              </a:lnSpc>
            </a:pPr>
            <a:r>
              <a:rPr lang="en-GB" sz="1600" dirty="0" err="1" smtClean="0">
                <a:latin typeface="Georgia" pitchFamily="18" charset="0"/>
              </a:rPr>
              <a:t>Geolocation</a:t>
            </a:r>
            <a:endParaRPr lang="en-GB" sz="1600" dirty="0" smtClean="0">
              <a:latin typeface="Georgia" pitchFamily="18" charset="0"/>
            </a:endParaRPr>
          </a:p>
          <a:p>
            <a:pPr lvl="1" eaLnBrk="1" hangingPunct="1">
              <a:lnSpc>
                <a:spcPct val="90000"/>
              </a:lnSpc>
            </a:pPr>
            <a:r>
              <a:rPr lang="en-GB" sz="1600" dirty="0" smtClean="0">
                <a:latin typeface="Georgia" pitchFamily="18" charset="0"/>
              </a:rPr>
              <a:t>Drag &amp; Drop</a:t>
            </a:r>
          </a:p>
          <a:p>
            <a:pPr lvl="1" eaLnBrk="1" hangingPunct="1">
              <a:lnSpc>
                <a:spcPct val="90000"/>
              </a:lnSpc>
            </a:pPr>
            <a:r>
              <a:rPr lang="en-GB" sz="1600" dirty="0" smtClean="0">
                <a:latin typeface="Georgia" pitchFamily="18" charset="0"/>
              </a:rPr>
              <a:t>Web Workers</a:t>
            </a:r>
          </a:p>
          <a:p>
            <a:pPr lvl="1" eaLnBrk="1" hangingPunct="1">
              <a:lnSpc>
                <a:spcPct val="90000"/>
              </a:lnSpc>
            </a:pPr>
            <a:r>
              <a:rPr lang="en-GB" sz="1600" dirty="0" smtClean="0">
                <a:latin typeface="Georgia" pitchFamily="18" charset="0"/>
              </a:rPr>
              <a:t>New communications API (Server Sent Events, Web Sockets, …)</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solidFill>
                  <a:prstClr val="black"/>
                </a:solidFill>
                <a:latin typeface="Corbel"/>
              </a:rPr>
              <a:pPr/>
              <a:t>3</a:t>
            </a:fld>
            <a:endParaRPr lang="en-US" dirty="0">
              <a:solidFill>
                <a:prstClr val="black"/>
              </a:solidFill>
              <a:latin typeface="Corbel"/>
            </a:endParaRPr>
          </a:p>
        </p:txBody>
      </p:sp>
    </p:spTree>
    <p:extLst>
      <p:ext uri="{BB962C8B-B14F-4D97-AF65-F5344CB8AC3E}">
        <p14:creationId xmlns:p14="http://schemas.microsoft.com/office/powerpoint/2010/main" val="110979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E307AB-61F5-4C30-BD76-5185BA8BC705}" type="datetimeFigureOut">
              <a:rPr lang="en-GB" smtClean="0"/>
              <a:t>27/07/2015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260000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E307AB-61F5-4C30-BD76-5185BA8BC705}" type="datetimeFigureOut">
              <a:rPr lang="en-GB" smtClean="0"/>
              <a:t>27/07/2015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88491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E307AB-61F5-4C30-BD76-5185BA8BC705}" type="datetimeFigureOut">
              <a:rPr lang="en-GB" smtClean="0"/>
              <a:t>27/07/2015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543299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rgbClr val="002D40"/>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3793" y="1676400"/>
            <a:ext cx="3201235" cy="1600200"/>
          </a:xfrm>
          <a:prstGeom prst="rect">
            <a:avLst/>
          </a:prstGeom>
        </p:spPr>
      </p:pic>
      <p:sp>
        <p:nvSpPr>
          <p:cNvPr id="7" name="Rectangle 6"/>
          <p:cNvSpPr/>
          <p:nvPr userDrawn="1"/>
        </p:nvSpPr>
        <p:spPr>
          <a:xfrm>
            <a:off x="0" y="4724400"/>
            <a:ext cx="12191999" cy="2133600"/>
          </a:xfrm>
          <a:prstGeom prst="rect">
            <a:avLst/>
          </a:prstGeom>
          <a:solidFill>
            <a:schemeClr val="bg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itle 1"/>
          <p:cNvSpPr>
            <a:spLocks noGrp="1"/>
          </p:cNvSpPr>
          <p:nvPr>
            <p:ph type="ctrTitle"/>
          </p:nvPr>
        </p:nvSpPr>
        <p:spPr>
          <a:xfrm>
            <a:off x="0" y="4739614"/>
            <a:ext cx="12191999" cy="1110369"/>
          </a:xfrm>
          <a:prstGeom prst="rect">
            <a:avLst/>
          </a:prstGeom>
        </p:spPr>
        <p:txBody>
          <a:bodyPr anchor="ctr">
            <a:noAutofit/>
          </a:bodyPr>
          <a:lstStyle>
            <a:lvl1pPr algn="ctr">
              <a:defRPr sz="4000">
                <a:solidFill>
                  <a:srgbClr val="0F4A6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Click to edit Master title style</a:t>
            </a:r>
            <a:endParaRPr dirty="0"/>
          </a:p>
        </p:txBody>
      </p:sp>
      <p:sp>
        <p:nvSpPr>
          <p:cNvPr id="14" name="Content Placeholder 2"/>
          <p:cNvSpPr>
            <a:spLocks noGrp="1"/>
          </p:cNvSpPr>
          <p:nvPr>
            <p:ph idx="1"/>
          </p:nvPr>
        </p:nvSpPr>
        <p:spPr>
          <a:xfrm>
            <a:off x="0" y="5910214"/>
            <a:ext cx="12191999" cy="935086"/>
          </a:xfrm>
        </p:spPr>
        <p:txBody>
          <a:bodyPr/>
          <a:lstStyle>
            <a:lvl1pPr>
              <a:defRPr>
                <a:solidFill>
                  <a:srgbClr val="002D40"/>
                </a:solidFill>
              </a:defRPr>
            </a:lvl1pPr>
            <a:lvl2pPr marL="548640">
              <a:defRPr>
                <a:solidFill>
                  <a:srgbClr val="002D40"/>
                </a:solidFill>
              </a:defRPr>
            </a:lvl2pPr>
            <a:lvl3pPr marL="777240">
              <a:defRPr>
                <a:solidFill>
                  <a:srgbClr val="002D40"/>
                </a:solidFill>
              </a:defRPr>
            </a:lvl3pPr>
            <a:lvl4pPr marL="1005840">
              <a:defRPr>
                <a:solidFill>
                  <a:srgbClr val="002D40"/>
                </a:solidFill>
              </a:defRPr>
            </a:lvl4pPr>
            <a:lvl5pPr marL="1234440">
              <a:defRPr>
                <a:solidFill>
                  <a:srgbClr val="002D40"/>
                </a:solidFill>
              </a:defRPr>
            </a:lvl5pPr>
            <a:lvl6pPr marL="1463040">
              <a:defRPr baseline="0"/>
            </a:lvl6pPr>
            <a:lvl7pPr marL="1691640">
              <a:defRPr baseline="0"/>
            </a:lvl7pPr>
            <a:lvl8pPr marL="1920240">
              <a:defRPr baseline="0"/>
            </a:lvl8pPr>
            <a:lvl9pPr marL="2148840">
              <a:defRPr baseline="0"/>
            </a:lvl9pPr>
          </a:lstStyle>
          <a:p>
            <a:pPr lvl="0"/>
            <a:endParaRPr lang="en-US" dirty="0" smtClean="0"/>
          </a:p>
        </p:txBody>
      </p:sp>
      <p:sp>
        <p:nvSpPr>
          <p:cNvPr id="15" name="Text Placeholder 2"/>
          <p:cNvSpPr>
            <a:spLocks noGrp="1"/>
          </p:cNvSpPr>
          <p:nvPr>
            <p:ph type="body" idx="10" hasCustomPrompt="1"/>
          </p:nvPr>
        </p:nvSpPr>
        <p:spPr>
          <a:xfrm>
            <a:off x="9084" y="3523832"/>
            <a:ext cx="12173833" cy="499013"/>
          </a:xfrm>
        </p:spPr>
        <p:txBody>
          <a:bodyPr anchor="ctr">
            <a:normAutofit/>
          </a:bodyPr>
          <a:lstStyle>
            <a:lvl1pPr marL="0" indent="0" algn="ctr">
              <a:spcBef>
                <a:spcPts val="0"/>
              </a:spcBef>
              <a:buNone/>
              <a:defRPr sz="2400">
                <a:solidFill>
                  <a:schemeClr val="tx1">
                    <a:tint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cxnSp>
        <p:nvCxnSpPr>
          <p:cNvPr id="17" name="Straight Connector 16"/>
          <p:cNvCxnSpPr/>
          <p:nvPr/>
        </p:nvCxnSpPr>
        <p:spPr>
          <a:xfrm>
            <a:off x="2056348" y="3663282"/>
            <a:ext cx="0" cy="284784"/>
          </a:xfrm>
          <a:prstGeom prst="line">
            <a:avLst/>
          </a:prstGeom>
          <a:ln w="25400" cmpd="sng">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0135651" y="3657600"/>
            <a:ext cx="0" cy="284784"/>
          </a:xfrm>
          <a:prstGeom prst="line">
            <a:avLst/>
          </a:prstGeom>
          <a:ln w="25400" cmpd="sng">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12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2D40"/>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3793" y="1676400"/>
            <a:ext cx="3201235" cy="1600200"/>
          </a:xfrm>
          <a:prstGeom prst="rect">
            <a:avLst/>
          </a:prstGeom>
        </p:spPr>
      </p:pic>
      <p:sp>
        <p:nvSpPr>
          <p:cNvPr id="7" name="Rectangle 6"/>
          <p:cNvSpPr/>
          <p:nvPr userDrawn="1"/>
        </p:nvSpPr>
        <p:spPr>
          <a:xfrm>
            <a:off x="0" y="4724400"/>
            <a:ext cx="12191999" cy="2133600"/>
          </a:xfrm>
          <a:prstGeom prst="rect">
            <a:avLst/>
          </a:prstGeom>
          <a:solidFill>
            <a:schemeClr val="bg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Title 1"/>
          <p:cNvSpPr>
            <a:spLocks noGrp="1"/>
          </p:cNvSpPr>
          <p:nvPr>
            <p:ph type="ctrTitle"/>
          </p:nvPr>
        </p:nvSpPr>
        <p:spPr>
          <a:xfrm>
            <a:off x="0" y="4739614"/>
            <a:ext cx="12191999" cy="1110369"/>
          </a:xfrm>
          <a:prstGeom prst="rect">
            <a:avLst/>
          </a:prstGeom>
        </p:spPr>
        <p:txBody>
          <a:bodyPr anchor="ctr">
            <a:noAutofit/>
          </a:bodyPr>
          <a:lstStyle>
            <a:lvl1pPr algn="ctr">
              <a:defRPr sz="4000">
                <a:solidFill>
                  <a:srgbClr val="0F4A6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smtClean="0"/>
              <a:t>Click to edit Master title style</a:t>
            </a:r>
            <a:endParaRPr dirty="0"/>
          </a:p>
        </p:txBody>
      </p:sp>
      <p:sp>
        <p:nvSpPr>
          <p:cNvPr id="14" name="Content Placeholder 2"/>
          <p:cNvSpPr>
            <a:spLocks noGrp="1"/>
          </p:cNvSpPr>
          <p:nvPr>
            <p:ph idx="1"/>
          </p:nvPr>
        </p:nvSpPr>
        <p:spPr>
          <a:xfrm>
            <a:off x="0" y="5910214"/>
            <a:ext cx="12191999" cy="935086"/>
          </a:xfrm>
        </p:spPr>
        <p:txBody>
          <a:bodyPr/>
          <a:lstStyle>
            <a:lvl1pPr>
              <a:defRPr>
                <a:solidFill>
                  <a:srgbClr val="002D40"/>
                </a:solidFill>
              </a:defRPr>
            </a:lvl1pPr>
            <a:lvl2pPr marL="548640">
              <a:defRPr>
                <a:solidFill>
                  <a:srgbClr val="002D40"/>
                </a:solidFill>
              </a:defRPr>
            </a:lvl2pPr>
            <a:lvl3pPr marL="777240">
              <a:defRPr>
                <a:solidFill>
                  <a:srgbClr val="002D40"/>
                </a:solidFill>
              </a:defRPr>
            </a:lvl3pPr>
            <a:lvl4pPr marL="1005840">
              <a:defRPr>
                <a:solidFill>
                  <a:srgbClr val="002D40"/>
                </a:solidFill>
              </a:defRPr>
            </a:lvl4pPr>
            <a:lvl5pPr marL="1234440">
              <a:defRPr>
                <a:solidFill>
                  <a:srgbClr val="002D40"/>
                </a:solidFill>
              </a:defRPr>
            </a:lvl5pPr>
            <a:lvl6pPr marL="1463040">
              <a:defRPr baseline="0"/>
            </a:lvl6pPr>
            <a:lvl7pPr marL="1691640">
              <a:defRPr baseline="0"/>
            </a:lvl7pPr>
            <a:lvl8pPr marL="1920240">
              <a:defRPr baseline="0"/>
            </a:lvl8pPr>
            <a:lvl9pPr marL="2148840">
              <a:defRPr baseline="0"/>
            </a:lvl9pPr>
          </a:lstStyle>
          <a:p>
            <a:pPr lvl="0"/>
            <a:endParaRPr lang="en-US" dirty="0" smtClean="0"/>
          </a:p>
        </p:txBody>
      </p:sp>
      <p:sp>
        <p:nvSpPr>
          <p:cNvPr id="15" name="Text Placeholder 2"/>
          <p:cNvSpPr>
            <a:spLocks noGrp="1"/>
          </p:cNvSpPr>
          <p:nvPr>
            <p:ph type="body" idx="10" hasCustomPrompt="1"/>
          </p:nvPr>
        </p:nvSpPr>
        <p:spPr>
          <a:xfrm>
            <a:off x="9084" y="3523832"/>
            <a:ext cx="12173833" cy="499013"/>
          </a:xfrm>
        </p:spPr>
        <p:txBody>
          <a:bodyPr anchor="ctr">
            <a:normAutofit/>
          </a:bodyPr>
          <a:lstStyle>
            <a:lvl1pPr marL="0" indent="0" algn="ctr">
              <a:spcBef>
                <a:spcPts val="0"/>
              </a:spcBef>
              <a:buNone/>
              <a:defRPr sz="2400">
                <a:solidFill>
                  <a:schemeClr val="tx1">
                    <a:tint val="7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cxnSp>
        <p:nvCxnSpPr>
          <p:cNvPr id="17" name="Straight Connector 16"/>
          <p:cNvCxnSpPr/>
          <p:nvPr/>
        </p:nvCxnSpPr>
        <p:spPr>
          <a:xfrm>
            <a:off x="2056348" y="3663282"/>
            <a:ext cx="0" cy="284784"/>
          </a:xfrm>
          <a:prstGeom prst="line">
            <a:avLst/>
          </a:prstGeom>
          <a:ln w="25400" cmpd="sng">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0135651" y="3657600"/>
            <a:ext cx="0" cy="284784"/>
          </a:xfrm>
          <a:prstGeom prst="line">
            <a:avLst/>
          </a:prstGeom>
          <a:ln w="25400" cmpd="sng">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95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ub Title Slide">
    <p:bg>
      <p:bgPr>
        <a:solidFill>
          <a:srgbClr val="002D40"/>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3793" y="1676400"/>
            <a:ext cx="3201235" cy="1600200"/>
          </a:xfrm>
          <a:prstGeom prst="rect">
            <a:avLst/>
          </a:prstGeom>
        </p:spPr>
      </p:pic>
      <p:sp>
        <p:nvSpPr>
          <p:cNvPr id="15" name="Text Placeholder 2"/>
          <p:cNvSpPr>
            <a:spLocks noGrp="1"/>
          </p:cNvSpPr>
          <p:nvPr>
            <p:ph type="body" idx="10" hasCustomPrompt="1"/>
          </p:nvPr>
        </p:nvSpPr>
        <p:spPr>
          <a:xfrm>
            <a:off x="9084" y="3124201"/>
            <a:ext cx="12173833" cy="2316687"/>
          </a:xfrm>
        </p:spPr>
        <p:txBody>
          <a:bodyPr anchor="ctr">
            <a:normAutofit/>
          </a:bodyPr>
          <a:lstStyle>
            <a:lvl1pPr marL="0" indent="0" algn="ctr">
              <a:spcBef>
                <a:spcPts val="0"/>
              </a:spcBef>
              <a:buNone/>
              <a:defRPr sz="44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8" name="Rectangle 17"/>
          <p:cNvSpPr/>
          <p:nvPr userDrawn="1"/>
        </p:nvSpPr>
        <p:spPr>
          <a:xfrm>
            <a:off x="0" y="5440888"/>
            <a:ext cx="12191999" cy="1420743"/>
          </a:xfrm>
          <a:prstGeom prst="rect">
            <a:avLst/>
          </a:prstGeom>
          <a:solidFill>
            <a:schemeClr val="bg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2" name="Title 1"/>
          <p:cNvSpPr>
            <a:spLocks noGrp="1"/>
          </p:cNvSpPr>
          <p:nvPr>
            <p:ph type="ctrTitle"/>
          </p:nvPr>
        </p:nvSpPr>
        <p:spPr>
          <a:xfrm>
            <a:off x="-1590" y="5422900"/>
            <a:ext cx="12191999" cy="1438730"/>
          </a:xfrm>
          <a:prstGeom prst="rect">
            <a:avLst/>
          </a:prstGeom>
        </p:spPr>
        <p:txBody>
          <a:bodyPr anchor="ctr">
            <a:noAutofit/>
          </a:bodyPr>
          <a:lstStyle>
            <a:lvl1pPr algn="ctr">
              <a:defRPr sz="4000">
                <a:solidFill>
                  <a:srgbClr val="0F4A6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dirty="0"/>
          </a:p>
        </p:txBody>
      </p:sp>
    </p:spTree>
    <p:extLst>
      <p:ext uri="{BB962C8B-B14F-4D97-AF65-F5344CB8AC3E}">
        <p14:creationId xmlns:p14="http://schemas.microsoft.com/office/powerpoint/2010/main" val="97931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6831" y="47172"/>
            <a:ext cx="11355169" cy="838200"/>
          </a:xfrm>
          <a:prstGeom prst="rect">
            <a:avLst/>
          </a:prstGeom>
        </p:spPr>
        <p:txBody>
          <a:bodyPr anchor="ctr"/>
          <a:lstStyle>
            <a:lvl1pPr>
              <a:defRPr b="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a:solidFill>
                  <a:prstClr val="black">
                    <a:tint val="75000"/>
                  </a:prstClr>
                </a:solidFill>
              </a:rPr>
              <a:pPr/>
              <a:t>7/27/2015</a:t>
            </a:fld>
            <a:endParaRPr dirty="0">
              <a:solidFill>
                <a:prstClr val="black">
                  <a:tint val="75000"/>
                </a:prstClr>
              </a:solidFill>
            </a:endParaRPr>
          </a:p>
        </p:txBody>
      </p:sp>
      <p:sp>
        <p:nvSpPr>
          <p:cNvPr id="5" name="Footer Placeholder 4"/>
          <p:cNvSpPr>
            <a:spLocks noGrp="1"/>
          </p:cNvSpPr>
          <p:nvPr>
            <p:ph type="ftr" sz="quarter" idx="11"/>
          </p:nvPr>
        </p:nvSpPr>
        <p:spPr/>
        <p:txBody>
          <a:bodyPr/>
          <a:lstStyle/>
          <a:p>
            <a:endParaRP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5BA54BD-C84D-46CE-8B72-31BFB26ABA43}" type="slidenum">
              <a:rPr>
                <a:solidFill>
                  <a:prstClr val="black">
                    <a:tint val="75000"/>
                  </a:prstClr>
                </a:solidFill>
              </a:rPr>
              <a:pPr/>
              <a:t>‹#›</a:t>
            </a:fld>
            <a:endParaRPr dirty="0">
              <a:solidFill>
                <a:prstClr val="black">
                  <a:tint val="75000"/>
                </a:prstClr>
              </a:solidFill>
            </a:endParaRPr>
          </a:p>
        </p:txBody>
      </p:sp>
      <p:sp>
        <p:nvSpPr>
          <p:cNvPr id="7" name="Content Placeholder 2"/>
          <p:cNvSpPr>
            <a:spLocks noGrp="1"/>
          </p:cNvSpPr>
          <p:nvPr>
            <p:ph sz="half" idx="1"/>
          </p:nvPr>
        </p:nvSpPr>
        <p:spPr>
          <a:xfrm>
            <a:off x="608170" y="1219200"/>
            <a:ext cx="5182948" cy="4876800"/>
          </a:xfrm>
        </p:spPr>
        <p:txBody>
          <a:bodyPr>
            <a:normAutofit/>
          </a:bodyPr>
          <a:lstStyle>
            <a:lvl1pPr>
              <a:defRPr sz="2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defRPr sz="20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defRPr sz="18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6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defRPr sz="16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956816">
              <a:defRPr sz="1600"/>
            </a:lvl6pPr>
            <a:lvl7pPr marL="1956816">
              <a:defRPr sz="1600" baseline="0"/>
            </a:lvl7pPr>
            <a:lvl8pPr marL="1956816">
              <a:defRPr sz="1600" baseline="0"/>
            </a:lvl8pPr>
            <a:lvl9pPr marL="1956816">
              <a:defRPr sz="1600" baseline="0"/>
            </a:lvl9pPr>
          </a:lstStyle>
          <a:p>
            <a:pPr lvl="0"/>
            <a:r>
              <a:rPr lang="en-US" dirty="0" smtClean="0"/>
              <a:t>Click to edit Master text styles</a:t>
            </a:r>
          </a:p>
          <a:p>
            <a:pPr lvl="1"/>
            <a:r>
              <a:rPr lang="en-US" dirty="0" smtClean="0"/>
              <a:t>Second</a:t>
            </a:r>
          </a:p>
          <a:p>
            <a:pPr lvl="2"/>
            <a:r>
              <a:rPr lang="en-US" dirty="0" smtClean="0"/>
              <a:t>Third level</a:t>
            </a:r>
          </a:p>
          <a:p>
            <a:pPr lvl="3"/>
            <a:r>
              <a:rPr lang="en-US" dirty="0" smtClean="0"/>
              <a:t>Fourth level</a:t>
            </a:r>
          </a:p>
          <a:p>
            <a:pPr lvl="4"/>
            <a:r>
              <a:rPr lang="en-US" dirty="0" smtClean="0"/>
              <a:t>Fifth level</a:t>
            </a:r>
            <a:endParaRPr dirty="0"/>
          </a:p>
        </p:txBody>
      </p:sp>
      <p:sp>
        <p:nvSpPr>
          <p:cNvPr id="8" name="Content Placeholder 3"/>
          <p:cNvSpPr>
            <a:spLocks noGrp="1"/>
          </p:cNvSpPr>
          <p:nvPr>
            <p:ph sz="half" idx="2"/>
          </p:nvPr>
        </p:nvSpPr>
        <p:spPr>
          <a:xfrm>
            <a:off x="6400879" y="1219200"/>
            <a:ext cx="5182947" cy="4876800"/>
          </a:xfrm>
        </p:spPr>
        <p:txBody>
          <a:bodyPr>
            <a:normAutofit/>
          </a:bodyPr>
          <a:lstStyle>
            <a:lvl1pPr>
              <a:defRPr sz="2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defRPr sz="20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defRPr sz="18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6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defRPr sz="16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2762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solidFill>
                  <a:prstClr val="black">
                    <a:tint val="75000"/>
                  </a:prstClr>
                </a:solidFill>
              </a:rPr>
              <a:pPr/>
              <a:t>7/27/2015</a:t>
            </a:fld>
            <a:endParaRPr dirty="0">
              <a:solidFill>
                <a:prstClr val="black">
                  <a:tint val="75000"/>
                </a:prstClr>
              </a:solidFill>
            </a:endParaRPr>
          </a:p>
        </p:txBody>
      </p:sp>
      <p:sp>
        <p:nvSpPr>
          <p:cNvPr id="3" name="Footer Placeholder 2"/>
          <p:cNvSpPr>
            <a:spLocks noGrp="1"/>
          </p:cNvSpPr>
          <p:nvPr>
            <p:ph type="ftr" sz="quarter" idx="11"/>
          </p:nvPr>
        </p:nvSpPr>
        <p:spPr/>
        <p:txBody>
          <a:bodyPr/>
          <a:lstStyle/>
          <a:p>
            <a:endParaRPr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5BA54BD-C84D-46CE-8B72-31BFB26ABA43}" type="slidenum">
              <a:rPr>
                <a:solidFill>
                  <a:prstClr val="black">
                    <a:tint val="75000"/>
                  </a:prstClr>
                </a:solidFill>
              </a:rPr>
              <a:pPr/>
              <a:t>‹#›</a:t>
            </a:fld>
            <a:endParaRPr dirty="0">
              <a:solidFill>
                <a:prstClr val="black">
                  <a:tint val="75000"/>
                </a:prstClr>
              </a:solidFill>
            </a:endParaRPr>
          </a:p>
        </p:txBody>
      </p:sp>
      <p:sp>
        <p:nvSpPr>
          <p:cNvPr id="6" name="Title 1"/>
          <p:cNvSpPr>
            <a:spLocks noGrp="1"/>
          </p:cNvSpPr>
          <p:nvPr>
            <p:ph type="title" hasCustomPrompt="1"/>
          </p:nvPr>
        </p:nvSpPr>
        <p:spPr>
          <a:xfrm>
            <a:off x="836831" y="47172"/>
            <a:ext cx="11355169" cy="838200"/>
          </a:xfrm>
          <a:prstGeom prst="rect">
            <a:avLst/>
          </a:prstGeom>
        </p:spPr>
        <p:txBody>
          <a:bodyPr anchor="ctr"/>
          <a:lstStyle>
            <a:lvl1pPr>
              <a:defRPr b="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10" name="Picture Placeholder 2"/>
          <p:cNvSpPr>
            <a:spLocks noGrp="1"/>
          </p:cNvSpPr>
          <p:nvPr>
            <p:ph type="pic" idx="1"/>
          </p:nvPr>
        </p:nvSpPr>
        <p:spPr>
          <a:xfrm>
            <a:off x="608170" y="1219200"/>
            <a:ext cx="10975658" cy="4876800"/>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10907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b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7929" y="0"/>
            <a:ext cx="10974071" cy="838200"/>
          </a:xfrm>
          <a:prstGeom prst="rect">
            <a:avLst/>
          </a:prstGeom>
        </p:spPr>
        <p:txBody>
          <a:bodyPr anchor="ctr"/>
          <a:lstStyle>
            <a:lvl1pPr>
              <a:defRPr b="0">
                <a:solidFill>
                  <a:schemeClr val="bg1"/>
                </a:solidFill>
                <a:latin typeface="Segoe UI Semibold" panose="020B0702040204020203" pitchFamily="34" charset="0"/>
                <a:ea typeface="Open Sans Semibold" panose="020B0706030804020204" pitchFamily="34" charset="0"/>
                <a:cs typeface="Segoe UI Semibold" panose="020B0702040204020203" pitchFamily="34" charset="0"/>
              </a:defRPr>
            </a:lvl1p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531951" y="6399937"/>
            <a:ext cx="6326246" cy="276226"/>
          </a:xfrm>
          <a:prstGeom prst="rect">
            <a:avLst/>
          </a:prstGeom>
        </p:spPr>
        <p:txBody>
          <a:bodyPr vert="horz" lIns="91440" tIns="45720" rIns="91440" bIns="45720" rtlCol="0" anchor="ctr"/>
          <a:lstStyle>
            <a:lvl1pPr algn="l">
              <a:defRPr sz="1000">
                <a:solidFill>
                  <a:schemeClr val="bg1">
                    <a:lumMod val="50000"/>
                  </a:schemeClr>
                </a:solidFill>
                <a:latin typeface="Segoe UI" panose="020B0502040204020203" pitchFamily="34" charset="0"/>
                <a:cs typeface="Segoe UI" panose="020B0502040204020203" pitchFamily="34" charset="0"/>
              </a:defRPr>
            </a:lvl1pPr>
          </a:lstStyle>
          <a:p>
            <a:r>
              <a:rPr lang="en-US" dirty="0" smtClean="0">
                <a:solidFill>
                  <a:prstClr val="white">
                    <a:lumMod val="50000"/>
                  </a:prstClr>
                </a:solidFill>
              </a:rPr>
              <a:t>©2013 </a:t>
            </a:r>
            <a:r>
              <a:rPr lang="en-US" dirty="0" err="1" smtClean="0">
                <a:solidFill>
                  <a:prstClr val="white">
                    <a:lumMod val="50000"/>
                  </a:prstClr>
                </a:solidFill>
              </a:rPr>
              <a:t>TechAspect</a:t>
            </a:r>
            <a:r>
              <a:rPr lang="en-US" dirty="0" smtClean="0">
                <a:solidFill>
                  <a:prstClr val="white">
                    <a:lumMod val="50000"/>
                  </a:prstClr>
                </a:solidFill>
              </a:rPr>
              <a:t>. All Rights Reserved</a:t>
            </a:r>
            <a:endParaRPr lang="en-US" dirty="0">
              <a:solidFill>
                <a:prstClr val="white">
                  <a:lumMod val="50000"/>
                </a:prstClr>
              </a:solidFill>
            </a:endParaRPr>
          </a:p>
        </p:txBody>
      </p:sp>
      <p:sp>
        <p:nvSpPr>
          <p:cNvPr id="6" name="Slide Number Placeholder 3"/>
          <p:cNvSpPr>
            <a:spLocks noGrp="1"/>
          </p:cNvSpPr>
          <p:nvPr>
            <p:ph type="sldNum" sz="quarter" idx="4"/>
          </p:nvPr>
        </p:nvSpPr>
        <p:spPr>
          <a:xfrm>
            <a:off x="10440529" y="6400801"/>
            <a:ext cx="1143300" cy="276226"/>
          </a:xfrm>
          <a:prstGeom prst="rect">
            <a:avLst/>
          </a:prstGeom>
        </p:spPr>
        <p:txBody>
          <a:bodyPr/>
          <a:lstStyle>
            <a:lvl1pPr algn="r">
              <a:defRPr sz="1200">
                <a:solidFill>
                  <a:schemeClr val="bg1">
                    <a:lumMod val="50000"/>
                  </a:schemeClr>
                </a:solidFill>
                <a:latin typeface="Segoe UI" panose="020B0502040204020203" pitchFamily="34" charset="0"/>
                <a:cs typeface="Segoe UI" panose="020B0502040204020203" pitchFamily="34" charset="0"/>
              </a:defRPr>
            </a:lvl1pPr>
          </a:lstStyle>
          <a:p>
            <a:pPr>
              <a:defRPr/>
            </a:pPr>
            <a:fld id="{0BFA6CC5-0808-4062-8FAF-2D40018AE271}"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2853680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E307AB-61F5-4C30-BD76-5185BA8BC705}" type="datetimeFigureOut">
              <a:rPr lang="en-GB" smtClean="0"/>
              <a:t>27/07/2015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181792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307AB-61F5-4C30-BD76-5185BA8BC705}" type="datetimeFigureOut">
              <a:rPr lang="en-GB" smtClean="0"/>
              <a:t>27/07/2015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241549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E307AB-61F5-4C30-BD76-5185BA8BC705}" type="datetimeFigureOut">
              <a:rPr lang="en-GB" smtClean="0"/>
              <a:t>27/07/2015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289897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E307AB-61F5-4C30-BD76-5185BA8BC705}" type="datetimeFigureOut">
              <a:rPr lang="en-GB" smtClean="0"/>
              <a:t>27/07/2015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367635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E307AB-61F5-4C30-BD76-5185BA8BC705}" type="datetimeFigureOut">
              <a:rPr lang="en-GB" smtClean="0"/>
              <a:t>27/07/2015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368529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307AB-61F5-4C30-BD76-5185BA8BC705}" type="datetimeFigureOut">
              <a:rPr lang="en-GB" smtClean="0"/>
              <a:t>27/07/2015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180438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307AB-61F5-4C30-BD76-5185BA8BC705}" type="datetimeFigureOut">
              <a:rPr lang="en-GB" smtClean="0"/>
              <a:t>27/07/2015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373515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307AB-61F5-4C30-BD76-5185BA8BC705}" type="datetimeFigureOut">
              <a:rPr lang="en-GB" smtClean="0"/>
              <a:t>27/07/2015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24D51A-41BD-461A-86D5-BBC5D5401974}" type="slidenum">
              <a:rPr lang="en-GB" smtClean="0"/>
              <a:t>‹#›</a:t>
            </a:fld>
            <a:endParaRPr lang="en-GB"/>
          </a:p>
        </p:txBody>
      </p:sp>
    </p:spTree>
    <p:extLst>
      <p:ext uri="{BB962C8B-B14F-4D97-AF65-F5344CB8AC3E}">
        <p14:creationId xmlns:p14="http://schemas.microsoft.com/office/powerpoint/2010/main" val="310973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307AB-61F5-4C30-BD76-5185BA8BC705}" type="datetimeFigureOut">
              <a:rPr lang="en-GB" smtClean="0"/>
              <a:t>27/07/2015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4D51A-41BD-461A-86D5-BBC5D5401974}" type="slidenum">
              <a:rPr lang="en-GB" smtClean="0"/>
              <a:t>‹#›</a:t>
            </a:fld>
            <a:endParaRPr lang="en-GB"/>
          </a:p>
        </p:txBody>
      </p:sp>
    </p:spTree>
    <p:extLst>
      <p:ext uri="{BB962C8B-B14F-4D97-AF65-F5344CB8AC3E}">
        <p14:creationId xmlns:p14="http://schemas.microsoft.com/office/powerpoint/2010/main" val="1282367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solidFill>
                  <a:prstClr val="black">
                    <a:tint val="75000"/>
                  </a:prstClr>
                </a:solidFill>
              </a:rPr>
              <a:pPr/>
              <a:t>7/27/2015</a:t>
            </a:fld>
            <a:endParaRPr dirty="0">
              <a:solidFill>
                <a:prstClr val="black">
                  <a:tint val="75000"/>
                </a:prstClr>
              </a:solidFill>
            </a:endParaRPr>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dirty="0">
              <a:solidFill>
                <a:prstClr val="black">
                  <a:tint val="75000"/>
                </a:prstClr>
              </a:solidFill>
            </a:endParaRPr>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solidFill>
                  <a:prstClr val="black">
                    <a:tint val="75000"/>
                  </a:prstClr>
                </a:solidFill>
              </a:rPr>
              <a:pPr/>
              <a:t>‹#›</a:t>
            </a:fld>
            <a:endParaRPr dirty="0">
              <a:solidFill>
                <a:prstClr val="black">
                  <a:tint val="75000"/>
                </a:prstClr>
              </a:solidFill>
            </a:endParaRPr>
          </a:p>
        </p:txBody>
      </p:sp>
      <p:sp>
        <p:nvSpPr>
          <p:cNvPr id="8" name="Rectangle 7"/>
          <p:cNvSpPr/>
          <p:nvPr userDrawn="1"/>
        </p:nvSpPr>
        <p:spPr>
          <a:xfrm>
            <a:off x="-1" y="1"/>
            <a:ext cx="12192000" cy="830873"/>
          </a:xfrm>
          <a:prstGeom prst="rect">
            <a:avLst/>
          </a:prstGeom>
          <a:solidFill>
            <a:srgbClr val="002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86336" y="128422"/>
            <a:ext cx="650494" cy="595479"/>
          </a:xfrm>
          <a:prstGeom prst="rect">
            <a:avLst/>
          </a:prstGeom>
        </p:spPr>
      </p:pic>
    </p:spTree>
    <p:extLst>
      <p:ext uri="{BB962C8B-B14F-4D97-AF65-F5344CB8AC3E}">
        <p14:creationId xmlns:p14="http://schemas.microsoft.com/office/powerpoint/2010/main" val="15428903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rgbClr val="002D40"/>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bg1"/>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bg1"/>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bg1"/>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bg1"/>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bg1"/>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docs.angularjs.org/api/" TargetMode="External"/><Relationship Id="rId7" Type="http://schemas.openxmlformats.org/officeDocument/2006/relationships/hyperlink" Target="http://www.youtube.com/watch?v=Ja2xDrtylBw" TargetMode="External"/><Relationship Id="rId2" Type="http://schemas.openxmlformats.org/officeDocument/2006/relationships/hyperlink" Target="http://docs.angularjs.org/guide/" TargetMode="External"/><Relationship Id="rId1" Type="http://schemas.openxmlformats.org/officeDocument/2006/relationships/slideLayout" Target="../slideLayouts/slideLayout17.xml"/><Relationship Id="rId6" Type="http://schemas.openxmlformats.org/officeDocument/2006/relationships/hyperlink" Target="http://www.youtube.com/watch?v=8ILQOFAgaXE" TargetMode="External"/><Relationship Id="rId5" Type="http://schemas.openxmlformats.org/officeDocument/2006/relationships/hyperlink" Target="http://www.youtube.com/watch?v=i9MHigUZKEM" TargetMode="External"/><Relationship Id="rId4" Type="http://schemas.openxmlformats.org/officeDocument/2006/relationships/hyperlink" Target="http://docs.angularjs.org/tutorial/step_0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a:xfrm>
            <a:off x="-7492" y="4632418"/>
            <a:ext cx="12188824" cy="2225582"/>
          </a:xfrm>
        </p:spPr>
        <p:txBody>
          <a:bodyPr/>
          <a:lstStyle/>
          <a:p>
            <a:r>
              <a:rPr lang="en-US" sz="3600" dirty="0" smtClean="0"/>
              <a:t>ANGULAR JS</a:t>
            </a:r>
            <a:endParaRPr lang="en-US" sz="3600" b="1" dirty="0">
              <a:solidFill>
                <a:srgbClr val="002060"/>
              </a:solidFill>
              <a:latin typeface="Arial" panose="020B0604020202020204" pitchFamily="34" charset="0"/>
              <a:ea typeface="Adobe Fan Heiti Std B" pitchFamily="34" charset="-128"/>
              <a:cs typeface="Arial" panose="020B0604020202020204" pitchFamily="34" charset="0"/>
            </a:endParaRPr>
          </a:p>
        </p:txBody>
      </p:sp>
      <p:sp>
        <p:nvSpPr>
          <p:cNvPr id="21" name="Text Placeholder 20"/>
          <p:cNvSpPr>
            <a:spLocks noGrp="1"/>
          </p:cNvSpPr>
          <p:nvPr>
            <p:ph type="body" idx="10"/>
          </p:nvPr>
        </p:nvSpPr>
        <p:spPr>
          <a:xfrm>
            <a:off x="10670" y="3561932"/>
            <a:ext cx="12170663" cy="499013"/>
          </a:xfrm>
        </p:spPr>
        <p:txBody>
          <a:bodyPr/>
          <a:lstStyle/>
          <a:p>
            <a:r>
              <a:rPr lang="es-HN" b="1" cap="all" dirty="0">
                <a:solidFill>
                  <a:srgbClr val="DEE7D1"/>
                </a:solidFill>
              </a:rPr>
              <a:t>Digital </a:t>
            </a:r>
            <a:r>
              <a:rPr lang="en-US" b="1" cap="all" dirty="0">
                <a:solidFill>
                  <a:srgbClr val="DEE7D1"/>
                </a:solidFill>
              </a:rPr>
              <a:t>Strategy</a:t>
            </a:r>
            <a:r>
              <a:rPr lang="es-HN" b="1" cap="all" dirty="0">
                <a:solidFill>
                  <a:srgbClr val="DEE7D1"/>
                </a:solidFill>
              </a:rPr>
              <a:t>, </a:t>
            </a:r>
            <a:r>
              <a:rPr lang="es-HN" b="1" cap="all" dirty="0">
                <a:solidFill>
                  <a:srgbClr val="00B0F0"/>
                </a:solidFill>
              </a:rPr>
              <a:t>Solutions </a:t>
            </a:r>
            <a:r>
              <a:rPr lang="es-HN" b="1" cap="all" dirty="0">
                <a:solidFill>
                  <a:srgbClr val="00A5E1"/>
                </a:solidFill>
              </a:rPr>
              <a:t>and </a:t>
            </a:r>
            <a:r>
              <a:rPr lang="en-US" b="1" cap="all" dirty="0" smtClean="0">
                <a:solidFill>
                  <a:srgbClr val="00A5E1"/>
                </a:solidFill>
              </a:rPr>
              <a:t>Integration</a:t>
            </a:r>
            <a:endParaRPr lang="en-US" b="1" cap="all" dirty="0">
              <a:solidFill>
                <a:srgbClr val="00A5E1"/>
              </a:solidFill>
            </a:endParaRPr>
          </a:p>
        </p:txBody>
      </p:sp>
      <p:pic>
        <p:nvPicPr>
          <p:cNvPr id="3" name="Picture 2"/>
          <p:cNvPicPr>
            <a:picLocks noChangeAspect="1"/>
          </p:cNvPicPr>
          <p:nvPr/>
        </p:nvPicPr>
        <p:blipFill>
          <a:blip r:embed="rId2"/>
          <a:stretch>
            <a:fillRect/>
          </a:stretch>
        </p:blipFill>
        <p:spPr>
          <a:xfrm>
            <a:off x="35417" y="6571464"/>
            <a:ext cx="6328196" cy="286537"/>
          </a:xfrm>
          <a:prstGeom prst="rect">
            <a:avLst/>
          </a:prstGeom>
        </p:spPr>
      </p:pic>
    </p:spTree>
    <p:extLst>
      <p:ext uri="{BB962C8B-B14F-4D97-AF65-F5344CB8AC3E}">
        <p14:creationId xmlns:p14="http://schemas.microsoft.com/office/powerpoint/2010/main" val="392816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Directive</a:t>
            </a:r>
            <a:endParaRPr lang="en-GB" dirty="0"/>
          </a:p>
        </p:txBody>
      </p:sp>
      <p:sp>
        <p:nvSpPr>
          <p:cNvPr id="3" name="Rectangle 2"/>
          <p:cNvSpPr/>
          <p:nvPr/>
        </p:nvSpPr>
        <p:spPr>
          <a:xfrm>
            <a:off x="1217929" y="1429555"/>
            <a:ext cx="10617756" cy="3139321"/>
          </a:xfrm>
          <a:prstGeom prst="rect">
            <a:avLst/>
          </a:prstGeom>
        </p:spPr>
        <p:txBody>
          <a:bodyPr wrap="square">
            <a:spAutoFit/>
          </a:bodyPr>
          <a:lstStyle/>
          <a:p>
            <a:r>
              <a:rPr lang="en-IN" dirty="0" smtClean="0"/>
              <a:t>The directives can be placed in element names, attributes, class names, as well as comments.  Directives are a way to teach HTML new tricks.</a:t>
            </a:r>
          </a:p>
          <a:p>
            <a:endParaRPr lang="en-IN" dirty="0" smtClean="0"/>
          </a:p>
          <a:p>
            <a:r>
              <a:rPr lang="en-IN" dirty="0" smtClean="0"/>
              <a:t>A directive is just a function which executes when the compiler encounters it in the DOM. </a:t>
            </a:r>
          </a:p>
          <a:p>
            <a:endParaRPr lang="en-IN" dirty="0" smtClean="0"/>
          </a:p>
          <a:p>
            <a:r>
              <a:rPr lang="en-GB" dirty="0" smtClean="0"/>
              <a:t>&lt;input </a:t>
            </a:r>
            <a:r>
              <a:rPr lang="en-GB" b="1" dirty="0" err="1" smtClean="0"/>
              <a:t>ng</a:t>
            </a:r>
            <a:r>
              <a:rPr lang="en-GB" b="1" dirty="0" smtClean="0"/>
              <a:t>-model='name'</a:t>
            </a:r>
            <a:r>
              <a:rPr lang="en-GB" dirty="0" smtClean="0"/>
              <a:t>&gt;</a:t>
            </a:r>
          </a:p>
          <a:p>
            <a:endParaRPr lang="en-US" b="1" dirty="0" smtClean="0"/>
          </a:p>
          <a:p>
            <a:r>
              <a:rPr lang="en-US" dirty="0" smtClean="0"/>
              <a:t>Custom Defined Directives</a:t>
            </a:r>
          </a:p>
          <a:p>
            <a:endParaRPr lang="en-US" dirty="0" smtClean="0"/>
          </a:p>
          <a:p>
            <a:r>
              <a:rPr lang="en-GB" dirty="0" smtClean="0"/>
              <a:t>&lt;span </a:t>
            </a:r>
            <a:r>
              <a:rPr lang="en-GB" b="1" dirty="0" err="1" smtClean="0"/>
              <a:t>draggable</a:t>
            </a:r>
            <a:r>
              <a:rPr lang="en-GB" dirty="0" smtClean="0"/>
              <a:t>&gt;Drag ME&lt;/span&gt;</a:t>
            </a:r>
          </a:p>
          <a:p>
            <a:endParaRPr lang="en-GB" b="1" dirty="0"/>
          </a:p>
        </p:txBody>
      </p:sp>
    </p:spTree>
    <p:extLst>
      <p:ext uri="{BB962C8B-B14F-4D97-AF65-F5344CB8AC3E}">
        <p14:creationId xmlns:p14="http://schemas.microsoft.com/office/powerpoint/2010/main" val="422390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Expression</a:t>
            </a:r>
            <a:endParaRPr lang="en-GB" dirty="0"/>
          </a:p>
        </p:txBody>
      </p:sp>
      <p:sp>
        <p:nvSpPr>
          <p:cNvPr id="3" name="Rectangle 2"/>
          <p:cNvSpPr/>
          <p:nvPr/>
        </p:nvSpPr>
        <p:spPr>
          <a:xfrm>
            <a:off x="1217929" y="1390918"/>
            <a:ext cx="10398815" cy="2031325"/>
          </a:xfrm>
          <a:prstGeom prst="rect">
            <a:avLst/>
          </a:prstGeom>
        </p:spPr>
        <p:txBody>
          <a:bodyPr wrap="square">
            <a:spAutoFit/>
          </a:bodyPr>
          <a:lstStyle/>
          <a:p>
            <a:r>
              <a:rPr lang="en-IN" dirty="0" smtClean="0"/>
              <a:t>Expressions are JavaScript-like code snippets that are usually placed in bindings such as {{ expression }}</a:t>
            </a:r>
          </a:p>
          <a:p>
            <a:endParaRPr lang="en-IN" dirty="0" smtClean="0"/>
          </a:p>
          <a:p>
            <a:r>
              <a:rPr lang="en-IN" dirty="0" smtClean="0"/>
              <a:t> &lt;body&gt;</a:t>
            </a:r>
          </a:p>
          <a:p>
            <a:endParaRPr lang="en-IN" dirty="0" smtClean="0"/>
          </a:p>
          <a:p>
            <a:r>
              <a:rPr lang="en-IN" dirty="0" smtClean="0"/>
              <a:t>    1+2={{1+2}}</a:t>
            </a:r>
          </a:p>
          <a:p>
            <a:endParaRPr lang="en-IN" dirty="0" smtClean="0"/>
          </a:p>
          <a:p>
            <a:r>
              <a:rPr lang="en-IN" dirty="0" smtClean="0"/>
              <a:t>  &lt;/body&gt;</a:t>
            </a:r>
            <a:endParaRPr lang="en-GB" b="1" dirty="0"/>
          </a:p>
        </p:txBody>
      </p:sp>
    </p:spTree>
    <p:extLst>
      <p:ext uri="{BB962C8B-B14F-4D97-AF65-F5344CB8AC3E}">
        <p14:creationId xmlns:p14="http://schemas.microsoft.com/office/powerpoint/2010/main" val="305550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Forms</a:t>
            </a:r>
            <a:endParaRPr lang="en-GB" dirty="0"/>
          </a:p>
        </p:txBody>
      </p:sp>
      <p:sp>
        <p:nvSpPr>
          <p:cNvPr id="3" name="Rectangle 2"/>
          <p:cNvSpPr/>
          <p:nvPr/>
        </p:nvSpPr>
        <p:spPr>
          <a:xfrm>
            <a:off x="1217929" y="1506827"/>
            <a:ext cx="10849575" cy="1754326"/>
          </a:xfrm>
          <a:prstGeom prst="rect">
            <a:avLst/>
          </a:prstGeom>
        </p:spPr>
        <p:txBody>
          <a:bodyPr wrap="square">
            <a:spAutoFit/>
          </a:bodyPr>
          <a:lstStyle/>
          <a:p>
            <a:r>
              <a:rPr lang="en-IN" dirty="0" smtClean="0"/>
              <a:t>Form and controls provide validation services, so that the user can be notified of invalid input. This provides a better user experience, because the user gets instant feedback on how to correct the error. </a:t>
            </a:r>
          </a:p>
          <a:p>
            <a:endParaRPr lang="en-IN" dirty="0" smtClean="0"/>
          </a:p>
          <a:p>
            <a:r>
              <a:rPr lang="en-IN" dirty="0" smtClean="0"/>
              <a:t>&lt;input type="text" </a:t>
            </a:r>
            <a:r>
              <a:rPr lang="en-IN" dirty="0" err="1" smtClean="0"/>
              <a:t>ng</a:t>
            </a:r>
            <a:r>
              <a:rPr lang="en-IN" dirty="0" smtClean="0"/>
              <a:t>-model="user.name" name="</a:t>
            </a:r>
            <a:r>
              <a:rPr lang="en-IN" dirty="0" err="1" smtClean="0"/>
              <a:t>uName</a:t>
            </a:r>
            <a:r>
              <a:rPr lang="en-IN" dirty="0" smtClean="0"/>
              <a:t>" </a:t>
            </a:r>
            <a:r>
              <a:rPr lang="en-IN" b="1" dirty="0" smtClean="0"/>
              <a:t>required</a:t>
            </a:r>
            <a:r>
              <a:rPr lang="en-IN" dirty="0" smtClean="0"/>
              <a:t> /&gt;</a:t>
            </a:r>
          </a:p>
          <a:p>
            <a:endParaRPr lang="en-IN" dirty="0" smtClean="0"/>
          </a:p>
          <a:p>
            <a:r>
              <a:rPr lang="en-GB" dirty="0" smtClean="0"/>
              <a:t> &lt;button </a:t>
            </a:r>
            <a:r>
              <a:rPr lang="en-GB" dirty="0" err="1" smtClean="0"/>
              <a:t>ng</a:t>
            </a:r>
            <a:r>
              <a:rPr lang="en-GB" dirty="0" smtClean="0"/>
              <a:t>-click="update(user)“ </a:t>
            </a:r>
            <a:r>
              <a:rPr lang="en-GB" dirty="0" err="1" smtClean="0"/>
              <a:t>ng</a:t>
            </a:r>
            <a:r>
              <a:rPr lang="en-GB" dirty="0" smtClean="0"/>
              <a:t>-disabled="</a:t>
            </a:r>
            <a:r>
              <a:rPr lang="en-GB" b="1" dirty="0" err="1" smtClean="0"/>
              <a:t>form.$invalid</a:t>
            </a:r>
            <a:r>
              <a:rPr lang="en-GB" b="1" dirty="0" smtClean="0"/>
              <a:t> || </a:t>
            </a:r>
            <a:r>
              <a:rPr lang="en-GB" dirty="0" err="1" smtClean="0"/>
              <a:t>isUnchanged</a:t>
            </a:r>
            <a:r>
              <a:rPr lang="en-GB" dirty="0" smtClean="0"/>
              <a:t>(user)"&gt;SAVE&lt;/button&gt;</a:t>
            </a:r>
            <a:endParaRPr lang="en-GB" dirty="0"/>
          </a:p>
        </p:txBody>
      </p:sp>
    </p:spTree>
    <p:extLst>
      <p:ext uri="{BB962C8B-B14F-4D97-AF65-F5344CB8AC3E}">
        <p14:creationId xmlns:p14="http://schemas.microsoft.com/office/powerpoint/2010/main" val="420694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Module</a:t>
            </a:r>
            <a:endParaRPr lang="en-GB" dirty="0"/>
          </a:p>
        </p:txBody>
      </p:sp>
      <p:sp>
        <p:nvSpPr>
          <p:cNvPr id="3" name="Rectangle 2"/>
          <p:cNvSpPr/>
          <p:nvPr/>
        </p:nvSpPr>
        <p:spPr>
          <a:xfrm>
            <a:off x="1217929" y="1751527"/>
            <a:ext cx="10308663" cy="2862322"/>
          </a:xfrm>
          <a:prstGeom prst="rect">
            <a:avLst/>
          </a:prstGeom>
        </p:spPr>
        <p:txBody>
          <a:bodyPr wrap="square">
            <a:spAutoFit/>
          </a:bodyPr>
          <a:lstStyle/>
          <a:p>
            <a:r>
              <a:rPr lang="en-IN" dirty="0" smtClean="0"/>
              <a:t>Modules declaratively specify how an application should be bootstrapped.</a:t>
            </a:r>
          </a:p>
          <a:p>
            <a:endParaRPr lang="en-IN" dirty="0" smtClean="0"/>
          </a:p>
          <a:p>
            <a:r>
              <a:rPr lang="en-IN" dirty="0" smtClean="0"/>
              <a:t>There can be multiple modules in an app</a:t>
            </a:r>
          </a:p>
          <a:p>
            <a:endParaRPr lang="en-IN" dirty="0" smtClean="0"/>
          </a:p>
          <a:p>
            <a:r>
              <a:rPr lang="en-IN" dirty="0" smtClean="0"/>
              <a:t>Those could be interdependent too.</a:t>
            </a:r>
          </a:p>
          <a:p>
            <a:endParaRPr lang="en-IN" dirty="0" smtClean="0"/>
          </a:p>
          <a:p>
            <a:r>
              <a:rPr lang="en-IN" dirty="0" smtClean="0"/>
              <a:t> </a:t>
            </a:r>
            <a:r>
              <a:rPr lang="en-GB" dirty="0" smtClean="0"/>
              <a:t>// declare a module</a:t>
            </a:r>
          </a:p>
          <a:p>
            <a:r>
              <a:rPr lang="en-GB" b="1" dirty="0" err="1" smtClean="0"/>
              <a:t>var</a:t>
            </a:r>
            <a:r>
              <a:rPr lang="en-GB" b="1" dirty="0" smtClean="0"/>
              <a:t> </a:t>
            </a:r>
            <a:r>
              <a:rPr lang="en-GB" b="1" dirty="0" err="1" smtClean="0"/>
              <a:t>myAppModule</a:t>
            </a:r>
            <a:r>
              <a:rPr lang="en-GB" b="1" dirty="0" smtClean="0"/>
              <a:t> = </a:t>
            </a:r>
            <a:r>
              <a:rPr lang="en-GB" b="1" dirty="0" err="1" smtClean="0"/>
              <a:t>angular.module</a:t>
            </a:r>
            <a:r>
              <a:rPr lang="en-GB" b="1" dirty="0" smtClean="0"/>
              <a:t>('</a:t>
            </a:r>
            <a:r>
              <a:rPr lang="en-GB" b="1" dirty="0" err="1" smtClean="0"/>
              <a:t>myApp</a:t>
            </a:r>
            <a:r>
              <a:rPr lang="en-GB" b="1" dirty="0" smtClean="0"/>
              <a:t>', [--</a:t>
            </a:r>
            <a:r>
              <a:rPr lang="en-GB" sz="1200" b="1" dirty="0" smtClean="0"/>
              <a:t>here goes the dependent Modules</a:t>
            </a:r>
            <a:r>
              <a:rPr lang="en-GB" b="1" dirty="0" smtClean="0"/>
              <a:t>--]);</a:t>
            </a:r>
          </a:p>
          <a:p>
            <a:endParaRPr lang="en-GB" b="1" dirty="0" smtClean="0"/>
          </a:p>
          <a:p>
            <a:r>
              <a:rPr lang="en-US" dirty="0" smtClean="0"/>
              <a:t>Modules are configured with routes, controllers, models etc.</a:t>
            </a:r>
            <a:endParaRPr lang="en-GB" dirty="0" smtClean="0"/>
          </a:p>
        </p:txBody>
      </p:sp>
    </p:spTree>
    <p:extLst>
      <p:ext uri="{BB962C8B-B14F-4D97-AF65-F5344CB8AC3E}">
        <p14:creationId xmlns:p14="http://schemas.microsoft.com/office/powerpoint/2010/main" val="307355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a:t>
            </a:r>
            <a:endParaRPr lang="en-GB" dirty="0"/>
          </a:p>
        </p:txBody>
      </p:sp>
      <p:sp>
        <p:nvSpPr>
          <p:cNvPr id="3" name="Rectangle 2"/>
          <p:cNvSpPr/>
          <p:nvPr/>
        </p:nvSpPr>
        <p:spPr>
          <a:xfrm>
            <a:off x="1217929" y="1210613"/>
            <a:ext cx="9922296" cy="4308872"/>
          </a:xfrm>
          <a:prstGeom prst="rect">
            <a:avLst/>
          </a:prstGeom>
        </p:spPr>
        <p:txBody>
          <a:bodyPr wrap="square">
            <a:spAutoFit/>
          </a:bodyPr>
          <a:lstStyle/>
          <a:p>
            <a:r>
              <a:rPr lang="en-IN" sz="2800" dirty="0" smtClean="0"/>
              <a:t>It Is used for deep-linking URLs to controllers and views (HTML partials). It watches $location.url() and tries to map the path to an existing route definition.</a:t>
            </a:r>
          </a:p>
          <a:p>
            <a:endParaRPr lang="en-IN" sz="2800" dirty="0" smtClean="0"/>
          </a:p>
          <a:p>
            <a:r>
              <a:rPr lang="en-IN" dirty="0" smtClean="0"/>
              <a:t>$</a:t>
            </a:r>
            <a:r>
              <a:rPr lang="en-IN" dirty="0" err="1" smtClean="0"/>
              <a:t>routeProvider.when</a:t>
            </a:r>
            <a:r>
              <a:rPr lang="en-IN" dirty="0" smtClean="0"/>
              <a:t>('/Book', {</a:t>
            </a:r>
          </a:p>
          <a:p>
            <a:r>
              <a:rPr lang="en-IN" dirty="0" smtClean="0"/>
              <a:t>        template: 'examples/book.html',</a:t>
            </a:r>
          </a:p>
          <a:p>
            <a:r>
              <a:rPr lang="en-IN" dirty="0" smtClean="0"/>
              <a:t>        controller: </a:t>
            </a:r>
            <a:r>
              <a:rPr lang="en-IN" dirty="0" err="1" smtClean="0"/>
              <a:t>BookCntl</a:t>
            </a:r>
            <a:r>
              <a:rPr lang="en-IN" dirty="0" smtClean="0"/>
              <a:t>,</a:t>
            </a:r>
          </a:p>
          <a:p>
            <a:r>
              <a:rPr lang="en-IN" dirty="0" smtClean="0"/>
              <a:t>});</a:t>
            </a:r>
          </a:p>
          <a:p>
            <a:endParaRPr lang="en-IN" dirty="0" smtClean="0"/>
          </a:p>
          <a:p>
            <a:r>
              <a:rPr lang="en-IN" dirty="0" smtClean="0"/>
              <a:t> $</a:t>
            </a:r>
            <a:r>
              <a:rPr lang="en-IN" dirty="0" err="1" smtClean="0"/>
              <a:t>routeProvider.when</a:t>
            </a:r>
            <a:r>
              <a:rPr lang="en-IN" dirty="0" smtClean="0"/>
              <a:t>('/Book/chapter01', {</a:t>
            </a:r>
          </a:p>
          <a:p>
            <a:r>
              <a:rPr lang="en-IN" dirty="0" smtClean="0"/>
              <a:t>        template: 'examples/chapter01.html',</a:t>
            </a:r>
          </a:p>
          <a:p>
            <a:r>
              <a:rPr lang="en-IN" dirty="0" smtClean="0"/>
              <a:t>        controller: </a:t>
            </a:r>
            <a:r>
              <a:rPr lang="en-IN" dirty="0" err="1" smtClean="0"/>
              <a:t>ChapterCntl</a:t>
            </a:r>
            <a:r>
              <a:rPr lang="en-IN" dirty="0" smtClean="0"/>
              <a:t>,</a:t>
            </a:r>
          </a:p>
          <a:p>
            <a:r>
              <a:rPr lang="en-IN" dirty="0" smtClean="0"/>
              <a:t>});</a:t>
            </a:r>
          </a:p>
        </p:txBody>
      </p:sp>
    </p:spTree>
    <p:extLst>
      <p:ext uri="{BB962C8B-B14F-4D97-AF65-F5344CB8AC3E}">
        <p14:creationId xmlns:p14="http://schemas.microsoft.com/office/powerpoint/2010/main" val="297593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Scope</a:t>
            </a:r>
            <a:endParaRPr lang="en-GB" dirty="0"/>
          </a:p>
        </p:txBody>
      </p:sp>
      <p:sp>
        <p:nvSpPr>
          <p:cNvPr id="3" name="Rectangle 2"/>
          <p:cNvSpPr/>
          <p:nvPr/>
        </p:nvSpPr>
        <p:spPr>
          <a:xfrm>
            <a:off x="1217929" y="1262130"/>
            <a:ext cx="10630634" cy="3139321"/>
          </a:xfrm>
          <a:prstGeom prst="rect">
            <a:avLst/>
          </a:prstGeom>
        </p:spPr>
        <p:txBody>
          <a:bodyPr wrap="square">
            <a:spAutoFit/>
          </a:bodyPr>
          <a:lstStyle/>
          <a:p>
            <a:r>
              <a:rPr lang="en-IN" dirty="0" smtClean="0"/>
              <a:t>Scope is an object that refers to the application model. </a:t>
            </a:r>
          </a:p>
          <a:p>
            <a:endParaRPr lang="en-IN" dirty="0" smtClean="0"/>
          </a:p>
          <a:p>
            <a:r>
              <a:rPr lang="en-IN" dirty="0" smtClean="0"/>
              <a:t>It is an execution context for expressions. </a:t>
            </a:r>
          </a:p>
          <a:p>
            <a:endParaRPr lang="en-IN" dirty="0" smtClean="0"/>
          </a:p>
          <a:p>
            <a:r>
              <a:rPr lang="en-IN" dirty="0" smtClean="0"/>
              <a:t>Scopes are arranged in hierarchical structure which mimic the DOM structure of the application. </a:t>
            </a:r>
          </a:p>
          <a:p>
            <a:endParaRPr lang="en-IN" dirty="0" smtClean="0"/>
          </a:p>
          <a:p>
            <a:r>
              <a:rPr lang="en-IN" dirty="0" smtClean="0"/>
              <a:t>Scopes can watch expressions and propagate events.</a:t>
            </a:r>
          </a:p>
          <a:p>
            <a:endParaRPr lang="en-IN" dirty="0" smtClean="0"/>
          </a:p>
          <a:p>
            <a:r>
              <a:rPr lang="en-IN" dirty="0" smtClean="0"/>
              <a:t>Actually the </a:t>
            </a:r>
            <a:r>
              <a:rPr lang="en-IN" dirty="0" err="1" smtClean="0"/>
              <a:t>ViewModel</a:t>
            </a:r>
            <a:r>
              <a:rPr lang="en-IN" dirty="0" smtClean="0"/>
              <a:t> of MVVM.</a:t>
            </a:r>
          </a:p>
          <a:p>
            <a:endParaRPr lang="en-IN" dirty="0" smtClean="0"/>
          </a:p>
          <a:p>
            <a:r>
              <a:rPr lang="en-IN" dirty="0" smtClean="0"/>
              <a:t>$scope</a:t>
            </a:r>
            <a:endParaRPr lang="en-GB" dirty="0" smtClean="0"/>
          </a:p>
        </p:txBody>
      </p:sp>
    </p:spTree>
    <p:extLst>
      <p:ext uri="{BB962C8B-B14F-4D97-AF65-F5344CB8AC3E}">
        <p14:creationId xmlns:p14="http://schemas.microsoft.com/office/powerpoint/2010/main" val="98656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Dependency Injection</a:t>
            </a:r>
            <a:endParaRPr lang="en-GB" dirty="0"/>
          </a:p>
        </p:txBody>
      </p:sp>
      <p:sp>
        <p:nvSpPr>
          <p:cNvPr id="3" name="Rectangle 2"/>
          <p:cNvSpPr/>
          <p:nvPr/>
        </p:nvSpPr>
        <p:spPr>
          <a:xfrm>
            <a:off x="1217929" y="1378039"/>
            <a:ext cx="9832144" cy="923330"/>
          </a:xfrm>
          <a:prstGeom prst="rect">
            <a:avLst/>
          </a:prstGeom>
        </p:spPr>
        <p:txBody>
          <a:bodyPr wrap="square">
            <a:spAutoFit/>
          </a:bodyPr>
          <a:lstStyle/>
          <a:p>
            <a:r>
              <a:rPr lang="en-IN" dirty="0" smtClean="0"/>
              <a:t>Dependency Injection (DI) is a software design pattern that deals with how code gets hold of its dependencies.</a:t>
            </a:r>
          </a:p>
          <a:p>
            <a:endParaRPr lang="en-IN" dirty="0" smtClean="0"/>
          </a:p>
        </p:txBody>
      </p:sp>
    </p:spTree>
    <p:extLst>
      <p:ext uri="{BB962C8B-B14F-4D97-AF65-F5344CB8AC3E}">
        <p14:creationId xmlns:p14="http://schemas.microsoft.com/office/powerpoint/2010/main" val="174896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Filters</a:t>
            </a:r>
            <a:endParaRPr lang="en-GB" dirty="0"/>
          </a:p>
        </p:txBody>
      </p:sp>
      <p:sp>
        <p:nvSpPr>
          <p:cNvPr id="3" name="Rectangle 2"/>
          <p:cNvSpPr/>
          <p:nvPr/>
        </p:nvSpPr>
        <p:spPr>
          <a:xfrm>
            <a:off x="1217929" y="1365160"/>
            <a:ext cx="10566240" cy="2585323"/>
          </a:xfrm>
          <a:prstGeom prst="rect">
            <a:avLst/>
          </a:prstGeom>
        </p:spPr>
        <p:txBody>
          <a:bodyPr wrap="square">
            <a:spAutoFit/>
          </a:bodyPr>
          <a:lstStyle/>
          <a:p>
            <a:r>
              <a:rPr lang="en-IN" dirty="0" smtClean="0"/>
              <a:t>Angular filters format data for display to the user.</a:t>
            </a:r>
          </a:p>
          <a:p>
            <a:endParaRPr lang="en-IN" dirty="0" smtClean="0"/>
          </a:p>
          <a:p>
            <a:r>
              <a:rPr lang="en-IN" dirty="0" smtClean="0"/>
              <a:t>{{ expression [| </a:t>
            </a:r>
            <a:r>
              <a:rPr lang="en-IN" dirty="0" err="1" smtClean="0"/>
              <a:t>filter_name</a:t>
            </a:r>
            <a:r>
              <a:rPr lang="en-IN" dirty="0" smtClean="0"/>
              <a:t>[:</a:t>
            </a:r>
            <a:r>
              <a:rPr lang="en-IN" dirty="0" err="1" smtClean="0"/>
              <a:t>parameter_value</a:t>
            </a:r>
            <a:r>
              <a:rPr lang="en-IN" dirty="0" smtClean="0"/>
              <a:t>] ... ] }}</a:t>
            </a:r>
          </a:p>
          <a:p>
            <a:endParaRPr lang="en-IN" dirty="0" smtClean="0"/>
          </a:p>
          <a:p>
            <a:r>
              <a:rPr lang="en-GB" dirty="0" smtClean="0"/>
              <a:t>{{ </a:t>
            </a:r>
            <a:r>
              <a:rPr lang="en-GB" dirty="0" err="1" smtClean="0"/>
              <a:t>uppercase_expression</a:t>
            </a:r>
            <a:r>
              <a:rPr lang="en-GB" dirty="0" smtClean="0"/>
              <a:t> | uppercase }}</a:t>
            </a:r>
          </a:p>
          <a:p>
            <a:endParaRPr lang="en-GB" dirty="0" smtClean="0"/>
          </a:p>
          <a:p>
            <a:r>
              <a:rPr lang="en-GB" dirty="0" smtClean="0"/>
              <a:t> {{ expression | filter1 | filter2 }}</a:t>
            </a:r>
          </a:p>
          <a:p>
            <a:endParaRPr lang="en-GB" dirty="0" smtClean="0"/>
          </a:p>
          <a:p>
            <a:r>
              <a:rPr lang="en-US" dirty="0" smtClean="0"/>
              <a:t>Can create custom filters</a:t>
            </a:r>
            <a:endParaRPr lang="en-IN" dirty="0" smtClean="0"/>
          </a:p>
        </p:txBody>
      </p:sp>
    </p:spTree>
    <p:extLst>
      <p:ext uri="{BB962C8B-B14F-4D97-AF65-F5344CB8AC3E}">
        <p14:creationId xmlns:p14="http://schemas.microsoft.com/office/powerpoint/2010/main" val="22848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Resources</a:t>
            </a:r>
            <a:endParaRPr lang="en-GB" dirty="0"/>
          </a:p>
        </p:txBody>
      </p:sp>
      <p:sp>
        <p:nvSpPr>
          <p:cNvPr id="3" name="Rectangle 2"/>
          <p:cNvSpPr/>
          <p:nvPr/>
        </p:nvSpPr>
        <p:spPr>
          <a:xfrm>
            <a:off x="1217929" y="1287886"/>
            <a:ext cx="9948054" cy="5170646"/>
          </a:xfrm>
          <a:prstGeom prst="rect">
            <a:avLst/>
          </a:prstGeom>
        </p:spPr>
        <p:txBody>
          <a:bodyPr wrap="square">
            <a:spAutoFit/>
          </a:bodyPr>
          <a:lstStyle/>
          <a:p>
            <a:r>
              <a:rPr lang="en-US" sz="2400" dirty="0" smtClean="0"/>
              <a:t>Documentation</a:t>
            </a:r>
          </a:p>
          <a:p>
            <a:endParaRPr lang="en-GB" sz="2400" dirty="0" smtClean="0"/>
          </a:p>
          <a:p>
            <a:pPr marL="342900" indent="-342900">
              <a:buFont typeface="Arial" panose="020B0604020202020204" pitchFamily="34" charset="0"/>
              <a:buChar char="•"/>
            </a:pPr>
            <a:r>
              <a:rPr lang="en-GB" dirty="0" err="1" smtClean="0">
                <a:hlinkClick r:id="rId2"/>
              </a:rPr>
              <a:t>AngularJS</a:t>
            </a:r>
            <a:r>
              <a:rPr lang="en-GB" dirty="0" smtClean="0">
                <a:hlinkClick r:id="rId2"/>
              </a:rPr>
              <a:t> Developer Guide</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err="1" smtClean="0">
                <a:hlinkClick r:id="rId3"/>
              </a:rPr>
              <a:t>AngularJS</a:t>
            </a:r>
            <a:r>
              <a:rPr lang="en-GB" dirty="0" smtClean="0">
                <a:hlinkClick r:id="rId3"/>
              </a:rPr>
              <a:t> API</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err="1" smtClean="0">
                <a:hlinkClick r:id="rId4"/>
              </a:rPr>
              <a:t>AngularJS</a:t>
            </a:r>
            <a:r>
              <a:rPr lang="en-GB" dirty="0" smtClean="0">
                <a:hlinkClick r:id="rId4"/>
              </a:rPr>
              <a:t> Tutorial</a:t>
            </a:r>
            <a:endParaRPr lang="en-GB"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GB" dirty="0" smtClean="0"/>
          </a:p>
          <a:p>
            <a:r>
              <a:rPr lang="en-US" sz="2400" dirty="0" smtClean="0"/>
              <a:t>Videos</a:t>
            </a:r>
          </a:p>
          <a:p>
            <a:endParaRPr lang="en-GB" sz="2400" dirty="0" smtClean="0"/>
          </a:p>
          <a:p>
            <a:pPr marL="342900" indent="-342900">
              <a:buFont typeface="Arial" panose="020B0604020202020204" pitchFamily="34" charset="0"/>
              <a:buChar char="•"/>
            </a:pPr>
            <a:r>
              <a:rPr lang="en-GB" dirty="0" err="1" smtClean="0">
                <a:hlinkClick r:id="rId5"/>
              </a:rPr>
              <a:t>AngularJS</a:t>
            </a:r>
            <a:r>
              <a:rPr lang="en-GB" dirty="0" smtClean="0">
                <a:hlinkClick r:id="rId5"/>
              </a:rPr>
              <a:t> Fundamentals In 60-ish Minutes</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hlinkClick r:id="rId6"/>
              </a:rPr>
              <a:t>Introduction to Angular JS</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IN" dirty="0" err="1" smtClean="0">
                <a:hlinkClick r:id="rId7"/>
              </a:rPr>
              <a:t>AngularJS</a:t>
            </a:r>
            <a:r>
              <a:rPr lang="en-IN" dirty="0" smtClean="0">
                <a:hlinkClick r:id="rId7"/>
              </a:rPr>
              <a:t> end-to-end web app tutorial Part I</a:t>
            </a:r>
            <a:endParaRPr lang="en-IN" dirty="0" smtClean="0"/>
          </a:p>
          <a:p>
            <a:pPr marL="342900" indent="-342900">
              <a:buFont typeface="Arial" panose="020B0604020202020204" pitchFamily="34" charset="0"/>
              <a:buChar char="•"/>
            </a:pPr>
            <a:endParaRPr lang="en-IN" dirty="0" smtClean="0"/>
          </a:p>
        </p:txBody>
      </p:sp>
    </p:spTree>
    <p:extLst>
      <p:ext uri="{BB962C8B-B14F-4D97-AF65-F5344CB8AC3E}">
        <p14:creationId xmlns:p14="http://schemas.microsoft.com/office/powerpoint/2010/main" val="344972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GB" dirty="0"/>
          </a:p>
        </p:txBody>
      </p:sp>
      <p:sp>
        <p:nvSpPr>
          <p:cNvPr id="3" name="Title 1"/>
          <p:cNvSpPr txBox="1">
            <a:spLocks/>
          </p:cNvSpPr>
          <p:nvPr/>
        </p:nvSpPr>
        <p:spPr>
          <a:xfrm>
            <a:off x="3656012" y="1981200"/>
            <a:ext cx="5715000" cy="3200400"/>
          </a:xfrm>
          <a:prstGeom prst="rect">
            <a:avLst/>
          </a:prstGeom>
        </p:spPr>
        <p:txBody>
          <a:bodyPr anchor="ctr"/>
          <a:lstStyle>
            <a:lvl1pPr algn="l" defTabSz="914400" rtl="0" eaLnBrk="1" latinLnBrk="0" hangingPunct="1">
              <a:lnSpc>
                <a:spcPct val="90000"/>
              </a:lnSpc>
              <a:spcBef>
                <a:spcPct val="0"/>
              </a:spcBef>
              <a:buNone/>
              <a:defRPr sz="3200" b="0" kern="1200">
                <a:solidFill>
                  <a:schemeClr val="bg1"/>
                </a:solidFill>
                <a:latin typeface="Segoe UI Semibold" panose="020B0702040204020203" pitchFamily="34" charset="0"/>
                <a:ea typeface="Open Sans Semibold" panose="020B0706030804020204" pitchFamily="34" charset="0"/>
                <a:cs typeface="Segoe UI Semibold" panose="020B0702040204020203" pitchFamily="34" charset="0"/>
              </a:defRPr>
            </a:lvl1pPr>
          </a:lstStyle>
          <a:p>
            <a:r>
              <a:rPr lang="en-US" sz="7200" smtClean="0">
                <a:solidFill>
                  <a:schemeClr val="tx1"/>
                </a:solidFill>
              </a:rPr>
              <a:t>Thank You</a:t>
            </a:r>
            <a:endParaRPr lang="en-US" sz="7200" dirty="0">
              <a:solidFill>
                <a:schemeClr val="tx1"/>
              </a:solidFill>
            </a:endParaRPr>
          </a:p>
        </p:txBody>
      </p:sp>
    </p:spTree>
    <p:extLst>
      <p:ext uri="{BB962C8B-B14F-4D97-AF65-F5344CB8AC3E}">
        <p14:creationId xmlns:p14="http://schemas.microsoft.com/office/powerpoint/2010/main" val="14724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What is ANGULARJS?</a:t>
            </a:r>
          </a:p>
        </p:txBody>
      </p:sp>
      <p:sp>
        <p:nvSpPr>
          <p:cNvPr id="8" name="Slide Number Placeholder 7"/>
          <p:cNvSpPr>
            <a:spLocks noGrp="1"/>
          </p:cNvSpPr>
          <p:nvPr>
            <p:ph type="sldNum" sz="quarter" idx="4"/>
          </p:nvPr>
        </p:nvSpPr>
        <p:spPr/>
        <p:txBody>
          <a:bodyPr/>
          <a:lstStyle/>
          <a:p>
            <a:pPr>
              <a:defRPr/>
            </a:pPr>
            <a:fld id="{0BFA6CC5-0808-4062-8FAF-2D40018AE271}" type="slidenum">
              <a:rPr lang="en-US" smtClean="0">
                <a:solidFill>
                  <a:prstClr val="white">
                    <a:lumMod val="50000"/>
                  </a:prstClr>
                </a:solidFill>
              </a:rPr>
              <a:pPr>
                <a:defRPr/>
              </a:pPr>
              <a:t>2</a:t>
            </a:fld>
            <a:endParaRPr lang="en-US" dirty="0">
              <a:solidFill>
                <a:prstClr val="white">
                  <a:lumMod val="50000"/>
                </a:prstClr>
              </a:solidFill>
            </a:endParaRPr>
          </a:p>
        </p:txBody>
      </p:sp>
      <p:pic>
        <p:nvPicPr>
          <p:cNvPr id="6" name="Picture 5"/>
          <p:cNvPicPr>
            <a:picLocks noChangeAspect="1"/>
          </p:cNvPicPr>
          <p:nvPr/>
        </p:nvPicPr>
        <p:blipFill>
          <a:blip r:embed="rId3"/>
          <a:stretch>
            <a:fillRect/>
          </a:stretch>
        </p:blipFill>
        <p:spPr>
          <a:xfrm>
            <a:off x="0" y="6571464"/>
            <a:ext cx="6328196" cy="286537"/>
          </a:xfrm>
          <a:prstGeom prst="rect">
            <a:avLst/>
          </a:prstGeom>
        </p:spPr>
      </p:pic>
      <p:sp>
        <p:nvSpPr>
          <p:cNvPr id="3" name="Rectangle 2"/>
          <p:cNvSpPr/>
          <p:nvPr/>
        </p:nvSpPr>
        <p:spPr>
          <a:xfrm>
            <a:off x="533399" y="1006586"/>
            <a:ext cx="5794797" cy="5170646"/>
          </a:xfrm>
          <a:prstGeom prst="rect">
            <a:avLst/>
          </a:prstGeom>
        </p:spPr>
        <p:txBody>
          <a:bodyPr wrap="square">
            <a:spAutoFit/>
          </a:bodyPr>
          <a:lstStyle/>
          <a:p>
            <a:pPr marL="285750" indent="-285750">
              <a:buFont typeface="Arial" panose="020B0604020202020204" pitchFamily="34" charset="0"/>
              <a:buChar char="•"/>
            </a:pPr>
            <a:r>
              <a:rPr lang="en-US" sz="2000" dirty="0" smtClean="0"/>
              <a:t>It’s not a JavaScript library (As they say). There are no functions which we can directly call and use.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It is not a DOM manipulation library like </a:t>
            </a:r>
            <a:r>
              <a:rPr lang="en-US" sz="2000" dirty="0" err="1" smtClean="0"/>
              <a:t>jQuery</a:t>
            </a:r>
            <a:r>
              <a:rPr lang="en-US" sz="2000" dirty="0" smtClean="0"/>
              <a:t>. But it uses subset of </a:t>
            </a:r>
            <a:r>
              <a:rPr lang="en-US" sz="2000" dirty="0" err="1" smtClean="0"/>
              <a:t>jQuery</a:t>
            </a:r>
            <a:r>
              <a:rPr lang="en-US" sz="2000" dirty="0" smtClean="0"/>
              <a:t> for DOM manipulation (called </a:t>
            </a:r>
            <a:r>
              <a:rPr lang="en-US" sz="2000" dirty="0" err="1" smtClean="0"/>
              <a:t>jqLite</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Focus more on HTML side of web apps.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For MVC/MVVM design pattern</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IN" sz="2000" dirty="0" err="1" smtClean="0"/>
              <a:t>AngularJS</a:t>
            </a:r>
            <a:r>
              <a:rPr lang="en-IN" sz="2000" dirty="0" smtClean="0"/>
              <a:t> is a </a:t>
            </a:r>
            <a:r>
              <a:rPr lang="en-IN" sz="2000" dirty="0" err="1" smtClean="0"/>
              <a:t>Javascript</a:t>
            </a:r>
            <a:r>
              <a:rPr lang="en-IN" sz="2000" dirty="0" smtClean="0"/>
              <a:t> MVC framework created by Google to build properly </a:t>
            </a:r>
            <a:r>
              <a:rPr lang="en-IN" sz="2000" dirty="0" err="1" smtClean="0"/>
              <a:t>architectured</a:t>
            </a:r>
            <a:r>
              <a:rPr lang="en-IN" sz="2000" dirty="0" smtClean="0"/>
              <a:t> and </a:t>
            </a:r>
            <a:r>
              <a:rPr lang="en-IN" sz="2000" dirty="0" err="1" smtClean="0"/>
              <a:t>maintenable</a:t>
            </a:r>
            <a:r>
              <a:rPr lang="en-IN" sz="2000" dirty="0" smtClean="0"/>
              <a:t> web applications.</a:t>
            </a:r>
            <a:endParaRPr lang="en-US" sz="2000" dirty="0" smtClean="0"/>
          </a:p>
          <a:p>
            <a:endParaRPr lang="en-US" sz="2000" dirty="0" smtClean="0"/>
          </a:p>
          <a:p>
            <a:pPr marL="285750" indent="-285750">
              <a:lnSpc>
                <a:spcPct val="150000"/>
              </a:lnSpc>
              <a:buFont typeface="Wingdings" panose="05000000000000000000" pitchFamily="2" charset="2"/>
              <a:buChar char="v"/>
            </a:pPr>
            <a:endParaRPr lang="en-US" sz="20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325" y="1227105"/>
            <a:ext cx="5271152" cy="2835879"/>
          </a:xfrm>
          <a:prstGeom prst="rect">
            <a:avLst/>
          </a:prstGeom>
        </p:spPr>
      </p:pic>
    </p:spTree>
    <p:extLst>
      <p:ext uri="{BB962C8B-B14F-4D97-AF65-F5344CB8AC3E}">
        <p14:creationId xmlns:p14="http://schemas.microsoft.com/office/powerpoint/2010/main" val="222176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Philosophy</a:t>
            </a:r>
          </a:p>
        </p:txBody>
      </p:sp>
      <p:sp>
        <p:nvSpPr>
          <p:cNvPr id="8" name="Slide Number Placeholder 7"/>
          <p:cNvSpPr>
            <a:spLocks noGrp="1"/>
          </p:cNvSpPr>
          <p:nvPr>
            <p:ph type="sldNum" sz="quarter" idx="4"/>
          </p:nvPr>
        </p:nvSpPr>
        <p:spPr/>
        <p:txBody>
          <a:bodyPr/>
          <a:lstStyle/>
          <a:p>
            <a:pPr>
              <a:defRPr/>
            </a:pPr>
            <a:fld id="{0BFA6CC5-0808-4062-8FAF-2D40018AE271}" type="slidenum">
              <a:rPr lang="en-US" smtClean="0">
                <a:solidFill>
                  <a:prstClr val="white">
                    <a:lumMod val="50000"/>
                  </a:prstClr>
                </a:solidFill>
              </a:rPr>
              <a:pPr>
                <a:defRPr/>
              </a:pPr>
              <a:t>3</a:t>
            </a:fld>
            <a:endParaRPr lang="en-US" dirty="0">
              <a:solidFill>
                <a:prstClr val="white">
                  <a:lumMod val="50000"/>
                </a:prstClr>
              </a:solidFill>
            </a:endParaRPr>
          </a:p>
        </p:txBody>
      </p:sp>
      <p:pic>
        <p:nvPicPr>
          <p:cNvPr id="6" name="Picture 5"/>
          <p:cNvPicPr>
            <a:picLocks noChangeAspect="1"/>
          </p:cNvPicPr>
          <p:nvPr/>
        </p:nvPicPr>
        <p:blipFill>
          <a:blip r:embed="rId3"/>
          <a:stretch>
            <a:fillRect/>
          </a:stretch>
        </p:blipFill>
        <p:spPr>
          <a:xfrm>
            <a:off x="0" y="6571464"/>
            <a:ext cx="6328196" cy="286537"/>
          </a:xfrm>
          <a:prstGeom prst="rect">
            <a:avLst/>
          </a:prstGeom>
        </p:spPr>
      </p:pic>
      <p:sp>
        <p:nvSpPr>
          <p:cNvPr id="3" name="Rectangle 2"/>
          <p:cNvSpPr/>
          <p:nvPr/>
        </p:nvSpPr>
        <p:spPr>
          <a:xfrm>
            <a:off x="533399" y="1006586"/>
            <a:ext cx="11186376" cy="1323439"/>
          </a:xfrm>
          <a:prstGeom prst="rect">
            <a:avLst/>
          </a:prstGeom>
        </p:spPr>
        <p:txBody>
          <a:bodyPr wrap="square">
            <a:spAutoFit/>
          </a:bodyPr>
          <a:lstStyle/>
          <a:p>
            <a:r>
              <a:rPr lang="en-US" sz="2000" dirty="0" smtClean="0"/>
              <a:t>“ANGULARJS is what HTML could have been if it had been designed for web application development.”</a:t>
            </a:r>
          </a:p>
          <a:p>
            <a:r>
              <a:rPr lang="en-US" sz="2000" dirty="0" smtClean="0"/>
              <a:t>“ANGULARJS is built around the philosophy that declarative code is better than imperative code while building UIs and wiring different components of web application together.”</a:t>
            </a:r>
          </a:p>
          <a:p>
            <a:endParaRPr lang="en-US" sz="2000" dirty="0"/>
          </a:p>
        </p:txBody>
      </p:sp>
      <p:sp>
        <p:nvSpPr>
          <p:cNvPr id="4" name="Rectangle 3"/>
          <p:cNvSpPr/>
          <p:nvPr/>
        </p:nvSpPr>
        <p:spPr>
          <a:xfrm>
            <a:off x="1571965" y="2498411"/>
            <a:ext cx="9440214" cy="3970318"/>
          </a:xfrm>
          <a:prstGeom prst="rect">
            <a:avLst/>
          </a:prstGeom>
        </p:spPr>
        <p:txBody>
          <a:bodyPr wrap="square">
            <a:spAutoFit/>
          </a:bodyPr>
          <a:lstStyle/>
          <a:p>
            <a:r>
              <a:rPr lang="en-GB" dirty="0" smtClean="0"/>
              <a:t>&lt;!</a:t>
            </a:r>
            <a:r>
              <a:rPr lang="en-GB" dirty="0" err="1" smtClean="0"/>
              <a:t>doctype</a:t>
            </a:r>
            <a:r>
              <a:rPr lang="en-GB" dirty="0" smtClean="0"/>
              <a:t> html&gt;</a:t>
            </a:r>
          </a:p>
          <a:p>
            <a:r>
              <a:rPr lang="en-GB" dirty="0" smtClean="0"/>
              <a:t>&lt;html </a:t>
            </a:r>
            <a:r>
              <a:rPr lang="en-GB" dirty="0" err="1" smtClean="0"/>
              <a:t>ng</a:t>
            </a:r>
            <a:r>
              <a:rPr lang="en-GB" dirty="0" smtClean="0"/>
              <a:t>-app&gt;</a:t>
            </a:r>
          </a:p>
          <a:p>
            <a:r>
              <a:rPr lang="en-GB" dirty="0" smtClean="0"/>
              <a:t>  &lt;head&gt;</a:t>
            </a:r>
          </a:p>
          <a:p>
            <a:r>
              <a:rPr lang="en-GB" dirty="0" smtClean="0"/>
              <a:t>    &lt;script </a:t>
            </a:r>
            <a:r>
              <a:rPr lang="en-GB" dirty="0" err="1" smtClean="0"/>
              <a:t>src</a:t>
            </a:r>
            <a:r>
              <a:rPr lang="en-GB" dirty="0" smtClean="0"/>
              <a:t>="https://ajax.googleapis.com/</a:t>
            </a:r>
            <a:r>
              <a:rPr lang="en-GB" dirty="0" err="1" smtClean="0"/>
              <a:t>ajax</a:t>
            </a:r>
            <a:r>
              <a:rPr lang="en-GB" dirty="0" smtClean="0"/>
              <a:t>/libs/</a:t>
            </a:r>
            <a:r>
              <a:rPr lang="en-GB" dirty="0" err="1" smtClean="0"/>
              <a:t>angularjs</a:t>
            </a:r>
            <a:r>
              <a:rPr lang="en-GB" dirty="0" smtClean="0"/>
              <a:t>/1.0.7/angular.min.js"&gt;&lt;/script&gt;</a:t>
            </a:r>
          </a:p>
          <a:p>
            <a:r>
              <a:rPr lang="en-GB" dirty="0" smtClean="0"/>
              <a:t>  &lt;/head&gt;</a:t>
            </a:r>
          </a:p>
          <a:p>
            <a:r>
              <a:rPr lang="en-GB" dirty="0" smtClean="0"/>
              <a:t>  &lt;body&gt;</a:t>
            </a:r>
          </a:p>
          <a:p>
            <a:r>
              <a:rPr lang="en-GB" dirty="0" smtClean="0"/>
              <a:t>    &lt;div&gt;</a:t>
            </a:r>
          </a:p>
          <a:p>
            <a:r>
              <a:rPr lang="en-GB" dirty="0" smtClean="0"/>
              <a:t>      &lt;label&gt;Name:&lt;/label&gt;</a:t>
            </a:r>
          </a:p>
          <a:p>
            <a:r>
              <a:rPr lang="en-GB" dirty="0" smtClean="0"/>
              <a:t>      &lt;input type="text" </a:t>
            </a:r>
            <a:r>
              <a:rPr lang="en-GB" dirty="0" err="1" smtClean="0"/>
              <a:t>ng</a:t>
            </a:r>
            <a:r>
              <a:rPr lang="en-GB" dirty="0" smtClean="0"/>
              <a:t>-model="</a:t>
            </a:r>
            <a:r>
              <a:rPr lang="en-GB" dirty="0" err="1" smtClean="0"/>
              <a:t>yourName</a:t>
            </a:r>
            <a:r>
              <a:rPr lang="en-GB" dirty="0" smtClean="0"/>
              <a:t>" placeholder="Enter a name here"&gt;</a:t>
            </a:r>
          </a:p>
          <a:p>
            <a:r>
              <a:rPr lang="en-GB" dirty="0" smtClean="0"/>
              <a:t>      &lt;</a:t>
            </a:r>
            <a:r>
              <a:rPr lang="en-GB" dirty="0" err="1" smtClean="0"/>
              <a:t>hr</a:t>
            </a:r>
            <a:r>
              <a:rPr lang="en-GB" dirty="0" smtClean="0"/>
              <a:t>&gt;</a:t>
            </a:r>
          </a:p>
          <a:p>
            <a:r>
              <a:rPr lang="en-GB" dirty="0" smtClean="0"/>
              <a:t>      &lt;h1&gt;Hello {{</a:t>
            </a:r>
            <a:r>
              <a:rPr lang="en-GB" dirty="0" err="1" smtClean="0"/>
              <a:t>yourName</a:t>
            </a:r>
            <a:r>
              <a:rPr lang="en-GB" dirty="0" smtClean="0"/>
              <a:t>}}!&lt;/h1&gt;</a:t>
            </a:r>
          </a:p>
          <a:p>
            <a:r>
              <a:rPr lang="en-GB" dirty="0" smtClean="0"/>
              <a:t>    &lt;/div&gt;</a:t>
            </a:r>
          </a:p>
          <a:p>
            <a:r>
              <a:rPr lang="en-GB" dirty="0" smtClean="0"/>
              <a:t>  &lt;/body&gt;</a:t>
            </a:r>
          </a:p>
          <a:p>
            <a:r>
              <a:rPr lang="en-GB" dirty="0" smtClean="0"/>
              <a:t>&lt;/html&gt;</a:t>
            </a:r>
            <a:endParaRPr lang="en-GB" dirty="0"/>
          </a:p>
        </p:txBody>
      </p:sp>
    </p:spTree>
    <p:extLst>
      <p:ext uri="{BB962C8B-B14F-4D97-AF65-F5344CB8AC3E}">
        <p14:creationId xmlns:p14="http://schemas.microsoft.com/office/powerpoint/2010/main" val="418408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ANGULARJS?</a:t>
            </a:r>
            <a:endParaRPr lang="en-GB" dirty="0"/>
          </a:p>
        </p:txBody>
      </p:sp>
      <p:sp>
        <p:nvSpPr>
          <p:cNvPr id="3" name="Rectangle 2"/>
          <p:cNvSpPr/>
          <p:nvPr/>
        </p:nvSpPr>
        <p:spPr>
          <a:xfrm>
            <a:off x="953037" y="1300766"/>
            <a:ext cx="10844011" cy="3970318"/>
          </a:xfrm>
          <a:prstGeom prst="rect">
            <a:avLst/>
          </a:prstGeom>
        </p:spPr>
        <p:txBody>
          <a:bodyPr wrap="square">
            <a:spAutoFit/>
          </a:bodyPr>
          <a:lstStyle/>
          <a:p>
            <a:pPr marL="285750" indent="-285750">
              <a:buFont typeface="Arial" panose="020B0604020202020204" pitchFamily="34" charset="0"/>
              <a:buChar char="•"/>
            </a:pPr>
            <a:r>
              <a:rPr lang="en-US" dirty="0" smtClean="0"/>
              <a:t>Defines numerous ways to organize web application at client side.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Enhances HTML by attaching directives, custom tags, attributes, expressions, templates within HTML.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Encourage TDD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Encourage MVC/MVVM design pattern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Code Reuse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Good for Single Page Apps (SPA)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Cool Features -&gt; Next Slide</a:t>
            </a:r>
          </a:p>
          <a:p>
            <a:endParaRPr lang="en-US" dirty="0"/>
          </a:p>
        </p:txBody>
      </p:sp>
    </p:spTree>
    <p:extLst>
      <p:ext uri="{BB962C8B-B14F-4D97-AF65-F5344CB8AC3E}">
        <p14:creationId xmlns:p14="http://schemas.microsoft.com/office/powerpoint/2010/main" val="283615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ANGULARJS</a:t>
            </a:r>
            <a:endParaRPr lang="en-GB" dirty="0"/>
          </a:p>
        </p:txBody>
      </p:sp>
      <p:sp>
        <p:nvSpPr>
          <p:cNvPr id="3" name="Rectangle 2"/>
          <p:cNvSpPr/>
          <p:nvPr/>
        </p:nvSpPr>
        <p:spPr>
          <a:xfrm>
            <a:off x="832834" y="1582547"/>
            <a:ext cx="4061138" cy="5355312"/>
          </a:xfrm>
          <a:prstGeom prst="rect">
            <a:avLst/>
          </a:prstGeom>
        </p:spPr>
        <p:txBody>
          <a:bodyPr wrap="square">
            <a:spAutoFit/>
          </a:bodyPr>
          <a:lstStyle/>
          <a:p>
            <a:pPr marL="285750" indent="-285750">
              <a:buFont typeface="Arial" panose="020B0604020202020204" pitchFamily="34" charset="0"/>
              <a:buChar char="•"/>
            </a:pPr>
            <a:r>
              <a:rPr lang="en-US" dirty="0" smtClean="0"/>
              <a:t>Declarative HTML approach</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Easy Data Binding : Two way Data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Binding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Reusable Components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MVC/MVVM Design Pattern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Dependency Injection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End to end Integration Testing / Unit Testing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Routing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Templating</a:t>
            </a:r>
            <a:endParaRPr lang="en-US" dirty="0" smtClean="0"/>
          </a:p>
          <a:p>
            <a:pPr marL="285750" indent="-285750">
              <a:buFont typeface="Arial" panose="020B0604020202020204" pitchFamily="34" charset="0"/>
              <a:buChar char="•"/>
            </a:pPr>
            <a:endParaRPr lang="en-US" dirty="0" smtClean="0"/>
          </a:p>
        </p:txBody>
      </p:sp>
      <p:sp>
        <p:nvSpPr>
          <p:cNvPr id="4" name="Rectangle 3"/>
          <p:cNvSpPr/>
          <p:nvPr/>
        </p:nvSpPr>
        <p:spPr>
          <a:xfrm>
            <a:off x="5546501" y="1444047"/>
            <a:ext cx="4820992" cy="4524315"/>
          </a:xfrm>
          <a:prstGeom prst="rect">
            <a:avLst/>
          </a:prstGeom>
        </p:spPr>
        <p:txBody>
          <a:bodyPr wrap="square">
            <a:spAutoFit/>
          </a:bodyPr>
          <a:lstStyle/>
          <a:p>
            <a:pPr marL="285750" indent="-285750">
              <a:buFont typeface="Arial" panose="020B0604020202020204" pitchFamily="34" charset="0"/>
              <a:buChar char="•"/>
            </a:pPr>
            <a:r>
              <a:rPr lang="en-US" dirty="0" smtClean="0"/>
              <a:t>Modules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Services</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US" dirty="0" smtClean="0"/>
              <a:t>Expressions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Filters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Directives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Form Validation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$scope, $http, $</a:t>
            </a:r>
            <a:r>
              <a:rPr lang="en-US" dirty="0" err="1" smtClean="0"/>
              <a:t>routeProvider</a:t>
            </a:r>
            <a:r>
              <a:rPr lang="en-US" dirty="0" smtClean="0"/>
              <a:t>…</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56039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 Model View Controller</a:t>
            </a:r>
            <a:endParaRPr lang="en-GB" dirty="0"/>
          </a:p>
        </p:txBody>
      </p:sp>
      <p:graphicFrame>
        <p:nvGraphicFramePr>
          <p:cNvPr id="3" name="Content Placeholder 3"/>
          <p:cNvGraphicFramePr>
            <a:graphicFrameLocks/>
          </p:cNvGraphicFramePr>
          <p:nvPr>
            <p:extLst>
              <p:ext uri="{D42A27DB-BD31-4B8C-83A1-F6EECF244321}">
                <p14:modId xmlns:p14="http://schemas.microsoft.com/office/powerpoint/2010/main" val="421302671"/>
              </p:ext>
            </p:extLst>
          </p:nvPr>
        </p:nvGraphicFramePr>
        <p:xfrm>
          <a:off x="4165600" y="1659731"/>
          <a:ext cx="4167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213600" y="3247220"/>
            <a:ext cx="2540000" cy="646331"/>
          </a:xfrm>
          <a:prstGeom prst="rect">
            <a:avLst/>
          </a:prstGeom>
          <a:noFill/>
        </p:spPr>
        <p:txBody>
          <a:bodyPr wrap="square" rtlCol="0">
            <a:spAutoFit/>
          </a:bodyPr>
          <a:lstStyle/>
          <a:p>
            <a:r>
              <a:rPr lang="en-US" dirty="0" smtClean="0"/>
              <a:t>1. Event or User Action or View Load</a:t>
            </a:r>
            <a:endParaRPr lang="en-GB" dirty="0"/>
          </a:p>
        </p:txBody>
      </p:sp>
      <p:sp>
        <p:nvSpPr>
          <p:cNvPr id="5" name="TextBox 4"/>
          <p:cNvSpPr txBox="1"/>
          <p:nvPr/>
        </p:nvSpPr>
        <p:spPr>
          <a:xfrm>
            <a:off x="5003800" y="5815600"/>
            <a:ext cx="3149600" cy="646331"/>
          </a:xfrm>
          <a:prstGeom prst="rect">
            <a:avLst/>
          </a:prstGeom>
          <a:noFill/>
        </p:spPr>
        <p:txBody>
          <a:bodyPr wrap="square" rtlCol="0">
            <a:spAutoFit/>
          </a:bodyPr>
          <a:lstStyle/>
          <a:p>
            <a:r>
              <a:rPr lang="en-US" dirty="0"/>
              <a:t>2</a:t>
            </a:r>
            <a:r>
              <a:rPr lang="en-US" dirty="0" smtClean="0"/>
              <a:t>. Maps to particular Model after fetching the data</a:t>
            </a:r>
            <a:endParaRPr lang="en-GB" dirty="0"/>
          </a:p>
        </p:txBody>
      </p:sp>
      <p:sp>
        <p:nvSpPr>
          <p:cNvPr id="6" name="TextBox 5"/>
          <p:cNvSpPr txBox="1"/>
          <p:nvPr/>
        </p:nvSpPr>
        <p:spPr>
          <a:xfrm>
            <a:off x="3403600" y="2825571"/>
            <a:ext cx="2311400" cy="1200329"/>
          </a:xfrm>
          <a:prstGeom prst="rect">
            <a:avLst/>
          </a:prstGeom>
          <a:noFill/>
        </p:spPr>
        <p:txBody>
          <a:bodyPr wrap="square" rtlCol="0">
            <a:spAutoFit/>
          </a:bodyPr>
          <a:lstStyle/>
          <a:p>
            <a:r>
              <a:rPr lang="en-US" dirty="0" smtClean="0"/>
              <a:t>3. Implement the Business Logic on </a:t>
            </a:r>
            <a:r>
              <a:rPr lang="en-US" dirty="0"/>
              <a:t>response </a:t>
            </a:r>
            <a:r>
              <a:rPr lang="en-US" dirty="0" smtClean="0"/>
              <a:t>data and Bind it to View</a:t>
            </a:r>
            <a:endParaRPr lang="en-GB" dirty="0"/>
          </a:p>
        </p:txBody>
      </p:sp>
      <p:cxnSp>
        <p:nvCxnSpPr>
          <p:cNvPr id="7" name="Straight Arrow Connector 6"/>
          <p:cNvCxnSpPr/>
          <p:nvPr/>
        </p:nvCxnSpPr>
        <p:spPr>
          <a:xfrm flipH="1" flipV="1">
            <a:off x="6350000" y="3784600"/>
            <a:ext cx="228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715000" y="3975100"/>
            <a:ext cx="264117"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3600" y="1333500"/>
            <a:ext cx="3759200" cy="1015663"/>
          </a:xfrm>
          <a:prstGeom prst="rect">
            <a:avLst/>
          </a:prstGeom>
          <a:noFill/>
        </p:spPr>
        <p:txBody>
          <a:bodyPr wrap="square" rtlCol="0">
            <a:spAutoFit/>
          </a:bodyPr>
          <a:lstStyle/>
          <a:p>
            <a:r>
              <a:rPr lang="en-US" dirty="0" smtClean="0"/>
              <a:t>View : </a:t>
            </a:r>
          </a:p>
          <a:p>
            <a:pPr marL="285750" indent="-285750">
              <a:buFont typeface="Arial" panose="020B0604020202020204" pitchFamily="34" charset="0"/>
              <a:buChar char="•"/>
            </a:pPr>
            <a:r>
              <a:rPr lang="en-US" sz="1400" dirty="0" smtClean="0"/>
              <a:t>Renders the Model</a:t>
            </a:r>
            <a:r>
              <a:rPr lang="en-GB" sz="1400" dirty="0" smtClean="0"/>
              <a:t> data</a:t>
            </a:r>
            <a:endParaRPr lang="en-US" sz="1400" dirty="0"/>
          </a:p>
          <a:p>
            <a:pPr marL="285750" indent="-285750">
              <a:buFont typeface="Arial" panose="020B0604020202020204" pitchFamily="34" charset="0"/>
              <a:buChar char="•"/>
            </a:pPr>
            <a:r>
              <a:rPr lang="en-US" sz="1400" dirty="0" smtClean="0"/>
              <a:t>Send User actions/events to controller</a:t>
            </a:r>
          </a:p>
          <a:p>
            <a:pPr marL="285750" indent="-285750">
              <a:buFont typeface="Arial" panose="020B0604020202020204" pitchFamily="34" charset="0"/>
              <a:buChar char="•"/>
            </a:pPr>
            <a:r>
              <a:rPr lang="en-US" sz="1400" dirty="0" smtClean="0"/>
              <a:t>UI</a:t>
            </a:r>
            <a:endParaRPr lang="en-GB" sz="1400" dirty="0" smtClean="0"/>
          </a:p>
        </p:txBody>
      </p:sp>
      <p:sp>
        <p:nvSpPr>
          <p:cNvPr id="10" name="TextBox 9"/>
          <p:cNvSpPr txBox="1"/>
          <p:nvPr/>
        </p:nvSpPr>
        <p:spPr>
          <a:xfrm>
            <a:off x="8407400" y="4445000"/>
            <a:ext cx="3759200" cy="1015663"/>
          </a:xfrm>
          <a:prstGeom prst="rect">
            <a:avLst/>
          </a:prstGeom>
          <a:noFill/>
        </p:spPr>
        <p:txBody>
          <a:bodyPr wrap="square" rtlCol="0">
            <a:spAutoFit/>
          </a:bodyPr>
          <a:lstStyle/>
          <a:p>
            <a:r>
              <a:rPr lang="en-US" dirty="0" smtClean="0"/>
              <a:t>Controller: </a:t>
            </a:r>
          </a:p>
          <a:p>
            <a:pPr marL="285750" indent="-285750">
              <a:buFont typeface="Arial" panose="020B0604020202020204" pitchFamily="34" charset="0"/>
              <a:buChar char="•"/>
            </a:pPr>
            <a:r>
              <a:rPr lang="en-US" sz="1400" dirty="0" smtClean="0"/>
              <a:t>Define Application Behavior</a:t>
            </a:r>
            <a:endParaRPr lang="en-US" sz="1400" dirty="0"/>
          </a:p>
          <a:p>
            <a:pPr marL="285750" indent="-285750">
              <a:buFont typeface="Arial" panose="020B0604020202020204" pitchFamily="34" charset="0"/>
              <a:buChar char="•"/>
            </a:pPr>
            <a:r>
              <a:rPr lang="en-US" sz="1400" dirty="0" smtClean="0"/>
              <a:t>Maps user actions to Model</a:t>
            </a:r>
          </a:p>
          <a:p>
            <a:pPr marL="285750" indent="-285750">
              <a:buFont typeface="Arial" panose="020B0604020202020204" pitchFamily="34" charset="0"/>
              <a:buChar char="•"/>
            </a:pPr>
            <a:r>
              <a:rPr lang="en-US" sz="1400" dirty="0" smtClean="0"/>
              <a:t>Select view for response</a:t>
            </a:r>
            <a:endParaRPr lang="en-GB" sz="1400" dirty="0" smtClean="0"/>
          </a:p>
        </p:txBody>
      </p:sp>
      <p:sp>
        <p:nvSpPr>
          <p:cNvPr id="11" name="TextBox 10"/>
          <p:cNvSpPr txBox="1"/>
          <p:nvPr/>
        </p:nvSpPr>
        <p:spPr>
          <a:xfrm>
            <a:off x="1854200" y="4584494"/>
            <a:ext cx="2705100" cy="1231106"/>
          </a:xfrm>
          <a:prstGeom prst="rect">
            <a:avLst/>
          </a:prstGeom>
          <a:noFill/>
        </p:spPr>
        <p:txBody>
          <a:bodyPr wrap="square" rtlCol="0">
            <a:spAutoFit/>
          </a:bodyPr>
          <a:lstStyle/>
          <a:p>
            <a:r>
              <a:rPr lang="en-US" dirty="0" smtClean="0"/>
              <a:t>Model: </a:t>
            </a:r>
          </a:p>
          <a:p>
            <a:pPr marL="285750" indent="-285750">
              <a:buFont typeface="Arial" panose="020B0604020202020204" pitchFamily="34" charset="0"/>
              <a:buChar char="•"/>
            </a:pPr>
            <a:r>
              <a:rPr lang="en-US" sz="1400" dirty="0" smtClean="0"/>
              <a:t>Business Logic</a:t>
            </a:r>
            <a:endParaRPr lang="en-US" sz="1400" dirty="0"/>
          </a:p>
          <a:p>
            <a:pPr marL="285750" indent="-285750">
              <a:buFont typeface="Arial" panose="020B0604020202020204" pitchFamily="34" charset="0"/>
              <a:buChar char="•"/>
            </a:pPr>
            <a:r>
              <a:rPr lang="en-US" sz="1400" dirty="0" smtClean="0"/>
              <a:t>Notify view changes</a:t>
            </a:r>
          </a:p>
          <a:p>
            <a:pPr marL="285750" indent="-285750">
              <a:buFont typeface="Arial" panose="020B0604020202020204" pitchFamily="34" charset="0"/>
              <a:buChar char="•"/>
            </a:pPr>
            <a:r>
              <a:rPr lang="en-US" sz="1400" dirty="0" smtClean="0"/>
              <a:t>Application Functionality</a:t>
            </a:r>
          </a:p>
          <a:p>
            <a:pPr marL="285750" indent="-285750">
              <a:buFont typeface="Arial" panose="020B0604020202020204" pitchFamily="34" charset="0"/>
              <a:buChar char="•"/>
            </a:pPr>
            <a:r>
              <a:rPr lang="en-US" sz="1400" dirty="0" smtClean="0"/>
              <a:t>Data in general</a:t>
            </a:r>
            <a:endParaRPr lang="en-GB" sz="1400" dirty="0" smtClean="0"/>
          </a:p>
        </p:txBody>
      </p:sp>
    </p:spTree>
    <p:extLst>
      <p:ext uri="{BB962C8B-B14F-4D97-AF65-F5344CB8AC3E}">
        <p14:creationId xmlns:p14="http://schemas.microsoft.com/office/powerpoint/2010/main" val="38772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604434" y="0"/>
            <a:ext cx="10749367" cy="1208868"/>
          </a:xfrm>
        </p:spPr>
        <p:txBody>
          <a:bodyPr/>
          <a:lstStyle/>
          <a:p>
            <a:r>
              <a:rPr lang="en-US" dirty="0" smtClean="0"/>
              <a:t>MVVM: Model View </a:t>
            </a:r>
            <a:r>
              <a:rPr lang="en-US" dirty="0" err="1" smtClean="0"/>
              <a:t>ViewModel</a:t>
            </a:r>
            <a:endParaRPr lang="en-GB" dirty="0"/>
          </a:p>
        </p:txBody>
      </p:sp>
      <p:graphicFrame>
        <p:nvGraphicFramePr>
          <p:cNvPr id="22" name="Content Placeholder 3"/>
          <p:cNvGraphicFramePr>
            <a:graphicFrameLocks/>
          </p:cNvGraphicFramePr>
          <p:nvPr>
            <p:extLst>
              <p:ext uri="{D42A27DB-BD31-4B8C-83A1-F6EECF244321}">
                <p14:modId xmlns:p14="http://schemas.microsoft.com/office/powerpoint/2010/main" val="803100365"/>
              </p:ext>
            </p:extLst>
          </p:nvPr>
        </p:nvGraphicFramePr>
        <p:xfrm>
          <a:off x="4165600" y="1659731"/>
          <a:ext cx="4167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p:cNvSpPr txBox="1"/>
          <p:nvPr/>
        </p:nvSpPr>
        <p:spPr>
          <a:xfrm>
            <a:off x="7099300" y="2034737"/>
            <a:ext cx="2540000" cy="369332"/>
          </a:xfrm>
          <a:prstGeom prst="rect">
            <a:avLst/>
          </a:prstGeom>
          <a:noFill/>
        </p:spPr>
        <p:txBody>
          <a:bodyPr wrap="square" rtlCol="0">
            <a:spAutoFit/>
          </a:bodyPr>
          <a:lstStyle/>
          <a:p>
            <a:r>
              <a:rPr lang="en-US" dirty="0" smtClean="0"/>
              <a:t>UI</a:t>
            </a:r>
            <a:endParaRPr lang="en-GB" dirty="0"/>
          </a:p>
        </p:txBody>
      </p:sp>
      <p:sp>
        <p:nvSpPr>
          <p:cNvPr id="24" name="TextBox 23"/>
          <p:cNvSpPr txBox="1"/>
          <p:nvPr/>
        </p:nvSpPr>
        <p:spPr>
          <a:xfrm>
            <a:off x="8369300" y="4540071"/>
            <a:ext cx="3149600" cy="369332"/>
          </a:xfrm>
          <a:prstGeom prst="rect">
            <a:avLst/>
          </a:prstGeom>
          <a:noFill/>
        </p:spPr>
        <p:txBody>
          <a:bodyPr wrap="square" rtlCol="0">
            <a:spAutoFit/>
          </a:bodyPr>
          <a:lstStyle/>
          <a:p>
            <a:r>
              <a:rPr lang="en-US" dirty="0" smtClean="0"/>
              <a:t>Presentation Logic</a:t>
            </a:r>
            <a:endParaRPr lang="en-GB" dirty="0"/>
          </a:p>
        </p:txBody>
      </p:sp>
      <p:sp>
        <p:nvSpPr>
          <p:cNvPr id="25" name="TextBox 24"/>
          <p:cNvSpPr txBox="1"/>
          <p:nvPr/>
        </p:nvSpPr>
        <p:spPr>
          <a:xfrm>
            <a:off x="2540000" y="4540071"/>
            <a:ext cx="2019300" cy="646331"/>
          </a:xfrm>
          <a:prstGeom prst="rect">
            <a:avLst/>
          </a:prstGeom>
          <a:noFill/>
        </p:spPr>
        <p:txBody>
          <a:bodyPr wrap="square" rtlCol="0">
            <a:spAutoFit/>
          </a:bodyPr>
          <a:lstStyle/>
          <a:p>
            <a:r>
              <a:rPr lang="en-US" dirty="0" smtClean="0"/>
              <a:t>Business Logic and Data</a:t>
            </a:r>
            <a:endParaRPr lang="en-GB" dirty="0"/>
          </a:p>
        </p:txBody>
      </p:sp>
      <p:pic>
        <p:nvPicPr>
          <p:cNvPr id="26" name="Picture 25"/>
          <p:cNvPicPr>
            <a:picLocks noChangeAspect="1"/>
          </p:cNvPicPr>
          <p:nvPr/>
        </p:nvPicPr>
        <p:blipFill>
          <a:blip r:embed="rId7"/>
          <a:stretch>
            <a:fillRect/>
          </a:stretch>
        </p:blipFill>
        <p:spPr>
          <a:xfrm rot="11212295">
            <a:off x="6532323" y="3676376"/>
            <a:ext cx="566977" cy="445047"/>
          </a:xfrm>
          <a:prstGeom prst="rect">
            <a:avLst/>
          </a:prstGeom>
        </p:spPr>
      </p:pic>
      <p:sp>
        <p:nvSpPr>
          <p:cNvPr id="27" name="TextBox 26"/>
          <p:cNvSpPr txBox="1"/>
          <p:nvPr/>
        </p:nvSpPr>
        <p:spPr>
          <a:xfrm>
            <a:off x="7734300" y="3010405"/>
            <a:ext cx="31496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User actions, commands</a:t>
            </a:r>
          </a:p>
          <a:p>
            <a:pPr marL="285750" indent="-285750">
              <a:buFont typeface="Arial" panose="020B0604020202020204" pitchFamily="34" charset="0"/>
              <a:buChar char="•"/>
            </a:pPr>
            <a:r>
              <a:rPr lang="en-US" sz="1400" dirty="0" smtClean="0"/>
              <a:t>Data binding</a:t>
            </a:r>
          </a:p>
          <a:p>
            <a:pPr marL="285750" indent="-285750">
              <a:buFont typeface="Arial" panose="020B0604020202020204" pitchFamily="34" charset="0"/>
              <a:buChar char="•"/>
            </a:pPr>
            <a:r>
              <a:rPr lang="en-US" sz="1400" dirty="0" smtClean="0"/>
              <a:t>Notifications</a:t>
            </a:r>
            <a:endParaRPr lang="en-GB" sz="1400" dirty="0"/>
          </a:p>
        </p:txBody>
      </p:sp>
      <p:sp>
        <p:nvSpPr>
          <p:cNvPr id="28" name="TextBox 27"/>
          <p:cNvSpPr txBox="1"/>
          <p:nvPr/>
        </p:nvSpPr>
        <p:spPr>
          <a:xfrm>
            <a:off x="5283200" y="5817105"/>
            <a:ext cx="3149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Data Access</a:t>
            </a:r>
          </a:p>
          <a:p>
            <a:pPr marL="285750" indent="-285750">
              <a:buFont typeface="Arial" panose="020B0604020202020204" pitchFamily="34" charset="0"/>
              <a:buChar char="•"/>
            </a:pPr>
            <a:r>
              <a:rPr lang="en-US" sz="1400" dirty="0" smtClean="0"/>
              <a:t>Update </a:t>
            </a:r>
            <a:r>
              <a:rPr lang="en-US" sz="1400" dirty="0" err="1" smtClean="0"/>
              <a:t>ViewModel</a:t>
            </a:r>
            <a:r>
              <a:rPr lang="en-US" sz="1400" dirty="0" smtClean="0"/>
              <a:t> about change</a:t>
            </a:r>
            <a:endParaRPr lang="en-GB" sz="1400" dirty="0"/>
          </a:p>
        </p:txBody>
      </p:sp>
    </p:spTree>
    <p:extLst>
      <p:ext uri="{BB962C8B-B14F-4D97-AF65-F5344CB8AC3E}">
        <p14:creationId xmlns:p14="http://schemas.microsoft.com/office/powerpoint/2010/main" val="3456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a:t>
            </a:r>
            <a:r>
              <a:rPr lang="en-US" dirty="0"/>
              <a:t>-app</a:t>
            </a:r>
            <a:endParaRPr lang="en-GB" dirty="0"/>
          </a:p>
        </p:txBody>
      </p:sp>
      <p:sp>
        <p:nvSpPr>
          <p:cNvPr id="3" name="Rectangle 2"/>
          <p:cNvSpPr/>
          <p:nvPr/>
        </p:nvSpPr>
        <p:spPr>
          <a:xfrm>
            <a:off x="1217928" y="1692325"/>
            <a:ext cx="10076843" cy="1477328"/>
          </a:xfrm>
          <a:prstGeom prst="rect">
            <a:avLst/>
          </a:prstGeom>
        </p:spPr>
        <p:txBody>
          <a:bodyPr wrap="square">
            <a:spAutoFit/>
          </a:bodyPr>
          <a:lstStyle/>
          <a:p>
            <a:r>
              <a:rPr lang="en-IN" dirty="0" smtClean="0"/>
              <a:t>Use this directive to auto-bootstrap an application. </a:t>
            </a:r>
          </a:p>
          <a:p>
            <a:endParaRPr lang="en-IN" dirty="0" smtClean="0"/>
          </a:p>
          <a:p>
            <a:r>
              <a:rPr lang="en-IN" dirty="0" smtClean="0"/>
              <a:t>Only one </a:t>
            </a:r>
            <a:r>
              <a:rPr lang="en-IN" dirty="0" err="1" smtClean="0"/>
              <a:t>ng</a:t>
            </a:r>
            <a:r>
              <a:rPr lang="en-IN" dirty="0" smtClean="0"/>
              <a:t>-app directive can be used per HTML document</a:t>
            </a:r>
          </a:p>
          <a:p>
            <a:endParaRPr lang="en-GB" b="1" dirty="0" smtClean="0"/>
          </a:p>
          <a:p>
            <a:r>
              <a:rPr lang="en-GB" b="1" dirty="0" smtClean="0"/>
              <a:t>&lt;html </a:t>
            </a:r>
            <a:r>
              <a:rPr lang="en-GB" b="1" dirty="0" err="1" smtClean="0"/>
              <a:t>ng</a:t>
            </a:r>
            <a:r>
              <a:rPr lang="en-GB" b="1" dirty="0" smtClean="0"/>
              <a:t>-app&gt;</a:t>
            </a:r>
            <a:endParaRPr lang="en-GB" b="1" dirty="0"/>
          </a:p>
        </p:txBody>
      </p:sp>
    </p:spTree>
    <p:extLst>
      <p:ext uri="{BB962C8B-B14F-4D97-AF65-F5344CB8AC3E}">
        <p14:creationId xmlns:p14="http://schemas.microsoft.com/office/powerpoint/2010/main" val="99813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Compiler</a:t>
            </a:r>
            <a:endParaRPr lang="en-GB" dirty="0"/>
          </a:p>
        </p:txBody>
      </p:sp>
      <p:sp>
        <p:nvSpPr>
          <p:cNvPr id="3" name="Rectangle 2"/>
          <p:cNvSpPr/>
          <p:nvPr/>
        </p:nvSpPr>
        <p:spPr>
          <a:xfrm>
            <a:off x="1217929" y="1166843"/>
            <a:ext cx="10604877" cy="3693319"/>
          </a:xfrm>
          <a:prstGeom prst="rect">
            <a:avLst/>
          </a:prstGeom>
        </p:spPr>
        <p:txBody>
          <a:bodyPr wrap="square">
            <a:spAutoFit/>
          </a:bodyPr>
          <a:lstStyle/>
          <a:p>
            <a:r>
              <a:rPr lang="en-IN" dirty="0" err="1" smtClean="0"/>
              <a:t>Angular's</a:t>
            </a:r>
            <a:r>
              <a:rPr lang="en-IN" dirty="0" smtClean="0"/>
              <a:t> HTML compiler allows the developer to teach the browser new HTML syntax. The compiler allows you to attach </a:t>
            </a:r>
            <a:r>
              <a:rPr lang="en-IN" dirty="0" err="1" smtClean="0"/>
              <a:t>behavior</a:t>
            </a:r>
            <a:r>
              <a:rPr lang="en-IN" dirty="0" smtClean="0"/>
              <a:t> to any HTML element or attribute and even create new HTML elements or attributes with custom </a:t>
            </a:r>
            <a:r>
              <a:rPr lang="en-IN" dirty="0" err="1" smtClean="0"/>
              <a:t>behavior</a:t>
            </a:r>
            <a:r>
              <a:rPr lang="en-IN" dirty="0" smtClean="0"/>
              <a:t>. Angular calls these </a:t>
            </a:r>
            <a:r>
              <a:rPr lang="en-IN" dirty="0" err="1" smtClean="0"/>
              <a:t>behavior</a:t>
            </a:r>
            <a:r>
              <a:rPr lang="en-IN" dirty="0" smtClean="0"/>
              <a:t> extensions directives.</a:t>
            </a:r>
          </a:p>
          <a:p>
            <a:endParaRPr lang="en-IN" dirty="0" smtClean="0"/>
          </a:p>
          <a:p>
            <a:r>
              <a:rPr lang="en-IN" dirty="0" smtClean="0"/>
              <a:t>Compiler is an angular service which traverses the DOM looking for attributes. The compilation process happens in two phases.</a:t>
            </a:r>
          </a:p>
          <a:p>
            <a:endParaRPr lang="en-IN" dirty="0" smtClean="0"/>
          </a:p>
          <a:p>
            <a:r>
              <a:rPr lang="en-IN" b="1" dirty="0" smtClean="0"/>
              <a:t>Compile:</a:t>
            </a:r>
            <a:r>
              <a:rPr lang="en-IN" dirty="0" smtClean="0"/>
              <a:t> traverse the DOM and collect all of the directives. The result is a linking function.</a:t>
            </a:r>
          </a:p>
          <a:p>
            <a:endParaRPr lang="en-IN" dirty="0" smtClean="0"/>
          </a:p>
          <a:p>
            <a:r>
              <a:rPr lang="en-IN" b="1" dirty="0" smtClean="0"/>
              <a:t>Link:</a:t>
            </a:r>
            <a:r>
              <a:rPr lang="en-IN" dirty="0" smtClean="0"/>
              <a:t> combine the directives with a scope and produce a live view. Any changes in the scope model are reflected in the view, and any user interactions with the view are reflected in the scope model. This makes the scope model the single source of truth.</a:t>
            </a:r>
          </a:p>
          <a:p>
            <a:endParaRPr lang="en-GB" b="1" dirty="0"/>
          </a:p>
        </p:txBody>
      </p:sp>
    </p:spTree>
    <p:extLst>
      <p:ext uri="{BB962C8B-B14F-4D97-AF65-F5344CB8AC3E}">
        <p14:creationId xmlns:p14="http://schemas.microsoft.com/office/powerpoint/2010/main" val="109204694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916</Words>
  <Application>Microsoft Office PowerPoint</Application>
  <PresentationFormat>Widescreen</PresentationFormat>
  <Paragraphs>243</Paragraphs>
  <Slides>19</Slides>
  <Notes>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19</vt:i4>
      </vt:variant>
    </vt:vector>
  </HeadingPairs>
  <TitlesOfParts>
    <vt:vector size="35" baseType="lpstr">
      <vt:lpstr>Adobe Fan Heiti Std B</vt:lpstr>
      <vt:lpstr>Arial</vt:lpstr>
      <vt:lpstr>Calibri</vt:lpstr>
      <vt:lpstr>Calibri Light</vt:lpstr>
      <vt:lpstr>Consolas</vt:lpstr>
      <vt:lpstr>Corbel</vt:lpstr>
      <vt:lpstr>Georgia</vt:lpstr>
      <vt:lpstr>Open Sans</vt:lpstr>
      <vt:lpstr>Open Sans Extrabold</vt:lpstr>
      <vt:lpstr>Open Sans Light</vt:lpstr>
      <vt:lpstr>Open Sans Semibold</vt:lpstr>
      <vt:lpstr>Segoe UI</vt:lpstr>
      <vt:lpstr>Segoe UI Semibold</vt:lpstr>
      <vt:lpstr>Wingdings</vt:lpstr>
      <vt:lpstr>Office Theme</vt:lpstr>
      <vt:lpstr>Chalkboard 16x9</vt:lpstr>
      <vt:lpstr>ANGULAR JS</vt:lpstr>
      <vt:lpstr>What is ANGULARJS?</vt:lpstr>
      <vt:lpstr>Philosophy</vt:lpstr>
      <vt:lpstr>Why ANGULARJS?</vt:lpstr>
      <vt:lpstr>Key Features of ANGULARJS</vt:lpstr>
      <vt:lpstr>MVC : Model View Controller</vt:lpstr>
      <vt:lpstr>MVVM: Model View ViewModel</vt:lpstr>
      <vt:lpstr>ng-app</vt:lpstr>
      <vt:lpstr>HTML Compiler</vt:lpstr>
      <vt:lpstr>Directive</vt:lpstr>
      <vt:lpstr>Expression</vt:lpstr>
      <vt:lpstr>Forms</vt:lpstr>
      <vt:lpstr>Module</vt:lpstr>
      <vt:lpstr>Routing</vt:lpstr>
      <vt:lpstr>Scope</vt:lpstr>
      <vt:lpstr>Dependency Injection</vt:lpstr>
      <vt:lpstr>Filters</vt:lpstr>
      <vt:lpstr>Resources</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Nampally</dc:creator>
  <cp:lastModifiedBy>Anirudh Nampally</cp:lastModifiedBy>
  <cp:revision>40</cp:revision>
  <dcterms:created xsi:type="dcterms:W3CDTF">2015-07-27T04:11:24Z</dcterms:created>
  <dcterms:modified xsi:type="dcterms:W3CDTF">2015-07-27T12:38:17Z</dcterms:modified>
</cp:coreProperties>
</file>