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Oswald-bold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10800000">
            <a:off x="4226100" y="3911300"/>
            <a:ext cx="6918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5" y="0"/>
            <a:ext cx="9144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1"/>
          <p:cNvCxnSpPr/>
          <p:nvPr/>
        </p:nvCxnSpPr>
        <p:spPr>
          <a:xfrm>
            <a:off x="413275" y="3984367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y slide ">
  <p:cSld name="my slide 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6188528" y="48379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114424" y="2595564"/>
            <a:ext cx="76104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2089800"/>
            <a:ext cx="9144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30800" y="2519600"/>
            <a:ext cx="8282400" cy="20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"/>
          <p:cNvCxnSpPr/>
          <p:nvPr/>
        </p:nvCxnSpPr>
        <p:spPr>
          <a:xfrm>
            <a:off x="418675" y="1943716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2157605"/>
            <a:ext cx="28080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5200"/>
            <a:ext cx="5678100" cy="54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438333"/>
            <a:ext cx="40452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010700" y="2579600"/>
            <a:ext cx="8133300" cy="30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1" lang="en-US" sz="3600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&lt;Project Name&gt;</a:t>
            </a:r>
            <a:endParaRPr i="1">
              <a:solidFill>
                <a:srgbClr val="0C343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3600"/>
              <a:buFont typeface="Verdana"/>
              <a:buNone/>
            </a:pPr>
            <a:r>
              <a:rPr b="1" i="0" lang="en-US" sz="3600" u="none" cap="none" strike="noStrike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3600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b="1" i="0" lang="en-US" sz="2400" u="none" cap="none" strike="noStrike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Team </a:t>
            </a:r>
            <a:r>
              <a:rPr b="1" lang="en-US" sz="2400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Name&gt;</a:t>
            </a:r>
            <a:endParaRPr>
              <a:solidFill>
                <a:srgbClr val="0C343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2400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&lt;Mentor leader&gt;</a:t>
            </a:r>
            <a:endParaRPr b="1" sz="2400">
              <a:solidFill>
                <a:srgbClr val="0C343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t/>
            </a:r>
            <a:endParaRPr b="1" sz="2400">
              <a:solidFill>
                <a:srgbClr val="0C343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t/>
            </a:r>
            <a:endParaRPr b="1" sz="2400">
              <a:solidFill>
                <a:srgbClr val="0C343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2400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dd</a:t>
            </a:r>
            <a:r>
              <a:rPr b="1" i="0" lang="en-US" sz="2400" u="none" cap="none" strike="noStrike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1" lang="en-US" sz="2400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mmm</a:t>
            </a:r>
            <a:r>
              <a:rPr b="1" i="0" lang="en-US" sz="2400" u="none" cap="none" strike="noStrike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1" lang="en-US" sz="2400">
                <a:solidFill>
                  <a:srgbClr val="0C343D"/>
                </a:solidFill>
                <a:latin typeface="Verdana"/>
                <a:ea typeface="Verdana"/>
                <a:cs typeface="Verdana"/>
                <a:sym typeface="Verdana"/>
              </a:rPr>
              <a:t>yy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064" y="102559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 flipH="1" rot="10800000">
            <a:off x="2411150" y="5598500"/>
            <a:ext cx="1789500" cy="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313150" y="5426275"/>
            <a:ext cx="377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filled by Project group</a:t>
            </a:r>
            <a:endParaRPr sz="18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06" y="2498877"/>
            <a:ext cx="8773064" cy="1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 rot="-5400000">
            <a:off x="3718098" y="-1785570"/>
            <a:ext cx="639642" cy="781402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/>
          <p:nvPr/>
        </p:nvSpPr>
        <p:spPr>
          <a:xfrm rot="-5400000">
            <a:off x="8151023" y="1671074"/>
            <a:ext cx="546857" cy="959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3338423" y="1423358"/>
            <a:ext cx="19236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Transaction data fed to the model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7279185" y="1059888"/>
            <a:ext cx="1923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Predicted probabilities for each transaction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405114" y="142335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0" y="0"/>
            <a:ext cx="37885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Results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38407"/>
            <a:ext cx="8859329" cy="108216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99477" y="1685911"/>
            <a:ext cx="8859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generated the output for the transaction data set in which 324 transactions are genuine(0) claims and 61 transaction are fraudulent(1)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243068" y="1064871"/>
            <a:ext cx="1458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1109354" y="3218296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0" y="112650"/>
            <a:ext cx="75594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</a:rPr>
              <a:t>Business Problem:</a:t>
            </a:r>
            <a:endParaRPr b="1" sz="2800">
              <a:solidFill>
                <a:srgbClr val="00277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 Example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warranty cost and not sure if all the claims are genuine</a:t>
            </a:r>
            <a:endParaRPr sz="105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776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14975" y="2225450"/>
            <a:ext cx="86439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sz="28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 / Genuine warranty and to understand important factors associated with them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012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 flipH="1">
            <a:off x="-1985880" y="856525"/>
            <a:ext cx="211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1354237" y="2842266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0" y="44375"/>
            <a:ext cx="69009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details:</a:t>
            </a:r>
            <a:endParaRPr b="1" sz="2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How many rows, columns and unique values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Date ranges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 b="1" sz="2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 flipH="1" rot="10800000">
            <a:off x="-3000375" y="1692000"/>
            <a:ext cx="15393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00475"/>
            <a:ext cx="8839200" cy="167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442925" y="0"/>
            <a:ext cx="8060400" cy="6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(EDA):</a:t>
            </a:r>
            <a:endParaRPr b="1" i="0" sz="2800" u="none" cap="none" strike="noStrike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</a:rPr>
              <a:t> 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/>
              <a:t>•</a:t>
            </a:r>
            <a:r>
              <a:rPr i="1" lang="en-US" sz="1600">
                <a:solidFill>
                  <a:srgbClr val="385723"/>
                </a:solidFill>
                <a:latin typeface="Verdana"/>
                <a:ea typeface="Verdana"/>
                <a:cs typeface="Verdana"/>
                <a:sym typeface="Verdana"/>
              </a:rPr>
              <a:t>71.87% of all the loans are two wheeler</a:t>
            </a:r>
            <a:endParaRPr i="1" sz="1600">
              <a:solidFill>
                <a:srgbClr val="3857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</a:t>
            </a:r>
            <a:r>
              <a:rPr i="1" lang="en-US" sz="1600">
                <a:solidFill>
                  <a:srgbClr val="385723"/>
                </a:solidFill>
                <a:latin typeface="Verdana"/>
                <a:ea typeface="Verdana"/>
                <a:cs typeface="Verdana"/>
                <a:sym typeface="Verdana"/>
              </a:rPr>
              <a:t>TN, Gujarat, AP one (Telengana), Karnataka, Maharashtra contribute to 87% of total defaults; Central, Orissa, UP, each have less than 7% defaults</a:t>
            </a:r>
            <a:endParaRPr i="1" sz="1600">
              <a:solidFill>
                <a:srgbClr val="3857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</a:t>
            </a:r>
            <a:r>
              <a:rPr b="1" i="1" lang="en-US" sz="1600">
                <a:solidFill>
                  <a:srgbClr val="385723"/>
                </a:solidFill>
                <a:latin typeface="Verdana"/>
                <a:ea typeface="Verdana"/>
                <a:cs typeface="Verdana"/>
                <a:sym typeface="Verdana"/>
              </a:rPr>
              <a:t>List out all your queries:</a:t>
            </a:r>
            <a:endParaRPr b="1" i="1" sz="1600">
              <a:solidFill>
                <a:srgbClr val="3857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</a:t>
            </a:r>
            <a:r>
              <a:rPr i="1" lang="en-US" sz="1600">
                <a:solidFill>
                  <a:srgbClr val="385723"/>
                </a:solidFill>
              </a:rPr>
              <a:t>CustNetOutflow &amp; </a:t>
            </a:r>
            <a:r>
              <a:rPr i="1" lang="en-US" sz="1600">
                <a:solidFill>
                  <a:srgbClr val="385723"/>
                </a:solidFill>
                <a:latin typeface="Verdana"/>
                <a:ea typeface="Verdana"/>
                <a:cs typeface="Verdana"/>
                <a:sym typeface="Verdana"/>
              </a:rPr>
              <a:t>CustDisbursementAmt has ‘0’ &amp; negative values ?? Can it be?</a:t>
            </a:r>
            <a:endParaRPr i="1" sz="1600">
              <a:solidFill>
                <a:srgbClr val="3857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•</a:t>
            </a:r>
            <a:r>
              <a:rPr i="1" lang="en-US" sz="1600">
                <a:solidFill>
                  <a:srgbClr val="385723"/>
                </a:solidFill>
              </a:rPr>
              <a:t>CustFinanInterest </a:t>
            </a:r>
            <a:r>
              <a:rPr i="1" lang="en-US" sz="1600">
                <a:solidFill>
                  <a:srgbClr val="385723"/>
                </a:solidFill>
                <a:latin typeface="Verdana"/>
                <a:ea typeface="Verdana"/>
                <a:cs typeface="Verdana"/>
                <a:sym typeface="Verdana"/>
              </a:rPr>
              <a:t>7800 entries out of 35k entries have interest rate &lt; 1%</a:t>
            </a:r>
            <a:endParaRPr i="1" sz="1600">
              <a:solidFill>
                <a:srgbClr val="38572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00" y="652475"/>
            <a:ext cx="26289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71425" y="0"/>
            <a:ext cx="78861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27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b="1" sz="2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lang="en-US" sz="1800">
                <a:solidFill>
                  <a:srgbClr val="00277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/>
              <a:t>1.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Look for problems in the data such as class imbalance, missing values, impossible values, and patterns ,similarities, distributions etcs..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●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Treat all the problems with appropriate techniques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1" sz="1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25" y="1819275"/>
            <a:ext cx="669607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191125"/>
            <a:ext cx="755332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88256" y="55202"/>
            <a:ext cx="8503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</a:rPr>
              <a:t>Feature Engineering</a:t>
            </a:r>
            <a:endParaRPr b="1" sz="2800">
              <a:solidFill>
                <a:srgbClr val="00277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77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0" y="0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/>
          </a:p>
        </p:txBody>
      </p:sp>
      <p:cxnSp>
        <p:nvCxnSpPr>
          <p:cNvPr id="130" name="Google Shape;130;p23"/>
          <p:cNvCxnSpPr/>
          <p:nvPr/>
        </p:nvCxnSpPr>
        <p:spPr>
          <a:xfrm>
            <a:off x="4363655" y="523220"/>
            <a:ext cx="0" cy="290578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23"/>
          <p:cNvCxnSpPr/>
          <p:nvPr/>
        </p:nvCxnSpPr>
        <p:spPr>
          <a:xfrm flipH="1" rot="10800000">
            <a:off x="173620" y="3429000"/>
            <a:ext cx="8819909" cy="8970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23"/>
          <p:cNvSpPr txBox="1"/>
          <p:nvPr/>
        </p:nvSpPr>
        <p:spPr>
          <a:xfrm>
            <a:off x="0" y="1000999"/>
            <a:ext cx="197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set details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0" y="2138357"/>
            <a:ext cx="2581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Partition details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4780347" y="486253"/>
            <a:ext cx="1516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Algorithms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363663" y="1573501"/>
            <a:ext cx="478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 details and configuration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173620" y="3641010"/>
            <a:ext cx="52201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Accuracy: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wise accuracies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 score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840372" y="454635"/>
            <a:ext cx="2419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- SVM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1754" y="100245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