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7D18F-F619-4DFF-8F8E-CA0849D28AC7}" v="241" dt="2024-04-03T15:48:42.166"/>
    <p1510:client id="{79F66760-5ECA-4003-9053-30E7B0976B08}" v="329" dt="2024-04-03T14:04:37.800"/>
    <p1510:client id="{FB34894A-786A-4D5E-A9A6-46C810455669}" v="500" dt="2024-04-04T09:24:18.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fiks.com/2018/03/23/convolutional-autoencoder-clustering-images-with-neural-networks/"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saaa.org/kc/cropbiotechupdate/article/default.asp?ID=17819"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 name="Rectangle 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5AE8A30-281B-8753-95BC-D7CB0165D7D4}"/>
              </a:ext>
            </a:extLst>
          </p:cNvPr>
          <p:cNvSpPr txBox="1"/>
          <p:nvPr/>
        </p:nvSpPr>
        <p:spPr>
          <a:xfrm>
            <a:off x="1406655" y="1222302"/>
            <a:ext cx="9941319" cy="44936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b="1" dirty="0"/>
              <a:t>Name</a:t>
            </a:r>
            <a:r>
              <a:rPr lang="en-US" sz="2200"/>
              <a:t>                              : Raja Lakshmi D</a:t>
            </a:r>
          </a:p>
          <a:p>
            <a:pPr indent="-228600">
              <a:lnSpc>
                <a:spcPct val="90000"/>
              </a:lnSpc>
              <a:spcAft>
                <a:spcPts val="600"/>
              </a:spcAft>
              <a:buFont typeface="Arial" panose="020B0604020202020204" pitchFamily="34" charset="0"/>
              <a:buChar char="•"/>
            </a:pPr>
            <a:r>
              <a:rPr lang="en-US" sz="2200" b="1" dirty="0"/>
              <a:t>Reg No</a:t>
            </a:r>
            <a:r>
              <a:rPr lang="en-US" sz="2200"/>
              <a:t>                            : 513121104308</a:t>
            </a:r>
          </a:p>
          <a:p>
            <a:pPr indent="-228600">
              <a:lnSpc>
                <a:spcPct val="90000"/>
              </a:lnSpc>
              <a:spcAft>
                <a:spcPts val="600"/>
              </a:spcAft>
              <a:buFont typeface="Arial" panose="020B0604020202020204" pitchFamily="34" charset="0"/>
              <a:buChar char="•"/>
            </a:pPr>
            <a:r>
              <a:rPr lang="en-US" sz="2200" b="1" dirty="0"/>
              <a:t>College Name    </a:t>
            </a:r>
            <a:r>
              <a:rPr lang="en-US" sz="2200" dirty="0"/>
              <a:t>        : </a:t>
            </a:r>
            <a:r>
              <a:rPr lang="en-US" sz="2200" dirty="0" err="1"/>
              <a:t>Thanthai</a:t>
            </a:r>
            <a:r>
              <a:rPr lang="en-US" sz="2200" dirty="0"/>
              <a:t> </a:t>
            </a:r>
            <a:r>
              <a:rPr lang="en-US" sz="2200" dirty="0" err="1"/>
              <a:t>Periyar</a:t>
            </a:r>
            <a:r>
              <a:rPr lang="en-US" sz="2200" dirty="0"/>
              <a:t> Government Institute of  Technology</a:t>
            </a:r>
          </a:p>
          <a:p>
            <a:pPr indent="-228600">
              <a:lnSpc>
                <a:spcPct val="90000"/>
              </a:lnSpc>
              <a:spcAft>
                <a:spcPts val="600"/>
              </a:spcAft>
              <a:buFont typeface="Arial" panose="020B0604020202020204" pitchFamily="34" charset="0"/>
              <a:buChar char="•"/>
            </a:pPr>
            <a:r>
              <a:rPr lang="en-US" sz="2200" b="1" dirty="0"/>
              <a:t>Department</a:t>
            </a:r>
            <a:r>
              <a:rPr lang="en-US" sz="2200"/>
              <a:t>                : Computer Science and Engineering</a:t>
            </a:r>
          </a:p>
          <a:p>
            <a:pPr indent="-228600">
              <a:lnSpc>
                <a:spcPct val="90000"/>
              </a:lnSpc>
              <a:spcAft>
                <a:spcPts val="600"/>
              </a:spcAft>
              <a:buFont typeface="Arial" panose="020B0604020202020204" pitchFamily="34" charset="0"/>
              <a:buChar char="•"/>
            </a:pPr>
            <a:r>
              <a:rPr lang="en-US" sz="2200" b="1" dirty="0"/>
              <a:t>Year    </a:t>
            </a:r>
            <a:r>
              <a:rPr lang="en-US" sz="2200"/>
              <a:t>                             : Third Year</a:t>
            </a:r>
          </a:p>
          <a:p>
            <a:pPr indent="-228600">
              <a:lnSpc>
                <a:spcPct val="90000"/>
              </a:lnSpc>
              <a:spcAft>
                <a:spcPts val="600"/>
              </a:spcAft>
              <a:buFont typeface="Arial" panose="020B0604020202020204" pitchFamily="34" charset="0"/>
              <a:buChar char="•"/>
            </a:pPr>
            <a:r>
              <a:rPr lang="en-US" sz="2200" b="1" dirty="0"/>
              <a:t>NM ID    </a:t>
            </a:r>
            <a:r>
              <a:rPr lang="en-US" sz="2200"/>
              <a:t>                         : au2251310019</a:t>
            </a:r>
          </a:p>
          <a:p>
            <a:pPr indent="-228600">
              <a:lnSpc>
                <a:spcPct val="90000"/>
              </a:lnSpc>
              <a:spcAft>
                <a:spcPts val="600"/>
              </a:spcAft>
              <a:buFont typeface="Arial" panose="020B0604020202020204" pitchFamily="34" charset="0"/>
              <a:buChar char="•"/>
            </a:pPr>
            <a:r>
              <a:rPr lang="en-US" sz="2200" b="1" dirty="0"/>
              <a:t>Skill Build  ID       </a:t>
            </a:r>
            <a:r>
              <a:rPr lang="en-US" sz="2200" dirty="0"/>
              <a:t>      :  rajiraji140802@gmail.com</a:t>
            </a:r>
          </a:p>
          <a:p>
            <a:pPr indent="-228600">
              <a:lnSpc>
                <a:spcPct val="90000"/>
              </a:lnSpc>
              <a:spcAft>
                <a:spcPts val="600"/>
              </a:spcAft>
              <a:buFont typeface="Arial" panose="020B0604020202020204" pitchFamily="34" charset="0"/>
              <a:buChar char="•"/>
            </a:pPr>
            <a:r>
              <a:rPr lang="en-US" sz="2200" b="1" dirty="0"/>
              <a:t>Project Title   </a:t>
            </a:r>
            <a:r>
              <a:rPr lang="en-US" sz="2200"/>
              <a:t>            : Denoising MNIST Images using  Autoencoders</a:t>
            </a:r>
          </a:p>
        </p:txBody>
      </p:sp>
      <p:cxnSp>
        <p:nvCxnSpPr>
          <p:cNvPr id="16" name="Straight Connector 1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25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4D97B-6F4E-57F4-A4AD-4B58E491D53E}"/>
              </a:ext>
            </a:extLst>
          </p:cNvPr>
          <p:cNvSpPr>
            <a:spLocks noGrp="1"/>
          </p:cNvSpPr>
          <p:nvPr>
            <p:ph type="title"/>
          </p:nvPr>
        </p:nvSpPr>
        <p:spPr>
          <a:xfrm>
            <a:off x="1043631" y="809898"/>
            <a:ext cx="9942716" cy="1554480"/>
          </a:xfrm>
        </p:spPr>
        <p:txBody>
          <a:bodyPr anchor="ctr">
            <a:normAutofit/>
          </a:bodyPr>
          <a:lstStyle/>
          <a:p>
            <a:r>
              <a:rPr lang="en-US" sz="4800"/>
              <a:t>Conclusion</a:t>
            </a:r>
          </a:p>
        </p:txBody>
      </p:sp>
      <p:sp>
        <p:nvSpPr>
          <p:cNvPr id="3" name="Content Placeholder 2">
            <a:extLst>
              <a:ext uri="{FF2B5EF4-FFF2-40B4-BE49-F238E27FC236}">
                <a16:creationId xmlns:a16="http://schemas.microsoft.com/office/drawing/2014/main" id="{5A46C057-B536-4C62-A382-E099C2F9799A}"/>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a:ea typeface="+mn-lt"/>
                <a:cs typeface="+mn-lt"/>
              </a:rPr>
              <a:t>The project demonstrates the effectiveness of convolutional autoencoders in denoising digit images.</a:t>
            </a:r>
          </a:p>
          <a:p>
            <a:r>
              <a:rPr lang="en-US" sz="2400">
                <a:ea typeface="+mn-lt"/>
                <a:cs typeface="+mn-lt"/>
              </a:rPr>
              <a:t>Provides a foundation for further research and development in image denoising and related fields.</a:t>
            </a:r>
          </a:p>
          <a:p>
            <a:r>
              <a:rPr lang="en-US" sz="2400">
                <a:ea typeface="+mn-lt"/>
                <a:cs typeface="+mn-lt"/>
              </a:rPr>
              <a:t>Concludes with a call to action for continued exploration and innovation in image processing and machine learning.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77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36442-4DE7-04D1-10E9-791A918CDBFD}"/>
              </a:ext>
            </a:extLst>
          </p:cNvPr>
          <p:cNvSpPr>
            <a:spLocks noGrp="1"/>
          </p:cNvSpPr>
          <p:nvPr>
            <p:ph type="title"/>
          </p:nvPr>
        </p:nvSpPr>
        <p:spPr>
          <a:xfrm>
            <a:off x="793662" y="386930"/>
            <a:ext cx="10066122" cy="1298448"/>
          </a:xfrm>
        </p:spPr>
        <p:txBody>
          <a:bodyPr anchor="b">
            <a:normAutofit/>
          </a:bodyPr>
          <a:lstStyle/>
          <a:p>
            <a:r>
              <a:rPr lang="en-US" sz="4800"/>
              <a:t>Project Title</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C16FABE-A4D3-721B-1202-B439E360B18B}"/>
              </a:ext>
            </a:extLst>
          </p:cNvPr>
          <p:cNvSpPr>
            <a:spLocks noGrp="1"/>
          </p:cNvSpPr>
          <p:nvPr>
            <p:ph idx="1"/>
          </p:nvPr>
        </p:nvSpPr>
        <p:spPr>
          <a:xfrm>
            <a:off x="483695" y="2961136"/>
            <a:ext cx="7449744" cy="2076705"/>
          </a:xfrm>
        </p:spPr>
        <p:txBody>
          <a:bodyPr vert="horz" lIns="91440" tIns="45720" rIns="91440" bIns="45720" rtlCol="0" anchor="ctr">
            <a:normAutofit/>
          </a:bodyPr>
          <a:lstStyle/>
          <a:p>
            <a:pPr marL="0" indent="0">
              <a:buNone/>
            </a:pPr>
            <a:r>
              <a:rPr lang="en-US" sz="2400" b="1" dirty="0">
                <a:ea typeface="+mn-lt"/>
                <a:cs typeface="+mn-lt"/>
              </a:rPr>
              <a:t>Denoising MNIST Images using Autoencoders</a:t>
            </a:r>
          </a:p>
          <a:p>
            <a:pPr marL="0" indent="0">
              <a:buNone/>
            </a:pPr>
            <a:r>
              <a:rPr lang="en-US" sz="1600" dirty="0">
                <a:ea typeface="+mn-lt"/>
                <a:cs typeface="+mn-lt"/>
              </a:rPr>
              <a:t>Restoring Clarity to Noisy Digits with Deep Learning</a:t>
            </a:r>
          </a:p>
        </p:txBody>
      </p:sp>
      <p:pic>
        <p:nvPicPr>
          <p:cNvPr id="4" name="Picture 3" descr="A group of white numbers&#10;&#10;Description automatically generated">
            <a:extLst>
              <a:ext uri="{FF2B5EF4-FFF2-40B4-BE49-F238E27FC236}">
                <a16:creationId xmlns:a16="http://schemas.microsoft.com/office/drawing/2014/main" id="{11F85E50-0DED-252E-B803-4C423C3E2A1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99735" y="3079559"/>
            <a:ext cx="3962074" cy="2523635"/>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5CDEC00-5FF2-E0FE-5291-731B45A8C4A6}"/>
              </a:ext>
            </a:extLst>
          </p:cNvPr>
          <p:cNvSpPr txBox="1"/>
          <p:nvPr/>
        </p:nvSpPr>
        <p:spPr>
          <a:xfrm>
            <a:off x="8743547" y="5403139"/>
            <a:ext cx="231826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07550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2FF26-56B7-0E0A-0B6C-9B13E4D0BFB9}"/>
              </a:ext>
            </a:extLst>
          </p:cNvPr>
          <p:cNvSpPr>
            <a:spLocks noGrp="1"/>
          </p:cNvSpPr>
          <p:nvPr>
            <p:ph type="title"/>
          </p:nvPr>
        </p:nvSpPr>
        <p:spPr>
          <a:xfrm>
            <a:off x="7359313" y="515408"/>
            <a:ext cx="4977976" cy="1454051"/>
          </a:xfrm>
        </p:spPr>
        <p:txBody>
          <a:bodyPr>
            <a:normAutofit/>
          </a:bodyPr>
          <a:lstStyle/>
          <a:p>
            <a:r>
              <a:rPr lang="en-US" sz="3600" dirty="0">
                <a:solidFill>
                  <a:schemeClr val="tx2"/>
                </a:solidFill>
              </a:rPr>
              <a:t>Agenda</a:t>
            </a:r>
          </a:p>
        </p:txBody>
      </p:sp>
      <p:pic>
        <p:nvPicPr>
          <p:cNvPr id="7" name="Graphic 6" descr="Check List">
            <a:extLst>
              <a:ext uri="{FF2B5EF4-FFF2-40B4-BE49-F238E27FC236}">
                <a16:creationId xmlns:a16="http://schemas.microsoft.com/office/drawing/2014/main" id="{9CCDBE3F-B63E-CC4B-8D55-71897FC35F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041E3C5A-79C6-1393-C8EA-29B7ABD2C989}"/>
              </a:ext>
            </a:extLst>
          </p:cNvPr>
          <p:cNvSpPr>
            <a:spLocks noGrp="1"/>
          </p:cNvSpPr>
          <p:nvPr>
            <p:ph idx="1"/>
          </p:nvPr>
        </p:nvSpPr>
        <p:spPr>
          <a:xfrm>
            <a:off x="7212008" y="1789078"/>
            <a:ext cx="4977578" cy="3639289"/>
          </a:xfrm>
        </p:spPr>
        <p:txBody>
          <a:bodyPr vert="horz" lIns="91440" tIns="45720" rIns="91440" bIns="45720" rtlCol="0" anchor="ctr">
            <a:normAutofit/>
          </a:bodyPr>
          <a:lstStyle/>
          <a:p>
            <a:pPr>
              <a:buFont typeface="Arial"/>
              <a:buChar char="•"/>
            </a:pPr>
            <a:r>
              <a:rPr lang="en-US" sz="1800" dirty="0">
                <a:solidFill>
                  <a:schemeClr val="tx2"/>
                </a:solidFill>
                <a:ea typeface="+mn-lt"/>
                <a:cs typeface="+mn-lt"/>
              </a:rPr>
              <a:t>Problem Statement</a:t>
            </a:r>
          </a:p>
          <a:p>
            <a:pPr>
              <a:buFont typeface="Arial"/>
              <a:buChar char="•"/>
            </a:pPr>
            <a:r>
              <a:rPr lang="en-US" sz="1800" dirty="0">
                <a:solidFill>
                  <a:schemeClr val="tx2"/>
                </a:solidFill>
                <a:ea typeface="+mn-lt"/>
                <a:cs typeface="+mn-lt"/>
              </a:rPr>
              <a:t>Project Overview</a:t>
            </a:r>
          </a:p>
          <a:p>
            <a:pPr>
              <a:buFont typeface="Arial"/>
              <a:buChar char="•"/>
            </a:pPr>
            <a:r>
              <a:rPr lang="en-US" sz="1800" dirty="0">
                <a:solidFill>
                  <a:schemeClr val="tx2"/>
                </a:solidFill>
                <a:ea typeface="+mn-lt"/>
                <a:cs typeface="+mn-lt"/>
              </a:rPr>
              <a:t>End Users</a:t>
            </a:r>
          </a:p>
          <a:p>
            <a:pPr>
              <a:buFont typeface="Arial"/>
              <a:buChar char="•"/>
            </a:pPr>
            <a:r>
              <a:rPr lang="en-US" sz="1800" dirty="0">
                <a:solidFill>
                  <a:schemeClr val="tx2"/>
                </a:solidFill>
                <a:ea typeface="+mn-lt"/>
                <a:cs typeface="+mn-lt"/>
              </a:rPr>
              <a:t>Solution and its value proportion</a:t>
            </a:r>
          </a:p>
          <a:p>
            <a:pPr>
              <a:buFont typeface="Arial"/>
              <a:buChar char="•"/>
            </a:pPr>
            <a:r>
              <a:rPr lang="en-US" sz="1800" dirty="0">
                <a:solidFill>
                  <a:schemeClr val="tx2"/>
                </a:solidFill>
                <a:ea typeface="+mn-lt"/>
                <a:cs typeface="+mn-lt"/>
              </a:rPr>
              <a:t>The wow in my solution</a:t>
            </a:r>
          </a:p>
          <a:p>
            <a:pPr>
              <a:buFont typeface="Arial"/>
              <a:buChar char="•"/>
            </a:pPr>
            <a:r>
              <a:rPr lang="en-US" sz="1800" dirty="0">
                <a:solidFill>
                  <a:schemeClr val="tx2"/>
                </a:solidFill>
                <a:ea typeface="+mn-lt"/>
                <a:cs typeface="+mn-lt"/>
              </a:rPr>
              <a:t>Modelling</a:t>
            </a:r>
          </a:p>
          <a:p>
            <a:pPr>
              <a:buFont typeface="Arial"/>
              <a:buChar char="•"/>
            </a:pPr>
            <a:r>
              <a:rPr lang="en-US" sz="1800" dirty="0">
                <a:solidFill>
                  <a:schemeClr val="tx2"/>
                </a:solidFill>
                <a:ea typeface="+mn-lt"/>
                <a:cs typeface="+mn-lt"/>
              </a:rPr>
              <a:t>Conclusion</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8827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83992-2863-8E1D-939B-F6D3BD314355}"/>
              </a:ext>
            </a:extLst>
          </p:cNvPr>
          <p:cNvSpPr>
            <a:spLocks noGrp="1"/>
          </p:cNvSpPr>
          <p:nvPr>
            <p:ph type="title"/>
          </p:nvPr>
        </p:nvSpPr>
        <p:spPr>
          <a:xfrm>
            <a:off x="1043631" y="809898"/>
            <a:ext cx="9942716" cy="1554480"/>
          </a:xfrm>
        </p:spPr>
        <p:txBody>
          <a:bodyPr anchor="ctr">
            <a:normAutofit/>
          </a:bodyPr>
          <a:lstStyle/>
          <a:p>
            <a:r>
              <a:rPr lang="en-US" sz="4800"/>
              <a:t>Problem Statement</a:t>
            </a:r>
          </a:p>
        </p:txBody>
      </p:sp>
      <p:sp>
        <p:nvSpPr>
          <p:cNvPr id="3" name="Content Placeholder 2">
            <a:extLst>
              <a:ext uri="{FF2B5EF4-FFF2-40B4-BE49-F238E27FC236}">
                <a16:creationId xmlns:a16="http://schemas.microsoft.com/office/drawing/2014/main" id="{987C0623-453E-158F-8C12-8DE6E47EA0F6}"/>
              </a:ext>
            </a:extLst>
          </p:cNvPr>
          <p:cNvSpPr>
            <a:spLocks noGrp="1"/>
          </p:cNvSpPr>
          <p:nvPr>
            <p:ph idx="1"/>
          </p:nvPr>
        </p:nvSpPr>
        <p:spPr>
          <a:xfrm>
            <a:off x="1045028" y="3017522"/>
            <a:ext cx="9941319" cy="3124658"/>
          </a:xfrm>
        </p:spPr>
        <p:txBody>
          <a:bodyPr vert="horz" lIns="91440" tIns="45720" rIns="91440" bIns="45720" rtlCol="0" anchor="ctr">
            <a:normAutofit/>
          </a:bodyPr>
          <a:lstStyle/>
          <a:p>
            <a:pPr marL="0" indent="0">
              <a:buNone/>
            </a:pPr>
            <a:r>
              <a:rPr lang="en-US" sz="2400">
                <a:ea typeface="+mn-lt"/>
                <a:cs typeface="+mn-lt"/>
              </a:rPr>
              <a:t>The objective of this mini-project is to develop a denoising model specifically tailored for images from the MNIST dataset, which comprises handwritten digits. The primary challenge is to effectively remove Gaussian noise from the images while preserving the essential features necessary for accurate digit recognition. The model is structured with an encoder network followed by a decoder network. The encoder learns to extract meaningful features from the noisy images, while the decoder aims to reconstruct clean versions by removing the noise.</a:t>
            </a:r>
            <a:endParaRPr lang="en-US"/>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72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96AC5-CF2B-52F0-E9B7-CC726A1D2DD7}"/>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Project Overview</a:t>
            </a:r>
          </a:p>
        </p:txBody>
      </p:sp>
      <p:pic>
        <p:nvPicPr>
          <p:cNvPr id="7" name="Graphic 6" descr="Barcode">
            <a:extLst>
              <a:ext uri="{FF2B5EF4-FFF2-40B4-BE49-F238E27FC236}">
                <a16:creationId xmlns:a16="http://schemas.microsoft.com/office/drawing/2014/main" id="{6B1C8813-588D-6F4A-C668-42F9650B28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2364780-FAAD-E8B3-61C9-591F8D4E39E5}"/>
              </a:ext>
            </a:extLst>
          </p:cNvPr>
          <p:cNvSpPr>
            <a:spLocks noGrp="1"/>
          </p:cNvSpPr>
          <p:nvPr>
            <p:ph idx="1"/>
          </p:nvPr>
        </p:nvSpPr>
        <p:spPr>
          <a:xfrm>
            <a:off x="5888677" y="2135118"/>
            <a:ext cx="4977578" cy="3639289"/>
          </a:xfrm>
        </p:spPr>
        <p:txBody>
          <a:bodyPr vert="horz" lIns="91440" tIns="45720" rIns="91440" bIns="45720" rtlCol="0" anchor="ctr">
            <a:normAutofit/>
          </a:bodyPr>
          <a:lstStyle/>
          <a:p>
            <a:r>
              <a:rPr lang="en-US" sz="1600" dirty="0">
                <a:solidFill>
                  <a:schemeClr val="tx2"/>
                </a:solidFill>
                <a:ea typeface="+mn-lt"/>
                <a:cs typeface="+mn-lt"/>
              </a:rPr>
              <a:t>The approach involves constructing a convolutional autoencoder architecture, comprising an encoder network for feature extraction and a decoder network for reconstructing clean images. The model is trained on noisy images as input, with clean images as targets, enabling it to learn to effectively remove noise.</a:t>
            </a:r>
          </a:p>
          <a:p>
            <a:r>
              <a:rPr lang="en-US" sz="1600" dirty="0">
                <a:solidFill>
                  <a:schemeClr val="tx2"/>
                </a:solidFill>
                <a:ea typeface="+mn-lt"/>
                <a:cs typeface="+mn-lt"/>
              </a:rPr>
              <a:t>The model's performance is evaluated through visualizations of real, noisy, and denoised images, providing qualitative insights into its effectiveness. Additionally, quantitative assessment using key metrics such as loss and accuracy ensures a comprehensive evaluation of the denoising model's efficacy for MNIST images.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2885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in a lab&#10;&#10;Description automatically generated">
            <a:extLst>
              <a:ext uri="{FF2B5EF4-FFF2-40B4-BE49-F238E27FC236}">
                <a16:creationId xmlns:a16="http://schemas.microsoft.com/office/drawing/2014/main" id="{83AE0101-B358-53CC-16C3-F7FF65E0B23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783" r="3906"/>
          <a:stretch/>
        </p:blipFill>
        <p:spPr>
          <a:xfrm>
            <a:off x="2522356" y="10"/>
            <a:ext cx="9669642" cy="6857990"/>
          </a:xfrm>
          <a:prstGeom prst="rect">
            <a:avLst/>
          </a:prstGeom>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72771E-BDB9-2CE7-B456-9F76C18A9075}"/>
              </a:ext>
            </a:extLst>
          </p:cNvPr>
          <p:cNvSpPr>
            <a:spLocks noGrp="1"/>
          </p:cNvSpPr>
          <p:nvPr>
            <p:ph type="title"/>
          </p:nvPr>
        </p:nvSpPr>
        <p:spPr>
          <a:xfrm>
            <a:off x="838200" y="365125"/>
            <a:ext cx="3822189" cy="1899912"/>
          </a:xfrm>
        </p:spPr>
        <p:txBody>
          <a:bodyPr>
            <a:normAutofit/>
          </a:bodyPr>
          <a:lstStyle/>
          <a:p>
            <a:r>
              <a:rPr lang="en-US" sz="4000" dirty="0"/>
              <a:t>End users</a:t>
            </a:r>
          </a:p>
        </p:txBody>
      </p:sp>
      <p:sp>
        <p:nvSpPr>
          <p:cNvPr id="3" name="Content Placeholder 2">
            <a:extLst>
              <a:ext uri="{FF2B5EF4-FFF2-40B4-BE49-F238E27FC236}">
                <a16:creationId xmlns:a16="http://schemas.microsoft.com/office/drawing/2014/main" id="{6E7C43C6-9A4B-D4AE-93B8-5181D94BC2F1}"/>
              </a:ext>
            </a:extLst>
          </p:cNvPr>
          <p:cNvSpPr>
            <a:spLocks noGrp="1"/>
          </p:cNvSpPr>
          <p:nvPr>
            <p:ph idx="1"/>
          </p:nvPr>
        </p:nvSpPr>
        <p:spPr>
          <a:xfrm>
            <a:off x="838200" y="2434201"/>
            <a:ext cx="4752087" cy="3742762"/>
          </a:xfrm>
        </p:spPr>
        <p:txBody>
          <a:bodyPr vert="horz" lIns="91440" tIns="45720" rIns="91440" bIns="45720" rtlCol="0" anchor="t">
            <a:normAutofit/>
          </a:bodyPr>
          <a:lstStyle/>
          <a:p>
            <a:r>
              <a:rPr lang="en-US" sz="1800" b="1" dirty="0">
                <a:ea typeface="+mn-lt"/>
                <a:cs typeface="+mn-lt"/>
              </a:rPr>
              <a:t>Researchers in Image Processing</a:t>
            </a:r>
            <a:r>
              <a:rPr lang="en-US" sz="1800" dirty="0">
                <a:ea typeface="+mn-lt"/>
                <a:cs typeface="+mn-lt"/>
              </a:rPr>
              <a:t>: Researchers in the field of image processing can utilize this project to explore denoising techniques specifically tailored for handwritten digit recognition tasks</a:t>
            </a:r>
          </a:p>
          <a:p>
            <a:r>
              <a:rPr lang="en-US" sz="1800" b="1" dirty="0">
                <a:ea typeface="+mn-lt"/>
                <a:cs typeface="+mn-lt"/>
              </a:rPr>
              <a:t>Developers of OCR Systems</a:t>
            </a:r>
            <a:r>
              <a:rPr lang="en-US" sz="1800" dirty="0">
                <a:ea typeface="+mn-lt"/>
                <a:cs typeface="+mn-lt"/>
              </a:rPr>
              <a:t>: Developers working on optical character recognition (OCR) systems can integrate the denoising model developed in this project to enhance the accuracy of digit recognition.</a:t>
            </a:r>
          </a:p>
          <a:p>
            <a:r>
              <a:rPr lang="en-US" sz="1800" b="1" dirty="0">
                <a:ea typeface="+mn-lt"/>
                <a:cs typeface="+mn-lt"/>
              </a:rPr>
              <a:t>Educators and Students in Machine Learning</a:t>
            </a:r>
            <a:endParaRPr lang="en-US" sz="1800" dirty="0">
              <a:ea typeface="+mn-lt"/>
              <a:cs typeface="+mn-lt"/>
            </a:endParaRPr>
          </a:p>
          <a:p>
            <a:endParaRPr lang="en-US" sz="1800" b="1" dirty="0">
              <a:ea typeface="+mn-lt"/>
              <a:cs typeface="+mn-lt"/>
            </a:endParaRPr>
          </a:p>
        </p:txBody>
      </p:sp>
      <p:sp>
        <p:nvSpPr>
          <p:cNvPr id="5" name="TextBox 4">
            <a:extLst>
              <a:ext uri="{FF2B5EF4-FFF2-40B4-BE49-F238E27FC236}">
                <a16:creationId xmlns:a16="http://schemas.microsoft.com/office/drawing/2014/main" id="{C594FF0E-4BA3-C13C-4330-C06D1D35CF55}"/>
              </a:ext>
            </a:extLst>
          </p:cNvPr>
          <p:cNvSpPr txBox="1"/>
          <p:nvPr/>
        </p:nvSpPr>
        <p:spPr>
          <a:xfrm>
            <a:off x="9561152" y="6870700"/>
            <a:ext cx="263084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8" name="TextBox 7">
            <a:extLst>
              <a:ext uri="{FF2B5EF4-FFF2-40B4-BE49-F238E27FC236}">
                <a16:creationId xmlns:a16="http://schemas.microsoft.com/office/drawing/2014/main" id="{E73D2009-A2EC-2D27-C28D-D21760A6C46D}"/>
              </a:ext>
            </a:extLst>
          </p:cNvPr>
          <p:cNvSpPr txBox="1"/>
          <p:nvPr/>
        </p:nvSpPr>
        <p:spPr>
          <a:xfrm>
            <a:off x="6917604" y="6870700"/>
            <a:ext cx="263084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11" name="TextBox 10">
            <a:extLst>
              <a:ext uri="{FF2B5EF4-FFF2-40B4-BE49-F238E27FC236}">
                <a16:creationId xmlns:a16="http://schemas.microsoft.com/office/drawing/2014/main" id="{A491C6BA-B8F9-28D3-0F0D-9FDE16E2AAA3}"/>
              </a:ext>
            </a:extLst>
          </p:cNvPr>
          <p:cNvSpPr txBox="1"/>
          <p:nvPr/>
        </p:nvSpPr>
        <p:spPr>
          <a:xfrm>
            <a:off x="4274056" y="6870700"/>
            <a:ext cx="263084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14" name="TextBox 13">
            <a:extLst>
              <a:ext uri="{FF2B5EF4-FFF2-40B4-BE49-F238E27FC236}">
                <a16:creationId xmlns:a16="http://schemas.microsoft.com/office/drawing/2014/main" id="{2CA5A9CB-B179-DF2F-D570-0D0E10A4FBEC}"/>
              </a:ext>
            </a:extLst>
          </p:cNvPr>
          <p:cNvSpPr txBox="1"/>
          <p:nvPr/>
        </p:nvSpPr>
        <p:spPr>
          <a:xfrm>
            <a:off x="1630508" y="6870700"/>
            <a:ext cx="263084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17" name="TextBox 16">
            <a:extLst>
              <a:ext uri="{FF2B5EF4-FFF2-40B4-BE49-F238E27FC236}">
                <a16:creationId xmlns:a16="http://schemas.microsoft.com/office/drawing/2014/main" id="{2F9AD1D0-F57D-8202-3917-8AAD706DEE8D}"/>
              </a:ext>
            </a:extLst>
          </p:cNvPr>
          <p:cNvSpPr txBox="1"/>
          <p:nvPr/>
        </p:nvSpPr>
        <p:spPr>
          <a:xfrm>
            <a:off x="9561152" y="7083455"/>
            <a:ext cx="263084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20" name="TextBox 19">
            <a:extLst>
              <a:ext uri="{FF2B5EF4-FFF2-40B4-BE49-F238E27FC236}">
                <a16:creationId xmlns:a16="http://schemas.microsoft.com/office/drawing/2014/main" id="{2F20332C-A583-18A1-16ED-090A85D4FFC8}"/>
              </a:ext>
            </a:extLst>
          </p:cNvPr>
          <p:cNvSpPr txBox="1"/>
          <p:nvPr/>
        </p:nvSpPr>
        <p:spPr>
          <a:xfrm>
            <a:off x="6917604" y="7083455"/>
            <a:ext cx="263084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77640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8A3096-E708-C2F9-6B4F-78AAA44E5DB6}"/>
              </a:ext>
            </a:extLst>
          </p:cNvPr>
          <p:cNvSpPr>
            <a:spLocks noGrp="1"/>
          </p:cNvSpPr>
          <p:nvPr>
            <p:ph type="title"/>
          </p:nvPr>
        </p:nvSpPr>
        <p:spPr>
          <a:xfrm>
            <a:off x="466722" y="586855"/>
            <a:ext cx="3201366" cy="3387497"/>
          </a:xfrm>
        </p:spPr>
        <p:txBody>
          <a:bodyPr anchor="b">
            <a:normAutofit/>
          </a:bodyPr>
          <a:lstStyle/>
          <a:p>
            <a:pPr algn="ctr"/>
            <a:r>
              <a:rPr lang="en-US" sz="3400" dirty="0">
                <a:solidFill>
                  <a:srgbClr val="FFFFFF"/>
                </a:solidFill>
                <a:ea typeface="+mj-lt"/>
                <a:cs typeface="+mj-lt"/>
              </a:rPr>
              <a:t>My solution and its value proportion</a:t>
            </a:r>
            <a:endParaRPr lang="en-US" dirty="0"/>
          </a:p>
        </p:txBody>
      </p:sp>
      <p:sp>
        <p:nvSpPr>
          <p:cNvPr id="3" name="Content Placeholder 2">
            <a:extLst>
              <a:ext uri="{FF2B5EF4-FFF2-40B4-BE49-F238E27FC236}">
                <a16:creationId xmlns:a16="http://schemas.microsoft.com/office/drawing/2014/main" id="{D980BC7E-4D49-BAF5-30F5-181640FA3F86}"/>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b="1">
                <a:ea typeface="+mn-lt"/>
                <a:cs typeface="+mn-lt"/>
              </a:rPr>
              <a:t>Data Preparation</a:t>
            </a:r>
            <a:r>
              <a:rPr lang="en-US" sz="2000">
                <a:ea typeface="+mn-lt"/>
                <a:cs typeface="+mn-lt"/>
              </a:rPr>
              <a:t>: The project starts by loading and preprocessing the MNIST dataset, dividing it into training and testing sets. Gaussian noise is added to the images to simulate real-world conditions.</a:t>
            </a:r>
          </a:p>
          <a:p>
            <a:r>
              <a:rPr lang="en-US" sz="2000" b="1">
                <a:ea typeface="+mn-lt"/>
                <a:cs typeface="+mn-lt"/>
              </a:rPr>
              <a:t>Model Construction</a:t>
            </a:r>
            <a:r>
              <a:rPr lang="en-US" sz="2000">
                <a:ea typeface="+mn-lt"/>
                <a:cs typeface="+mn-lt"/>
              </a:rPr>
              <a:t>: A convolutional autoencoder architecture is developed, consisting of encoder and decoder networks. The encoder extracts essential features from noisy images, while the decoder reconstructs clean images from these features.</a:t>
            </a:r>
          </a:p>
          <a:p>
            <a:r>
              <a:rPr lang="en-US" sz="2000" b="1">
                <a:ea typeface="+mn-lt"/>
                <a:cs typeface="+mn-lt"/>
              </a:rPr>
              <a:t>Training and Evaluation</a:t>
            </a:r>
            <a:r>
              <a:rPr lang="en-US" sz="2000">
                <a:ea typeface="+mn-lt"/>
                <a:cs typeface="+mn-lt"/>
              </a:rPr>
              <a:t>: The model is trained using the noisy training images, aiming to minimize the difference between the noisy input and clean target images. Performance is evaluated qualitatively through visual inspection and quantitatively using metrics like loss and accuracy.</a:t>
            </a:r>
          </a:p>
          <a:p>
            <a:endParaRPr lang="en-US" sz="2000"/>
          </a:p>
        </p:txBody>
      </p:sp>
    </p:spTree>
    <p:extLst>
      <p:ext uri="{BB962C8B-B14F-4D97-AF65-F5344CB8AC3E}">
        <p14:creationId xmlns:p14="http://schemas.microsoft.com/office/powerpoint/2010/main" val="263169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979BB-2433-B7FD-C0E5-4E756F115C38}"/>
              </a:ext>
            </a:extLst>
          </p:cNvPr>
          <p:cNvSpPr>
            <a:spLocks noGrp="1"/>
          </p:cNvSpPr>
          <p:nvPr>
            <p:ph type="title"/>
          </p:nvPr>
        </p:nvSpPr>
        <p:spPr>
          <a:xfrm>
            <a:off x="1043631" y="809898"/>
            <a:ext cx="9942716" cy="1554480"/>
          </a:xfrm>
        </p:spPr>
        <p:txBody>
          <a:bodyPr anchor="ctr">
            <a:normAutofit/>
          </a:bodyPr>
          <a:lstStyle/>
          <a:p>
            <a:r>
              <a:rPr lang="en-US" sz="4800">
                <a:ea typeface="+mj-lt"/>
                <a:cs typeface="+mj-lt"/>
              </a:rPr>
              <a:t>The wow in my solution</a:t>
            </a:r>
            <a:endParaRPr lang="en-US" sz="4800"/>
          </a:p>
        </p:txBody>
      </p:sp>
      <p:sp>
        <p:nvSpPr>
          <p:cNvPr id="3" name="Content Placeholder 2">
            <a:extLst>
              <a:ext uri="{FF2B5EF4-FFF2-40B4-BE49-F238E27FC236}">
                <a16:creationId xmlns:a16="http://schemas.microsoft.com/office/drawing/2014/main" id="{37DF2662-45A8-7AD0-FF73-334A9ABB67AA}"/>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000" b="1">
                <a:latin typeface="Arial"/>
                <a:cs typeface="Arial"/>
              </a:rPr>
              <a:t>Tailored Denoising for MNIST</a:t>
            </a:r>
            <a:r>
              <a:rPr lang="en-US" sz="2000">
                <a:latin typeface="Arial"/>
                <a:cs typeface="Arial"/>
              </a:rPr>
              <a:t>: This project specializes in cleaning up noisy handwritten digit images from the MNIST dataset, ensuring clear and accurate digits for better recognition.</a:t>
            </a:r>
          </a:p>
          <a:p>
            <a:r>
              <a:rPr lang="en-US" sz="2000" b="1">
                <a:latin typeface="Arial"/>
                <a:cs typeface="Arial"/>
              </a:rPr>
              <a:t>Smart Picture Cleanup</a:t>
            </a:r>
            <a:r>
              <a:rPr lang="en-US" sz="2000">
                <a:latin typeface="Arial"/>
                <a:cs typeface="Arial"/>
              </a:rPr>
              <a:t>: Using a special type of picture cleaning tool called a "convolutional autoencoder," this project effectively sifts through the noise in images and brings out the clear details of the handwritten digits.</a:t>
            </a:r>
          </a:p>
          <a:p>
            <a:r>
              <a:rPr lang="en-US" sz="2000" b="1">
                <a:latin typeface="Arial"/>
                <a:cs typeface="Arial"/>
              </a:rPr>
              <a:t>Checking Twice for Accuracy</a:t>
            </a:r>
            <a:r>
              <a:rPr lang="en-US" sz="2000">
                <a:latin typeface="Arial"/>
                <a:cs typeface="Arial"/>
              </a:rPr>
              <a:t>: Not only does this project show you visually how well it cleaned up the images, but it also gives you numbers to confirm its success, ensuring it does a great job of cleaning up the messy pictures of digits.</a:t>
            </a:r>
          </a:p>
          <a:p>
            <a:endParaRPr lang="en-US" sz="2000">
              <a:latin typeface="Arial"/>
              <a:cs typeface="Arial"/>
            </a:endParaRPr>
          </a:p>
          <a:p>
            <a:endParaRPr lang="en-US" sz="2000"/>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07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1A202-CA76-B6C5-6E86-BD0908D6FCB9}"/>
              </a:ext>
            </a:extLst>
          </p:cNvPr>
          <p:cNvSpPr>
            <a:spLocks noGrp="1"/>
          </p:cNvSpPr>
          <p:nvPr>
            <p:ph type="title"/>
          </p:nvPr>
        </p:nvSpPr>
        <p:spPr>
          <a:xfrm>
            <a:off x="761802" y="240241"/>
            <a:ext cx="10760054" cy="1228299"/>
          </a:xfrm>
        </p:spPr>
        <p:txBody>
          <a:bodyPr>
            <a:normAutofit/>
          </a:bodyPr>
          <a:lstStyle/>
          <a:p>
            <a:r>
              <a:rPr lang="en-US" sz="4000"/>
              <a:t>Modelling</a:t>
            </a:r>
          </a:p>
        </p:txBody>
      </p:sp>
      <p:sp>
        <p:nvSpPr>
          <p:cNvPr id="3" name="Content Placeholder 2">
            <a:extLst>
              <a:ext uri="{FF2B5EF4-FFF2-40B4-BE49-F238E27FC236}">
                <a16:creationId xmlns:a16="http://schemas.microsoft.com/office/drawing/2014/main" id="{2310C476-324F-8E8B-CA5F-89CA296393FA}"/>
              </a:ext>
            </a:extLst>
          </p:cNvPr>
          <p:cNvSpPr>
            <a:spLocks noGrp="1"/>
          </p:cNvSpPr>
          <p:nvPr>
            <p:ph idx="1"/>
          </p:nvPr>
        </p:nvSpPr>
        <p:spPr>
          <a:xfrm>
            <a:off x="761802" y="1469070"/>
            <a:ext cx="6414705" cy="4703130"/>
          </a:xfrm>
        </p:spPr>
        <p:txBody>
          <a:bodyPr vert="horz" lIns="91440" tIns="45720" rIns="91440" bIns="45720" rtlCol="0" anchor="ctr">
            <a:noAutofit/>
          </a:bodyPr>
          <a:lstStyle/>
          <a:p>
            <a:r>
              <a:rPr lang="en-US" sz="1400" b="1" dirty="0">
                <a:ea typeface="+mn-lt"/>
                <a:cs typeface="+mn-lt"/>
              </a:rPr>
              <a:t>Data Loading and Preprocessing</a:t>
            </a:r>
            <a:r>
              <a:rPr lang="en-US" sz="1400" dirty="0">
                <a:ea typeface="+mn-lt"/>
                <a:cs typeface="+mn-lt"/>
              </a:rPr>
              <a:t>:</a:t>
            </a:r>
          </a:p>
          <a:p>
            <a:pPr lvl="1"/>
            <a:r>
              <a:rPr lang="en-US" sz="1400" dirty="0">
                <a:ea typeface="+mn-lt"/>
                <a:cs typeface="+mn-lt"/>
              </a:rPr>
              <a:t>Load MNIST dataset.</a:t>
            </a:r>
          </a:p>
          <a:p>
            <a:pPr lvl="1"/>
            <a:r>
              <a:rPr lang="en-US" sz="1400" dirty="0">
                <a:ea typeface="+mn-lt"/>
                <a:cs typeface="+mn-lt"/>
              </a:rPr>
              <a:t>Divide dataset into training and testing sets.</a:t>
            </a:r>
          </a:p>
          <a:p>
            <a:pPr lvl="1"/>
            <a:r>
              <a:rPr lang="en-US" sz="1400" dirty="0">
                <a:ea typeface="+mn-lt"/>
                <a:cs typeface="+mn-lt"/>
              </a:rPr>
              <a:t>Normalize pixel values.</a:t>
            </a:r>
          </a:p>
          <a:p>
            <a:pPr lvl="1"/>
            <a:r>
              <a:rPr lang="en-US" sz="1400" dirty="0">
                <a:ea typeface="+mn-lt"/>
                <a:cs typeface="+mn-lt"/>
              </a:rPr>
              <a:t>Add Gaussian noise to create noisy images.</a:t>
            </a:r>
          </a:p>
          <a:p>
            <a:r>
              <a:rPr lang="en-US" sz="1400" b="1" dirty="0">
                <a:ea typeface="+mn-lt"/>
                <a:cs typeface="+mn-lt"/>
              </a:rPr>
              <a:t>Model Architecture Design</a:t>
            </a:r>
            <a:r>
              <a:rPr lang="en-US" sz="1400" dirty="0">
                <a:ea typeface="+mn-lt"/>
                <a:cs typeface="+mn-lt"/>
              </a:rPr>
              <a:t>:</a:t>
            </a:r>
          </a:p>
          <a:p>
            <a:pPr lvl="1"/>
            <a:r>
              <a:rPr lang="en-US" sz="1400" dirty="0">
                <a:ea typeface="+mn-lt"/>
                <a:cs typeface="+mn-lt"/>
              </a:rPr>
              <a:t>Design a convolutional autoencoder architecture.</a:t>
            </a:r>
          </a:p>
          <a:p>
            <a:pPr lvl="1"/>
            <a:r>
              <a:rPr lang="en-US" sz="1400" dirty="0">
                <a:ea typeface="+mn-lt"/>
                <a:cs typeface="+mn-lt"/>
              </a:rPr>
              <a:t>Construct encoder and decoder networks.</a:t>
            </a:r>
          </a:p>
          <a:p>
            <a:pPr lvl="1"/>
            <a:r>
              <a:rPr lang="en-US" sz="1400" dirty="0">
                <a:ea typeface="+mn-lt"/>
                <a:cs typeface="+mn-lt"/>
              </a:rPr>
              <a:t>Specify input and output shapes for the model.</a:t>
            </a:r>
          </a:p>
          <a:p>
            <a:r>
              <a:rPr lang="en-US" sz="1400" b="1">
                <a:ea typeface="+mn-lt"/>
                <a:cs typeface="+mn-lt"/>
              </a:rPr>
              <a:t>Model Training</a:t>
            </a:r>
            <a:r>
              <a:rPr lang="en-US" sz="1400">
                <a:ea typeface="+mn-lt"/>
                <a:cs typeface="+mn-lt"/>
              </a:rPr>
              <a:t>:</a:t>
            </a:r>
            <a:endParaRPr lang="en-US" sz="1400" dirty="0">
              <a:ea typeface="+mn-lt"/>
              <a:cs typeface="+mn-lt"/>
            </a:endParaRPr>
          </a:p>
          <a:p>
            <a:pPr lvl="1"/>
            <a:r>
              <a:rPr lang="en-US" sz="1400" dirty="0">
                <a:ea typeface="+mn-lt"/>
                <a:cs typeface="+mn-lt"/>
              </a:rPr>
              <a:t>Train the autoencoder model using noisy images as input and clean images as targets.</a:t>
            </a:r>
          </a:p>
          <a:p>
            <a:pPr lvl="1"/>
            <a:r>
              <a:rPr lang="en-US" sz="1400" dirty="0">
                <a:ea typeface="+mn-lt"/>
                <a:cs typeface="+mn-lt"/>
              </a:rPr>
              <a:t>Optimize model parameters to minimize reconstruction error.</a:t>
            </a:r>
          </a:p>
          <a:p>
            <a:pPr lvl="1"/>
            <a:r>
              <a:rPr lang="en-US" sz="1400" dirty="0">
                <a:ea typeface="+mn-lt"/>
                <a:cs typeface="+mn-lt"/>
              </a:rPr>
              <a:t>Iterate over epochs to improve model performance.</a:t>
            </a:r>
          </a:p>
          <a:p>
            <a:r>
              <a:rPr lang="en-US" sz="1400" b="1" dirty="0">
                <a:ea typeface="+mn-lt"/>
                <a:cs typeface="+mn-lt"/>
              </a:rPr>
              <a:t>Model Evaluation</a:t>
            </a:r>
            <a:r>
              <a:rPr lang="en-US" sz="1400" dirty="0">
                <a:ea typeface="+mn-lt"/>
                <a:cs typeface="+mn-lt"/>
              </a:rPr>
              <a:t>:</a:t>
            </a:r>
          </a:p>
          <a:p>
            <a:pPr lvl="1"/>
            <a:r>
              <a:rPr lang="en-US" sz="1400" dirty="0">
                <a:ea typeface="+mn-lt"/>
                <a:cs typeface="+mn-lt"/>
              </a:rPr>
              <a:t>Evaluate model performance using testing set.</a:t>
            </a:r>
          </a:p>
          <a:p>
            <a:pPr lvl="1"/>
            <a:r>
              <a:rPr lang="en-US" sz="1400" dirty="0">
                <a:ea typeface="+mn-lt"/>
                <a:cs typeface="+mn-lt"/>
              </a:rPr>
              <a:t>Compute loss and accuracy metrics to measure denoising effectiveness.</a:t>
            </a:r>
          </a:p>
          <a:p>
            <a:pPr lvl="1"/>
            <a:r>
              <a:rPr lang="en-US" sz="1400" dirty="0">
                <a:ea typeface="+mn-lt"/>
                <a:cs typeface="+mn-lt"/>
              </a:rPr>
              <a:t>Visualize denoised images for qualitative assessment.</a:t>
            </a:r>
          </a:p>
          <a:p>
            <a:endParaRPr lang="en-US" sz="1400" dirty="0"/>
          </a:p>
        </p:txBody>
      </p:sp>
      <p:pic>
        <p:nvPicPr>
          <p:cNvPr id="7" name="Picture 6" descr="A diagram of a computer code&#10;&#10;Description automatically generated">
            <a:extLst>
              <a:ext uri="{FF2B5EF4-FFF2-40B4-BE49-F238E27FC236}">
                <a16:creationId xmlns:a16="http://schemas.microsoft.com/office/drawing/2014/main" id="{D267B01B-E540-47FF-3CD8-330B9A5D51EF}"/>
              </a:ext>
            </a:extLst>
          </p:cNvPr>
          <p:cNvPicPr>
            <a:picLocks noChangeAspect="1"/>
          </p:cNvPicPr>
          <p:nvPr/>
        </p:nvPicPr>
        <p:blipFill>
          <a:blip r:embed="rId2"/>
          <a:stretch>
            <a:fillRect/>
          </a:stretch>
        </p:blipFill>
        <p:spPr>
          <a:xfrm>
            <a:off x="6963986" y="2710751"/>
            <a:ext cx="5096197" cy="2211414"/>
          </a:xfrm>
          <a:prstGeom prst="rect">
            <a:avLst/>
          </a:prstGeom>
        </p:spPr>
      </p:pic>
    </p:spTree>
    <p:extLst>
      <p:ext uri="{BB962C8B-B14F-4D97-AF65-F5344CB8AC3E}">
        <p14:creationId xmlns:p14="http://schemas.microsoft.com/office/powerpoint/2010/main" val="3674083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End users</vt:lpstr>
      <vt:lpstr>My solution and its value proportion</vt:lpstr>
      <vt:lpstr>The wow in my solution</vt:lpstr>
      <vt:lpstr>Modelling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320</cp:revision>
  <dcterms:created xsi:type="dcterms:W3CDTF">2024-04-03T13:58:53Z</dcterms:created>
  <dcterms:modified xsi:type="dcterms:W3CDTF">2024-04-04T09:24:35Z</dcterms:modified>
</cp:coreProperties>
</file>