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1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blipFill>
          <a:blip r:embed="rId2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noGrp="1"/>
          </p:cNvSpPr>
          <p:nvPr>
            <p:ph type="subTitle" idx="1"/>
          </p:nvPr>
        </p:nvSpPr>
        <p:spPr>
          <a:xfrm rot="0">
            <a:off x="457200" y="3699804"/>
            <a:ext cx="8305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10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Lucida Sans"/>
              </a:rPr>
              <a:t>Click to edit Master subtitle style</a:t>
            </a:r>
            <a:endParaRPr lang="zh-CN" altLang="en-US" sz="2200" b="0" i="0" u="none" strike="noStrike" kern="1200" cap="none" spc="1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ctrTitle"/>
          </p:nvPr>
        </p:nvSpPr>
        <p:spPr>
          <a:xfrm rot="0">
            <a:off x="457200" y="1433731"/>
            <a:ext cx="8305800" cy="1981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-100" baseline="0">
                <a:ln w="3187" cap="flat">
                  <a:solidFill>
                    <a:srgbClr val="3B4320">
                      <a:alpha val="25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r="13500000" dist="25400">
                    <a:srgbClr val="000000">
                      <a:alpha val="70000"/>
                    </a:srgbClr>
                  </a:innerShdw>
                </a:effectLst>
                <a:latin typeface="Constantia" pitchFamily="0" charset="0"/>
                <a:ea typeface="华文新魏" pitchFamily="0" charset="0"/>
                <a:cs typeface="Lucida Sans"/>
              </a:rPr>
              <a:t>Click to edit Master title style</a:t>
            </a:r>
            <a:endParaRPr lang="zh-CN" altLang="en-US" sz="4800" b="0" i="0" u="none" strike="noStrike" kern="1200" cap="none" spc="-100" baseline="0">
              <a:ln w="3187" cap="flat">
                <a:solidFill>
                  <a:srgbClr val="3B4320">
                    <a:alpha val="25000"/>
                  </a:srgb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r="13500000" dist="25400">
                  <a:srgbClr val="000000">
                    <a:alpha val="70000"/>
                  </a:srgbClr>
                </a:innerShdw>
              </a:effectLst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9" name="直线"/>
          <p:cNvSpPr>
            <a:spLocks/>
          </p:cNvSpPr>
          <p:nvPr/>
        </p:nvSpPr>
        <p:spPr>
          <a:xfrm rot="0">
            <a:off x="1463626" y="3550126"/>
            <a:ext cx="2971799" cy="1587"/>
          </a:xfrm>
          <a:prstGeom prst="line"/>
          <a:noFill/>
          <a:ln w="9525" cmpd="sng" cap="flat">
            <a:solidFill>
              <a:srgbClr val="E8E8E7"/>
            </a:solidFill>
            <a:prstDash val="solid"/>
            <a:round/>
          </a:ln>
          <a:effectLst>
            <a:outerShdw sx="100000" sy="100000" algn="tl" rotWithShape="0" blurRad="31750" dist="0" dir="2700000">
              <a:srgbClr val="000000">
                <a:alpha val="54509"/>
              </a:srgbClr>
            </a:outerShdw>
          </a:effectLst>
        </p:spPr>
      </p:sp>
      <p:sp>
        <p:nvSpPr>
          <p:cNvPr id="10" name="直线"/>
          <p:cNvSpPr>
            <a:spLocks/>
          </p:cNvSpPr>
          <p:nvPr/>
        </p:nvSpPr>
        <p:spPr>
          <a:xfrm rot="0">
            <a:off x="4708574" y="3550126"/>
            <a:ext cx="2971799" cy="1587"/>
          </a:xfrm>
          <a:prstGeom prst="line"/>
          <a:noFill/>
          <a:ln w="9525" cmpd="sng" cap="flat">
            <a:solidFill>
              <a:srgbClr val="E8E8E7"/>
            </a:solidFill>
            <a:prstDash val="solid"/>
            <a:round/>
          </a:ln>
          <a:effectLst>
            <a:outerShdw sx="100000" sy="100000" algn="tl" rotWithShape="0" blurRad="31750" dist="0" dir="2700000">
              <a:srgbClr val="000000">
                <a:alpha val="54509"/>
              </a:srgbClr>
            </a:outerShdw>
          </a:effectLst>
        </p:spPr>
      </p:sp>
      <p:sp>
        <p:nvSpPr>
          <p:cNvPr id="11" name="椭圆"/>
          <p:cNvSpPr>
            <a:spLocks/>
          </p:cNvSpPr>
          <p:nvPr/>
        </p:nvSpPr>
        <p:spPr>
          <a:xfrm rot="0">
            <a:off x="4540348" y="3526302"/>
            <a:ext cx="45720" cy="45720"/>
          </a:xfrm>
          <a:prstGeom prst="ellipse"/>
          <a:solidFill>
            <a:schemeClr val="accent2"/>
          </a:solidFill>
          <a:ln w="38100" cmpd="sng" cap="flat">
            <a:solidFill>
              <a:srgbClr val="F3A447"/>
            </a:solidFill>
            <a:prstDash val="solid"/>
            <a:round/>
          </a:ln>
          <a:effectLst>
            <a:outerShdw sx="100000" sy="100000" algn="tl" rotWithShape="0" blurRad="31750" dist="0" dir="2700000">
              <a:srgbClr val="000000">
                <a:alpha val="54509"/>
              </a:srgbClr>
            </a:outerShdw>
          </a:effectLst>
        </p:spPr>
      </p:sp>
      <p:sp>
        <p:nvSpPr>
          <p:cNvPr id="12" name="文本框"/>
          <p:cNvSpPr>
            <a:spLocks noGrp="1"/>
          </p:cNvSpPr>
          <p:nvPr>
            <p:ph type="dt" idx="10"/>
          </p:nvPr>
        </p:nvSpPr>
        <p:spPr>
          <a:xfrm rot="0">
            <a:off x="5791200" y="6203667"/>
            <a:ext cx="2590800" cy="384048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Constantia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sldNum"/>
          </p:nvPr>
        </p:nvSpPr>
        <p:spPr>
          <a:xfrm rot="0">
            <a:off x="8410575" y="6181530"/>
            <a:ext cx="609600" cy="4572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600" b="0" i="0" u="none" strike="noStrike" kern="1200" cap="none" spc="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Constantia" pitchFamily="0" charset="0"/>
              </a:rPr>
              <a:t>&lt;#&gt;</a:t>
            </a:fld>
            <a:endParaRPr lang="zh-CN" altLang="en-US" sz="1600" b="0" i="0" u="none" strike="noStrike" kern="1200" cap="none" spc="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Constantia" pitchFamily="0" charset="0"/>
            </a:endParaRPr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2133600" y="6203667"/>
            <a:ext cx="3581399" cy="384048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200" b="0" i="0" u="none" strike="noStrike" kern="1200" cap="none" spc="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Constantia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83228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26837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7972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blipFill xmlns:a="http://schemas.openxmlformats.org/drawingml/2006/main">
          <a:blip xmlns:r="http://schemas.openxmlformats.org/officeDocument/2006/relationships" r:embed="rId2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457200" y="1524000"/>
            <a:ext cx="8229600" cy="4572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</a:bodyPr>
          <a:lstStyle xmlns:a="http://schemas.openxmlformats.org/drawingml/2006/main"/>
          <a:p xmlns:a="http://schemas.openxmlformats.org/drawingml/2006/main"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 xmlns:a="http://schemas.openxmlformats.org/drawingml/2006/main"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 xmlns:a="http://schemas.openxmlformats.org/drawingml/2006/main"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 xmlns:a="http://schemas.openxmlformats.org/drawingml/2006/main"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 xmlns:a="http://schemas.openxmlformats.org/drawingml/2006/main"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8" name="文本框"/>
          <p:cNvSpPr>
            <a:spLocks xmlns:a="http://schemas.openxmlformats.org/drawingml/2006/main" noGrp="1"/>
          </p:cNvSpPr>
          <p:nvPr>
            <p:ph type="dt"/>
          </p:nvPr>
        </p:nvSpPr>
        <p:spPr>
          <a:xfrm xmlns:a="http://schemas.openxmlformats.org/drawingml/2006/main" rot="0">
            <a:off x="5791200" y="6203667"/>
            <a:ext cx="2590800" cy="3840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20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Constantia" pitchFamily="0" charset="0"/>
            </a:endParaRPr>
          </a:p>
        </p:txBody>
      </p:sp>
      <p:sp>
        <p:nvSpPr>
          <p:cNvPr id="1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8410575" y="6181530"/>
            <a:ext cx="609600" cy="457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fld id="{CAD2D6BD-DE1B-4B5F-8B41-2702339687B9}" type="slidenum">
              <a:rPr lang="en-US" altLang="zh-CN" sz="1600" b="0" i="0" u="none" strike="noStrike" kern="1200" cap="none" spc="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Constantia" pitchFamily="0" charset="0"/>
              </a:rPr>
              <a:t>&lt;#&gt;</a:t>
            </a:fld>
            <a:endParaRPr lang="zh-CN" altLang="en-US" sz="16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Constantia" pitchFamily="0" charset="0"/>
            </a:endParaRPr>
          </a:p>
        </p:txBody>
      </p:sp>
      <p:sp>
        <p:nvSpPr>
          <p:cNvPr id="2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2133600" y="6203667"/>
            <a:ext cx="3581399" cy="38404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 eaLnBrk="1" latinLnBrk="0" hangingPunct="1"/>
            <a:endParaRPr lang="zh-CN" altLang="en-US" sz="120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Constantia" pitchFamily="0" charset="0"/>
            </a:endParaRPr>
          </a:p>
        </p:txBody>
      </p:sp>
      <p:sp>
        <p:nvSpPr>
          <p:cNvPr id="21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457200" y="152400"/>
            <a:ext cx="8229600" cy="12192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6350" cmpd="sng" cap="rnd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349561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37352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6045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3860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63783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0185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50510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401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11020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body" idx="1"/>
          </p:nvPr>
        </p:nvSpPr>
        <p:spPr>
          <a:xfrm rot="0">
            <a:off x="457200" y="1447800"/>
            <a:ext cx="8229600" cy="46783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dt" idx="2"/>
          </p:nvPr>
        </p:nvSpPr>
        <p:spPr>
          <a:xfrm rot="0">
            <a:off x="5791200" y="6203667"/>
            <a:ext cx="2590800" cy="3840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20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Constantia" pitchFamily="0" charset="0"/>
              </a:rPr>
              <a:t>8/31/2025</a:t>
            </a:fld>
            <a:endParaRPr lang="zh-CN" altLang="en-US" sz="120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Constantia" pitchFamily="0" charset="0"/>
            </a:endParaRPr>
          </a:p>
        </p:txBody>
      </p:sp>
      <p:sp>
        <p:nvSpPr>
          <p:cNvPr id="4" name="文本框"/>
          <p:cNvSpPr>
            <a:spLocks noGrp="1"/>
          </p:cNvSpPr>
          <p:nvPr>
            <p:ph type="ftr" idx="3"/>
          </p:nvPr>
        </p:nvSpPr>
        <p:spPr>
          <a:xfrm rot="0">
            <a:off x="2133600" y="6203667"/>
            <a:ext cx="3581399" cy="38404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 eaLnBrk="1" latinLnBrk="0" hangingPunct="1"/>
            <a:endParaRPr lang="zh-CN" altLang="en-US" sz="120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Constantia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sldNum" idx="4"/>
          </p:nvPr>
        </p:nvSpPr>
        <p:spPr>
          <a:xfrm rot="0">
            <a:off x="8410575" y="6181530"/>
            <a:ext cx="609600" cy="4572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</a:bodyPr>
          <a:lstStyle/>
          <a:p>
            <a:pPr algn="ctr" eaLnBrk="1" latinLnBrk="0" hangingPunct="1"/>
            <a:fld id="{CAD2D6BD-DE1B-4B5F-8B41-2702339687B9}" type="slidenum">
              <a:rPr lang="en-US" altLang="zh-CN" sz="1600" b="0" i="0" u="none" strike="noStrike" kern="1200" cap="none" spc="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Constantia" pitchFamily="0" charset="0"/>
              </a:rPr>
              <a:t>&lt;#&gt;</a:t>
            </a:fld>
            <a:endParaRPr lang="zh-CN" altLang="en-US" sz="16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Constantia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8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200" b="0" kern="1200" spc="-100" baseline="0">
          <a:ln w="3187" cap="flat">
            <a:solidFill>
              <a:srgbClr val="3B4320">
                <a:alpha val="25000"/>
              </a:srgbClr>
            </a:solidFill>
            <a:prstDash val="solid"/>
            <a:round/>
          </a:ln>
          <a:solidFill>
            <a:srgbClr val="F9F9F9"/>
          </a:solidFill>
          <a:effectLst>
            <a:innerShdw blurRad="50800" dir="13500000" dist="25400">
              <a:srgbClr val="000000">
                <a:alpha val="70000"/>
              </a:srgbClr>
            </a:innerShdw>
          </a:effectLst>
          <a:latin typeface="Constantia" pitchFamily="0" charset="0"/>
          <a:ea typeface="华文新魏" pitchFamily="0" charset="0"/>
          <a:cs typeface="Constantia" pitchFamily="0" charset="0"/>
        </a:defRPr>
      </a:lvl1pPr>
    </p:titleStyle>
    <p:bodyStyle>
      <a:lvl1pPr marL="274320" indent="-274320" algn="l" defTabSz="914400" eaLnBrk="1" fontAlgn="auto" latinLnBrk="0" hangingPunct="1">
        <a:spcBef>
          <a:spcPts val="600"/>
        </a:spcBef>
        <a:buClr>
          <a:schemeClr val="accent2"/>
        </a:buClr>
        <a:buSzPct val="85000"/>
        <a:buFont typeface="Wingdings 2" pitchFamily="0" charset="0"/>
        <a:buChar char=""/>
        <a:defRPr sz="2600" kern="1200">
          <a:solidFill>
            <a:schemeClr val="tx1"/>
          </a:solidFill>
          <a:latin typeface="Constantia" pitchFamily="0" charset="0"/>
          <a:ea typeface="华文新魏" pitchFamily="0" charset="0"/>
          <a:cs typeface="Constantia" pitchFamily="0" charset="0"/>
        </a:defRPr>
      </a:lvl1pPr>
      <a:lvl2pPr marL="640080" indent="-274320" algn="l" defTabSz="914400" eaLnBrk="1" fontAlgn="auto" latinLnBrk="0" hangingPunct="1">
        <a:spcBef>
          <a:spcPts val="300"/>
        </a:spcBef>
        <a:buClr>
          <a:srgbClr val="D6903D"/>
        </a:buClr>
        <a:buSzPct val="85000"/>
        <a:buFont typeface="Wingdings 2" pitchFamily="0" charset="0"/>
        <a:buChar char=""/>
        <a:defRPr sz="2400" kern="1200">
          <a:solidFill>
            <a:schemeClr val="tx2"/>
          </a:solidFill>
          <a:latin typeface="Constantia" pitchFamily="0" charset="0"/>
          <a:ea typeface="华文新魏" pitchFamily="0" charset="0"/>
          <a:cs typeface="Constantia" pitchFamily="0" charset="0"/>
        </a:defRPr>
      </a:lvl2pPr>
      <a:lvl3pPr marL="1005839" indent="-228600" algn="l" defTabSz="914400" eaLnBrk="1" fontAlgn="auto" latinLnBrk="0" hangingPunct="1">
        <a:spcBef>
          <a:spcPts val="300"/>
        </a:spcBef>
        <a:buClr>
          <a:srgbClr val="B37732"/>
        </a:buClr>
        <a:buSzPct val="85000"/>
        <a:buFont typeface="Wingdings 2" pitchFamily="0" charset="0"/>
        <a:buChar char=""/>
        <a:defRPr sz="2100" kern="1200">
          <a:solidFill>
            <a:schemeClr val="tx1"/>
          </a:solidFill>
          <a:latin typeface="Constantia" pitchFamily="0" charset="0"/>
          <a:ea typeface="华文新魏" pitchFamily="0" charset="0"/>
          <a:cs typeface="Constantia" pitchFamily="0" charset="0"/>
        </a:defRPr>
      </a:lvl3pPr>
      <a:lvl4pPr marL="1280160" indent="-228600" algn="l" defTabSz="914400" eaLnBrk="1" fontAlgn="auto" latinLnBrk="0" hangingPunct="1">
        <a:spcBef>
          <a:spcPts val="300"/>
        </a:spcBef>
        <a:buClr>
          <a:srgbClr val="D6903D"/>
        </a:buClr>
        <a:buSzPct val="85000"/>
        <a:buFont typeface="Wingdings 2" pitchFamily="0" charset="0"/>
        <a:buChar char=""/>
        <a:defRPr sz="1900" kern="1200">
          <a:solidFill>
            <a:schemeClr val="tx1"/>
          </a:solidFill>
          <a:latin typeface="Constantia" pitchFamily="0" charset="0"/>
          <a:ea typeface="华文新魏" pitchFamily="0" charset="0"/>
          <a:cs typeface="Constantia" pitchFamily="0" charset="0"/>
        </a:defRPr>
      </a:lvl4pPr>
      <a:lvl5pPr marL="1554480" indent="-228600" algn="l" defTabSz="914400" eaLnBrk="1" fontAlgn="auto" latinLnBrk="0" hangingPunct="1">
        <a:spcBef>
          <a:spcPts val="340"/>
        </a:spcBef>
        <a:buClr>
          <a:srgbClr val="D6903D"/>
        </a:buClr>
        <a:buSzPct val="85000"/>
        <a:buFont typeface="Wingdings 2" pitchFamily="0" charset="0"/>
        <a:buChar char=""/>
        <a:defRPr sz="1600" kern="1200">
          <a:solidFill>
            <a:schemeClr val="tx1"/>
          </a:solidFill>
          <a:latin typeface="Constantia" pitchFamily="0" charset="0"/>
          <a:ea typeface="华文新魏" pitchFamily="0" charset="0"/>
          <a:cs typeface="Constantia" pitchFamily="0" charset="0"/>
        </a:defRPr>
      </a:lvl5pPr>
      <a:lvl6pPr marL="1828800" indent="-228600" algn="l" defTabSz="914400" eaLnBrk="1" fontAlgn="auto" latinLnBrk="0" hangingPunct="1">
        <a:spcBef>
          <a:spcPts val="340"/>
        </a:spcBef>
        <a:buClr>
          <a:srgbClr val="D6903D"/>
        </a:buClr>
        <a:buSzPct val="85000"/>
        <a:buFont typeface="Wingdings 2" pitchFamily="0" charset="0"/>
        <a:buChar char="?"/>
        <a:defRPr sz="1700" kern="1200">
          <a:solidFill>
            <a:schemeClr val="tx1"/>
          </a:solidFill>
          <a:latin typeface="Constantia" pitchFamily="0" charset="0"/>
          <a:ea typeface="华文新魏" pitchFamily="0" charset="0"/>
          <a:cs typeface="Constantia" pitchFamily="0" charset="0"/>
        </a:defRPr>
      </a:lvl6pPr>
      <a:lvl7pPr marL="2011679" indent="-182880" algn="l" defTabSz="914400" eaLnBrk="1" fontAlgn="auto" latinLnBrk="0" hangingPunct="1">
        <a:spcBef>
          <a:spcPts val="340"/>
        </a:spcBef>
        <a:buClr>
          <a:srgbClr val="D6903D"/>
        </a:buClr>
        <a:buSzPct val="85000"/>
        <a:buFont typeface="Wingdings 2" pitchFamily="0" charset="0"/>
        <a:buChar char="?"/>
        <a:defRPr sz="1600" kern="1200" baseline="0">
          <a:solidFill>
            <a:schemeClr val="tx1"/>
          </a:solidFill>
          <a:latin typeface="Constantia" pitchFamily="0" charset="0"/>
          <a:ea typeface="华文新魏" pitchFamily="0" charset="0"/>
          <a:cs typeface="Constantia" pitchFamily="0" charset="0"/>
        </a:defRPr>
      </a:lvl7pPr>
      <a:lvl8pPr marL="2286000" indent="-182880" algn="l" defTabSz="914400" eaLnBrk="1" fontAlgn="auto" latinLnBrk="0" hangingPunct="1">
        <a:spcBef>
          <a:spcPts val="340"/>
        </a:spcBef>
        <a:buClr>
          <a:srgbClr val="D6903D"/>
        </a:buClr>
        <a:buSzPct val="85000"/>
        <a:buFont typeface="Wingdings 2" pitchFamily="0" charset="0"/>
        <a:buChar char="?"/>
        <a:defRPr sz="1500" kern="1200">
          <a:solidFill>
            <a:schemeClr val="tx1"/>
          </a:solidFill>
          <a:latin typeface="Constantia" pitchFamily="0" charset="0"/>
          <a:ea typeface="华文新魏" pitchFamily="0" charset="0"/>
          <a:cs typeface="Constantia" pitchFamily="0" charset="0"/>
        </a:defRPr>
      </a:lvl8pPr>
      <a:lvl9pPr marL="2286000" indent="-182880" algn="l" defTabSz="914400" eaLnBrk="1" fontAlgn="auto" latinLnBrk="0" hangingPunct="1">
        <a:spcBef>
          <a:spcPts val="340"/>
        </a:spcBef>
        <a:buClr>
          <a:srgbClr val="D6903D"/>
        </a:buClr>
        <a:buSzPct val="85000"/>
        <a:buFont typeface="Wingdings 2" pitchFamily="0" charset="0"/>
        <a:buChar char="?"/>
        <a:defRPr sz="1500" kern="1200">
          <a:solidFill>
            <a:schemeClr val="tx1"/>
          </a:solidFill>
          <a:latin typeface="Constantia" pitchFamily="0" charset="0"/>
          <a:ea typeface="华文新魏" pitchFamily="0" charset="0"/>
          <a:cs typeface="Constantia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.jpe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"/>
          <p:cNvSpPr>
            <a:spLocks noGrp="1"/>
          </p:cNvSpPr>
          <p:nvPr>
            <p:ph type="subTitle" idx="1"/>
          </p:nvPr>
        </p:nvSpPr>
        <p:spPr>
          <a:xfrm rot="0">
            <a:off x="538130" y="3571876"/>
            <a:ext cx="8286808" cy="242889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10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Lucida Sans"/>
              </a:rPr>
              <a:t>NAME : </a:t>
            </a:r>
            <a:r>
              <a:rPr lang="en-US" altLang="zh-CN" sz="2200" b="0" i="0" u="none" strike="noStrike" kern="1200" cap="none" spc="10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Lucida Sans"/>
              </a:rPr>
              <a:t>P.RAJALAKSHMI</a:t>
            </a:r>
            <a:endParaRPr lang="en-US" altLang="zh-CN" sz="2200" b="0" i="0" u="none" strike="noStrike" kern="1200" cap="none" spc="1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10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Lucida Sans"/>
              </a:rPr>
              <a:t>REGISTER NO : 2413224180252204</a:t>
            </a:r>
            <a:r>
              <a:rPr lang="en-US" altLang="zh-CN" sz="2200" b="0" i="0" u="none" strike="noStrike" kern="1200" cap="none" spc="10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Lucida Sans"/>
              </a:rPr>
              <a:t>2</a:t>
            </a:r>
            <a:endParaRPr lang="en-US" altLang="zh-CN" sz="2200" b="0" i="0" u="none" strike="noStrike" kern="1200" cap="none" spc="1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10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Lucida Sans"/>
              </a:rPr>
              <a:t>DEPARMENT : 2</a:t>
            </a:r>
            <a:r>
              <a:rPr lang="en-US" altLang="zh-CN" sz="2200" b="0" i="0" u="none" strike="noStrike" kern="1200" cap="none" spc="100" baseline="3000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Lucida Sans"/>
              </a:rPr>
              <a:t>nd</a:t>
            </a:r>
            <a:r>
              <a:rPr lang="en-US" altLang="zh-CN" sz="2200" b="0" i="0" u="none" strike="noStrike" kern="1200" cap="none" spc="10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Lucida Sans"/>
              </a:rPr>
              <a:t> BSC COMPUTER SCIENCE</a:t>
            </a:r>
            <a:endParaRPr lang="en-US" altLang="zh-CN" sz="2200" b="0" i="0" u="none" strike="noStrike" kern="1200" cap="none" spc="1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200" b="0" i="0" u="none" strike="noStrike" kern="1200" cap="none" spc="100" baseline="0">
                <a:solidFill>
                  <a:schemeClr val="tx2"/>
                </a:solidFill>
                <a:latin typeface="Constantia" pitchFamily="0" charset="0"/>
                <a:ea typeface="华文新魏" pitchFamily="0" charset="0"/>
                <a:cs typeface="Lucida Sans"/>
              </a:rPr>
              <a:t>COLLEGE : SACRED HEART ARTS AND SCIENCE COLLEGE , PERANI .</a:t>
            </a:r>
            <a:endParaRPr lang="en-US" altLang="zh-CN" sz="2200" b="0" i="0" u="none" strike="noStrike" kern="1200" cap="none" spc="1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1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1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en-US" altLang="zh-CN" sz="2200" b="0" i="0" u="none" strike="noStrike" kern="1200" cap="none" spc="1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200" b="0" i="0" u="none" strike="noStrike" kern="1200" cap="none" spc="100" baseline="0">
              <a:solidFill>
                <a:schemeClr val="tx2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ctrTitle"/>
          </p:nvPr>
        </p:nvSpPr>
        <p:spPr>
          <a:xfrm rot="0">
            <a:off x="857224" y="714355"/>
            <a:ext cx="7772400" cy="1470025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-100" baseline="0">
                <a:ln w="3187" cap="flat">
                  <a:solidFill>
                    <a:srgbClr val="3B4320">
                      <a:alpha val="25000"/>
                    </a:srgb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r="13500000" dist="25400">
                    <a:srgbClr val="000000">
                      <a:alpha val="70000"/>
                    </a:srgbClr>
                  </a:innerShdw>
                </a:effectLst>
                <a:latin typeface="Constantia" pitchFamily="0" charset="0"/>
                <a:ea typeface="华文新魏" pitchFamily="0" charset="0"/>
                <a:cs typeface="Lucida Sans"/>
              </a:rPr>
              <a:t>CSS PROJECT </a:t>
            </a:r>
            <a:endParaRPr lang="zh-CN" altLang="en-US" sz="4800" b="0" i="0" u="none" strike="noStrike" kern="1200" cap="none" spc="-100" baseline="0">
              <a:ln w="3187" cap="flat">
                <a:solidFill>
                  <a:srgbClr val="3B4320">
                    <a:alpha val="25000"/>
                  </a:srgb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r="13500000" dist="25400">
                  <a:srgbClr val="000000">
                    <a:alpha val="70000"/>
                  </a:srgbClr>
                </a:innerShdw>
              </a:effectLst>
              <a:latin typeface="Constantia" pitchFamily="0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11807196"/>
      </p:ext>
    </p:extLst>
  </p:cSld>
  <p:clrMapOvr>
    <a:masterClrMapping/>
  </p:clrMapOvr>
  <p:transition>
    <p:cut/>
  </p:transition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框"/>
          <p:cNvSpPr>
            <a:spLocks noGrp="1"/>
          </p:cNvSpPr>
          <p:nvPr>
            <p:ph type="body" idx="1"/>
          </p:nvPr>
        </p:nvSpPr>
        <p:spPr>
          <a:xfrm rot="0">
            <a:off x="457200" y="1524000"/>
            <a:ext cx="8229600" cy="4572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Add animations ( CSS or JS )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Add a blog section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Improve accessibility ( ARIA roles , contrast )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Connect contact form to backend</a:t>
            </a:r>
            <a:endParaRPr lang="zh-CN" altLang="en-US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9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FUTURE ENHANCEMENTS 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81295891"/>
      </p:ext>
    </p:extLst>
  </p:cSld>
  <p:clrMapOvr>
    <a:masterClrMapping/>
  </p:clrMapOvr>
  <p:transition>
    <p:fade thruBlk="1"/>
  </p:transition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文本框"/>
          <p:cNvSpPr>
            <a:spLocks noGrp="1"/>
          </p:cNvSpPr>
          <p:nvPr>
            <p:ph type="body" idx="1"/>
          </p:nvPr>
        </p:nvSpPr>
        <p:spPr>
          <a:xfrm rot="0">
            <a:off x="457200" y="1524000"/>
            <a:ext cx="8229600" cy="4572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RECAP : Created a personal portfolio using CSS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Gained hands- on experience with </a:t>
            </a: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W</a:t>
            </a: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eb Design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Ready to showcase recruiters!</a:t>
            </a:r>
            <a:endParaRPr lang="zh-CN" altLang="en-US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41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CONCLUSION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44260086"/>
      </p:ext>
    </p:extLst>
  </p:cSld>
  <p:clrMapOvr>
    <a:masterClrMapping/>
  </p:clrMapOvr>
  <p:transition>
    <p:fade thruBlk="1"/>
  </p:transition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body" idx="1"/>
          </p:nvPr>
        </p:nvSpPr>
        <p:spPr>
          <a:xfrm rot="0">
            <a:off x="214282" y="2928934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Algerian" pitchFamily="82" charset="0"/>
                <a:ea typeface="华文新魏" pitchFamily="0" charset="0"/>
                <a:cs typeface="Lucida Sans"/>
              </a:rPr>
              <a:t>PERSONAL PORTFOLIO USING CSS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title"/>
          </p:nvPr>
        </p:nvSpPr>
        <p:spPr>
          <a:xfrm rot="0">
            <a:off x="357158" y="274638"/>
            <a:ext cx="8329641" cy="1654163"/>
          </a:xfrm>
          <a:prstGeom prst="rect"/>
          <a:gradFill rotWithShape="1">
            <a:gsLst>
              <a:gs pos="0">
                <a:srgbClr val="C9D7BB">
                  <a:alpha val="100000"/>
                </a:srgbClr>
              </a:gs>
              <a:gs pos="50000">
                <a:srgbClr val="DDE5D4">
                  <a:alpha val="100000"/>
                </a:srgbClr>
              </a:gs>
              <a:gs pos="100000">
                <a:srgbClr val="EEF2EA">
                  <a:alpha val="100000"/>
                </a:srgbClr>
              </a:gs>
            </a:gsLst>
            <a:lin ang="2700000" scaled="1"/>
          </a:gradFill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PROJECT TITLE 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797028157"/>
      </p:ext>
    </p:extLst>
  </p:cSld>
  <p:clrMapOvr>
    <a:masterClrMapping/>
  </p:clrMapOvr>
  <p:transition>
    <p:fade thruBlk="1"/>
  </p:transition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"/>
          <p:cNvSpPr>
            <a:spLocks noGrp="1"/>
          </p:cNvSpPr>
          <p:nvPr>
            <p:ph type="body" idx="1"/>
          </p:nvPr>
        </p:nvSpPr>
        <p:spPr>
          <a:xfrm rot="0">
            <a:off x="457200" y="1481329"/>
            <a:ext cx="8229600" cy="4233688"/>
          </a:xfrm>
          <a:prstGeom prst="rect"/>
          <a:gradFill rotWithShape="1">
            <a:gsLst>
              <a:gs pos="0">
                <a:srgbClr val="C9D7BB">
                  <a:alpha val="100000"/>
                </a:srgbClr>
              </a:gs>
              <a:gs pos="50000">
                <a:srgbClr val="DDE5D4">
                  <a:alpha val="100000"/>
                </a:srgbClr>
              </a:gs>
              <a:gs pos="100000">
                <a:srgbClr val="EEF2EA">
                  <a:alpha val="100000"/>
                </a:srgbClr>
              </a:gs>
            </a:gsLst>
            <a:lin ang="2700000" scaled="1"/>
          </a:gra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alifornian FB" pitchFamily="18" charset="0"/>
                <a:ea typeface="华文新魏" pitchFamily="0" charset="0"/>
                <a:cs typeface="Lucida Sans"/>
              </a:rPr>
              <a:t>INTRODUCTION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alifornian FB" pitchFamily="18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alifornian FB" pitchFamily="18" charset="0"/>
                <a:ea typeface="华文新魏" pitchFamily="0" charset="0"/>
                <a:cs typeface="Lucida Sans"/>
              </a:rPr>
              <a:t>PROJECT OBJECTIVES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alifornian FB" pitchFamily="18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alifornian FB" pitchFamily="18" charset="0"/>
                <a:ea typeface="华文新魏" pitchFamily="0" charset="0"/>
                <a:cs typeface="Lucida Sans"/>
              </a:rPr>
              <a:t>TOOLS &amp; TECHNOLOGIES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alifornian FB" pitchFamily="18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alifornian FB" pitchFamily="18" charset="0"/>
                <a:ea typeface="华文新魏" pitchFamily="0" charset="0"/>
                <a:cs typeface="Lucida Sans"/>
              </a:rPr>
              <a:t>PORTFOLIO SECTION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alifornian FB" pitchFamily="18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alifornian FB" pitchFamily="18" charset="0"/>
                <a:ea typeface="华文新魏" pitchFamily="0" charset="0"/>
                <a:cs typeface="Lucida Sans"/>
              </a:rPr>
              <a:t>CSS FEATURES USED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alifornian FB" pitchFamily="18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alifornian FB" pitchFamily="18" charset="0"/>
                <a:ea typeface="华文新魏" pitchFamily="0" charset="0"/>
                <a:cs typeface="Lucida Sans"/>
              </a:rPr>
              <a:t>RESPONSIVENESS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alifornian FB" pitchFamily="18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alifornian FB" pitchFamily="18" charset="0"/>
                <a:ea typeface="华文新魏" pitchFamily="0" charset="0"/>
                <a:cs typeface="Lucida Sans"/>
              </a:rPr>
              <a:t>FUTURE ENHANCEMENTS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alifornian FB" pitchFamily="18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alifornian FB" pitchFamily="18" charset="0"/>
                <a:ea typeface="华文新魏" pitchFamily="0" charset="0"/>
                <a:cs typeface="Lucida Sans"/>
              </a:rPr>
              <a:t>CONCLUSION</a:t>
            </a:r>
            <a:endParaRPr lang="zh-CN" altLang="en-US" sz="2600" b="0" i="1" u="none" strike="noStrike" kern="1200" cap="none" spc="0" baseline="0">
              <a:solidFill>
                <a:schemeClr val="tx1"/>
              </a:solidFill>
              <a:latin typeface="Californian FB" pitchFamily="18" charset="0"/>
              <a:ea typeface="华文新魏" pitchFamily="0" charset="0"/>
              <a:cs typeface="Lucida Sans"/>
            </a:endParaRPr>
          </a:p>
        </p:txBody>
      </p:sp>
      <p:sp>
        <p:nvSpPr>
          <p:cNvPr id="25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AGENDA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72576182"/>
      </p:ext>
    </p:extLst>
  </p:cSld>
  <p:clrMapOvr>
    <a:masterClrMapping/>
  </p:clrMapOvr>
  <p:transition>
    <p:fade thruBlk="1"/>
  </p:transition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文本框"/>
          <p:cNvSpPr>
            <a:spLocks noGrp="1"/>
          </p:cNvSpPr>
          <p:nvPr>
            <p:ph type="body" idx="1"/>
          </p:nvPr>
        </p:nvSpPr>
        <p:spPr>
          <a:xfrm rot="0">
            <a:off x="457200" y="1524000"/>
            <a:ext cx="8229600" cy="4572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Personal portfolio CSS code typically involves styling the initial visible section of a portfolio  web site , often referred to as the “ hero section ”or “ intro section “.</a:t>
            </a:r>
            <a:endParaRPr lang="en-US" altLang="zh-CN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Ø"/>
            </a:pPr>
            <a:r>
              <a:rPr lang="en-US" altLang="zh-CN" sz="2600" b="0" i="0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This section aims to immediately capture a visitor’s attention and provide a brief overview of the portfolio owner . </a:t>
            </a:r>
            <a:endParaRPr lang="zh-CN" altLang="en-US" sz="2600" b="0" i="0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27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INTRODUCTION 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517322412"/>
      </p:ext>
    </p:extLst>
  </p:cSld>
  <p:clrMapOvr>
    <a:masterClrMapping/>
  </p:clrMapOvr>
  <p:transition>
    <p:fade thruBlk="1"/>
  </p:transition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457200" y="1524000"/>
            <a:ext cx="8229600" cy="4572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To create a personal portfolio website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Showcase skill , projects , resume and contact info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Use HTML and CSS for layout and styling </a:t>
            </a:r>
            <a:endParaRPr lang="zh-CN" altLang="en-US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29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PROJECT OBJECTIVE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30009930"/>
      </p:ext>
    </p:extLst>
  </p:cSld>
  <p:clrMapOvr>
    <a:masterClrMapping/>
  </p:clrMapOvr>
  <p:transition>
    <p:fade thruBlk="1"/>
  </p:transition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"/>
          <p:cNvSpPr>
            <a:spLocks noGrp="1"/>
          </p:cNvSpPr>
          <p:nvPr>
            <p:ph type="body" idx="1"/>
          </p:nvPr>
        </p:nvSpPr>
        <p:spPr>
          <a:xfrm rot="0">
            <a:off x="457200" y="1524000"/>
            <a:ext cx="8229600" cy="4572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HTML – Structure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CSS3 – Styling and layout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Optional : JavaScript ( if used )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Text Editor : VS code / sublime / etc..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Brower : Chrome / </a:t>
            </a: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F</a:t>
            </a: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irefox</a:t>
            </a:r>
            <a:endParaRPr lang="zh-CN" altLang="en-US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1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TOOLS AND TECHNOLOGIES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50250158"/>
      </p:ext>
    </p:extLst>
  </p:cSld>
  <p:clrMapOvr>
    <a:masterClrMapping/>
  </p:clrMapOvr>
  <p:transition>
    <p:fade thruBlk="1"/>
  </p:transition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"/>
          <p:cNvSpPr>
            <a:spLocks noGrp="1"/>
          </p:cNvSpPr>
          <p:nvPr>
            <p:ph type="body" idx="1"/>
          </p:nvPr>
        </p:nvSpPr>
        <p:spPr>
          <a:xfrm rot="0">
            <a:off x="457200" y="1524000"/>
            <a:ext cx="8229600" cy="4572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Home page - introduction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About me – Bio and photo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Projects – showcase with links /images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Skills – technologies and tools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Contact – form or social links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zh-CN" altLang="en-US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3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PORTFOLIO SECTIONS 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48429263"/>
      </p:ext>
    </p:extLst>
  </p:cSld>
  <p:clrMapOvr>
    <a:masterClrMapping/>
  </p:clrMapOvr>
  <p:transition>
    <p:fade thruBlk="1"/>
  </p:transition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框"/>
          <p:cNvSpPr>
            <a:spLocks noGrp="1"/>
          </p:cNvSpPr>
          <p:nvPr>
            <p:ph type="body" idx="1"/>
          </p:nvPr>
        </p:nvSpPr>
        <p:spPr>
          <a:xfrm rot="0">
            <a:off x="457200" y="1524000"/>
            <a:ext cx="8229600" cy="4572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Flex box / Grid layout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Responsive design (media queries)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Custom fonts &amp; colors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Transitions and hover effects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Nav</a:t>
            </a: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 bar styling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CSS variables (optional) </a:t>
            </a:r>
            <a:endParaRPr lang="zh-CN" altLang="en-US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CSS FEATURES USED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5397266"/>
      </p:ext>
    </p:extLst>
  </p:cSld>
  <p:clrMapOvr>
    <a:masterClrMapping/>
  </p:clrMapOvr>
  <p:transition>
    <p:fade thruBlk="1"/>
  </p:transition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blipFill>
          <a:blip r:embed="rId1">
            <a:duotone>
              <a:srgbClr val="030400"/>
              <a:srgbClr val="A6A8A1"/>
            </a:duotone>
          </a:blip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"/>
          <p:cNvSpPr>
            <a:spLocks noGrp="1"/>
          </p:cNvSpPr>
          <p:nvPr>
            <p:ph type="body" idx="1"/>
          </p:nvPr>
        </p:nvSpPr>
        <p:spPr>
          <a:xfrm rot="0">
            <a:off x="457200" y="1524000"/>
            <a:ext cx="8229600" cy="4572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Used media queries to adapt layout for mobile 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Ensured images and text scale properly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 pitchFamily="0" charset="0"/>
              <a:buChar char=""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EXAMPLE :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             @media(max-width:768px){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              .container{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                   flex- direction: column;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                 }</a:t>
            </a:r>
            <a:endParaRPr lang="en-US" altLang="zh-CN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  <a:p>
            <a:pPr marL="274320" indent="-27432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 </a:t>
            </a:r>
            <a:r>
              <a:rPr lang="en-US" altLang="zh-CN" sz="2600" b="0" i="1" u="none" strike="noStrike" kern="1200" cap="none" spc="0" baseline="0">
                <a:solidFill>
                  <a:schemeClr val="tx1"/>
                </a:solidFill>
                <a:latin typeface="Constantia" pitchFamily="0" charset="0"/>
                <a:ea typeface="华文新魏" pitchFamily="0" charset="0"/>
                <a:cs typeface="Lucida Sans"/>
              </a:rPr>
              <a:t>              }</a:t>
            </a:r>
            <a:endParaRPr lang="zh-CN" altLang="en-US" sz="2600" b="0" i="1" u="none" strike="noStrike" kern="1200" cap="none" spc="0" baseline="0">
              <a:solidFill>
                <a:schemeClr val="tx1"/>
              </a:solidFill>
              <a:latin typeface="Constantia" pitchFamily="0" charset="0"/>
              <a:ea typeface="华文新魏" pitchFamily="0" charset="0"/>
              <a:cs typeface="Lucida Sans"/>
            </a:endParaRPr>
          </a:p>
        </p:txBody>
      </p:sp>
      <p:sp>
        <p:nvSpPr>
          <p:cNvPr id="37" name="文本框"/>
          <p:cNvSpPr>
            <a:spLocks noGrp="1"/>
          </p:cNvSpPr>
          <p:nvPr>
            <p:ph type="title"/>
          </p:nvPr>
        </p:nvSpPr>
        <p:spPr>
          <a:xfrm rot="0">
            <a:off x="457200" y="152400"/>
            <a:ext cx="8229600" cy="1219200"/>
          </a:xfrm>
          <a:prstGeom prst="rect"/>
          <a:noFill/>
          <a:ln w="6350" cmpd="sng" cap="rnd">
            <a:noFill/>
            <a:prstDash val="solid"/>
            <a:round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-100" baseline="0">
                <a:solidFill>
                  <a:srgbClr val="F9F9F9"/>
                </a:solidFill>
                <a:latin typeface="Algerian" pitchFamily="82" charset="0"/>
                <a:ea typeface="华文新魏" pitchFamily="0" charset="0"/>
                <a:cs typeface="Lucida Sans"/>
              </a:rPr>
              <a:t>RESPONSIVENESS</a:t>
            </a:r>
            <a:endParaRPr lang="zh-CN" altLang="en-US" sz="4200" b="0" i="0" u="none" strike="noStrike" kern="1200" cap="none" spc="-100" baseline="0">
              <a:solidFill>
                <a:srgbClr val="F9F9F9"/>
              </a:solidFill>
              <a:latin typeface="Algerian" pitchFamily="82" charset="0"/>
              <a:ea typeface="华文新魏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1484681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Paper">
  <a:themeElements>
    <a:clrScheme name="Paper">
      <a:dk1>
        <a:srgbClr val="FFFFFF"/>
      </a:dk1>
      <a:lt1>
        <a:srgbClr val="000000"/>
      </a:lt1>
      <a:dk2>
        <a:srgbClr val="FEFAC9"/>
      </a:dk2>
      <a:lt2>
        <a:srgbClr val="444D26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Paper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69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CSS PROJECT</dc:title>
  <dc:creator>Super User</dc:creator>
  <cp:lastModifiedBy>root</cp:lastModifiedBy>
  <cp:revision>8</cp:revision>
  <dcterms:created xsi:type="dcterms:W3CDTF">2025-08-29T07:05:47Z</dcterms:created>
  <dcterms:modified xsi:type="dcterms:W3CDTF">2025-08-31T03:26:09Z</dcterms:modified>
</cp:coreProperties>
</file>