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0" r:id="rId4"/>
  </p:sldMasterIdLst>
  <p:notesMasterIdLst>
    <p:notesMasterId r:id="rId12"/>
  </p:notesMasterIdLst>
  <p:handoutMasterIdLst>
    <p:handoutMasterId r:id="rId13"/>
  </p:handoutMasterIdLst>
  <p:sldIdLst>
    <p:sldId id="256" r:id="rId5"/>
    <p:sldId id="257" r:id="rId6"/>
    <p:sldId id="258" r:id="rId7"/>
    <p:sldId id="264" r:id="rId8"/>
    <p:sldId id="259"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4660"/>
  </p:normalViewPr>
  <p:slideViewPr>
    <p:cSldViewPr snapToGrid="0">
      <p:cViewPr>
        <p:scale>
          <a:sx n="100" d="100"/>
          <a:sy n="100" d="100"/>
        </p:scale>
        <p:origin x="126" y="336"/>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9/28/2025</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9/28/2025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01175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88238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261412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723749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4346036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963792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190057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4157704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428402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60692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4192737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4228778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9694253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0694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212672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63029590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F63B152-7103-4FFE-90AC-D94EB7F44A7E}"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105365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F63B152-7103-4FFE-90AC-D94EB7F44A7E}" type="datetimeFigureOut">
              <a:rPr lang="en-US" smtClean="0"/>
              <a:t>9/28/2025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9DD5A9-4EF1-497E-92EF-2D23CF305E03}" type="slidenum">
              <a:rPr lang="en-US" smtClean="0"/>
              <a:t>‹#›</a:t>
            </a:fld>
            <a:endParaRPr lang="en-US" dirty="0"/>
          </a:p>
        </p:txBody>
      </p:sp>
    </p:spTree>
    <p:extLst>
      <p:ext uri="{BB962C8B-B14F-4D97-AF65-F5344CB8AC3E}">
        <p14:creationId xmlns:p14="http://schemas.microsoft.com/office/powerpoint/2010/main" val="272188943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88DD-3717-47D0-B979-D111D81B46AA}"/>
              </a:ext>
            </a:extLst>
          </p:cNvPr>
          <p:cNvSpPr>
            <a:spLocks noGrp="1"/>
          </p:cNvSpPr>
          <p:nvPr>
            <p:ph type="ctrTitle"/>
          </p:nvPr>
        </p:nvSpPr>
        <p:spPr/>
        <p:txBody>
          <a:bodyPr>
            <a:normAutofit/>
          </a:bodyPr>
          <a:lstStyle/>
          <a:p>
            <a:r>
              <a:rPr lang="en-US" sz="6600" dirty="0" smtClean="0">
                <a:latin typeface="Angry birds"/>
              </a:rPr>
              <a:t>MUHAMMAD ALI</a:t>
            </a:r>
            <a:endParaRPr lang="en-US" sz="6600" dirty="0">
              <a:latin typeface="Angry birds"/>
            </a:endParaRPr>
          </a:p>
        </p:txBody>
      </p:sp>
      <p:sp>
        <p:nvSpPr>
          <p:cNvPr id="8" name="TextBox 7">
            <a:extLst>
              <a:ext uri="{FF2B5EF4-FFF2-40B4-BE49-F238E27FC236}">
                <a16:creationId xmlns:a16="http://schemas.microsoft.com/office/drawing/2014/main" id="{F7EDFBFC-5564-4D5D-8F01-C829B7B40C08}"/>
              </a:ext>
            </a:extLst>
          </p:cNvPr>
          <p:cNvSpPr txBox="1"/>
          <p:nvPr/>
        </p:nvSpPr>
        <p:spPr>
          <a:xfrm>
            <a:off x="4146331" y="6001407"/>
            <a:ext cx="8224344" cy="523220"/>
          </a:xfrm>
          <a:prstGeom prst="rect">
            <a:avLst/>
          </a:prstGeom>
          <a:noFill/>
        </p:spPr>
        <p:txBody>
          <a:bodyPr wrap="square" rtlCol="0">
            <a:spAutoFit/>
          </a:bodyPr>
          <a:lstStyle/>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0173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1171575" y="1951463"/>
            <a:ext cx="10838290" cy="2754352"/>
          </a:xfrm>
        </p:spPr>
        <p:txBody>
          <a:bodyPr>
            <a:normAutofit/>
          </a:bodyPr>
          <a:lstStyle/>
          <a:p>
            <a:pPr algn="just"/>
            <a:r>
              <a:rPr lang="en-US" sz="3200" dirty="0">
                <a:latin typeface="Calibri" panose="020F0502020204030204" pitchFamily="34" charset="0"/>
                <a:cs typeface="Calibri" panose="020F0502020204030204" pitchFamily="34" charset="0"/>
              </a:rPr>
              <a:t>Hello everyone! My name </a:t>
            </a:r>
            <a:r>
              <a:rPr lang="en-US" sz="3200" dirty="0" smtClean="0">
                <a:latin typeface="Calibri" panose="020F0502020204030204" pitchFamily="34" charset="0"/>
                <a:cs typeface="Calibri" panose="020F0502020204030204" pitchFamily="34" charset="0"/>
              </a:rPr>
              <a:t>is </a:t>
            </a:r>
            <a:r>
              <a:rPr lang="en-US" sz="3200" dirty="0" smtClean="0">
                <a:latin typeface="Calibri" panose="020F0502020204030204" pitchFamily="34" charset="0"/>
                <a:cs typeface="Calibri" panose="020F0502020204030204" pitchFamily="34" charset="0"/>
              </a:rPr>
              <a:t>Muhammad Ali </a:t>
            </a:r>
            <a:r>
              <a:rPr lang="en-US" sz="3200" dirty="0" err="1" smtClean="0">
                <a:latin typeface="Calibri" panose="020F0502020204030204" pitchFamily="34" charset="0"/>
                <a:cs typeface="Calibri" panose="020F0502020204030204" pitchFamily="34" charset="0"/>
              </a:rPr>
              <a:t>Shaheen</a:t>
            </a:r>
            <a:r>
              <a:rPr lang="en-US" sz="3200" dirty="0" smtClean="0">
                <a:latin typeface="Calibri" panose="020F0502020204030204" pitchFamily="34" charset="0"/>
                <a:cs typeface="Calibri" panose="020F0502020204030204" pitchFamily="34" charset="0"/>
              </a:rPr>
              <a:t>. I am </a:t>
            </a:r>
            <a:r>
              <a:rPr lang="en-US" sz="3200" dirty="0">
                <a:latin typeface="Calibri" panose="020F0502020204030204" pitchFamily="34" charset="0"/>
                <a:cs typeface="Calibri" panose="020F0502020204030204" pitchFamily="34" charset="0"/>
              </a:rPr>
              <a:t>excited to share a little about myself, my journey, and what I’ve learned during this course. This presentation reflects who I am and where I aim to go in the future</a:t>
            </a:r>
            <a:endParaRPr lang="en-US" sz="2000" dirty="0">
              <a:latin typeface="Calibri" panose="020F0502020204030204" pitchFamily="34" charset="0"/>
              <a:cs typeface="Calibri" panose="020F0502020204030204" pitchFamily="34" charset="0"/>
            </a:endParaRPr>
          </a:p>
        </p:txBody>
      </p:sp>
      <p:sp>
        <p:nvSpPr>
          <p:cNvPr id="6" name="Title 1">
            <a:extLst>
              <a:ext uri="{FF2B5EF4-FFF2-40B4-BE49-F238E27FC236}">
                <a16:creationId xmlns:a16="http://schemas.microsoft.com/office/drawing/2014/main" id="{8EDAE078-3CB3-4D1F-8E4E-75C6D5DA8D1A}"/>
              </a:ext>
            </a:extLst>
          </p:cNvPr>
          <p:cNvSpPr txBox="1">
            <a:spLocks/>
          </p:cNvSpPr>
          <p:nvPr/>
        </p:nvSpPr>
        <p:spPr>
          <a:xfrm>
            <a:off x="903249" y="1103971"/>
            <a:ext cx="11106616" cy="646770"/>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pPr algn="just"/>
            <a:r>
              <a:rPr lang="en-US" sz="3600" b="1" dirty="0" smtClean="0">
                <a:latin typeface="Calibri" panose="020F0502020204030204" pitchFamily="34" charset="0"/>
                <a:cs typeface="Calibri" panose="020F0502020204030204" pitchFamily="34" charset="0"/>
              </a:rPr>
              <a:t>     </a:t>
            </a:r>
            <a:r>
              <a:rPr lang="en-US" sz="3600" b="1" dirty="0" smtClean="0">
                <a:solidFill>
                  <a:schemeClr val="accent1">
                    <a:lumMod val="75000"/>
                  </a:schemeClr>
                </a:solidFill>
                <a:latin typeface="Calibri" panose="020F0502020204030204" pitchFamily="34" charset="0"/>
                <a:cs typeface="Calibri" panose="020F0502020204030204" pitchFamily="34" charset="0"/>
              </a:rPr>
              <a:t>Introduction </a:t>
            </a:r>
            <a:r>
              <a:rPr lang="en-US" sz="3600" b="1" dirty="0" smtClean="0">
                <a:solidFill>
                  <a:schemeClr val="accent1">
                    <a:lumMod val="75000"/>
                  </a:schemeClr>
                </a:solidFill>
                <a:latin typeface="Calibri" panose="020F0502020204030204" pitchFamily="34" charset="0"/>
                <a:cs typeface="Calibri" panose="020F0502020204030204" pitchFamily="34" charset="0"/>
              </a:rPr>
              <a:t>:</a:t>
            </a:r>
            <a:endParaRPr lang="en-US" sz="2400" b="1" dirty="0">
              <a:solidFill>
                <a:schemeClr val="accent1">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0409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7A-8B7E-4B6C-A10E-806AE7B7F95B}"/>
              </a:ext>
            </a:extLst>
          </p:cNvPr>
          <p:cNvSpPr>
            <a:spLocks noGrp="1"/>
          </p:cNvSpPr>
          <p:nvPr>
            <p:ph type="title"/>
          </p:nvPr>
        </p:nvSpPr>
        <p:spPr>
          <a:xfrm>
            <a:off x="1478188" y="714375"/>
            <a:ext cx="6960962" cy="3086100"/>
          </a:xfrm>
        </p:spPr>
        <p:txBody>
          <a:bodyPr>
            <a:noAutofit/>
          </a:bodyPr>
          <a:lstStyle/>
          <a:p>
            <a:pPr algn="l"/>
            <a:r>
              <a:rPr lang="en-US" sz="1800" b="1" dirty="0" smtClean="0">
                <a:solidFill>
                  <a:schemeClr val="accent1">
                    <a:lumMod val="75000"/>
                  </a:schemeClr>
                </a:solidFill>
                <a:latin typeface="Cobrel body "/>
                <a:cs typeface="Calibri" panose="020F0502020204030204" pitchFamily="34" charset="0"/>
              </a:rPr>
              <a:t>Personality </a:t>
            </a:r>
            <a:r>
              <a:rPr lang="en-US" sz="1800" b="1" dirty="0" smtClean="0">
                <a:solidFill>
                  <a:schemeClr val="accent1">
                    <a:lumMod val="75000"/>
                  </a:schemeClr>
                </a:solidFill>
                <a:latin typeface="Cobrel body "/>
                <a:cs typeface="Calibri" panose="020F0502020204030204" pitchFamily="34" charset="0"/>
              </a:rPr>
              <a:t>Traits: </a:t>
            </a:r>
            <a:r>
              <a:rPr lang="en-US" sz="1800" dirty="0">
                <a:latin typeface="Cobrel body "/>
                <a:cs typeface="Calibri" panose="020F0502020204030204" pitchFamily="34" charset="0"/>
              </a:rPr>
              <a:t/>
            </a:r>
            <a:br>
              <a:rPr lang="en-US" sz="1800" dirty="0">
                <a:latin typeface="Cobrel body "/>
                <a:cs typeface="Calibri" panose="020F0502020204030204" pitchFamily="34" charset="0"/>
              </a:rPr>
            </a:br>
            <a:r>
              <a:rPr lang="en-US" sz="1800" dirty="0" smtClean="0">
                <a:latin typeface="Cobrel body "/>
                <a:cs typeface="Calibri" panose="020F0502020204030204" pitchFamily="34" charset="0"/>
              </a:rPr>
              <a:t/>
            </a:r>
            <a:br>
              <a:rPr lang="en-US" sz="1800" dirty="0" smtClean="0">
                <a:latin typeface="Cobrel body "/>
                <a:cs typeface="Calibri" panose="020F0502020204030204" pitchFamily="34" charset="0"/>
              </a:rPr>
            </a:br>
            <a:r>
              <a:rPr lang="en-US" sz="1800" dirty="0" smtClean="0">
                <a:latin typeface="Cobrel body "/>
              </a:rPr>
              <a:t>Honest </a:t>
            </a:r>
            <a:r>
              <a:rPr lang="en-US" sz="1800" dirty="0">
                <a:latin typeface="Cobrel body "/>
              </a:rPr>
              <a:t>and responsible</a:t>
            </a:r>
            <a:br>
              <a:rPr lang="en-US" sz="1800" dirty="0">
                <a:latin typeface="Cobrel body "/>
              </a:rPr>
            </a:br>
            <a:r>
              <a:rPr lang="en-US" sz="1800" dirty="0" smtClean="0">
                <a:latin typeface="Cobrel body "/>
              </a:rPr>
              <a:t>Creative </a:t>
            </a:r>
            <a:r>
              <a:rPr lang="en-US" sz="1800" dirty="0">
                <a:latin typeface="Cobrel body "/>
              </a:rPr>
              <a:t>and </a:t>
            </a:r>
            <a:r>
              <a:rPr lang="en-US" sz="1800" dirty="0" smtClean="0">
                <a:latin typeface="Cobrel body "/>
              </a:rPr>
              <a:t>imaginative</a:t>
            </a:r>
            <a:r>
              <a:rPr lang="en-US" sz="1800" dirty="0">
                <a:latin typeface="Cobrel body "/>
              </a:rPr>
              <a:t/>
            </a:r>
            <a:br>
              <a:rPr lang="en-US" sz="1800" dirty="0">
                <a:latin typeface="Cobrel body "/>
              </a:rPr>
            </a:br>
            <a:r>
              <a:rPr lang="en-US" sz="1800" dirty="0" smtClean="0">
                <a:latin typeface="Cobrel body "/>
              </a:rPr>
              <a:t>Friendly </a:t>
            </a:r>
            <a:r>
              <a:rPr lang="en-US" sz="1800" dirty="0">
                <a:latin typeface="Cobrel body "/>
              </a:rPr>
              <a:t>and </a:t>
            </a:r>
            <a:r>
              <a:rPr lang="en-US" sz="1800" dirty="0" smtClean="0">
                <a:latin typeface="Cobrel body "/>
              </a:rPr>
              <a:t>cooperative</a:t>
            </a:r>
            <a:br>
              <a:rPr lang="en-US" sz="1800" dirty="0" smtClean="0">
                <a:latin typeface="Cobrel body "/>
              </a:rPr>
            </a:br>
            <a:r>
              <a:rPr lang="en-US" sz="1800" dirty="0" smtClean="0">
                <a:latin typeface="Cobrel body "/>
              </a:rPr>
              <a:t>Confident </a:t>
            </a:r>
            <a:r>
              <a:rPr lang="en-US" sz="1800" dirty="0">
                <a:latin typeface="Cobrel body "/>
              </a:rPr>
              <a:t>and determined</a:t>
            </a:r>
            <a:br>
              <a:rPr lang="en-US" sz="1800" dirty="0">
                <a:latin typeface="Cobrel body "/>
              </a:rPr>
            </a:br>
            <a:r>
              <a:rPr lang="en-US" sz="1800" dirty="0">
                <a:latin typeface="Cobrel body "/>
              </a:rPr>
              <a:t> </a:t>
            </a:r>
            <a:br>
              <a:rPr lang="en-US" sz="1800" dirty="0">
                <a:latin typeface="Cobrel body "/>
              </a:rPr>
            </a:br>
            <a:endParaRPr lang="en-US" sz="1800" dirty="0">
              <a:latin typeface="Cobrel body "/>
              <a:cs typeface="Calibri" panose="020F0502020204030204" pitchFamily="34" charset="0"/>
            </a:endParaRPr>
          </a:p>
        </p:txBody>
      </p:sp>
      <p:sp>
        <p:nvSpPr>
          <p:cNvPr id="5" name="Rectangle 4"/>
          <p:cNvSpPr/>
          <p:nvPr/>
        </p:nvSpPr>
        <p:spPr>
          <a:xfrm>
            <a:off x="1478188" y="3381854"/>
            <a:ext cx="6096000" cy="2482283"/>
          </a:xfrm>
          <a:prstGeom prst="rect">
            <a:avLst/>
          </a:prstGeom>
        </p:spPr>
        <p:txBody>
          <a:bodyPr>
            <a:spAutoFit/>
          </a:bodyPr>
          <a:lstStyle/>
          <a:p>
            <a:pPr algn="just">
              <a:lnSpc>
                <a:spcPct val="107000"/>
              </a:lnSpc>
              <a:spcAft>
                <a:spcPts val="800"/>
              </a:spcAft>
            </a:pPr>
            <a:r>
              <a:rPr lang="en-US" sz="2400" b="1" dirty="0" smtClean="0">
                <a:solidFill>
                  <a:schemeClr val="accent1">
                    <a:lumMod val="75000"/>
                  </a:schemeClr>
                </a:solidFill>
                <a:latin typeface="Calibri" panose="020F0502020204030204" pitchFamily="34" charset="0"/>
                <a:ea typeface="Times New Roman" panose="02020603050405020304" pitchFamily="18" charset="0"/>
                <a:cs typeface="Calibri" panose="020F0502020204030204" pitchFamily="34" charset="0"/>
              </a:rPr>
              <a:t>Hobbies </a:t>
            </a:r>
            <a:r>
              <a:rPr lang="en-US" sz="2400" b="1" dirty="0">
                <a:solidFill>
                  <a:schemeClr val="accent1">
                    <a:lumMod val="75000"/>
                  </a:schemeClr>
                </a:solidFill>
                <a:latin typeface="Calibri" panose="020F0502020204030204" pitchFamily="34" charset="0"/>
                <a:ea typeface="Times New Roman" panose="02020603050405020304" pitchFamily="18" charset="0"/>
                <a:cs typeface="Calibri" panose="020F0502020204030204" pitchFamily="34" charset="0"/>
              </a:rPr>
              <a:t>&amp; Interests</a:t>
            </a:r>
            <a:endParaRPr lang="en-US" sz="24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dirty="0">
                <a:latin typeface="Calibri" panose="020F0502020204030204" pitchFamily="34" charset="0"/>
                <a:ea typeface="Times New Roman" panose="02020603050405020304" pitchFamily="18" charset="0"/>
                <a:cs typeface="Calibri" panose="020F0502020204030204" pitchFamily="34" charset="0"/>
              </a:rPr>
              <a:t>In my free time, I like to:</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07000"/>
              </a:lnSpc>
              <a:spcBef>
                <a:spcPts val="0"/>
              </a:spcBef>
              <a:spcAft>
                <a:spcPts val="800"/>
              </a:spcAft>
              <a:buSzPts val="1000"/>
              <a:tabLst>
                <a:tab pos="457200" algn="l"/>
              </a:tabLst>
            </a:pPr>
            <a:r>
              <a:rPr lang="en-US" dirty="0" smtClean="0">
                <a:latin typeface="Calibri" panose="020F0502020204030204" pitchFamily="34" charset="0"/>
                <a:ea typeface="Times New Roman" panose="02020603050405020304" pitchFamily="18" charset="0"/>
                <a:cs typeface="Calibri" panose="020F0502020204030204" pitchFamily="34" charset="0"/>
              </a:rPr>
              <a:t>Using </a:t>
            </a:r>
            <a:r>
              <a:rPr lang="en-US" dirty="0" smtClean="0">
                <a:latin typeface="Calibri" panose="020F0502020204030204" pitchFamily="34" charset="0"/>
                <a:ea typeface="Times New Roman" panose="02020603050405020304" pitchFamily="18" charset="0"/>
                <a:cs typeface="Calibri" panose="020F0502020204030204" pitchFamily="34" charset="0"/>
              </a:rPr>
              <a:t> Social Mediate </a:t>
            </a:r>
          </a:p>
          <a:p>
            <a:pPr marR="0" lvl="0" algn="just">
              <a:lnSpc>
                <a:spcPct val="107000"/>
              </a:lnSpc>
              <a:spcBef>
                <a:spcPts val="0"/>
              </a:spcBef>
              <a:spcAft>
                <a:spcPts val="800"/>
              </a:spcAft>
              <a:buSzPts val="1000"/>
              <a:tabLst>
                <a:tab pos="457200" algn="l"/>
              </a:tabLst>
            </a:pPr>
            <a:r>
              <a:rPr lang="en-US" dirty="0" smtClean="0">
                <a:latin typeface="Calibri" panose="020F0502020204030204" pitchFamily="34" charset="0"/>
                <a:ea typeface="Times New Roman" panose="02020603050405020304" pitchFamily="18" charset="0"/>
                <a:cs typeface="Calibri" panose="020F0502020204030204" pitchFamily="34" charset="0"/>
              </a:rPr>
              <a:t>Watch films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07000"/>
              </a:lnSpc>
              <a:spcBef>
                <a:spcPts val="0"/>
              </a:spcBef>
              <a:spcAft>
                <a:spcPts val="800"/>
              </a:spcAft>
              <a:buSzPts val="1000"/>
              <a:tabLst>
                <a:tab pos="457200" algn="l"/>
              </a:tabLst>
            </a:pPr>
            <a:r>
              <a:rPr lang="en-US" dirty="0" smtClean="0">
                <a:latin typeface="Calibri" panose="020F0502020204030204" pitchFamily="34" charset="0"/>
                <a:ea typeface="Calibri" panose="020F0502020204030204" pitchFamily="34" charset="0"/>
                <a:cs typeface="Calibri" panose="020F0502020204030204" pitchFamily="34" charset="0"/>
              </a:rPr>
              <a:t>I go to gym </a:t>
            </a:r>
          </a:p>
          <a:p>
            <a:pPr marR="0" lvl="0" algn="just">
              <a:lnSpc>
                <a:spcPct val="107000"/>
              </a:lnSpc>
              <a:spcBef>
                <a:spcPts val="0"/>
              </a:spcBef>
              <a:spcAft>
                <a:spcPts val="800"/>
              </a:spcAft>
              <a:buSzPts val="1000"/>
              <a:tabLst>
                <a:tab pos="457200" algn="l"/>
              </a:tabLst>
            </a:pPr>
            <a:endParaRPr lang="en-US" dirty="0" smtClean="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143625" y="3381854"/>
            <a:ext cx="4856123" cy="2225455"/>
          </a:xfrm>
          <a:prstGeom prst="rect">
            <a:avLst/>
          </a:prstGeom>
        </p:spPr>
      </p:pic>
    </p:spTree>
    <p:extLst>
      <p:ext uri="{BB962C8B-B14F-4D97-AF65-F5344CB8AC3E}">
        <p14:creationId xmlns:p14="http://schemas.microsoft.com/office/powerpoint/2010/main" val="463697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1346509" y="552451"/>
            <a:ext cx="5663892" cy="2954655"/>
          </a:xfrm>
          <a:prstGeom prst="rect">
            <a:avLst/>
          </a:prstGeom>
        </p:spPr>
        <p:txBody>
          <a:bodyPr wrap="square">
            <a:spAutoFit/>
          </a:bodyPr>
          <a:lstStyle/>
          <a:p>
            <a:pPr algn="just"/>
            <a:r>
              <a:rPr lang="en-US" sz="2400" b="1" dirty="0" smtClean="0">
                <a:solidFill>
                  <a:schemeClr val="accent1">
                    <a:lumMod val="75000"/>
                  </a:schemeClr>
                </a:solidFill>
                <a:latin typeface="Calibri" panose="020F0502020204030204" pitchFamily="34" charset="0"/>
                <a:cs typeface="Calibri" panose="020F0502020204030204" pitchFamily="34" charset="0"/>
              </a:rPr>
              <a:t>  Academic/Personal </a:t>
            </a:r>
            <a:r>
              <a:rPr lang="en-US" sz="2400" b="1" dirty="0" smtClean="0">
                <a:solidFill>
                  <a:schemeClr val="accent1">
                    <a:lumMod val="75000"/>
                  </a:schemeClr>
                </a:solidFill>
                <a:latin typeface="Calibri" panose="020F0502020204030204" pitchFamily="34" charset="0"/>
                <a:cs typeface="Calibri" panose="020F0502020204030204" pitchFamily="34" charset="0"/>
              </a:rPr>
              <a:t>Achievements</a:t>
            </a:r>
            <a:endParaRPr lang="en-US" sz="2400" dirty="0" smtClean="0">
              <a:solidFill>
                <a:schemeClr val="accent1">
                  <a:lumMod val="75000"/>
                </a:schemeClr>
              </a:solidFill>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  Some </a:t>
            </a:r>
            <a:r>
              <a:rPr lang="en-US" dirty="0" smtClean="0">
                <a:latin typeface="Calibri" panose="020F0502020204030204" pitchFamily="34" charset="0"/>
                <a:cs typeface="Calibri" panose="020F0502020204030204" pitchFamily="34" charset="0"/>
              </a:rPr>
              <a:t>of my proud achievements include:</a:t>
            </a:r>
          </a:p>
          <a:p>
            <a:pPr marL="285750" indent="-285750" algn="just">
              <a:buFont typeface="Arial" panose="020B0604020202020204" pitchFamily="34" charset="0"/>
              <a:buChar char="•"/>
            </a:pPr>
            <a:endParaRPr lang="en-US" dirty="0" smtClean="0">
              <a:latin typeface="Calibri" panose="020F0502020204030204" pitchFamily="34" charset="0"/>
              <a:cs typeface="Calibri" panose="020F0502020204030204" pitchFamily="34" charset="0"/>
            </a:endParaRPr>
          </a:p>
          <a:p>
            <a:pPr algn="just"/>
            <a:r>
              <a:rPr lang="en-US" dirty="0" smtClean="0">
                <a:latin typeface="Calibri" panose="020F0502020204030204" pitchFamily="34" charset="0"/>
                <a:cs typeface="Calibri" panose="020F0502020204030204" pitchFamily="34" charset="0"/>
              </a:rPr>
              <a:t>Successfully completed my course with good grades and improved my overall academic performance.</a:t>
            </a:r>
          </a:p>
          <a:p>
            <a:pPr algn="just"/>
            <a:r>
              <a:rPr lang="en-US" dirty="0" smtClean="0">
                <a:latin typeface="Calibri" panose="020F0502020204030204" pitchFamily="34" charset="0"/>
                <a:cs typeface="Calibri" panose="020F0502020204030204" pitchFamily="34" charset="0"/>
              </a:rPr>
              <a:t>Participated in class projects and group presentations, which helped me build confidence and teamwork skills.</a:t>
            </a:r>
          </a:p>
          <a:p>
            <a:pPr algn="just"/>
            <a:r>
              <a:rPr lang="en-US" dirty="0" smtClean="0">
                <a:latin typeface="Calibri" panose="020F0502020204030204" pitchFamily="34" charset="0"/>
                <a:cs typeface="Calibri" panose="020F0502020204030204" pitchFamily="34" charset="0"/>
              </a:rPr>
              <a:t>Received positive feedback from teachers for my dedication, regular attendance, and active participation in class activities.</a:t>
            </a:r>
            <a:endParaRPr lang="en-US" dirty="0">
              <a:latin typeface="Calibri" panose="020F0502020204030204" pitchFamily="34" charset="0"/>
              <a:cs typeface="Calibri" panose="020F0502020204030204" pitchFamily="34" charset="0"/>
            </a:endParaRPr>
          </a:p>
        </p:txBody>
      </p:sp>
      <p:sp>
        <p:nvSpPr>
          <p:cNvPr id="4" name="Content Placeholder 1"/>
          <p:cNvSpPr>
            <a:spLocks noGrp="1"/>
          </p:cNvSpPr>
          <p:nvPr>
            <p:ph idx="1"/>
          </p:nvPr>
        </p:nvSpPr>
        <p:spPr>
          <a:xfrm>
            <a:off x="1346509" y="2828925"/>
            <a:ext cx="10178322" cy="3816095"/>
          </a:xfrm>
        </p:spPr>
        <p:txBody>
          <a:bodyPr/>
          <a:lstStyle/>
          <a:p>
            <a:pPr marL="0" indent="0">
              <a:buNone/>
            </a:pPr>
            <a:r>
              <a:rPr lang="en-US" sz="2400" b="1" dirty="0" smtClean="0">
                <a:solidFill>
                  <a:schemeClr val="accent1">
                    <a:lumMod val="75000"/>
                  </a:schemeClr>
                </a:solidFill>
                <a:latin typeface="Calibri" panose="020F0502020204030204" pitchFamily="34" charset="0"/>
                <a:cs typeface="Calibri" panose="020F0502020204030204" pitchFamily="34" charset="0"/>
              </a:rPr>
              <a:t>  Skills </a:t>
            </a:r>
            <a:r>
              <a:rPr lang="en-US" sz="2400" b="1" dirty="0">
                <a:solidFill>
                  <a:schemeClr val="accent1">
                    <a:lumMod val="75000"/>
                  </a:schemeClr>
                </a:solidFill>
                <a:latin typeface="Calibri" panose="020F0502020204030204" pitchFamily="34" charset="0"/>
                <a:cs typeface="Calibri" panose="020F0502020204030204" pitchFamily="34" charset="0"/>
              </a:rPr>
              <a:t>Learned in This Course</a:t>
            </a:r>
            <a:endParaRPr lang="en-US" sz="2400" dirty="0">
              <a:solidFill>
                <a:schemeClr val="accent1">
                  <a:lumMod val="75000"/>
                </a:schemeClr>
              </a:solidFill>
              <a:latin typeface="Calibri" panose="020F0502020204030204" pitchFamily="34" charset="0"/>
              <a:cs typeface="Calibri" panose="020F0502020204030204" pitchFamily="34" charset="0"/>
            </a:endParaRPr>
          </a:p>
          <a:p>
            <a:pPr marL="0" indent="0">
              <a:lnSpc>
                <a:spcPct val="100000"/>
              </a:lnSpc>
              <a:buNone/>
            </a:pPr>
            <a:r>
              <a:rPr lang="en-US" sz="1800" dirty="0">
                <a:solidFill>
                  <a:schemeClr val="tx1"/>
                </a:solidFill>
                <a:latin typeface="Calibri" panose="020F0502020204030204" pitchFamily="34" charset="0"/>
                <a:cs typeface="Calibri" panose="020F0502020204030204" pitchFamily="34" charset="0"/>
              </a:rPr>
              <a:t>During this course, I have gained many useful skills, such as:</a:t>
            </a:r>
          </a:p>
          <a:p>
            <a:pPr marL="0" lvl="0" indent="0">
              <a:lnSpc>
                <a:spcPct val="100000"/>
              </a:lnSpc>
              <a:buNone/>
            </a:pPr>
            <a:r>
              <a:rPr lang="en-US" sz="1800" dirty="0">
                <a:solidFill>
                  <a:schemeClr val="tx1"/>
                </a:solidFill>
                <a:latin typeface="Calibri" panose="020F0502020204030204" pitchFamily="34" charset="0"/>
                <a:cs typeface="Calibri" panose="020F0502020204030204" pitchFamily="34" charset="0"/>
              </a:rPr>
              <a:t>Communication and presentation skills</a:t>
            </a:r>
          </a:p>
          <a:p>
            <a:pPr marL="0" lvl="0" indent="0">
              <a:lnSpc>
                <a:spcPct val="100000"/>
              </a:lnSpc>
              <a:buNone/>
            </a:pPr>
            <a:r>
              <a:rPr lang="en-US" sz="1800" dirty="0">
                <a:solidFill>
                  <a:schemeClr val="tx1"/>
                </a:solidFill>
                <a:latin typeface="Calibri" panose="020F0502020204030204" pitchFamily="34" charset="0"/>
                <a:cs typeface="Calibri" panose="020F0502020204030204" pitchFamily="34" charset="0"/>
              </a:rPr>
              <a:t>Time management and teamwork</a:t>
            </a:r>
          </a:p>
          <a:p>
            <a:pPr marL="0" lvl="0" indent="0">
              <a:lnSpc>
                <a:spcPct val="100000"/>
              </a:lnSpc>
              <a:buNone/>
            </a:pPr>
            <a:r>
              <a:rPr lang="en-US" sz="1800" dirty="0">
                <a:solidFill>
                  <a:schemeClr val="tx1"/>
                </a:solidFill>
                <a:latin typeface="Calibri" panose="020F0502020204030204" pitchFamily="34" charset="0"/>
                <a:cs typeface="Calibri" panose="020F0502020204030204" pitchFamily="34" charset="0"/>
              </a:rPr>
              <a:t>Basic understanding of digital tools and technologies</a:t>
            </a:r>
          </a:p>
          <a:p>
            <a:pPr marL="0" indent="0">
              <a:lnSpc>
                <a:spcPct val="100000"/>
              </a:lnSpc>
              <a:buNone/>
            </a:pPr>
            <a:r>
              <a:rPr lang="en-US" sz="1800" dirty="0">
                <a:solidFill>
                  <a:schemeClr val="tx1"/>
                </a:solidFill>
                <a:latin typeface="Calibri" panose="020F0502020204030204" pitchFamily="34" charset="0"/>
                <a:cs typeface="Calibri" panose="020F0502020204030204" pitchFamily="34" charset="0"/>
              </a:rPr>
              <a:t>Problem-solving and critical thinking</a:t>
            </a:r>
          </a:p>
        </p:txBody>
      </p:sp>
      <p:pic>
        <p:nvPicPr>
          <p:cNvPr id="4098" name="Picture 2" descr="Skill png images | PNGW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1465" y="3923793"/>
            <a:ext cx="3253366" cy="20462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chievement progress Images - Free Download on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1465" y="264859"/>
            <a:ext cx="3111500" cy="311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8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18378" y="387257"/>
            <a:ext cx="6739797" cy="3248024"/>
          </a:xfrm>
        </p:spPr>
        <p:txBody>
          <a:bodyPr>
            <a:normAutofit/>
          </a:bodyPr>
          <a:lstStyle/>
          <a:p>
            <a:pPr marL="0" indent="0">
              <a:buNone/>
            </a:pPr>
            <a:r>
              <a:rPr lang="en-US" sz="2000" b="1" dirty="0" smtClean="0">
                <a:solidFill>
                  <a:schemeClr val="accent1">
                    <a:lumMod val="75000"/>
                  </a:schemeClr>
                </a:solidFill>
              </a:rPr>
              <a:t>Favorite Topic/Tool</a:t>
            </a:r>
          </a:p>
          <a:p>
            <a:pPr marL="0" indent="0">
              <a:buNone/>
            </a:pPr>
            <a:r>
              <a:rPr lang="en-US" sz="1800" dirty="0" smtClean="0"/>
              <a:t>My favorite</a:t>
            </a:r>
            <a:r>
              <a:rPr lang="en-US" sz="1800" dirty="0" smtClean="0">
                <a:solidFill>
                  <a:schemeClr val="accent1">
                    <a:lumMod val="75000"/>
                  </a:schemeClr>
                </a:solidFill>
              </a:rPr>
              <a:t> </a:t>
            </a:r>
            <a:r>
              <a:rPr lang="en-US" sz="1800" dirty="0" smtClean="0"/>
              <a:t>tool is </a:t>
            </a:r>
            <a:r>
              <a:rPr lang="en-US" sz="1800" b="1" dirty="0" smtClean="0"/>
              <a:t>Adobe Illustrator</a:t>
            </a:r>
            <a:r>
              <a:rPr lang="en-US" sz="1800" dirty="0" smtClean="0"/>
              <a:t> because it allows me to express my creativity and transform my ideas into professional designs. Illustrator is a powerful vector-based graphic design software that helps me create logos, posters, icons, illustrations, and other visual content with high precision and quality. One of the things I like most about Illustrator is that the designs I create can be scaled to any size without losing quality, which makes it perfect for both digital and print projects.</a:t>
            </a:r>
          </a:p>
          <a:p>
            <a:pPr marL="0" indent="0">
              <a:buNone/>
            </a:pPr>
            <a:endParaRPr lang="en-US" sz="1800" dirty="0">
              <a:solidFill>
                <a:schemeClr val="tx1"/>
              </a:solidFill>
              <a:latin typeface="Calibri" panose="020F0502020204030204" pitchFamily="34" charset="0"/>
              <a:cs typeface="Calibri" panose="020F0502020204030204" pitchFamily="34" charset="0"/>
            </a:endParaRPr>
          </a:p>
        </p:txBody>
      </p:sp>
      <p:sp>
        <p:nvSpPr>
          <p:cNvPr id="6" name="Rectangle 5"/>
          <p:cNvSpPr/>
          <p:nvPr/>
        </p:nvSpPr>
        <p:spPr>
          <a:xfrm>
            <a:off x="1518378" y="3238500"/>
            <a:ext cx="6143625" cy="2857192"/>
          </a:xfrm>
          <a:prstGeom prst="rect">
            <a:avLst/>
          </a:prstGeom>
        </p:spPr>
        <p:txBody>
          <a:bodyPr wrap="square">
            <a:spAutoFit/>
          </a:bodyPr>
          <a:lstStyle/>
          <a:p>
            <a:pPr>
              <a:spcAft>
                <a:spcPts val="800"/>
              </a:spcAft>
            </a:pPr>
            <a:r>
              <a:rPr lang="en-US" sz="2400" b="1" dirty="0">
                <a:solidFill>
                  <a:schemeClr val="accent1">
                    <a:lumMod val="75000"/>
                  </a:schemeClr>
                </a:solidFill>
                <a:latin typeface="Calibri" panose="020F0502020204030204" pitchFamily="34" charset="0"/>
                <a:ea typeface="Times New Roman" panose="02020603050405020304" pitchFamily="18" charset="0"/>
                <a:cs typeface="Calibri" panose="020F0502020204030204" pitchFamily="34" charset="0"/>
              </a:rPr>
              <a:t>Strengths &amp; Weaknesses</a:t>
            </a:r>
            <a:endParaRPr lang="en-US" sz="24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91440">
              <a:spcBef>
                <a:spcPts val="10"/>
              </a:spcBef>
              <a:spcAft>
                <a:spcPts val="600"/>
              </a:spcAft>
            </a:pPr>
            <a:r>
              <a:rPr lang="en-US" b="1" dirty="0">
                <a:latin typeface="Calibri" panose="020F0502020204030204" pitchFamily="34" charset="0"/>
                <a:ea typeface="Times New Roman" panose="02020603050405020304" pitchFamily="18" charset="0"/>
                <a:cs typeface="Calibri" panose="020F0502020204030204" pitchFamily="34" charset="0"/>
              </a:rPr>
              <a:t>Strengths:</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smtClean="0"/>
              <a:t>  Strong problem-solving skills</a:t>
            </a:r>
            <a:endParaRPr lang="en-US" dirty="0"/>
          </a:p>
          <a:p>
            <a:r>
              <a:rPr lang="en-US" dirty="0" smtClean="0"/>
              <a:t>  Team </a:t>
            </a:r>
            <a:r>
              <a:rPr lang="en-US" dirty="0"/>
              <a:t>player and </a:t>
            </a:r>
            <a:r>
              <a:rPr lang="en-US" dirty="0" smtClean="0"/>
              <a:t>cooperative</a:t>
            </a:r>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ea typeface="Times New Roman" panose="02020603050405020304" pitchFamily="18" charset="0"/>
                <a:cs typeface="Calibri" panose="020F0502020204030204" pitchFamily="34" charset="0"/>
              </a:rPr>
              <a:t>  Good communication skills</a:t>
            </a:r>
            <a:endParaRPr lang="en-US" dirty="0">
              <a:latin typeface="Calibri" panose="020F0502020204030204" pitchFamily="34" charset="0"/>
              <a:ea typeface="Times New Roman" panose="02020603050405020304" pitchFamily="18" charset="0"/>
              <a:cs typeface="Calibri" panose="020F0502020204030204" pitchFamily="34" charset="0"/>
            </a:endParaRPr>
          </a:p>
          <a:p>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smtClean="0">
                <a:latin typeface="Calibri" panose="020F0502020204030204" pitchFamily="34" charset="0"/>
                <a:ea typeface="Times New Roman" panose="02020603050405020304" pitchFamily="18" charset="0"/>
                <a:cs typeface="Calibri" panose="020F0502020204030204" pitchFamily="34" charset="0"/>
              </a:rPr>
              <a:t> Positive attitude</a:t>
            </a:r>
            <a:endParaRPr lang="en-US" dirty="0">
              <a:latin typeface="Calibri" panose="020F0502020204030204" pitchFamily="34" charset="0"/>
              <a:ea typeface="Times New Roman" panose="02020603050405020304" pitchFamily="18" charset="0"/>
              <a:cs typeface="Calibri" panose="020F0502020204030204" pitchFamily="34" charset="0"/>
            </a:endParaRPr>
          </a:p>
          <a:p>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smtClean="0">
                <a:latin typeface="Calibri" panose="020F0502020204030204" pitchFamily="34" charset="0"/>
                <a:ea typeface="Times New Roman" panose="02020603050405020304" pitchFamily="18" charset="0"/>
                <a:cs typeface="Calibri" panose="020F0502020204030204" pitchFamily="34" charset="0"/>
              </a:rPr>
              <a:t> Adaptable </a:t>
            </a:r>
            <a:r>
              <a:rPr lang="en-US" dirty="0">
                <a:latin typeface="Calibri" panose="020F0502020204030204" pitchFamily="34" charset="0"/>
                <a:ea typeface="Times New Roman" panose="02020603050405020304" pitchFamily="18" charset="0"/>
                <a:cs typeface="Calibri" panose="020F0502020204030204" pitchFamily="34" charset="0"/>
              </a:rPr>
              <a:t>to new </a:t>
            </a:r>
            <a:r>
              <a:rPr lang="en-US" dirty="0" smtClean="0">
                <a:latin typeface="Calibri" panose="020F0502020204030204" pitchFamily="34" charset="0"/>
                <a:ea typeface="Times New Roman" panose="02020603050405020304" pitchFamily="18" charset="0"/>
                <a:cs typeface="Calibri" panose="020F0502020204030204" pitchFamily="34" charset="0"/>
              </a:rPr>
              <a:t>situations</a:t>
            </a:r>
            <a:endParaRPr lang="en-US" dirty="0">
              <a:latin typeface="Calibri" panose="020F0502020204030204" pitchFamily="34" charset="0"/>
              <a:ea typeface="Times New Roman" panose="02020603050405020304" pitchFamily="18" charset="0"/>
              <a:cs typeface="Calibri" panose="020F0502020204030204" pitchFamily="34" charset="0"/>
            </a:endParaRPr>
          </a:p>
          <a:p>
            <a:r>
              <a:rPr lang="en-US" b="1" dirty="0">
                <a:latin typeface="Calibri" panose="020F0502020204030204" pitchFamily="34" charset="0"/>
                <a:ea typeface="Times New Roman" panose="02020603050405020304" pitchFamily="18" charset="0"/>
                <a:cs typeface="Calibri" panose="020F0502020204030204" pitchFamily="34" charset="0"/>
              </a:rPr>
              <a:t> </a:t>
            </a:r>
            <a:r>
              <a:rPr lang="en-US" b="1" dirty="0" smtClean="0">
                <a:latin typeface="Calibri" panose="020F0502020204030204" pitchFamily="34" charset="0"/>
                <a:ea typeface="Times New Roman" panose="02020603050405020304" pitchFamily="18" charset="0"/>
                <a:cs typeface="Calibri" panose="020F0502020204030204" pitchFamily="34" charset="0"/>
              </a:rPr>
              <a:t> Weaknesses:</a:t>
            </a:r>
            <a:endParaRPr lang="en-US" dirty="0" smtClean="0">
              <a:latin typeface="Calibri" panose="020F0502020204030204" pitchFamily="34" charset="0"/>
              <a:ea typeface="Times New Roman" panose="02020603050405020304" pitchFamily="18" charset="0"/>
              <a:cs typeface="Calibri" panose="020F0502020204030204" pitchFamily="34" charset="0"/>
            </a:endParaRPr>
          </a:p>
          <a:p>
            <a:r>
              <a:rPr lang="en-US" dirty="0" smtClean="0">
                <a:latin typeface="Calibri" panose="020F0502020204030204" pitchFamily="34" charset="0"/>
                <a:ea typeface="Times New Roman" panose="02020603050405020304" pitchFamily="18" charset="0"/>
                <a:cs typeface="Calibri" panose="020F0502020204030204" pitchFamily="34" charset="0"/>
              </a:rPr>
              <a:t>  Need to Control Anger </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2052" name="Picture 4" descr="File:Adobe Illustrator CC icon.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4615" y="828675"/>
            <a:ext cx="2087270" cy="20383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ersonal strengths and weaknesses concept vector illustration of a man  balancing both sides for self | Premium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1436" y="3580396"/>
            <a:ext cx="3509679" cy="2635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6207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1311718" y="934577"/>
            <a:ext cx="5512943" cy="2063963"/>
          </a:xfrm>
          <a:prstGeom prst="rect">
            <a:avLst/>
          </a:prstGeom>
        </p:spPr>
        <p:txBody>
          <a:bodyPr wrap="square">
            <a:spAutoFit/>
          </a:bodyPr>
          <a:lstStyle/>
          <a:p>
            <a:pPr algn="just">
              <a:lnSpc>
                <a:spcPct val="107000"/>
              </a:lnSpc>
              <a:spcAft>
                <a:spcPts val="800"/>
              </a:spcAft>
            </a:pPr>
            <a:r>
              <a:rPr lang="en-US" sz="2400" b="1" dirty="0" smtClean="0">
                <a:solidFill>
                  <a:schemeClr val="accent1">
                    <a:lumMod val="75000"/>
                  </a:schemeClr>
                </a:solidFill>
                <a:latin typeface="Calibri" panose="020F0502020204030204" pitchFamily="34" charset="0"/>
                <a:ea typeface="Times New Roman" panose="02020603050405020304" pitchFamily="18" charset="0"/>
                <a:cs typeface="Calibri" panose="020F0502020204030204" pitchFamily="34" charset="0"/>
              </a:rPr>
              <a:t>Future </a:t>
            </a:r>
            <a:r>
              <a:rPr lang="en-US" sz="2400" b="1" dirty="0">
                <a:solidFill>
                  <a:schemeClr val="accent1">
                    <a:lumMod val="75000"/>
                  </a:schemeClr>
                </a:solidFill>
                <a:latin typeface="Calibri" panose="020F0502020204030204" pitchFamily="34" charset="0"/>
                <a:ea typeface="Times New Roman" panose="02020603050405020304" pitchFamily="18" charset="0"/>
                <a:cs typeface="Calibri" panose="020F0502020204030204" pitchFamily="34" charset="0"/>
              </a:rPr>
              <a:t>Goals</a:t>
            </a:r>
            <a:endParaRPr lang="en-US" sz="24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dirty="0">
                <a:latin typeface="Calibri" panose="020F0502020204030204" pitchFamily="34" charset="0"/>
                <a:ea typeface="Times New Roman" panose="02020603050405020304" pitchFamily="18" charset="0"/>
                <a:cs typeface="Calibri" panose="020F0502020204030204" pitchFamily="34" charset="0"/>
              </a:rPr>
              <a:t>My future goals are:</a:t>
            </a:r>
            <a:endParaRPr lang="en-US"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07000"/>
              </a:lnSpc>
              <a:spcBef>
                <a:spcPts val="0"/>
              </a:spcBef>
              <a:spcAft>
                <a:spcPts val="800"/>
              </a:spcAft>
              <a:buSzPts val="1000"/>
              <a:tabLst>
                <a:tab pos="457200" algn="l"/>
              </a:tabLst>
            </a:pPr>
            <a:r>
              <a:rPr lang="en-US" dirty="0" smtClean="0">
                <a:latin typeface="Calibri" panose="020F0502020204030204" pitchFamily="34" charset="0"/>
                <a:ea typeface="Calibri" panose="020F0502020204030204" pitchFamily="34" charset="0"/>
                <a:cs typeface="Calibri" panose="020F0502020204030204" pitchFamily="34" charset="0"/>
              </a:rPr>
              <a:t>To become a businessman</a:t>
            </a:r>
            <a:endParaRPr lang="en-US" dirty="0">
              <a:latin typeface="Calibri" panose="020F0502020204030204" pitchFamily="34" charset="0"/>
              <a:ea typeface="Calibri" panose="020F0502020204030204" pitchFamily="34" charset="0"/>
              <a:cs typeface="Calibri" panose="020F0502020204030204" pitchFamily="34" charset="0"/>
            </a:endParaRPr>
          </a:p>
          <a:p>
            <a:pPr marR="0" lvl="0" algn="just">
              <a:lnSpc>
                <a:spcPct val="107000"/>
              </a:lnSpc>
              <a:spcBef>
                <a:spcPts val="0"/>
              </a:spcBef>
              <a:spcAft>
                <a:spcPts val="800"/>
              </a:spcAft>
              <a:buSzPts val="1000"/>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To build a successful career in </a:t>
            </a:r>
            <a:r>
              <a:rPr lang="en-US" dirty="0" smtClean="0">
                <a:latin typeface="Calibri" panose="020F0502020204030204" pitchFamily="34" charset="0"/>
                <a:ea typeface="Times New Roman" panose="02020603050405020304" pitchFamily="18" charset="0"/>
                <a:cs typeface="Calibri" panose="020F0502020204030204" pitchFamily="34" charset="0"/>
              </a:rPr>
              <a:t>AI Field</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Times New Roman" panose="02020603050405020304" pitchFamily="18" charset="0"/>
                <a:cs typeface="Calibri" panose="020F0502020204030204" pitchFamily="34" charset="0"/>
              </a:rPr>
              <a:t>To contribute positively to society and make a difference</a:t>
            </a:r>
            <a:endParaRPr lang="en-US" dirty="0">
              <a:latin typeface="Calibri" panose="020F0502020204030204" pitchFamily="34" charset="0"/>
              <a:cs typeface="Calibri" panose="020F0502020204030204" pitchFamily="34" charset="0"/>
            </a:endParaRPr>
          </a:p>
        </p:txBody>
      </p:sp>
      <p:sp>
        <p:nvSpPr>
          <p:cNvPr id="11" name="Rectangle 10"/>
          <p:cNvSpPr/>
          <p:nvPr/>
        </p:nvSpPr>
        <p:spPr>
          <a:xfrm>
            <a:off x="1311718" y="3127812"/>
            <a:ext cx="6036819" cy="3730188"/>
          </a:xfrm>
          <a:prstGeom prst="rect">
            <a:avLst/>
          </a:prstGeom>
        </p:spPr>
        <p:txBody>
          <a:bodyPr wrap="square">
            <a:spAutoFit/>
          </a:bodyPr>
          <a:lstStyle/>
          <a:p>
            <a:pPr algn="just">
              <a:lnSpc>
                <a:spcPct val="107000"/>
              </a:lnSpc>
              <a:spcAft>
                <a:spcPts val="800"/>
              </a:spcAft>
            </a:pPr>
            <a:r>
              <a:rPr lang="en-US" sz="2000" b="1" dirty="0" smtClean="0">
                <a:solidFill>
                  <a:schemeClr val="accent1">
                    <a:lumMod val="75000"/>
                  </a:schemeClr>
                </a:solidFill>
                <a:latin typeface="Calibri" panose="020F0502020204030204" pitchFamily="34" charset="0"/>
                <a:ea typeface="Times New Roman" panose="02020603050405020304" pitchFamily="18" charset="0"/>
                <a:cs typeface="Calibri" panose="020F0502020204030204" pitchFamily="34" charset="0"/>
              </a:rPr>
              <a:t>Role Model/Inspiration</a:t>
            </a:r>
            <a:endParaRPr lang="en-US" sz="20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US" sz="1600" dirty="0"/>
              <a:t>My greatest role model and source of inspiration is </a:t>
            </a:r>
            <a:r>
              <a:rPr lang="en-US" sz="1600" b="1" dirty="0"/>
              <a:t>Prophet Muhammad (peace be upon him)</a:t>
            </a:r>
            <a:r>
              <a:rPr lang="en-US" sz="1600" dirty="0"/>
              <a:t>. He was the perfect example of honesty, kindness, patience, and justice. His character teaches us how to live a meaningful and balanced life, treat others with respect, and always speak the truth. Despite facing many challenges, he never gave up and continued to spread the message of peace, love, and equality. I look up to him because his life motivates me to be a better person and to follow the path of goodness and compassion</a:t>
            </a:r>
            <a:r>
              <a:rPr lang="en-US" sz="1600" dirty="0" smtClean="0"/>
              <a:t>.</a:t>
            </a:r>
          </a:p>
          <a:p>
            <a:pPr algn="just">
              <a:lnSpc>
                <a:spcPct val="107000"/>
              </a:lnSpc>
              <a:spcAft>
                <a:spcPts val="800"/>
              </a:spcAft>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US" sz="1600" dirty="0" smtClean="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US" sz="16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3074" name="Picture 2" descr="How to use a time capsule to set life go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4275" y="398215"/>
            <a:ext cx="2600325" cy="26003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051560" y="3127812"/>
            <a:ext cx="3853973" cy="2569077"/>
          </a:xfrm>
          <a:prstGeom prst="rect">
            <a:avLst/>
          </a:prstGeom>
        </p:spPr>
      </p:pic>
    </p:spTree>
    <p:extLst>
      <p:ext uri="{BB962C8B-B14F-4D97-AF65-F5344CB8AC3E}">
        <p14:creationId xmlns:p14="http://schemas.microsoft.com/office/powerpoint/2010/main" val="20672197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28A3E57F-DE9A-45F6-BEF3-EF8EEA07E065}"/>
              </a:ext>
            </a:extLst>
          </p:cNvPr>
          <p:cNvSpPr>
            <a:spLocks noGrp="1"/>
          </p:cNvSpPr>
          <p:nvPr>
            <p:ph type="title"/>
          </p:nvPr>
        </p:nvSpPr>
        <p:spPr>
          <a:xfrm>
            <a:off x="2802662" y="756357"/>
            <a:ext cx="8187071" cy="1253066"/>
          </a:xfrm>
        </p:spPr>
        <p:txBody>
          <a:bodyPr/>
          <a:lstStyle/>
          <a:p>
            <a:r>
              <a:rPr lang="en-US" dirty="0"/>
              <a:t>Slide Tite</a:t>
            </a:r>
          </a:p>
        </p:txBody>
      </p:sp>
      <p:sp>
        <p:nvSpPr>
          <p:cNvPr id="4" name="Title 1">
            <a:extLst>
              <a:ext uri="{FF2B5EF4-FFF2-40B4-BE49-F238E27FC236}">
                <a16:creationId xmlns:a16="http://schemas.microsoft.com/office/drawing/2014/main" id="{57940183-98AF-438D-AC1C-0AF4CC28DBD3}"/>
              </a:ext>
            </a:extLst>
          </p:cNvPr>
          <p:cNvSpPr txBox="1">
            <a:spLocks/>
          </p:cNvSpPr>
          <p:nvPr/>
        </p:nvSpPr>
        <p:spPr>
          <a:xfrm>
            <a:off x="2819400" y="1724025"/>
            <a:ext cx="12220111" cy="241749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8400" kern="1200" cap="all" spc="800" baseline="0">
                <a:solidFill>
                  <a:schemeClr val="tx2"/>
                </a:solidFill>
                <a:latin typeface="+mj-lt"/>
                <a:ea typeface="+mj-ea"/>
                <a:cs typeface="+mj-cs"/>
              </a:defRPr>
            </a:lvl1pPr>
          </a:lstStyle>
          <a:p>
            <a:endParaRPr lang="en-US" sz="9600" dirty="0">
              <a:latin typeface="Angry birds"/>
            </a:endParaRPr>
          </a:p>
        </p:txBody>
      </p:sp>
      <p:sp>
        <p:nvSpPr>
          <p:cNvPr id="5" name="Title 1">
            <a:extLst>
              <a:ext uri="{FF2B5EF4-FFF2-40B4-BE49-F238E27FC236}">
                <a16:creationId xmlns:a16="http://schemas.microsoft.com/office/drawing/2014/main" id="{57940183-98AF-438D-AC1C-0AF4CC28DBD3}"/>
              </a:ext>
            </a:extLst>
          </p:cNvPr>
          <p:cNvSpPr txBox="1">
            <a:spLocks/>
          </p:cNvSpPr>
          <p:nvPr/>
        </p:nvSpPr>
        <p:spPr>
          <a:xfrm>
            <a:off x="1774824" y="1206500"/>
            <a:ext cx="6934201" cy="16573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8400" kern="1200" cap="all" spc="800" baseline="0">
                <a:solidFill>
                  <a:schemeClr val="tx2"/>
                </a:solidFill>
                <a:latin typeface="+mj-lt"/>
                <a:ea typeface="+mj-ea"/>
                <a:cs typeface="+mj-cs"/>
              </a:defRPr>
            </a:lvl1pPr>
          </a:lstStyle>
          <a:p>
            <a:pPr>
              <a:lnSpc>
                <a:spcPct val="100000"/>
              </a:lnSpc>
            </a:pPr>
            <a:endParaRPr lang="en-US" sz="1800" dirty="0"/>
          </a:p>
        </p:txBody>
      </p:sp>
      <p:sp>
        <p:nvSpPr>
          <p:cNvPr id="6" name="Rectangle 5"/>
          <p:cNvSpPr/>
          <p:nvPr/>
        </p:nvSpPr>
        <p:spPr>
          <a:xfrm>
            <a:off x="1774824" y="650180"/>
            <a:ext cx="7264401" cy="1384995"/>
          </a:xfrm>
          <a:prstGeom prst="rect">
            <a:avLst/>
          </a:prstGeom>
        </p:spPr>
        <p:txBody>
          <a:bodyPr wrap="square">
            <a:spAutoFit/>
          </a:bodyPr>
          <a:lstStyle/>
          <a:p>
            <a:pPr>
              <a:lnSpc>
                <a:spcPct val="100000"/>
              </a:lnSpc>
            </a:pPr>
            <a:r>
              <a:rPr lang="en-US" sz="2400" b="1" dirty="0" smtClean="0">
                <a:latin typeface="Corbel (Body)"/>
              </a:rPr>
              <a:t>Closing / Fun Fact</a:t>
            </a:r>
            <a:endParaRPr lang="en-US" sz="2400" dirty="0">
              <a:latin typeface="Corbel (Body)"/>
            </a:endParaRPr>
          </a:p>
          <a:p>
            <a:pPr>
              <a:lnSpc>
                <a:spcPct val="100000"/>
              </a:lnSpc>
            </a:pPr>
            <a:r>
              <a:rPr lang="en-US" sz="2000" dirty="0"/>
              <a:t>I love exploring new creative tools and learning something different each week. I believe that even a small skill can lead to big opportunities in the future</a:t>
            </a:r>
            <a:endParaRPr lang="en-US" sz="2000" dirty="0"/>
          </a:p>
        </p:txBody>
      </p:sp>
      <p:sp>
        <p:nvSpPr>
          <p:cNvPr id="7" name="Rectangle 6"/>
          <p:cNvSpPr/>
          <p:nvPr/>
        </p:nvSpPr>
        <p:spPr>
          <a:xfrm>
            <a:off x="2295525" y="3356687"/>
            <a:ext cx="9020175" cy="1569660"/>
          </a:xfrm>
          <a:prstGeom prst="rect">
            <a:avLst/>
          </a:prstGeom>
        </p:spPr>
        <p:txBody>
          <a:bodyPr wrap="square">
            <a:spAutoFit/>
          </a:bodyPr>
          <a:lstStyle/>
          <a:p>
            <a:pPr>
              <a:lnSpc>
                <a:spcPct val="100000"/>
              </a:lnSpc>
            </a:pPr>
            <a:r>
              <a:rPr lang="en-US" sz="9600" b="1" dirty="0" smtClean="0">
                <a:latin typeface="Corbel (Body)"/>
              </a:rPr>
              <a:t>-THANKYOU-</a:t>
            </a:r>
            <a:endParaRPr lang="en-US" sz="8800" dirty="0"/>
          </a:p>
        </p:txBody>
      </p:sp>
    </p:spTree>
    <p:extLst>
      <p:ext uri="{BB962C8B-B14F-4D97-AF65-F5344CB8AC3E}">
        <p14:creationId xmlns:p14="http://schemas.microsoft.com/office/powerpoint/2010/main" val="10593490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B3E54F-9BB9-4821-81E3-A4EFEC7BD0A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2D0167F-E486-4F9B-83E2-993954E11F03}">
  <ds:schemaRefs>
    <ds:schemaRef ds:uri="http://schemas.microsoft.com/sharepoint/v3/contenttype/forms"/>
  </ds:schemaRefs>
</ds:datastoreItem>
</file>

<file path=customXml/itemProps3.xml><?xml version="1.0" encoding="utf-8"?>
<ds:datastoreItem xmlns:ds="http://schemas.openxmlformats.org/officeDocument/2006/customXml" ds:itemID="{15A714DE-2D72-4B69-B5D2-B9FD42741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0</TotalTime>
  <Words>469</Words>
  <Application>Microsoft Office PowerPoint</Application>
  <PresentationFormat>Widescreen</PresentationFormat>
  <Paragraphs>44</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Angry birds</vt:lpstr>
      <vt:lpstr>Arial</vt:lpstr>
      <vt:lpstr>Calibri</vt:lpstr>
      <vt:lpstr>Cobrel body </vt:lpstr>
      <vt:lpstr>Corbel</vt:lpstr>
      <vt:lpstr>Corbel (Body)</vt:lpstr>
      <vt:lpstr>Times New Roman</vt:lpstr>
      <vt:lpstr>Parallax</vt:lpstr>
      <vt:lpstr>MUHAMMAD ALI</vt:lpstr>
      <vt:lpstr>Hello everyone! My name is Muhammad Ali Shaheen. I am excited to share a little about myself, my journey, and what I’ve learned during this course. This presentation reflects who I am and where I aim to go in the future</vt:lpstr>
      <vt:lpstr>Personality Traits:   Honest and responsible Creative and imaginative Friendly and cooperative Confident and determined   </vt:lpstr>
      <vt:lpstr>PowerPoint Presentation</vt:lpstr>
      <vt:lpstr>PowerPoint Presentation</vt:lpstr>
      <vt:lpstr>PowerPoint Presentation</vt:lpstr>
      <vt:lpstr>Slide Tite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2025-09-27T07:10:42Z</dcterms:created>
  <dcterms:modified xsi:type="dcterms:W3CDTF">2025-09-28T14:32:13Z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