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 Target="slides/slide1.xml"/><Relationship Id="rId19" Type="http://schemas.openxmlformats.org/officeDocument/2006/relationships/font" Target="fonts/Corbel-boldItalic.fntdata"/><Relationship Id="rId6" Type="http://schemas.openxmlformats.org/officeDocument/2006/relationships/slide" Target="slides/slide2.xml"/><Relationship Id="rId18"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8" name="Google Shape;98;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3" name="Google Shape;113;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6"/>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9" name="Google Shape;49;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5" name="Google Shape;55;p7"/>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2" name="Google Shape;62;p8"/>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3" name="Google Shape;63;p8"/>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4" name="Google Shape;64;p8"/>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5" name="Google Shape;65;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b="1" lang="en-US"/>
              <a:t>Smart water fountains</a:t>
            </a:r>
            <a:endParaRPr/>
          </a:p>
        </p:txBody>
      </p:sp>
      <p:sp>
        <p:nvSpPr>
          <p:cNvPr id="143" name="Google Shape;143;p19"/>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p:nvPr/>
        </p:nvSpPr>
        <p:spPr>
          <a:xfrm>
            <a:off x="1976846" y="856345"/>
            <a:ext cx="8786948"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THE BLOCK DIAGRAM BELOW IS A GENERAL DESIGN OF OUR SOLUTION. WE DIVIDE OUR DESIGN INTO FOUR MODULES, INCLUDING POWER SUPPLY, CONTROL UNIT, EXTERNAL CONTROL, AND MECHANICAL UNIT</a:t>
            </a:r>
            <a:endParaRPr/>
          </a:p>
        </p:txBody>
      </p:sp>
      <p:sp>
        <p:nvSpPr>
          <p:cNvPr id="201" name="Google Shape;201;p28"/>
          <p:cNvSpPr/>
          <p:nvPr/>
        </p:nvSpPr>
        <p:spPr>
          <a:xfrm>
            <a:off x="1976846" y="1901207"/>
            <a:ext cx="9400902" cy="203132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THIS BLOCK CONTAINS THE FOUR SENSORS. THE DATA ACQUIRED FROM THE SENSORS WILL BE TRANSMITTED TO THE CONTROL UNIT.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 CONTROL UNIT WILL THEN HAVE SOME LOGIC DESIGNED TO SEND CORRESPONDING SIGNALS TO CONTROL OTHER BLOCKS OF THE WATER FOUNTAIN.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AT THE SAME TIME, THE DISPLAY SCREEN ON THE WATER FOUNTAIN WILL DISPLAY THE READINGS ALONG WITH THE DETERMINED WATER QUALITY LEVEL AND REMAINING WATER QUANTITY.</a:t>
            </a:r>
            <a:endParaRPr/>
          </a:p>
        </p:txBody>
      </p:sp>
      <p:sp>
        <p:nvSpPr>
          <p:cNvPr id="202" name="Google Shape;202;p28"/>
          <p:cNvSpPr/>
          <p:nvPr/>
        </p:nvSpPr>
        <p:spPr>
          <a:xfrm>
            <a:off x="1976846" y="3946207"/>
            <a:ext cx="9152708" cy="175432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A WATER-PROOF TEMPERATURE SENSOR IS GOING TO BE USED. PART NUMBER FROM SPARKFUN IS: DS18B20 [6]. THIS TEMPERATURE SENSOR IS COMPATIBLE WITH A RELATIVELY WIDE RANGE OF POWER SUPPLY FROM 3.0V TO 5.5V.</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 THE MEASURED TEMPERATURE RANGES FROM -55 TO +125 CELSIUS DEGREES. BETWEEN -10 TO + 85 DEGREES, THE ACCURACY IS UP TO +-0.5 DEGREES. THIS SENSOR CAN FULFILL ALL REQUIREMENTS NEEDED FOR THIS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659725" y="1252600"/>
            <a:ext cx="3679500" cy="469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conclusion:</a:t>
            </a:r>
            <a:endParaRPr/>
          </a:p>
          <a:p>
            <a:pPr indent="0" lvl="0" marL="0" rtl="0" algn="ctr">
              <a:spcBef>
                <a:spcPts val="0"/>
              </a:spcBef>
              <a:spcAft>
                <a:spcPts val="0"/>
              </a:spcAft>
              <a:buClr>
                <a:schemeClr val="dk1"/>
              </a:buClr>
              <a:buSzPct val="100000"/>
              <a:buFont typeface="Corbel"/>
              <a:buNone/>
            </a:pPr>
            <a:r>
              <a:t/>
            </a:r>
            <a:endParaRPr/>
          </a:p>
          <a:p>
            <a:pPr indent="0" lvl="0" marL="0" rtl="0" algn="ctr">
              <a:spcBef>
                <a:spcPts val="0"/>
              </a:spcBef>
              <a:spcAft>
                <a:spcPts val="0"/>
              </a:spcAft>
              <a:buClr>
                <a:schemeClr val="dk1"/>
              </a:buClr>
              <a:buSzPct val="100000"/>
              <a:buFont typeface="Corbel"/>
              <a:buNone/>
            </a:pPr>
            <a:r>
              <a:t/>
            </a:r>
            <a:endParaRPr/>
          </a:p>
        </p:txBody>
      </p:sp>
      <p:sp>
        <p:nvSpPr>
          <p:cNvPr id="208" name="Google Shape;208;p29"/>
          <p:cNvSpPr txBox="1"/>
          <p:nvPr/>
        </p:nvSpPr>
        <p:spPr>
          <a:xfrm>
            <a:off x="1957200" y="2332975"/>
            <a:ext cx="748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 Traditional methods of conservation have been implemented to conserve water but smart devices that are leveraging IoT technology is the answer to taking water conservation to a new level.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Problem statement :</a:t>
            </a:r>
            <a:endParaRPr/>
          </a:p>
        </p:txBody>
      </p:sp>
      <p:sp>
        <p:nvSpPr>
          <p:cNvPr id="149" name="Google Shape;149;p2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1" lang="en-US"/>
              <a:t>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designing the IoT sensor system, developing the water fountain status platform, and integrating them using IoT technology and 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87477" y="306977"/>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orbel"/>
              <a:buNone/>
            </a:pPr>
            <a:r>
              <a:rPr lang="en-US" sz="3200"/>
              <a:t>INTRODUCTION</a:t>
            </a:r>
            <a:endParaRPr/>
          </a:p>
        </p:txBody>
      </p:sp>
      <p:sp>
        <p:nvSpPr>
          <p:cNvPr id="155" name="Google Shape;155;p21"/>
          <p:cNvSpPr txBox="1"/>
          <p:nvPr>
            <p:ph idx="1" type="body"/>
          </p:nvPr>
        </p:nvSpPr>
        <p:spPr>
          <a:xfrm>
            <a:off x="838200" y="1525179"/>
            <a:ext cx="10515600" cy="4351338"/>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sz="2400"/>
              <a:t>TODAY, MORE PEOPLE AROUND THE WORLD HAVE PETS THAN EVER BEFORE. ACCORDING TO AMERICAN PET PRODUCTS ASSOCIATION’S SURVEY IN 2020, 67% OF U.S. HOUSEHOLDS OWN A PET WHICH IS ABOUT 84.9 MILLION HOMES. </a:t>
            </a:r>
            <a:endParaRPr/>
          </a:p>
          <a:p>
            <a:pPr indent="-285750" lvl="0" marL="285750" rtl="0" algn="l">
              <a:spcBef>
                <a:spcPts val="1080"/>
              </a:spcBef>
              <a:spcAft>
                <a:spcPts val="0"/>
              </a:spcAft>
              <a:buSzPts val="3480"/>
              <a:buChar char="•"/>
            </a:pPr>
            <a:r>
              <a:rPr lang="en-US" sz="2400"/>
              <a:t>THIS PROPORTION HAS BEEN INCREASED BY 20% IN THIRTY YEARS [1].</a:t>
            </a:r>
            <a:endParaRPr/>
          </a:p>
          <a:p>
            <a:pPr indent="-285750" lvl="0" marL="285750" rtl="0" algn="l">
              <a:spcBef>
                <a:spcPts val="1080"/>
              </a:spcBef>
              <a:spcAft>
                <a:spcPts val="0"/>
              </a:spcAft>
              <a:buSzPts val="3480"/>
              <a:buChar char="•"/>
            </a:pPr>
            <a:r>
              <a:rPr lang="en-US" sz="2400"/>
              <a:t> BREAKDOWN OF THE PET TYPES, CATS AND DOGS ARE THE MOST POPULAR ANIMALS, THEY CONTRIBUTE TO ABOUT 80% OF ALL PETS.SAME TREND HAPPENS ALL OVER THE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Components required :</a:t>
            </a:r>
            <a:endParaRPr/>
          </a:p>
        </p:txBody>
      </p:sp>
      <p:sp>
        <p:nvSpPr>
          <p:cNvPr id="161" name="Google Shape;161;p22"/>
          <p:cNvSpPr txBox="1"/>
          <p:nvPr>
            <p:ph idx="1" type="body"/>
          </p:nvPr>
        </p:nvSpPr>
        <p:spPr>
          <a:xfrm>
            <a:off x="1484310" y="24383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Arduino UNO Node MCU Gravity </a:t>
            </a:r>
            <a:endParaRPr/>
          </a:p>
          <a:p>
            <a:pPr indent="-285750" lvl="0" marL="285750" rtl="0" algn="l">
              <a:spcBef>
                <a:spcPts val="1080"/>
              </a:spcBef>
              <a:spcAft>
                <a:spcPts val="0"/>
              </a:spcAft>
              <a:buSzPts val="3480"/>
              <a:buChar char="•"/>
            </a:pPr>
            <a:r>
              <a:rPr lang="en-US"/>
              <a:t>Analog pH sensorDS18B20 </a:t>
            </a:r>
            <a:endParaRPr/>
          </a:p>
          <a:p>
            <a:pPr indent="-285750" lvl="0" marL="285750" rtl="0" algn="l">
              <a:spcBef>
                <a:spcPts val="1080"/>
              </a:spcBef>
              <a:spcAft>
                <a:spcPts val="0"/>
              </a:spcAft>
              <a:buSzPts val="3480"/>
              <a:buChar char="•"/>
            </a:pPr>
            <a:r>
              <a:rPr lang="en-US"/>
              <a:t> Temperature sensor Soil </a:t>
            </a:r>
            <a:endParaRPr/>
          </a:p>
          <a:p>
            <a:pPr indent="-285750" lvl="0" marL="285750" rtl="0" algn="l">
              <a:spcBef>
                <a:spcPts val="1080"/>
              </a:spcBef>
              <a:spcAft>
                <a:spcPts val="0"/>
              </a:spcAft>
              <a:buSzPts val="3480"/>
              <a:buChar char="•"/>
            </a:pPr>
            <a:r>
              <a:rPr lang="en-US"/>
              <a:t>moisture sensor Power supply</a:t>
            </a:r>
            <a:endParaRPr/>
          </a:p>
          <a:p>
            <a:pPr indent="-285750" lvl="0" marL="285750" rtl="0" algn="l">
              <a:spcBef>
                <a:spcPts val="1080"/>
              </a:spcBef>
              <a:spcAft>
                <a:spcPts val="0"/>
              </a:spcAft>
              <a:buSzPts val="3480"/>
              <a:buChar char="•"/>
            </a:pPr>
            <a:r>
              <a:rPr lang="en-US"/>
              <a:t>Jumpers Bread board</a:t>
            </a:r>
            <a:endParaRPr/>
          </a:p>
          <a:p>
            <a:pPr indent="-285750" lvl="0" marL="285750" rtl="0" algn="l">
              <a:spcBef>
                <a:spcPts val="1080"/>
              </a:spcBef>
              <a:spcAft>
                <a:spcPts val="0"/>
              </a:spcAft>
              <a:buSzPts val="3480"/>
              <a:buChar char="•"/>
            </a:pPr>
            <a:r>
              <a:rPr lang="en-US"/>
              <a:t>Working of DS18B20 Temperature Sensor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405934" y="234043"/>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smart water quality monitoring system using Arduino project</a:t>
            </a:r>
            <a:endParaRPr/>
          </a:p>
        </p:txBody>
      </p:sp>
      <p:pic>
        <p:nvPicPr>
          <p:cNvPr id="167" name="Google Shape;167;p23"/>
          <p:cNvPicPr preferRelativeResize="0"/>
          <p:nvPr>
            <p:ph idx="1" type="body"/>
          </p:nvPr>
        </p:nvPicPr>
        <p:blipFill rotWithShape="1">
          <a:blip r:embed="rId3">
            <a:alphaModFix/>
          </a:blip>
          <a:srcRect b="0" l="0" r="0" t="0"/>
          <a:stretch/>
        </p:blipFill>
        <p:spPr>
          <a:xfrm>
            <a:off x="6917474" y="2313325"/>
            <a:ext cx="4800396" cy="3434332"/>
          </a:xfrm>
          <a:prstGeom prst="rect">
            <a:avLst/>
          </a:prstGeom>
          <a:noFill/>
          <a:ln>
            <a:noFill/>
          </a:ln>
        </p:spPr>
      </p:pic>
      <p:sp>
        <p:nvSpPr>
          <p:cNvPr id="168" name="Google Shape;168;p23"/>
          <p:cNvSpPr/>
          <p:nvPr/>
        </p:nvSpPr>
        <p:spPr>
          <a:xfrm>
            <a:off x="1036320" y="2313325"/>
            <a:ext cx="5666308"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rbel"/>
                <a:ea typeface="Corbel"/>
                <a:cs typeface="Corbel"/>
                <a:sym typeface="Corbel"/>
              </a:rPr>
              <a:t>Agriculture is the backbone of our country and it is very important to know the parameter of soil and water for efficient harvesting. The various parameters that can be monitored are Soil moisture, pH of water, Temperature, etc. We previously measured these parameters in different tutorials but today we will not only combining them but also display them on a webpage so that they can be monitored from anywhere in the world.So before starting with this smart water quality monitoring system using Arduino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1787434"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Circuit diagram</a:t>
            </a:r>
            <a:endParaRPr/>
          </a:p>
        </p:txBody>
      </p:sp>
      <p:pic>
        <p:nvPicPr>
          <p:cNvPr id="174" name="Google Shape;174;p24"/>
          <p:cNvPicPr preferRelativeResize="0"/>
          <p:nvPr>
            <p:ph idx="1" type="body"/>
          </p:nvPr>
        </p:nvPicPr>
        <p:blipFill rotWithShape="1">
          <a:blip r:embed="rId3">
            <a:alphaModFix/>
          </a:blip>
          <a:srcRect b="0" l="0" r="0" t="0"/>
          <a:stretch/>
        </p:blipFill>
        <p:spPr>
          <a:xfrm>
            <a:off x="4469504" y="3083785"/>
            <a:ext cx="5941594" cy="3156472"/>
          </a:xfrm>
          <a:prstGeom prst="rect">
            <a:avLst/>
          </a:prstGeom>
          <a:noFill/>
          <a:ln cap="sq" cmpd="thickThin" w="228600">
            <a:solidFill>
              <a:srgbClr val="000000"/>
            </a:solidFill>
            <a:prstDash val="solid"/>
            <a:miter lim="800000"/>
            <a:headEnd len="sm" w="sm" type="none"/>
            <a:tailEnd len="sm" w="sm" type="none"/>
          </a:ln>
        </p:spPr>
      </p:pic>
      <p:sp>
        <p:nvSpPr>
          <p:cNvPr id="175" name="Google Shape;175;p24"/>
          <p:cNvSpPr/>
          <p:nvPr/>
        </p:nvSpPr>
        <p:spPr>
          <a:xfrm>
            <a:off x="2264229" y="1325563"/>
            <a:ext cx="9035142"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orbel"/>
                <a:ea typeface="Corbel"/>
                <a:cs typeface="Corbel"/>
                <a:sym typeface="Corbel"/>
              </a:rPr>
              <a:t> For this Arduino based Smart Water Quality Monitoring System is given below: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086643" y="97971"/>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Technical Specifications:</a:t>
            </a:r>
            <a:endParaRPr/>
          </a:p>
        </p:txBody>
      </p:sp>
      <p:sp>
        <p:nvSpPr>
          <p:cNvPr id="181" name="Google Shape;181;p25"/>
          <p:cNvSpPr txBox="1"/>
          <p:nvPr>
            <p:ph idx="1" type="body"/>
          </p:nvPr>
        </p:nvSpPr>
        <p:spPr>
          <a:xfrm>
            <a:off x="1497373" y="1632857"/>
            <a:ext cx="10018713" cy="461554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900"/>
              <a:buChar char="•"/>
            </a:pPr>
            <a:r>
              <a:rPr b="1" lang="en-US" sz="2000"/>
              <a:t>Temperature range: -55 to 125°C</a:t>
            </a:r>
            <a:endParaRPr/>
          </a:p>
          <a:p>
            <a:pPr indent="-285750" lvl="0" marL="285750" rtl="0" algn="l">
              <a:spcBef>
                <a:spcPts val="1000"/>
              </a:spcBef>
              <a:spcAft>
                <a:spcPts val="0"/>
              </a:spcAft>
              <a:buSzPts val="2900"/>
              <a:buChar char="•"/>
            </a:pPr>
            <a:r>
              <a:rPr b="1" lang="en-US" sz="2000"/>
              <a:t>bit selectable</a:t>
            </a:r>
            <a:endParaRPr/>
          </a:p>
          <a:p>
            <a:pPr indent="-285750" lvl="0" marL="285750" rtl="0" algn="l">
              <a:spcBef>
                <a:spcPts val="1000"/>
              </a:spcBef>
              <a:spcAft>
                <a:spcPts val="0"/>
              </a:spcAft>
              <a:buSzPts val="2900"/>
              <a:buChar char="•"/>
            </a:pPr>
            <a:r>
              <a:rPr b="1" lang="en-US" sz="2000"/>
              <a:t> resolution: 9-12 bit</a:t>
            </a:r>
            <a:endParaRPr/>
          </a:p>
          <a:p>
            <a:pPr indent="-285750" lvl="0" marL="285750" rtl="0" algn="l">
              <a:spcBef>
                <a:spcPts val="1000"/>
              </a:spcBef>
              <a:spcAft>
                <a:spcPts val="0"/>
              </a:spcAft>
              <a:buSzPts val="2900"/>
              <a:buChar char="•"/>
            </a:pPr>
            <a:r>
              <a:rPr b="1" lang="en-US" sz="2000"/>
              <a:t>1-Wire interface</a:t>
            </a:r>
            <a:endParaRPr/>
          </a:p>
          <a:p>
            <a:pPr indent="-285750" lvl="0" marL="285750" rtl="0" algn="l">
              <a:spcBef>
                <a:spcPts val="1000"/>
              </a:spcBef>
              <a:spcAft>
                <a:spcPts val="0"/>
              </a:spcAft>
              <a:buSzPts val="2900"/>
              <a:buChar char="•"/>
            </a:pPr>
            <a:r>
              <a:rPr b="1" lang="en-US" sz="2000"/>
              <a:t>Unique 64-bit address enables multiplexing</a:t>
            </a:r>
            <a:endParaRPr/>
          </a:p>
          <a:p>
            <a:pPr indent="-285750" lvl="0" marL="285750" rtl="0" algn="l">
              <a:spcBef>
                <a:spcPts val="1000"/>
              </a:spcBef>
              <a:spcAft>
                <a:spcPts val="0"/>
              </a:spcAft>
              <a:buSzPts val="2900"/>
              <a:buChar char="•"/>
            </a:pPr>
            <a:r>
              <a:rPr b="1" lang="en-US" sz="2000"/>
              <a:t>Accuracy: ±0.5°C</a:t>
            </a:r>
            <a:endParaRPr/>
          </a:p>
          <a:p>
            <a:pPr indent="-285750" lvl="0" marL="285750" rtl="0" algn="l">
              <a:spcBef>
                <a:spcPts val="1000"/>
              </a:spcBef>
              <a:spcAft>
                <a:spcPts val="0"/>
              </a:spcAft>
              <a:buSzPts val="2900"/>
              <a:buChar char="•"/>
            </a:pPr>
            <a:r>
              <a:rPr b="1" lang="en-US" sz="2000"/>
              <a:t>Operating Voltage: 3-5 VDC</a:t>
            </a:r>
            <a:endParaRPr/>
          </a:p>
          <a:p>
            <a:pPr indent="-285750" lvl="0" marL="285750" rtl="0" algn="l">
              <a:spcBef>
                <a:spcPts val="1000"/>
              </a:spcBef>
              <a:spcAft>
                <a:spcPts val="0"/>
              </a:spcAft>
              <a:buSzPts val="2900"/>
              <a:buChar char="•"/>
            </a:pPr>
            <a:r>
              <a:rPr b="1" lang="en-US" sz="2000"/>
              <a:t>Conversion time: 750ms at 12-bit Pinout of DS18B20: </a:t>
            </a:r>
            <a:endParaRPr/>
          </a:p>
          <a:p>
            <a:pPr indent="-285750" lvl="0" marL="285750" rtl="0" algn="l">
              <a:spcBef>
                <a:spcPts val="1000"/>
              </a:spcBef>
              <a:spcAft>
                <a:spcPts val="0"/>
              </a:spcAft>
              <a:buSzPts val="2900"/>
              <a:buChar char="•"/>
            </a:pPr>
            <a:r>
              <a:rPr b="1" lang="en-US" sz="2000"/>
              <a:t> VCC: Power input: (3.3 – 5) V </a:t>
            </a:r>
            <a:endParaRPr/>
          </a:p>
          <a:p>
            <a:pPr indent="-285750" lvl="0" marL="285750" rtl="0" algn="l">
              <a:spcBef>
                <a:spcPts val="1000"/>
              </a:spcBef>
              <a:spcAft>
                <a:spcPts val="0"/>
              </a:spcAft>
              <a:buSzPts val="2900"/>
              <a:buChar char="•"/>
            </a:pPr>
            <a:r>
              <a:rPr b="1" lang="en-US" sz="2000"/>
              <a:t>DCGround: Ground pin of the circuitData: 1 Wire temperature value data output 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Rounded"/>
              <a:buNone/>
            </a:pPr>
            <a:r>
              <a:rPr b="1" lang="en-US">
                <a:latin typeface="Arial Rounded"/>
                <a:ea typeface="Arial Rounded"/>
                <a:cs typeface="Arial Rounded"/>
                <a:sym typeface="Arial Rounded"/>
              </a:rPr>
              <a:t>DS 18B20 wire </a:t>
            </a:r>
            <a:endParaRPr/>
          </a:p>
        </p:txBody>
      </p:sp>
      <p:pic>
        <p:nvPicPr>
          <p:cNvPr id="187" name="Google Shape;187;p26"/>
          <p:cNvPicPr preferRelativeResize="0"/>
          <p:nvPr>
            <p:ph idx="1" type="body"/>
          </p:nvPr>
        </p:nvPicPr>
        <p:blipFill rotWithShape="1">
          <a:blip r:embed="rId3">
            <a:alphaModFix/>
          </a:blip>
          <a:srcRect b="0" l="0" r="0" t="0"/>
          <a:stretch/>
        </p:blipFill>
        <p:spPr>
          <a:xfrm>
            <a:off x="8220655" y="2438399"/>
            <a:ext cx="3692907" cy="3124200"/>
          </a:xfrm>
          <a:prstGeom prst="rect">
            <a:avLst/>
          </a:prstGeom>
          <a:noFill/>
          <a:ln>
            <a:noFill/>
          </a:ln>
        </p:spPr>
      </p:pic>
      <p:sp>
        <p:nvSpPr>
          <p:cNvPr id="188" name="Google Shape;188;p26"/>
          <p:cNvSpPr/>
          <p:nvPr/>
        </p:nvSpPr>
        <p:spPr>
          <a:xfrm>
            <a:off x="1323702" y="3338779"/>
            <a:ext cx="6583443"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orbel"/>
                <a:ea typeface="Corbel"/>
                <a:cs typeface="Corbel"/>
                <a:sym typeface="Corbel"/>
              </a:rPr>
              <a:t>DS18B20 is a single wire temperature sensor, as this can be interfaced with microcontroller or Arduino using single data wire. This is available in a waterproof and Non-waterproof format.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ARDUINO CONTROLLED MUSICAL WATER USING SOUND SENSOR</a:t>
            </a:r>
            <a:endParaRPr/>
          </a:p>
        </p:txBody>
      </p:sp>
      <p:pic>
        <p:nvPicPr>
          <p:cNvPr id="194" name="Google Shape;194;p27"/>
          <p:cNvPicPr preferRelativeResize="0"/>
          <p:nvPr>
            <p:ph idx="1" type="body"/>
          </p:nvPr>
        </p:nvPicPr>
        <p:blipFill rotWithShape="1">
          <a:blip r:embed="rId3">
            <a:alphaModFix/>
          </a:blip>
          <a:srcRect b="0" l="0" r="0" t="0"/>
          <a:stretch/>
        </p:blipFill>
        <p:spPr>
          <a:xfrm>
            <a:off x="7276011" y="2505890"/>
            <a:ext cx="4753816" cy="3124200"/>
          </a:xfrm>
          <a:prstGeom prst="rect">
            <a:avLst/>
          </a:prstGeom>
          <a:noFill/>
          <a:ln>
            <a:noFill/>
          </a:ln>
        </p:spPr>
      </p:pic>
      <p:sp>
        <p:nvSpPr>
          <p:cNvPr id="195" name="Google Shape;195;p27"/>
          <p:cNvSpPr/>
          <p:nvPr/>
        </p:nvSpPr>
        <p:spPr>
          <a:xfrm>
            <a:off x="1271452" y="2977107"/>
            <a:ext cx="5834743"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orbel"/>
                <a:ea typeface="Corbel"/>
                <a:cs typeface="Corbel"/>
                <a:sym typeface="Corbel"/>
              </a:rPr>
              <a:t>The basic idea of this Arduino Water Fountain is to take an input from any external sound source like mobile, iPod, PC etc., sample the sound and break it down to different voltage ranges, then use the output to turn on various Relay.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