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3C2AFE-2E1C-4D96-A497-997B0AF6FD82}" type="datetimeFigureOut">
              <a:rPr lang="en-US" smtClean="0"/>
              <a:t>4/2/2024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BE8662E-EED1-445A-B7F2-217B4A565C0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3C2AFE-2E1C-4D96-A497-997B0AF6FD8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3C2AFE-2E1C-4D96-A497-997B0AF6FD8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3C2AFE-2E1C-4D96-A497-997B0AF6FD8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3C2AFE-2E1C-4D96-A497-997B0AF6FD8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8662E-EED1-445A-B7F2-217B4A565C0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3C2AFE-2E1C-4D96-A497-997B0AF6FD82}"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3C2AFE-2E1C-4D96-A497-997B0AF6FD82}"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C3C2AFE-2E1C-4D96-A497-997B0AF6FD82}" type="datetimeFigureOut">
              <a:rPr lang="en-US" smtClean="0"/>
              <a:t>4/2/2024</a:t>
            </a:fld>
            <a:endParaRPr lang="en-US"/>
          </a:p>
        </p:txBody>
      </p:sp>
      <p:sp>
        <p:nvSpPr>
          <p:cNvPr id="8" name="Slide Number Placeholder 7"/>
          <p:cNvSpPr>
            <a:spLocks noGrp="1"/>
          </p:cNvSpPr>
          <p:nvPr>
            <p:ph type="sldNum" sz="quarter" idx="11"/>
          </p:nvPr>
        </p:nvSpPr>
        <p:spPr/>
        <p:txBody>
          <a:bodyPr/>
          <a:lstStyle/>
          <a:p>
            <a:fld id="{ABE8662E-EED1-445A-B7F2-217B4A565C0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C2AFE-2E1C-4D96-A497-997B0AF6FD82}"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3C2AFE-2E1C-4D96-A497-997B0AF6FD82}"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ABE8662E-EED1-445A-B7F2-217B4A565C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C3C2AFE-2E1C-4D96-A497-997B0AF6FD82}"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C3C2AFE-2E1C-4D96-A497-997B0AF6FD82}" type="datetimeFigureOut">
              <a:rPr lang="en-US" smtClean="0"/>
              <a:t>4/2/2024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BE8662E-EED1-445A-B7F2-217B4A565C0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txBox="1">
            <a:spLocks/>
          </p:cNvSpPr>
          <p:nvPr/>
        </p:nvSpPr>
        <p:spPr>
          <a:xfrm>
            <a:off x="2071670" y="1643050"/>
            <a:ext cx="5072098" cy="656297"/>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KEYLOGGER</a:t>
            </a:r>
            <a:r>
              <a:rPr kumimoji="0" lang="en-GB" sz="4400" b="1" i="0" u="none" strike="noStrike" kern="1200" cap="none" spc="0" normalizeH="0" baseline="0" noProof="0" dirty="0" smtClean="0">
                <a:ln>
                  <a:noFill/>
                </a:ln>
                <a:solidFill>
                  <a:schemeClr val="accent1"/>
                </a:solidFill>
                <a:effectLst/>
                <a:uLnTx/>
                <a:uFillTx/>
                <a:latin typeface="Arial" panose="020B0604020202020204" pitchFamily="34" charset="0"/>
                <a:ea typeface="+mj-ea"/>
                <a:cs typeface="Arial" panose="020B0604020202020204" pitchFamily="34" charset="0"/>
              </a:rPr>
              <a:t> </a:t>
            </a:r>
            <a:endParaRPr kumimoji="0" lang="en-US" sz="4400" b="1"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endParaRPr>
          </a:p>
        </p:txBody>
      </p:sp>
      <p:sp>
        <p:nvSpPr>
          <p:cNvPr id="5" name="TextBox 4"/>
          <p:cNvSpPr txBox="1"/>
          <p:nvPr/>
        </p:nvSpPr>
        <p:spPr>
          <a:xfrm>
            <a:off x="0" y="785794"/>
            <a:ext cx="9144000" cy="584775"/>
          </a:xfrm>
          <a:prstGeom prst="rect">
            <a:avLst/>
          </a:prstGeom>
          <a:noFill/>
          <a:ln>
            <a:solidFill>
              <a:schemeClr val="accent2">
                <a:lumMod val="20000"/>
                <a:lumOff val="80000"/>
              </a:schemeClr>
            </a:solidFill>
          </a:ln>
        </p:spPr>
        <p:txBody>
          <a:bodyPr wrap="square" lIns="91440" tIns="45720" rIns="91440" bIns="45720" rtlCol="0" anchor="t">
            <a:spAutoFit/>
          </a:bodyPr>
          <a:lstStyle/>
          <a:p>
            <a:pPr algn="ctr"/>
            <a:r>
              <a:rPr lang="en-US" sz="3200" b="1" dirty="0">
                <a:solidFill>
                  <a:schemeClr val="accent2">
                    <a:lumMod val="20000"/>
                    <a:lumOff val="80000"/>
                  </a:schemeClr>
                </a:solidFill>
                <a:latin typeface="Arial"/>
                <a:cs typeface="Arial"/>
              </a:rPr>
              <a:t>CAPSTONE PROJECT</a:t>
            </a:r>
          </a:p>
        </p:txBody>
      </p:sp>
      <p:sp>
        <p:nvSpPr>
          <p:cNvPr id="6" name="TextBox 5"/>
          <p:cNvSpPr txBox="1"/>
          <p:nvPr/>
        </p:nvSpPr>
        <p:spPr>
          <a:xfrm>
            <a:off x="857224" y="3643314"/>
            <a:ext cx="7980183" cy="1015663"/>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 </a:t>
            </a:r>
            <a:r>
              <a:rPr lang="en-US" sz="2000" b="1" dirty="0" err="1" smtClean="0">
                <a:solidFill>
                  <a:schemeClr val="bg1"/>
                </a:solidFill>
                <a:latin typeface="Arial"/>
                <a:cs typeface="Arial"/>
              </a:rPr>
              <a:t>Rajamanivarma</a:t>
            </a:r>
            <a:r>
              <a:rPr lang="en-US" sz="2000" b="1" dirty="0" smtClean="0">
                <a:solidFill>
                  <a:schemeClr val="bg1"/>
                </a:solidFill>
                <a:latin typeface="Arial"/>
                <a:cs typeface="Arial"/>
              </a:rPr>
              <a:t>- </a:t>
            </a:r>
            <a:r>
              <a:rPr lang="en-US" sz="2000" b="1" dirty="0" err="1" smtClean="0">
                <a:solidFill>
                  <a:schemeClr val="bg1"/>
                </a:solidFill>
                <a:latin typeface="Arial"/>
                <a:cs typeface="Arial"/>
              </a:rPr>
              <a:t>st.joseph</a:t>
            </a:r>
            <a:r>
              <a:rPr lang="en-US" sz="2000" b="1" dirty="0" smtClean="0">
                <a:solidFill>
                  <a:schemeClr val="bg1"/>
                </a:solidFill>
                <a:latin typeface="Arial"/>
                <a:cs typeface="Arial"/>
              </a:rPr>
              <a:t> college of engineering - Information Technology</a:t>
            </a:r>
            <a:endParaRPr lang="en-US" sz="2000" b="1" dirty="0">
              <a:solidFill>
                <a:schemeClr val="bg1"/>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581192" y="702156"/>
            <a:ext cx="11029616" cy="530296"/>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effectLst/>
                <a:uLnTx/>
                <a:uFillTx/>
                <a:latin typeface="Arial"/>
                <a:ea typeface="+mj-lt"/>
                <a:cs typeface="Arial"/>
              </a:rPr>
              <a:t>References</a:t>
            </a:r>
            <a:endParaRPr kumimoji="0" lang="en-US" sz="2400" b="0" i="0" u="none" strike="noStrike" kern="1200" cap="none" spc="0" normalizeH="0" baseline="0" noProof="0" dirty="0">
              <a:ln>
                <a:noFill/>
              </a:ln>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28596" y="1857364"/>
            <a:ext cx="7705583" cy="3984362"/>
          </a:xfrm>
          <a:prstGeom prst="rect">
            <a:avLst/>
          </a:prstGeom>
        </p:spPr>
        <p:txBody>
          <a:bodyPr>
            <a:normAutofit/>
          </a:bodyPr>
          <a:lstStyle/>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2400" b="0" i="0" u="none" strike="noStrike" kern="1200" cap="none" spc="0" normalizeH="0" baseline="0" noProof="0" dirty="0" smtClean="0">
                <a:ln>
                  <a:noFill/>
                </a:ln>
                <a:solidFill>
                  <a:srgbClr val="0F0F0F"/>
                </a:solidFill>
                <a:effectLst/>
                <a:uLnTx/>
                <a:uFillTx/>
                <a:latin typeface="+mn-lt"/>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kumimoji="0" lang="en-IN" sz="2400" b="0" i="0" u="none" strike="noStrike" kern="1200" cap="none" spc="0" normalizeH="0" baseline="0" noProof="0" dirty="0" err="1" smtClean="0">
                <a:ln>
                  <a:noFill/>
                </a:ln>
                <a:solidFill>
                  <a:srgbClr val="0F0F0F"/>
                </a:solidFill>
                <a:effectLst/>
                <a:uLnTx/>
                <a:uFillTx/>
                <a:latin typeface="+mn-lt"/>
                <a:ea typeface="+mn-lt"/>
                <a:cs typeface="+mn-lt"/>
              </a:rPr>
              <a:t>preprocessing</a:t>
            </a:r>
            <a:r>
              <a:rPr kumimoji="0" lang="en-IN" sz="2400" b="0" i="0" u="none" strike="noStrike" kern="1200" cap="none" spc="0" normalizeH="0" baseline="0" noProof="0" dirty="0" smtClean="0">
                <a:ln>
                  <a:noFill/>
                </a:ln>
                <a:solidFill>
                  <a:srgbClr val="0F0F0F"/>
                </a:solidFill>
                <a:effectLst/>
                <a:uLnTx/>
                <a:uFillTx/>
                <a:latin typeface="+mn-lt"/>
                <a:ea typeface="+mn-lt"/>
                <a:cs typeface="+mn-lt"/>
              </a:rPr>
              <a:t> and model evaluation.</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BE4CA82-64EC-4D4E-A5E5-3EBB66E7B24C}"/>
              </a:ext>
            </a:extLst>
          </p:cNvPr>
          <p:cNvSpPr txBox="1">
            <a:spLocks/>
          </p:cNvSpPr>
          <p:nvPr/>
        </p:nvSpPr>
        <p:spPr>
          <a:xfrm>
            <a:off x="0" y="2714620"/>
            <a:ext cx="9298744" cy="1325563"/>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600" b="1" i="0" u="none" strike="noStrike" kern="1200" cap="none" spc="0" normalizeH="0" baseline="0" noProof="0" smtClean="0">
                <a:ln>
                  <a:noFill/>
                </a:ln>
                <a:effectLst/>
                <a:uLnTx/>
                <a:uFillTx/>
                <a:latin typeface="Arial" panose="020B0604020202020204" pitchFamily="34" charset="0"/>
                <a:ea typeface="+mj-ea"/>
                <a:cs typeface="Arial" panose="020B0604020202020204" pitchFamily="34" charset="0"/>
              </a:rPr>
              <a:t>THANK YOU</a:t>
            </a:r>
            <a:endParaRPr kumimoji="0" lang="en-US" sz="4600" b="1" i="0" u="none" strike="noStrike" kern="1200" cap="none" spc="0" normalizeH="0" baseline="0" noProof="0">
              <a:ln>
                <a:noFill/>
              </a:ln>
              <a:effectLst/>
              <a:uLnTx/>
              <a:uFillTx/>
              <a:latin typeface="Arial" panose="020B0604020202020204" pitchFamily="34" charset="0"/>
              <a:ea typeface="+mj-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42911" y="600719"/>
            <a:ext cx="7246766" cy="970893"/>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600" b="1" i="0" u="none" strike="noStrike" kern="1200" cap="none" spc="0" normalizeH="0" baseline="0" noProof="0" dirty="0" smtClean="0">
                <a:ln>
                  <a:noFill/>
                </a:ln>
                <a:solidFill>
                  <a:schemeClr val="tx1">
                    <a:lumMod val="95000"/>
                  </a:schemeClr>
                </a:solidFill>
                <a:effectLst/>
                <a:uLnTx/>
                <a:uFillTx/>
                <a:latin typeface="Arial" panose="020B0604020202020204" pitchFamily="34" charset="0"/>
                <a:ea typeface="+mj-ea"/>
                <a:cs typeface="Arial" panose="020B0604020202020204" pitchFamily="34" charset="0"/>
              </a:rPr>
              <a:t>OUTLINE</a:t>
            </a:r>
            <a:endParaRPr kumimoji="0" lang="en-US" sz="4600" b="1" i="0" u="none" strike="noStrike" kern="1200" cap="none" spc="0" normalizeH="0" baseline="0" noProof="0" dirty="0">
              <a:ln>
                <a:noFill/>
              </a:ln>
              <a:solidFill>
                <a:schemeClr val="tx1">
                  <a:lumMod val="95000"/>
                </a:schemeClr>
              </a:solidFill>
              <a:effectLst/>
              <a:uLnTx/>
              <a:uFillTx/>
              <a:latin typeface="Arial" panose="020B0604020202020204" pitchFamily="34" charset="0"/>
              <a:ea typeface="+mj-ea"/>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621644" y="1785926"/>
            <a:ext cx="7593695" cy="3837292"/>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  </a:t>
            </a:r>
            <a:endParaRPr kumimoji="0" lang="en-US" sz="3000" b="0" i="0" u="none" strike="noStrike" kern="1200" cap="none" spc="0" normalizeH="0" baseline="0" noProof="0" dirty="0" smtClean="0">
              <a:ln>
                <a:noFill/>
              </a:ln>
              <a:solidFill>
                <a:schemeClr val="bg1"/>
              </a:solidFill>
              <a:effectLst/>
              <a:uLnTx/>
              <a:uFillTx/>
              <a:latin typeface="Arial"/>
              <a:ea typeface="+mn-ea"/>
              <a:cs typeface="Arial"/>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Problem Statement </a:t>
            </a:r>
            <a:r>
              <a:rPr kumimoji="0" lang="en-US" sz="2000" b="0" i="0" u="none" strike="noStrike" kern="1200" cap="none" spc="0" normalizeH="0" baseline="0" noProof="0" dirty="0" smtClean="0">
                <a:ln>
                  <a:noFill/>
                </a:ln>
                <a:solidFill>
                  <a:schemeClr val="bg1"/>
                </a:solidFill>
                <a:effectLst/>
                <a:uLnTx/>
                <a:uFillTx/>
                <a:latin typeface="Arial"/>
                <a:ea typeface="+mn-lt"/>
                <a:cs typeface="Arial"/>
              </a:rPr>
              <a:t>(Should not include solution)</a:t>
            </a:r>
            <a:endParaRPr kumimoji="0" lang="en-US" sz="3000" b="0" i="0" u="none" strike="noStrike" kern="1200" cap="none" spc="0" normalizeH="0" baseline="0" noProof="0" dirty="0" smtClean="0">
              <a:ln>
                <a:noFill/>
              </a:ln>
              <a:solidFill>
                <a:schemeClr val="bg1"/>
              </a:solidFill>
              <a:effectLst/>
              <a:uLnTx/>
              <a:uFillTx/>
              <a:latin typeface="Arial"/>
              <a:ea typeface="+mn-ea"/>
              <a:cs typeface="Arial"/>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Proposed System/Solution</a:t>
            </a:r>
            <a:endParaRPr kumimoji="0" lang="en-US" sz="3000" b="0" i="0" u="none" strike="noStrike" kern="1200" cap="none" spc="0" normalizeH="0" baseline="0" noProof="0" dirty="0" smtClean="0">
              <a:ln>
                <a:noFill/>
              </a:ln>
              <a:solidFill>
                <a:schemeClr val="bg1"/>
              </a:solidFill>
              <a:effectLst/>
              <a:uLnTx/>
              <a:uFillTx/>
              <a:latin typeface="Arial"/>
              <a:ea typeface="+mn-ea"/>
              <a:cs typeface="Arial"/>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Calibri"/>
              </a:rPr>
              <a:t>System </a:t>
            </a:r>
            <a:r>
              <a:rPr kumimoji="0" lang="en-US" sz="2000" b="1" i="0" u="none" strike="noStrike" kern="1200" cap="none" spc="0" normalizeH="0" baseline="0" noProof="0" dirty="0" smtClean="0">
                <a:ln>
                  <a:noFill/>
                </a:ln>
                <a:solidFill>
                  <a:schemeClr val="bg1"/>
                </a:solidFill>
                <a:effectLst/>
                <a:uLnTx/>
                <a:uFillTx/>
                <a:latin typeface="Arial"/>
                <a:ea typeface="+mn-lt"/>
                <a:cs typeface="+mn-lt"/>
              </a:rPr>
              <a:t>Development Approach </a:t>
            </a:r>
            <a:r>
              <a:rPr kumimoji="0" lang="en-US" sz="2000" b="0" i="0" u="none" strike="noStrike" kern="1200" cap="none" spc="0" normalizeH="0" baseline="0" noProof="0" dirty="0" smtClean="0">
                <a:ln>
                  <a:noFill/>
                </a:ln>
                <a:solidFill>
                  <a:schemeClr val="bg1"/>
                </a:solidFill>
                <a:effectLst/>
                <a:uLnTx/>
                <a:uFillTx/>
                <a:latin typeface="Arial"/>
                <a:ea typeface="+mn-lt"/>
                <a:cs typeface="+mn-lt"/>
              </a:rPr>
              <a:t>(Technology Used) </a:t>
            </a:r>
            <a:endParaRPr kumimoji="0" lang="en-US" sz="3000" b="0" i="0" u="none" strike="noStrike" kern="1200" cap="none" spc="0" normalizeH="0" baseline="0" noProof="0" dirty="0" smtClean="0">
              <a:ln>
                <a:noFill/>
              </a:ln>
              <a:solidFill>
                <a:schemeClr val="bg1"/>
              </a:solidFill>
              <a:effectLst/>
              <a:uLnTx/>
              <a:uFillTx/>
              <a:latin typeface="Arial"/>
              <a:ea typeface="+mn-lt"/>
              <a:cs typeface="+mn-lt"/>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mn-lt"/>
              </a:rPr>
              <a:t>Algorithm &amp; Deployment  </a:t>
            </a:r>
            <a:endParaRPr kumimoji="0" lang="en-US" sz="3000" b="0" i="0" u="none" strike="noStrike" kern="1200" cap="none" spc="0" normalizeH="0" baseline="0" noProof="0" dirty="0" smtClean="0">
              <a:ln>
                <a:noFill/>
              </a:ln>
              <a:solidFill>
                <a:schemeClr val="bg1"/>
              </a:solidFill>
              <a:effectLst/>
              <a:uLnTx/>
              <a:uFillTx/>
              <a:latin typeface="Arial"/>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Result (Output Image)</a:t>
            </a: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Conclusion</a:t>
            </a:r>
            <a:endParaRPr kumimoji="0" lang="en-US" sz="3000" b="0" i="0" u="none" strike="noStrike" kern="1200" cap="none" spc="0" normalizeH="0" baseline="0" noProof="0" dirty="0" smtClean="0">
              <a:ln>
                <a:noFill/>
              </a:ln>
              <a:solidFill>
                <a:schemeClr val="bg1"/>
              </a:solidFill>
              <a:effectLst/>
              <a:uLnTx/>
              <a:uFillTx/>
              <a:latin typeface="Arial"/>
              <a:ea typeface="+mn-ea"/>
              <a:cs typeface="Arial"/>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Future Scope</a:t>
            </a: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References</a:t>
            </a:r>
            <a:endParaRPr kumimoji="0" lang="en-US" sz="3000" b="0" i="0" u="none" strike="noStrike" kern="1200" cap="none" spc="0" normalizeH="0" baseline="0" noProof="0" dirty="0" smtClean="0">
              <a:ln>
                <a:noFill/>
              </a:ln>
              <a:solidFill>
                <a:schemeClr val="bg1"/>
              </a:solidFill>
              <a:effectLst/>
              <a:uLnTx/>
              <a:uFillTx/>
              <a:latin typeface="Arial"/>
              <a:ea typeface="+mn-ea"/>
              <a:cs typeface="Arial"/>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a:ln>
                <a:noFill/>
              </a:ln>
              <a:solidFill>
                <a:schemeClr val="bg1"/>
              </a:solidFill>
              <a:effectLst/>
              <a:uLnTx/>
              <a:uFillTx/>
              <a:latin typeface="Arial"/>
              <a:ea typeface="+mn-ea"/>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500034" y="714356"/>
            <a:ext cx="7762936" cy="491849"/>
          </a:xfrm>
          <a:prstGeom prst="rect">
            <a:avLst/>
          </a:prstGeom>
        </p:spPr>
        <p:txBody>
          <a:bodyPr>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effectLst/>
                <a:uLnTx/>
                <a:uFillTx/>
                <a:latin typeface="Arial" panose="020B0604020202020204" pitchFamily="34" charset="0"/>
                <a:ea typeface="+mj-ea"/>
                <a:cs typeface="Arial" panose="020B0604020202020204" pitchFamily="34" charset="0"/>
              </a:rPr>
              <a:t>Problem Statement</a:t>
            </a:r>
            <a:endParaRPr kumimoji="0" lang="en-US" sz="4400" b="0" i="0" u="none" strike="noStrike" kern="1200" cap="none" spc="0" normalizeH="0" baseline="0" noProof="0">
              <a:ln>
                <a:noFill/>
              </a:ln>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71245" y="1249832"/>
            <a:ext cx="7762935" cy="4334508"/>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3200" b="0" i="0" u="none" strike="noStrike" kern="1200" cap="none" spc="0" normalizeH="0" baseline="0" noProof="0" dirty="0" smtClean="0">
                <a:ln>
                  <a:noFill/>
                </a:ln>
                <a:solidFill>
                  <a:schemeClr val="bg1"/>
                </a:solidFill>
                <a:effectLst/>
                <a:uLnTx/>
                <a:uFillTx/>
                <a:latin typeface="+mn-lt"/>
                <a:ea typeface="+mn-lt"/>
                <a:cs typeface="+mn-lt"/>
              </a:rPr>
              <a:t>Example:</a:t>
            </a:r>
            <a:r>
              <a:rPr kumimoji="0" lang="en-IN" sz="2800" b="0" i="0" u="none" strike="noStrike" kern="1200" cap="none" spc="0" normalizeH="0" baseline="0" noProof="0" dirty="0" smtClean="0">
                <a:ln>
                  <a:noFill/>
                </a:ln>
                <a:solidFill>
                  <a:schemeClr val="bg1"/>
                </a:solidFill>
                <a:effectLst/>
                <a:uLnTx/>
                <a:uFillTx/>
                <a:latin typeface="+mn-lt"/>
                <a:ea typeface="+mn-lt"/>
                <a:cs typeface="+mn-lt"/>
              </a:rPr>
              <a:t> </a:t>
            </a:r>
            <a:r>
              <a:rPr kumimoji="0" lang="en-IN" sz="2400" b="0" i="0" u="none" strike="noStrike" kern="1200" cap="none" spc="0" normalizeH="0" baseline="0" noProof="0" dirty="0" smtClean="0">
                <a:ln>
                  <a:noFill/>
                </a:ln>
                <a:solidFill>
                  <a:schemeClr val="bg1"/>
                </a:solidFill>
                <a:effectLst/>
                <a:uLnTx/>
                <a:uFillTx/>
                <a:latin typeface="+mn-lt"/>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kumimoji="0" lang="en-IN" sz="2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tabLst/>
              <a:defRPr/>
            </a:pPr>
            <a:endParaRPr kumimoji="0" lang="en-IN" sz="3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571472" y="357166"/>
            <a:ext cx="5500726" cy="428628"/>
          </a:xfrm>
          <a:prstGeom prst="rect">
            <a:avLst/>
          </a:prstGeom>
        </p:spPr>
        <p:txBody>
          <a:bodyPr>
            <a:normAutofit fontScale="6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Arial" panose="020B0604020202020204" pitchFamily="34" charset="0"/>
                <a:ea typeface="+mj-ea"/>
                <a:cs typeface="Arial" panose="020B0604020202020204" pitchFamily="34" charset="0"/>
              </a:rPr>
              <a:t>Proposed Solution</a:t>
            </a:r>
            <a:endParaRPr kumimoji="0" lang="en-US" sz="4400" b="0" i="0" u="none" strike="noStrike" kern="1200" cap="none" spc="0" normalizeH="0" baseline="0" noProof="0" dirty="0">
              <a:ln>
                <a:noFill/>
              </a:ln>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1" y="1214422"/>
            <a:ext cx="9144000" cy="5429288"/>
          </a:xfrm>
          <a:prstGeom prst="rect">
            <a:avLst/>
          </a:prstGeom>
        </p:spPr>
        <p:txBody>
          <a:bodyPr vert="horz" lIns="91440" tIns="45720" rIns="91440" bIns="45720" rtlCol="0" anchor="ctr">
            <a:noAutofit/>
          </a:bodyPr>
          <a:lstStyle/>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Data Collection:</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Gather historical data on bike rentals, including time, date, location, and other relevant factors.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Utilize real-time data sources, such as weather conditions, events, and holidays, to enhance prediction accuracy.</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Data </a:t>
            </a:r>
            <a:r>
              <a:rPr kumimoji="0" lang="en-IN" sz="1200" b="1" i="0" u="none" strike="noStrike" kern="1200" cap="none" spc="0" normalizeH="0" baseline="0" noProof="0" dirty="0" err="1" smtClean="0">
                <a:ln>
                  <a:noFill/>
                </a:ln>
                <a:solidFill>
                  <a:schemeClr val="bg1"/>
                </a:solidFill>
                <a:effectLst/>
                <a:uLnTx/>
                <a:uFillTx/>
                <a:latin typeface="Calibri"/>
                <a:ea typeface="+mn-lt"/>
                <a:cs typeface="+mn-lt"/>
              </a:rPr>
              <a:t>Preprocessing</a:t>
            </a: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Clean and </a:t>
            </a:r>
            <a:r>
              <a:rPr kumimoji="0" lang="en-IN" sz="1200" b="1" i="0" u="none" strike="noStrike" kern="1200" cap="none" spc="0" normalizeH="0" baseline="0" noProof="0" dirty="0" err="1" smtClean="0">
                <a:ln>
                  <a:noFill/>
                </a:ln>
                <a:solidFill>
                  <a:schemeClr val="bg1"/>
                </a:solidFill>
                <a:effectLst/>
                <a:uLnTx/>
                <a:uFillTx/>
                <a:latin typeface="Calibri"/>
                <a:ea typeface="+mn-lt"/>
                <a:cs typeface="+mn-lt"/>
              </a:rPr>
              <a:t>preprocess</a:t>
            </a: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 the collected data to handle missing values, outliers, and inconsistencies.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Feature engineering to extract relevant features from the data that might impact bike demand.</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Machine Learning Algorithm:</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Implement a machine learning algorithm, such as a time-series forecasting model (e.g., ARIMA, SARIMA, or LSTM), to predict bike counts based on historical patterns.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Consider incorporating other factors like weather conditions, day of the week, and special events to improve prediction accuracy.</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Deployment:</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Develop a user-friendly interface or application that provides real-time predictions for bike counts at different hours.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Deploy the solution on a scalable and reliable platform, considering factors like server infrastructure, response time, and user accessibility.</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Evaluation:</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Assess the model's performance using appropriate metrics such as Mean Absolute Error (MAE), Root Mean Squared Error (RMSE), or other relevant metrics.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Fine-tune the model based on feedback and continuous monitoring of prediction accuracy.</a:t>
            </a:r>
            <a:endParaRPr kumimoji="0" lang="en-IN" sz="1200" b="1" i="0" u="none" strike="noStrike" kern="1200" cap="none" spc="0" normalizeH="0" baseline="0" noProof="0" dirty="0" smtClean="0">
              <a:ln>
                <a:noFill/>
              </a:ln>
              <a:solidFill>
                <a:schemeClr val="bg1"/>
              </a:solidFill>
              <a:effectLst/>
              <a:uLnTx/>
              <a:uFillTx/>
              <a:latin typeface="Calibri"/>
              <a:ea typeface="+mn-ea"/>
              <a:cs typeface="+mn-cs"/>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0" i="0" u="none" strike="noStrike" kern="1200" cap="none" spc="0" normalizeH="0" baseline="0" noProof="0" dirty="0" smtClean="0">
                <a:ln>
                  <a:noFill/>
                </a:ln>
                <a:solidFill>
                  <a:schemeClr val="bg1"/>
                </a:solidFill>
                <a:effectLst/>
                <a:uLnTx/>
                <a:uFillTx/>
                <a:latin typeface="+mn-lt"/>
                <a:ea typeface="+mn-lt"/>
                <a:cs typeface="+mn-lt"/>
              </a:rPr>
              <a:t>Result:</a:t>
            </a:r>
            <a:endParaRPr kumimoji="0" lang="en-IN" sz="12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IN" sz="3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581193" y="662572"/>
            <a:ext cx="7634146" cy="427799"/>
          </a:xfrm>
          <a:prstGeom prst="rect">
            <a:avLst/>
          </a:prstGeom>
        </p:spPr>
        <p:txBody>
          <a:bodyPr>
            <a:normAutofit fontScale="6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Arial"/>
                <a:ea typeface="+mj-lt"/>
                <a:cs typeface="Arial"/>
              </a:rPr>
              <a:t>System  Approach</a:t>
            </a:r>
            <a:endParaRPr kumimoji="0" lang="en-US" sz="4400" b="0" i="0" u="none" strike="noStrike" kern="1200" cap="none" spc="0" normalizeH="0" baseline="0" noProof="0" dirty="0">
              <a:ln>
                <a:noFill/>
              </a:ln>
              <a:effectLst/>
              <a:uLnTx/>
              <a:uFillTx/>
              <a:latin typeface="Calibri Light"/>
              <a:ea typeface="+mj-ea"/>
              <a:cs typeface="Calibri Light"/>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81193" y="1302026"/>
            <a:ext cx="7634145" cy="3770048"/>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1800" b="1" i="0" u="none" strike="noStrike" kern="1200" cap="none" spc="0" normalizeH="0" baseline="0" noProof="0" smtClean="0">
                <a:ln>
                  <a:noFill/>
                </a:ln>
                <a:solidFill>
                  <a:srgbClr val="0F0F0F"/>
                </a:solidFill>
                <a:effectLst/>
                <a:uLnTx/>
                <a:uFillTx/>
                <a:latin typeface="+mn-lt"/>
                <a:ea typeface="+mn-lt"/>
                <a:cs typeface="+mn-lt"/>
              </a:rPr>
              <a:t>The "System Approach" section outlines the overall strategy and methodology for developing and implementing the rental bike prediction system. Here's a suggested structure for this section:</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800" b="1" i="0" u="none" strike="noStrike" kern="1200" cap="none" spc="0" normalizeH="0" baseline="0" noProof="0" smtClean="0">
                <a:ln>
                  <a:noFill/>
                </a:ln>
                <a:solidFill>
                  <a:srgbClr val="0F0F0F"/>
                </a:solidFill>
                <a:effectLst/>
                <a:uLnTx/>
                <a:uFillTx/>
                <a:latin typeface="+mn-lt"/>
                <a:ea typeface="+mn-ea"/>
                <a:cs typeface="+mn-cs"/>
              </a:rPr>
              <a:t>System requirements</a:t>
            </a: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800" b="1" i="0" u="none" strike="noStrike" kern="1200" cap="none" spc="0" normalizeH="0" baseline="0" noProof="0" smtClean="0">
                <a:ln>
                  <a:noFill/>
                </a:ln>
                <a:solidFill>
                  <a:srgbClr val="0F0F0F"/>
                </a:solidFill>
                <a:effectLst/>
                <a:uLnTx/>
                <a:uFillTx/>
                <a:latin typeface="+mn-lt"/>
                <a:ea typeface="+mn-ea"/>
                <a:cs typeface="+mn-cs"/>
              </a:rPr>
              <a:t>Library required to build the model</a:t>
            </a:r>
            <a:endParaRPr kumimoji="0" lang="en-IN" sz="1800" b="1" i="0" u="none" strike="noStrike" kern="1200" cap="none" spc="0" normalizeH="0" baseline="0" noProof="0">
              <a:ln>
                <a:noFill/>
              </a:ln>
              <a:solidFill>
                <a:srgbClr val="0F0F0F"/>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00042"/>
            <a:ext cx="7572428" cy="357190"/>
          </a:xfrm>
          <a:prstGeom prst="rect">
            <a:avLst/>
          </a:prstGeom>
        </p:spPr>
        <p:txBody>
          <a:bodyPr>
            <a:normAutofit fontScale="4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lumMod val="95000"/>
                  </a:schemeClr>
                </a:solidFill>
                <a:effectLst/>
                <a:uLnTx/>
                <a:uFillTx/>
                <a:latin typeface="Arial"/>
                <a:ea typeface="+mj-lt"/>
                <a:cs typeface="Arial"/>
              </a:rPr>
              <a:t>Algorithm &amp; Deployment</a:t>
            </a:r>
            <a:endParaRPr kumimoji="0" lang="en-US" sz="4600" b="0" i="0" u="none" strike="noStrike" kern="1200" cap="none" spc="0" normalizeH="0" baseline="0" noProof="0" dirty="0">
              <a:ln>
                <a:noFill/>
              </a:ln>
              <a:solidFill>
                <a:schemeClr val="tx1">
                  <a:lumMod val="95000"/>
                </a:schemeClr>
              </a:solidFill>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rot="10800000" flipV="1">
            <a:off x="0" y="1571612"/>
            <a:ext cx="8858280" cy="3643338"/>
          </a:xfrm>
          <a:prstGeom prst="rect">
            <a:avLst/>
          </a:prstGeom>
        </p:spPr>
        <p:txBody>
          <a:bodyPr/>
          <a:lstStyle/>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400" b="0" i="0" u="none" strike="noStrike" kern="1200" cap="none" spc="0" normalizeH="0" baseline="0" noProof="0" dirty="0" smtClean="0">
                <a:ln>
                  <a:noFill/>
                </a:ln>
                <a:solidFill>
                  <a:schemeClr val="bg1"/>
                </a:solidFill>
                <a:effectLst/>
                <a:uLnTx/>
                <a:uFillTx/>
                <a:latin typeface="+mn-lt"/>
                <a:ea typeface="+mn-lt"/>
                <a:cs typeface="+mn-lt"/>
              </a:rPr>
              <a:t>In the Algorithm section, describe the machine learning algorithm chosen for predicting bike counts. Here's an example structure for this section:</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400" b="1" i="0" u="none" strike="noStrike" kern="1200" cap="none" spc="0" normalizeH="0" baseline="0" noProof="0" dirty="0" smtClean="0">
                <a:ln>
                  <a:noFill/>
                </a:ln>
                <a:solidFill>
                  <a:schemeClr val="bg1"/>
                </a:solidFill>
                <a:effectLst/>
                <a:uLnTx/>
                <a:uFillTx/>
                <a:latin typeface="+mn-lt"/>
                <a:ea typeface="+mn-lt"/>
                <a:cs typeface="+mn-lt"/>
              </a:rPr>
              <a:t>Algorithm Selection:</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400" b="0" i="0" u="none" strike="noStrike" kern="1200" cap="none" spc="0" normalizeH="0" baseline="0" noProof="0" dirty="0" smtClean="0">
                <a:ln>
                  <a:noFill/>
                </a:ln>
                <a:solidFill>
                  <a:schemeClr val="bg1"/>
                </a:solidFill>
                <a:effectLst/>
                <a:uLnTx/>
                <a:uFillTx/>
                <a:latin typeface="+mn-lt"/>
                <a:ea typeface="+mn-lt"/>
                <a:cs typeface="+mn-lt"/>
              </a:rPr>
              <a:t>Provide a brief overview of the chosen algorithm (e.g., time-series forecasting model, like ARIMA or LSTM) and justify its selection based on the problem statement and data characteristics.</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400" b="1" i="0" u="none" strike="noStrike" kern="1200" cap="none" spc="0" normalizeH="0" baseline="0" noProof="0" dirty="0" smtClean="0">
                <a:ln>
                  <a:noFill/>
                </a:ln>
                <a:solidFill>
                  <a:schemeClr val="bg1"/>
                </a:solidFill>
                <a:effectLst/>
                <a:uLnTx/>
                <a:uFillTx/>
                <a:latin typeface="+mn-lt"/>
                <a:ea typeface="+mn-lt"/>
                <a:cs typeface="+mn-lt"/>
              </a:rPr>
              <a:t>Data Input:</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400" b="0" i="0" u="none" strike="noStrike" kern="1200" cap="none" spc="0" normalizeH="0" baseline="0" noProof="0" dirty="0" smtClean="0">
                <a:ln>
                  <a:noFill/>
                </a:ln>
                <a:solidFill>
                  <a:schemeClr val="bg1"/>
                </a:solidFill>
                <a:effectLst/>
                <a:uLnTx/>
                <a:uFillTx/>
                <a:latin typeface="+mn-lt"/>
                <a:ea typeface="+mn-lt"/>
                <a:cs typeface="+mn-lt"/>
              </a:rPr>
              <a:t>Specify the input features used by the algorithm, such as historical bike rental data, weather conditions, day of the week, and any other relevant factors.</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400" b="1" i="0" u="none" strike="noStrike" kern="1200" cap="none" spc="0" normalizeH="0" baseline="0" noProof="0" dirty="0" smtClean="0">
                <a:ln>
                  <a:noFill/>
                </a:ln>
                <a:solidFill>
                  <a:schemeClr val="bg1"/>
                </a:solidFill>
                <a:effectLst/>
                <a:uLnTx/>
                <a:uFillTx/>
                <a:latin typeface="+mn-lt"/>
                <a:ea typeface="+mn-lt"/>
                <a:cs typeface="+mn-lt"/>
              </a:rPr>
              <a:t>Training Process:</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400" b="0" i="0" u="none" strike="noStrike" kern="1200" cap="none" spc="0" normalizeH="0" baseline="0" noProof="0" dirty="0" smtClean="0">
                <a:ln>
                  <a:noFill/>
                </a:ln>
                <a:solidFill>
                  <a:schemeClr val="bg1"/>
                </a:solidFill>
                <a:effectLst/>
                <a:uLnTx/>
                <a:uFillTx/>
                <a:latin typeface="+mn-lt"/>
                <a:ea typeface="+mn-lt"/>
                <a:cs typeface="+mn-lt"/>
              </a:rPr>
              <a:t>Explain how the algorithm is trained using historical data. Highlight any specific considerations or techniques employed, such as cross-validation or </a:t>
            </a:r>
            <a:r>
              <a:rPr kumimoji="0" lang="en-IN" sz="1400" b="0" i="0" u="none" strike="noStrike" kern="1200" cap="none" spc="0" normalizeH="0" baseline="0" noProof="0" dirty="0" err="1" smtClean="0">
                <a:ln>
                  <a:noFill/>
                </a:ln>
                <a:solidFill>
                  <a:schemeClr val="bg1"/>
                </a:solidFill>
                <a:effectLst/>
                <a:uLnTx/>
                <a:uFillTx/>
                <a:latin typeface="+mn-lt"/>
                <a:ea typeface="+mn-lt"/>
                <a:cs typeface="+mn-lt"/>
              </a:rPr>
              <a:t>hyperparameter</a:t>
            </a:r>
            <a:r>
              <a:rPr kumimoji="0" lang="en-IN" sz="1400" b="0" i="0" u="none" strike="noStrike" kern="1200" cap="none" spc="0" normalizeH="0" baseline="0" noProof="0" dirty="0" smtClean="0">
                <a:ln>
                  <a:noFill/>
                </a:ln>
                <a:solidFill>
                  <a:schemeClr val="bg1"/>
                </a:solidFill>
                <a:effectLst/>
                <a:uLnTx/>
                <a:uFillTx/>
                <a:latin typeface="+mn-lt"/>
                <a:ea typeface="+mn-lt"/>
                <a:cs typeface="+mn-lt"/>
              </a:rPr>
              <a:t> tuning.</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400" b="1" i="0" u="none" strike="noStrike" kern="1200" cap="none" spc="0" normalizeH="0" baseline="0" noProof="0" dirty="0" smtClean="0">
                <a:ln>
                  <a:noFill/>
                </a:ln>
                <a:solidFill>
                  <a:schemeClr val="bg1"/>
                </a:solidFill>
                <a:effectLst/>
                <a:uLnTx/>
                <a:uFillTx/>
                <a:latin typeface="+mn-lt"/>
                <a:ea typeface="+mn-lt"/>
                <a:cs typeface="+mn-lt"/>
              </a:rPr>
              <a:t>Prediction Process:</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400" b="0" i="0" u="none" strike="noStrike" kern="1200" cap="none" spc="0" normalizeH="0" baseline="0" noProof="0" dirty="0" smtClean="0">
                <a:ln>
                  <a:noFill/>
                </a:ln>
                <a:solidFill>
                  <a:schemeClr val="bg1"/>
                </a:solidFill>
                <a:effectLst/>
                <a:uLnTx/>
                <a:uFillTx/>
                <a:latin typeface="+mn-lt"/>
                <a:ea typeface="+mn-lt"/>
                <a:cs typeface="+mn-lt"/>
              </a:rPr>
              <a:t>Detail how the trained algorithm makes predictions for future bike counts. Discuss any real-time data inputs considered during the prediction phase.</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I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642910" y="571480"/>
            <a:ext cx="7276956" cy="530296"/>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effectLst/>
                <a:uLnTx/>
                <a:uFillTx/>
                <a:latin typeface="Arial"/>
                <a:ea typeface="+mj-lt"/>
                <a:cs typeface="Arial"/>
              </a:rPr>
              <a:t>Result</a:t>
            </a:r>
            <a:endParaRPr kumimoji="0" lang="en-US" sz="2800" b="0" i="0" u="none" strike="noStrike" kern="1200" cap="none" spc="0" normalizeH="0" baseline="0" noProof="0" dirty="0">
              <a:ln>
                <a:noFill/>
              </a:ln>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500034" y="2071678"/>
            <a:ext cx="7276955" cy="2841354"/>
          </a:xfrm>
          <a:prstGeom prst="rect">
            <a:avLst/>
          </a:prstGeom>
        </p:spPr>
        <p:txBody>
          <a:bodyPr>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b="0" i="0" u="none" strike="noStrike" kern="1200" cap="none" spc="0" normalizeH="0" baseline="0" noProof="0" dirty="0" smtClean="0">
                <a:ln>
                  <a:noFill/>
                </a:ln>
                <a:solidFill>
                  <a:srgbClr val="0F0F0F"/>
                </a:solidFill>
                <a:effectLst/>
                <a:uLnTx/>
                <a:uFillTx/>
                <a:latin typeface="+mn-lt"/>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kumimoji="0" lang="en-IN"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581192" y="702156"/>
            <a:ext cx="7634147" cy="530296"/>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effectLst/>
                <a:uLnTx/>
                <a:uFillTx/>
                <a:latin typeface="Arial"/>
                <a:ea typeface="+mj-lt"/>
                <a:cs typeface="Arial"/>
              </a:rPr>
              <a:t>Conclusion</a:t>
            </a:r>
            <a:endParaRPr kumimoji="0" lang="en-US" sz="2800" b="0" i="0" u="none" strike="noStrike" kern="1200" cap="none" spc="0" normalizeH="0" baseline="0" noProof="0" dirty="0">
              <a:ln>
                <a:noFill/>
              </a:ln>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428596" y="1500174"/>
            <a:ext cx="7634146" cy="4673324"/>
          </a:xfrm>
          <a:prstGeom prst="rect">
            <a:avLst/>
          </a:prstGeom>
        </p:spPr>
        <p:txBody>
          <a:bodyPr>
            <a:normAutofit/>
          </a:bodyPr>
          <a:lstStyle/>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2400" b="0" i="0" u="none" strike="noStrike" kern="1200" cap="none" spc="0" normalizeH="0" baseline="0" noProof="0" dirty="0" smtClean="0">
                <a:ln>
                  <a:noFill/>
                </a:ln>
                <a:solidFill>
                  <a:srgbClr val="0F0F0F"/>
                </a:solidFill>
                <a:effectLst/>
                <a:uLnTx/>
                <a:uFillTx/>
                <a:latin typeface="+mn-lt"/>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571472" y="1643050"/>
            <a:ext cx="7348394" cy="4127238"/>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US" sz="2400" b="1"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bg1"/>
                </a:solidFill>
                <a:effectLst/>
                <a:uLnTx/>
                <a:uFillTx/>
                <a:latin typeface="+mn-lt"/>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Arial"/>
                <a:cs typeface="Arial"/>
              </a:rPr>
              <a:t>Future scope</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55</TotalTime>
  <Words>660</Words>
  <Application>Microsoft Office PowerPoint</Application>
  <PresentationFormat>On-screen Show (4:3)</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cp:revision>
  <dcterms:created xsi:type="dcterms:W3CDTF">2024-04-02T05:00:48Z</dcterms:created>
  <dcterms:modified xsi:type="dcterms:W3CDTF">2024-04-02T05:56:14Z</dcterms:modified>
</cp:coreProperties>
</file>