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1"/>
  </p:handoutMasterIdLst>
  <p:sldIdLst>
    <p:sldId id="256" r:id="rId4"/>
    <p:sldId id="266" r:id="rId6"/>
    <p:sldId id="334" r:id="rId7"/>
    <p:sldId id="336" r:id="rId8"/>
    <p:sldId id="338" r:id="rId9"/>
    <p:sldId id="339" r:id="rId10"/>
    <p:sldId id="340" r:id="rId11"/>
    <p:sldId id="341" r:id="rId12"/>
    <p:sldId id="271" r:id="rId13"/>
    <p:sldId id="343" r:id="rId14"/>
    <p:sldId id="298" r:id="rId15"/>
    <p:sldId id="344" r:id="rId16"/>
    <p:sldId id="272" r:id="rId17"/>
    <p:sldId id="345" r:id="rId18"/>
    <p:sldId id="346" r:id="rId19"/>
    <p:sldId id="347" r:id="rId20"/>
  </p:sldIdLst>
  <p:sldSz cx="7235825" cy="4498975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B2B2B2"/>
    <a:srgbClr val="F8F8F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37" d="100"/>
          <a:sy n="137" d="100"/>
        </p:scale>
        <p:origin x="-465" y="-45"/>
      </p:cViewPr>
      <p:guideLst>
        <p:guide orient="horz" pos="1522"/>
        <p:guide pos="20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8" cy="719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947738" y="1143000"/>
            <a:ext cx="4962525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80604020202020204" pitchFamily="34" charset="0"/>
                <a:ea typeface="SimSun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478" y="736291"/>
            <a:ext cx="5426869" cy="1566310"/>
          </a:xfrm>
        </p:spPr>
        <p:txBody>
          <a:bodyPr anchor="b"/>
          <a:lstStyle>
            <a:lvl1pPr algn="ctr">
              <a:defRPr sz="29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478" y="2363004"/>
            <a:ext cx="5426869" cy="1086211"/>
          </a:xfrm>
        </p:spPr>
        <p:txBody>
          <a:bodyPr/>
          <a:lstStyle>
            <a:lvl1pPr marL="0" indent="0" algn="ctr">
              <a:buNone/>
              <a:defRPr sz="1180"/>
            </a:lvl1pPr>
            <a:lvl2pPr marL="224790" indent="0" algn="ctr">
              <a:buNone/>
              <a:defRPr sz="985"/>
            </a:lvl2pPr>
            <a:lvl3pPr marL="450215" indent="0" algn="ctr">
              <a:buNone/>
              <a:defRPr sz="885"/>
            </a:lvl3pPr>
            <a:lvl4pPr marL="675005" indent="0" algn="ctr">
              <a:buNone/>
              <a:defRPr sz="785"/>
            </a:lvl4pPr>
            <a:lvl5pPr marL="899795" indent="0" algn="ctr">
              <a:buNone/>
              <a:defRPr sz="785"/>
            </a:lvl5pPr>
            <a:lvl6pPr marL="1124585" indent="0" algn="ctr">
              <a:buNone/>
              <a:defRPr sz="785"/>
            </a:lvl6pPr>
            <a:lvl7pPr marL="1350010" indent="0" algn="ctr">
              <a:buNone/>
              <a:defRPr sz="785"/>
            </a:lvl7pPr>
            <a:lvl8pPr marL="1574800" indent="0" algn="ctr">
              <a:buNone/>
              <a:defRPr sz="785"/>
            </a:lvl8pPr>
            <a:lvl9pPr marL="1799590" indent="0" algn="ctr">
              <a:buNone/>
              <a:defRPr sz="78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80604020202020204" pitchFamily="34" charset="0"/>
                <a:ea typeface="SimSun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5973" y="180168"/>
            <a:ext cx="1628061" cy="38387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791" y="180168"/>
            <a:ext cx="4789801" cy="3838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478" y="736291"/>
            <a:ext cx="5426869" cy="1566310"/>
          </a:xfrm>
        </p:spPr>
        <p:txBody>
          <a:bodyPr anchor="b"/>
          <a:lstStyle>
            <a:lvl1pPr algn="ctr">
              <a:defRPr sz="29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478" y="2363004"/>
            <a:ext cx="5426869" cy="1086211"/>
          </a:xfrm>
        </p:spPr>
        <p:txBody>
          <a:bodyPr/>
          <a:lstStyle>
            <a:lvl1pPr marL="0" indent="0" algn="ctr">
              <a:buNone/>
              <a:defRPr sz="1180"/>
            </a:lvl1pPr>
            <a:lvl2pPr marL="224790" indent="0" algn="ctr">
              <a:buNone/>
              <a:defRPr sz="985"/>
            </a:lvl2pPr>
            <a:lvl3pPr marL="450215" indent="0" algn="ctr">
              <a:buNone/>
              <a:defRPr sz="885"/>
            </a:lvl3pPr>
            <a:lvl4pPr marL="675005" indent="0" algn="ctr">
              <a:buNone/>
              <a:defRPr sz="785"/>
            </a:lvl4pPr>
            <a:lvl5pPr marL="899795" indent="0" algn="ctr">
              <a:buNone/>
              <a:defRPr sz="785"/>
            </a:lvl5pPr>
            <a:lvl6pPr marL="1124585" indent="0" algn="ctr">
              <a:buNone/>
              <a:defRPr sz="785"/>
            </a:lvl6pPr>
            <a:lvl7pPr marL="1350010" indent="0" algn="ctr">
              <a:buNone/>
              <a:defRPr sz="785"/>
            </a:lvl7pPr>
            <a:lvl8pPr marL="1574800" indent="0" algn="ctr">
              <a:buNone/>
              <a:defRPr sz="785"/>
            </a:lvl8pPr>
            <a:lvl9pPr marL="1799590" indent="0" algn="ctr">
              <a:buNone/>
              <a:defRPr sz="78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80604020202020204" pitchFamily="34" charset="0"/>
                <a:ea typeface="SimSun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695" y="1121620"/>
            <a:ext cx="6240899" cy="1871448"/>
          </a:xfrm>
        </p:spPr>
        <p:txBody>
          <a:bodyPr anchor="b"/>
          <a:lstStyle>
            <a:lvl1pPr>
              <a:defRPr sz="29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695" y="3010773"/>
            <a:ext cx="6240899" cy="984150"/>
          </a:xfrm>
        </p:spPr>
        <p:txBody>
          <a:bodyPr/>
          <a:lstStyle>
            <a:lvl1pPr marL="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1pPr>
            <a:lvl2pPr marL="224790" indent="0">
              <a:buNone/>
              <a:defRPr sz="985">
                <a:solidFill>
                  <a:schemeClr val="tx1">
                    <a:tint val="75000"/>
                  </a:schemeClr>
                </a:solidFill>
              </a:defRPr>
            </a:lvl2pPr>
            <a:lvl3pPr marL="450215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3pPr>
            <a:lvl4pPr marL="675005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4pPr>
            <a:lvl5pPr marL="899795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5pPr>
            <a:lvl6pPr marL="1124585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6pPr>
            <a:lvl7pPr marL="1350010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7pPr>
            <a:lvl8pPr marL="1574800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8pPr>
            <a:lvl9pPr marL="1799590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791" y="1049761"/>
            <a:ext cx="3190999" cy="29691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35" y="1049761"/>
            <a:ext cx="3190999" cy="29691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05" y="239529"/>
            <a:ext cx="6240899" cy="869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05" y="1102874"/>
            <a:ext cx="3061093" cy="540502"/>
          </a:xfrm>
        </p:spPr>
        <p:txBody>
          <a:bodyPr anchor="b"/>
          <a:lstStyle>
            <a:lvl1pPr marL="0" indent="0">
              <a:buNone/>
              <a:defRPr sz="1180" b="1"/>
            </a:lvl1pPr>
            <a:lvl2pPr marL="224790" indent="0">
              <a:buNone/>
              <a:defRPr sz="985" b="1"/>
            </a:lvl2pPr>
            <a:lvl3pPr marL="450215" indent="0">
              <a:buNone/>
              <a:defRPr sz="885" b="1"/>
            </a:lvl3pPr>
            <a:lvl4pPr marL="675005" indent="0">
              <a:buNone/>
              <a:defRPr sz="785" b="1"/>
            </a:lvl4pPr>
            <a:lvl5pPr marL="899795" indent="0">
              <a:buNone/>
              <a:defRPr sz="785" b="1"/>
            </a:lvl5pPr>
            <a:lvl6pPr marL="1124585" indent="0">
              <a:buNone/>
              <a:defRPr sz="785" b="1"/>
            </a:lvl6pPr>
            <a:lvl7pPr marL="1350010" indent="0">
              <a:buNone/>
              <a:defRPr sz="785" b="1"/>
            </a:lvl7pPr>
            <a:lvl8pPr marL="1574800" indent="0">
              <a:buNone/>
              <a:defRPr sz="785" b="1"/>
            </a:lvl8pPr>
            <a:lvl9pPr marL="1799590" indent="0">
              <a:buNone/>
              <a:defRPr sz="78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05" y="1643376"/>
            <a:ext cx="3061093" cy="24171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3136" y="1102874"/>
            <a:ext cx="3076168" cy="540502"/>
          </a:xfrm>
        </p:spPr>
        <p:txBody>
          <a:bodyPr anchor="b"/>
          <a:lstStyle>
            <a:lvl1pPr marL="0" indent="0">
              <a:buNone/>
              <a:defRPr sz="1180" b="1"/>
            </a:lvl1pPr>
            <a:lvl2pPr marL="224790" indent="0">
              <a:buNone/>
              <a:defRPr sz="985" b="1"/>
            </a:lvl2pPr>
            <a:lvl3pPr marL="450215" indent="0">
              <a:buNone/>
              <a:defRPr sz="885" b="1"/>
            </a:lvl3pPr>
            <a:lvl4pPr marL="675005" indent="0">
              <a:buNone/>
              <a:defRPr sz="785" b="1"/>
            </a:lvl4pPr>
            <a:lvl5pPr marL="899795" indent="0">
              <a:buNone/>
              <a:defRPr sz="785" b="1"/>
            </a:lvl5pPr>
            <a:lvl6pPr marL="1124585" indent="0">
              <a:buNone/>
              <a:defRPr sz="785" b="1"/>
            </a:lvl6pPr>
            <a:lvl7pPr marL="1350010" indent="0">
              <a:buNone/>
              <a:defRPr sz="785" b="1"/>
            </a:lvl7pPr>
            <a:lvl8pPr marL="1574800" indent="0">
              <a:buNone/>
              <a:defRPr sz="785" b="1"/>
            </a:lvl8pPr>
            <a:lvl9pPr marL="1799590" indent="0">
              <a:buNone/>
              <a:defRPr sz="78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3136" y="1643376"/>
            <a:ext cx="3076168" cy="24171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05" y="299932"/>
            <a:ext cx="2333742" cy="1049761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168" y="647769"/>
            <a:ext cx="3663136" cy="3197188"/>
          </a:xfrm>
        </p:spPr>
        <p:txBody>
          <a:bodyPr/>
          <a:lstStyle>
            <a:lvl1pPr>
              <a:defRPr sz="1575"/>
            </a:lvl1pPr>
            <a:lvl2pPr>
              <a:defRPr sz="1380"/>
            </a:lvl2pPr>
            <a:lvl3pPr>
              <a:defRPr sz="1180"/>
            </a:lvl3pPr>
            <a:lvl4pPr>
              <a:defRPr sz="985"/>
            </a:lvl4pPr>
            <a:lvl5pPr>
              <a:defRPr sz="985"/>
            </a:lvl5pPr>
            <a:lvl6pPr>
              <a:defRPr sz="985"/>
            </a:lvl6pPr>
            <a:lvl7pPr>
              <a:defRPr sz="985"/>
            </a:lvl7pPr>
            <a:lvl8pPr>
              <a:defRPr sz="985"/>
            </a:lvl8pPr>
            <a:lvl9pPr>
              <a:defRPr sz="98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405" y="1349693"/>
            <a:ext cx="2333742" cy="2500472"/>
          </a:xfrm>
        </p:spPr>
        <p:txBody>
          <a:bodyPr/>
          <a:lstStyle>
            <a:lvl1pPr marL="0" indent="0">
              <a:buNone/>
              <a:defRPr sz="785"/>
            </a:lvl1pPr>
            <a:lvl2pPr marL="224790" indent="0">
              <a:buNone/>
              <a:defRPr sz="690"/>
            </a:lvl2pPr>
            <a:lvl3pPr marL="450215" indent="0">
              <a:buNone/>
              <a:defRPr sz="590"/>
            </a:lvl3pPr>
            <a:lvl4pPr marL="675005" indent="0">
              <a:buNone/>
              <a:defRPr sz="490"/>
            </a:lvl4pPr>
            <a:lvl5pPr marL="899795" indent="0">
              <a:buNone/>
              <a:defRPr sz="490"/>
            </a:lvl5pPr>
            <a:lvl6pPr marL="1124585" indent="0">
              <a:buNone/>
              <a:defRPr sz="490"/>
            </a:lvl6pPr>
            <a:lvl7pPr marL="1350010" indent="0">
              <a:buNone/>
              <a:defRPr sz="490"/>
            </a:lvl7pPr>
            <a:lvl8pPr marL="1574800" indent="0">
              <a:buNone/>
              <a:defRPr sz="490"/>
            </a:lvl8pPr>
            <a:lvl9pPr marL="1799590" indent="0">
              <a:buNone/>
              <a:defRPr sz="49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05" y="299932"/>
            <a:ext cx="2333742" cy="1049761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76168" y="647769"/>
            <a:ext cx="3663136" cy="3197188"/>
          </a:xfrm>
        </p:spPr>
        <p:txBody>
          <a:bodyPr/>
          <a:lstStyle>
            <a:lvl1pPr marL="0" indent="0">
              <a:buNone/>
              <a:defRPr sz="1575"/>
            </a:lvl1pPr>
            <a:lvl2pPr marL="224790" indent="0">
              <a:buNone/>
              <a:defRPr sz="1380"/>
            </a:lvl2pPr>
            <a:lvl3pPr marL="450215" indent="0">
              <a:buNone/>
              <a:defRPr sz="1180"/>
            </a:lvl3pPr>
            <a:lvl4pPr marL="675005" indent="0">
              <a:buNone/>
              <a:defRPr sz="985"/>
            </a:lvl4pPr>
            <a:lvl5pPr marL="899795" indent="0">
              <a:buNone/>
              <a:defRPr sz="985"/>
            </a:lvl5pPr>
            <a:lvl6pPr marL="1124585" indent="0">
              <a:buNone/>
              <a:defRPr sz="985"/>
            </a:lvl6pPr>
            <a:lvl7pPr marL="1350010" indent="0">
              <a:buNone/>
              <a:defRPr sz="985"/>
            </a:lvl7pPr>
            <a:lvl8pPr marL="1574800" indent="0">
              <a:buNone/>
              <a:defRPr sz="985"/>
            </a:lvl8pPr>
            <a:lvl9pPr marL="1799590" indent="0">
              <a:buNone/>
              <a:defRPr sz="98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405" y="1349693"/>
            <a:ext cx="2333742" cy="2500472"/>
          </a:xfrm>
        </p:spPr>
        <p:txBody>
          <a:bodyPr/>
          <a:lstStyle>
            <a:lvl1pPr marL="0" indent="0">
              <a:buNone/>
              <a:defRPr sz="785"/>
            </a:lvl1pPr>
            <a:lvl2pPr marL="224790" indent="0">
              <a:buNone/>
              <a:defRPr sz="690"/>
            </a:lvl2pPr>
            <a:lvl3pPr marL="450215" indent="0">
              <a:buNone/>
              <a:defRPr sz="590"/>
            </a:lvl3pPr>
            <a:lvl4pPr marL="675005" indent="0">
              <a:buNone/>
              <a:defRPr sz="490"/>
            </a:lvl4pPr>
            <a:lvl5pPr marL="899795" indent="0">
              <a:buNone/>
              <a:defRPr sz="490"/>
            </a:lvl5pPr>
            <a:lvl6pPr marL="1124585" indent="0">
              <a:buNone/>
              <a:defRPr sz="490"/>
            </a:lvl6pPr>
            <a:lvl7pPr marL="1350010" indent="0">
              <a:buNone/>
              <a:defRPr sz="490"/>
            </a:lvl7pPr>
            <a:lvl8pPr marL="1574800" indent="0">
              <a:buNone/>
              <a:defRPr sz="490"/>
            </a:lvl8pPr>
            <a:lvl9pPr marL="1799590" indent="0">
              <a:buNone/>
              <a:defRPr sz="49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5973" y="180168"/>
            <a:ext cx="1628061" cy="38387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791" y="180168"/>
            <a:ext cx="4789801" cy="3838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695" y="1121620"/>
            <a:ext cx="6240899" cy="1871448"/>
          </a:xfrm>
        </p:spPr>
        <p:txBody>
          <a:bodyPr anchor="b"/>
          <a:lstStyle>
            <a:lvl1pPr>
              <a:defRPr sz="29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695" y="3010773"/>
            <a:ext cx="6240899" cy="984150"/>
          </a:xfrm>
        </p:spPr>
        <p:txBody>
          <a:bodyPr/>
          <a:lstStyle>
            <a:lvl1pPr marL="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1pPr>
            <a:lvl2pPr marL="224790" indent="0">
              <a:buNone/>
              <a:defRPr sz="985">
                <a:solidFill>
                  <a:schemeClr val="tx1">
                    <a:tint val="75000"/>
                  </a:schemeClr>
                </a:solidFill>
              </a:defRPr>
            </a:lvl2pPr>
            <a:lvl3pPr marL="450215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3pPr>
            <a:lvl4pPr marL="675005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4pPr>
            <a:lvl5pPr marL="899795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5pPr>
            <a:lvl6pPr marL="1124585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6pPr>
            <a:lvl7pPr marL="1350010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7pPr>
            <a:lvl8pPr marL="1574800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8pPr>
            <a:lvl9pPr marL="1799590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791" y="1049761"/>
            <a:ext cx="3190999" cy="29691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35" y="1049761"/>
            <a:ext cx="3190999" cy="29691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05" y="239529"/>
            <a:ext cx="6240899" cy="869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05" y="1102874"/>
            <a:ext cx="3061093" cy="540502"/>
          </a:xfrm>
        </p:spPr>
        <p:txBody>
          <a:bodyPr anchor="b"/>
          <a:lstStyle>
            <a:lvl1pPr marL="0" indent="0">
              <a:buNone/>
              <a:defRPr sz="1180" b="1"/>
            </a:lvl1pPr>
            <a:lvl2pPr marL="224790" indent="0">
              <a:buNone/>
              <a:defRPr sz="985" b="1"/>
            </a:lvl2pPr>
            <a:lvl3pPr marL="450215" indent="0">
              <a:buNone/>
              <a:defRPr sz="885" b="1"/>
            </a:lvl3pPr>
            <a:lvl4pPr marL="675005" indent="0">
              <a:buNone/>
              <a:defRPr sz="785" b="1"/>
            </a:lvl4pPr>
            <a:lvl5pPr marL="899795" indent="0">
              <a:buNone/>
              <a:defRPr sz="785" b="1"/>
            </a:lvl5pPr>
            <a:lvl6pPr marL="1124585" indent="0">
              <a:buNone/>
              <a:defRPr sz="785" b="1"/>
            </a:lvl6pPr>
            <a:lvl7pPr marL="1350010" indent="0">
              <a:buNone/>
              <a:defRPr sz="785" b="1"/>
            </a:lvl7pPr>
            <a:lvl8pPr marL="1574800" indent="0">
              <a:buNone/>
              <a:defRPr sz="785" b="1"/>
            </a:lvl8pPr>
            <a:lvl9pPr marL="1799590" indent="0">
              <a:buNone/>
              <a:defRPr sz="78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05" y="1643376"/>
            <a:ext cx="3061093" cy="24171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3136" y="1102874"/>
            <a:ext cx="3076168" cy="540502"/>
          </a:xfrm>
        </p:spPr>
        <p:txBody>
          <a:bodyPr anchor="b"/>
          <a:lstStyle>
            <a:lvl1pPr marL="0" indent="0">
              <a:buNone/>
              <a:defRPr sz="1180" b="1"/>
            </a:lvl1pPr>
            <a:lvl2pPr marL="224790" indent="0">
              <a:buNone/>
              <a:defRPr sz="985" b="1"/>
            </a:lvl2pPr>
            <a:lvl3pPr marL="450215" indent="0">
              <a:buNone/>
              <a:defRPr sz="885" b="1"/>
            </a:lvl3pPr>
            <a:lvl4pPr marL="675005" indent="0">
              <a:buNone/>
              <a:defRPr sz="785" b="1"/>
            </a:lvl4pPr>
            <a:lvl5pPr marL="899795" indent="0">
              <a:buNone/>
              <a:defRPr sz="785" b="1"/>
            </a:lvl5pPr>
            <a:lvl6pPr marL="1124585" indent="0">
              <a:buNone/>
              <a:defRPr sz="785" b="1"/>
            </a:lvl6pPr>
            <a:lvl7pPr marL="1350010" indent="0">
              <a:buNone/>
              <a:defRPr sz="785" b="1"/>
            </a:lvl7pPr>
            <a:lvl8pPr marL="1574800" indent="0">
              <a:buNone/>
              <a:defRPr sz="785" b="1"/>
            </a:lvl8pPr>
            <a:lvl9pPr marL="1799590" indent="0">
              <a:buNone/>
              <a:defRPr sz="78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3136" y="1643376"/>
            <a:ext cx="3076168" cy="24171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05" y="299932"/>
            <a:ext cx="2333742" cy="1049761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168" y="647769"/>
            <a:ext cx="3663136" cy="3197188"/>
          </a:xfrm>
        </p:spPr>
        <p:txBody>
          <a:bodyPr/>
          <a:lstStyle>
            <a:lvl1pPr>
              <a:defRPr sz="1575"/>
            </a:lvl1pPr>
            <a:lvl2pPr>
              <a:defRPr sz="1380"/>
            </a:lvl2pPr>
            <a:lvl3pPr>
              <a:defRPr sz="1180"/>
            </a:lvl3pPr>
            <a:lvl4pPr>
              <a:defRPr sz="985"/>
            </a:lvl4pPr>
            <a:lvl5pPr>
              <a:defRPr sz="985"/>
            </a:lvl5pPr>
            <a:lvl6pPr>
              <a:defRPr sz="985"/>
            </a:lvl6pPr>
            <a:lvl7pPr>
              <a:defRPr sz="985"/>
            </a:lvl7pPr>
            <a:lvl8pPr>
              <a:defRPr sz="985"/>
            </a:lvl8pPr>
            <a:lvl9pPr>
              <a:defRPr sz="98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405" y="1349693"/>
            <a:ext cx="2333742" cy="2500472"/>
          </a:xfrm>
        </p:spPr>
        <p:txBody>
          <a:bodyPr/>
          <a:lstStyle>
            <a:lvl1pPr marL="0" indent="0">
              <a:buNone/>
              <a:defRPr sz="785"/>
            </a:lvl1pPr>
            <a:lvl2pPr marL="224790" indent="0">
              <a:buNone/>
              <a:defRPr sz="690"/>
            </a:lvl2pPr>
            <a:lvl3pPr marL="450215" indent="0">
              <a:buNone/>
              <a:defRPr sz="590"/>
            </a:lvl3pPr>
            <a:lvl4pPr marL="675005" indent="0">
              <a:buNone/>
              <a:defRPr sz="490"/>
            </a:lvl4pPr>
            <a:lvl5pPr marL="899795" indent="0">
              <a:buNone/>
              <a:defRPr sz="490"/>
            </a:lvl5pPr>
            <a:lvl6pPr marL="1124585" indent="0">
              <a:buNone/>
              <a:defRPr sz="490"/>
            </a:lvl6pPr>
            <a:lvl7pPr marL="1350010" indent="0">
              <a:buNone/>
              <a:defRPr sz="490"/>
            </a:lvl7pPr>
            <a:lvl8pPr marL="1574800" indent="0">
              <a:buNone/>
              <a:defRPr sz="490"/>
            </a:lvl8pPr>
            <a:lvl9pPr marL="1799590" indent="0">
              <a:buNone/>
              <a:defRPr sz="49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05" y="299932"/>
            <a:ext cx="2333742" cy="1049761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76168" y="647769"/>
            <a:ext cx="3663136" cy="3197188"/>
          </a:xfrm>
        </p:spPr>
        <p:txBody>
          <a:bodyPr/>
          <a:lstStyle>
            <a:lvl1pPr marL="0" indent="0">
              <a:buNone/>
              <a:defRPr sz="1575"/>
            </a:lvl1pPr>
            <a:lvl2pPr marL="224790" indent="0">
              <a:buNone/>
              <a:defRPr sz="1380"/>
            </a:lvl2pPr>
            <a:lvl3pPr marL="450215" indent="0">
              <a:buNone/>
              <a:defRPr sz="1180"/>
            </a:lvl3pPr>
            <a:lvl4pPr marL="675005" indent="0">
              <a:buNone/>
              <a:defRPr sz="985"/>
            </a:lvl4pPr>
            <a:lvl5pPr marL="899795" indent="0">
              <a:buNone/>
              <a:defRPr sz="985"/>
            </a:lvl5pPr>
            <a:lvl6pPr marL="1124585" indent="0">
              <a:buNone/>
              <a:defRPr sz="985"/>
            </a:lvl6pPr>
            <a:lvl7pPr marL="1350010" indent="0">
              <a:buNone/>
              <a:defRPr sz="985"/>
            </a:lvl7pPr>
            <a:lvl8pPr marL="1574800" indent="0">
              <a:buNone/>
              <a:defRPr sz="985"/>
            </a:lvl8pPr>
            <a:lvl9pPr marL="1799590" indent="0">
              <a:buNone/>
              <a:defRPr sz="98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405" y="1349693"/>
            <a:ext cx="2333742" cy="2500472"/>
          </a:xfrm>
        </p:spPr>
        <p:txBody>
          <a:bodyPr/>
          <a:lstStyle>
            <a:lvl1pPr marL="0" indent="0">
              <a:buNone/>
              <a:defRPr sz="785"/>
            </a:lvl1pPr>
            <a:lvl2pPr marL="224790" indent="0">
              <a:buNone/>
              <a:defRPr sz="690"/>
            </a:lvl2pPr>
            <a:lvl3pPr marL="450215" indent="0">
              <a:buNone/>
              <a:defRPr sz="590"/>
            </a:lvl3pPr>
            <a:lvl4pPr marL="675005" indent="0">
              <a:buNone/>
              <a:defRPr sz="490"/>
            </a:lvl4pPr>
            <a:lvl5pPr marL="899795" indent="0">
              <a:buNone/>
              <a:defRPr sz="490"/>
            </a:lvl5pPr>
            <a:lvl6pPr marL="1124585" indent="0">
              <a:buNone/>
              <a:defRPr sz="490"/>
            </a:lvl6pPr>
            <a:lvl7pPr marL="1350010" indent="0">
              <a:buNone/>
              <a:defRPr sz="490"/>
            </a:lvl7pPr>
            <a:lvl8pPr marL="1574800" indent="0">
              <a:buNone/>
              <a:defRPr sz="490"/>
            </a:lvl8pPr>
            <a:lvl9pPr marL="1799590" indent="0">
              <a:buNone/>
              <a:defRPr sz="49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361791" y="180168"/>
            <a:ext cx="6512243" cy="74982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361791" y="1049761"/>
            <a:ext cx="6512243" cy="2969116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361791" y="4096983"/>
            <a:ext cx="1688359" cy="31242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92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2472240" y="4096983"/>
            <a:ext cx="2291345" cy="31242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92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5185675" y="4096983"/>
            <a:ext cx="1688359" cy="31242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92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80604020202020204" pitchFamily="34" charset="0"/>
                <a:ea typeface="SimSun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8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4790" lvl="0" indent="-224790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•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87680" lvl="1" indent="-187325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–"/>
        <a:defRPr sz="18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49935" lvl="2" indent="-149860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•"/>
        <a:defRPr sz="15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49655" lvl="3" indent="-149860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–"/>
        <a:defRPr sz="13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50010" lvl="4" indent="-149860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»"/>
        <a:defRPr sz="13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649730" lvl="5" indent="-149860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»"/>
        <a:defRPr sz="13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49450" lvl="6" indent="-149860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»"/>
        <a:defRPr sz="13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49170" lvl="7" indent="-149860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»"/>
        <a:defRPr sz="13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549525" lvl="8" indent="-149860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»"/>
        <a:defRPr sz="13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18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99720" lvl="1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600075" lvl="2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899795" lvl="3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199515" lvl="4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1499870" lvl="5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1799590" lvl="6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2099310" lvl="7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2399665" lvl="8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361791" y="180168"/>
            <a:ext cx="6512243" cy="74982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361791" y="1049761"/>
            <a:ext cx="6512243" cy="2969116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361791" y="4096983"/>
            <a:ext cx="1688359" cy="31242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92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2472240" y="4096983"/>
            <a:ext cx="2291345" cy="31242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92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5185675" y="4096983"/>
            <a:ext cx="1688359" cy="31242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92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80604020202020204" pitchFamily="34" charset="0"/>
                <a:ea typeface="SimSun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8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4790" lvl="0" indent="-224790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•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87680" lvl="1" indent="-187325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–"/>
        <a:defRPr sz="18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49935" lvl="2" indent="-149860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•"/>
        <a:defRPr sz="15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49655" lvl="3" indent="-149860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–"/>
        <a:defRPr sz="13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50010" lvl="4" indent="-149860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»"/>
        <a:defRPr sz="13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649730" lvl="5" indent="-149860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»"/>
        <a:defRPr sz="13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49450" lvl="6" indent="-149860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»"/>
        <a:defRPr sz="13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49170" lvl="7" indent="-149860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»"/>
        <a:defRPr sz="13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549525" lvl="8" indent="-149860" algn="l" defTabSz="600075" eaLnBrk="1" fontAlgn="base" latinLnBrk="0" hangingPunct="1">
        <a:lnSpc>
          <a:spcPct val="100000"/>
        </a:lnSpc>
        <a:spcBef>
          <a:spcPct val="13000"/>
        </a:spcBef>
        <a:spcAft>
          <a:spcPct val="0"/>
        </a:spcAft>
        <a:buChar char="»"/>
        <a:defRPr sz="13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18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99720" lvl="1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600075" lvl="2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899795" lvl="3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199515" lvl="4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1499870" lvl="5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1799590" lvl="6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2099310" lvl="7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2399665" lvl="8" indent="0" algn="l" defTabSz="60007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3073"/>
          <p:cNvSpPr txBox="1"/>
          <p:nvPr/>
        </p:nvSpPr>
        <p:spPr>
          <a:xfrm>
            <a:off x="14605" y="280035"/>
            <a:ext cx="71691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en-US" sz="3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Traffic Density Analysis Using Image Processing</a:t>
            </a:r>
            <a:endParaRPr lang="en-US" altLang="en-US" sz="3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6" name="文本框 3075"/>
          <p:cNvSpPr txBox="1"/>
          <p:nvPr/>
        </p:nvSpPr>
        <p:spPr>
          <a:xfrm>
            <a:off x="2001520" y="1758950"/>
            <a:ext cx="32321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PRESENTED BY:</a:t>
            </a:r>
            <a:endParaRPr lang="en-US" altLang="zh-CN" b="1">
              <a:solidFill>
                <a:schemeClr val="bg1"/>
              </a:solidFill>
              <a:latin typeface="Arial" panose="02080604020202020204" pitchFamily="34" charset="0"/>
              <a:ea typeface="微软雅黑" panose="020B0503020204020204" charset="-122"/>
            </a:endParaRPr>
          </a:p>
          <a:p>
            <a:pPr algn="ctr"/>
            <a:r>
              <a:rPr lang="en-US" altLang="zh-CN" b="1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Kashindra Mahato(Roll-171549)</a:t>
            </a:r>
            <a:endParaRPr lang="en-US" altLang="zh-CN" b="1">
              <a:solidFill>
                <a:schemeClr val="bg1"/>
              </a:solidFill>
              <a:latin typeface="Arial" panose="02080604020202020204" pitchFamily="34" charset="0"/>
              <a:ea typeface="微软雅黑" panose="020B0503020204020204" charset="-122"/>
            </a:endParaRPr>
          </a:p>
          <a:p>
            <a:pPr algn="ctr"/>
            <a:r>
              <a:rPr lang="en-US" altLang="zh-CN" b="1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Rajan Paudel(Roll-17155</a:t>
            </a:r>
            <a:r>
              <a:rPr lang="en-US" altLang="en-US" b="1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0</a:t>
            </a:r>
            <a:r>
              <a:rPr lang="en-US" altLang="zh-CN" b="1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3077" name="文本框 3076"/>
          <p:cNvSpPr txBox="1"/>
          <p:nvPr/>
        </p:nvSpPr>
        <p:spPr>
          <a:xfrm>
            <a:off x="2707640" y="2694940"/>
            <a:ext cx="18199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0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</a:rPr>
              <a:t>Supervisor</a:t>
            </a:r>
            <a:r>
              <a:rPr lang="zh-CN" altLang="en-US" sz="10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 sz="10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</a:rPr>
              <a:t>Dr Roshan Chitrakar</a:t>
            </a:r>
            <a:endParaRPr lang="en-US" altLang="zh-CN" sz="1000" b="1">
              <a:solidFill>
                <a:schemeClr val="bg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31670" y="3195955"/>
            <a:ext cx="49149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bg1"/>
                </a:solidFill>
                <a:latin typeface="微软雅黑" charset="0"/>
                <a:cs typeface="微软雅黑" charset="0"/>
              </a:rPr>
              <a:t>Department of Information Technology</a:t>
            </a:r>
            <a:endParaRPr lang="en-US" sz="2000">
              <a:solidFill>
                <a:schemeClr val="bg1"/>
              </a:solidFill>
              <a:latin typeface="微软雅黑" charset="0"/>
              <a:cs typeface="微软雅黑" charset="0"/>
            </a:endParaRPr>
          </a:p>
          <a:p>
            <a:r>
              <a:rPr lang="en-US" sz="2000">
                <a:solidFill>
                  <a:schemeClr val="bg1"/>
                </a:solidFill>
                <a:latin typeface="微软雅黑" charset="0"/>
                <a:cs typeface="微软雅黑" charset="0"/>
              </a:rPr>
              <a:t>Nepal College of Information Technology</a:t>
            </a:r>
            <a:endParaRPr lang="en-US" sz="2000">
              <a:solidFill>
                <a:schemeClr val="bg1"/>
              </a:solidFill>
              <a:latin typeface="微软雅黑" charset="0"/>
              <a:cs typeface="微软雅黑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" y="3093720"/>
            <a:ext cx="1508760" cy="10585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缺对角矩形1 386"/>
          <p:cNvSpPr/>
          <p:nvPr/>
        </p:nvSpPr>
        <p:spPr>
          <a:xfrm>
            <a:off x="884238" y="2617788"/>
            <a:ext cx="2573337" cy="839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7779" y="0"/>
              </a:cxn>
              <a:cxn ang="0">
                <a:pos x="1905000" y="297221"/>
              </a:cxn>
              <a:cxn ang="0">
                <a:pos x="1905000" y="1279525"/>
              </a:cxn>
              <a:cxn ang="0">
                <a:pos x="1905000" y="1279525"/>
              </a:cxn>
              <a:cxn ang="0">
                <a:pos x="297221" y="1279525"/>
              </a:cxn>
              <a:cxn ang="0">
                <a:pos x="0" y="982304"/>
              </a:cxn>
              <a:cxn ang="0">
                <a:pos x="0" y="0"/>
              </a:cxn>
            </a:cxnLst>
            <a:rect l="0" t="0" r="0" b="0"/>
            <a:pathLst>
              <a:path w="1905000" h="1279525">
                <a:moveTo>
                  <a:pt x="0" y="0"/>
                </a:moveTo>
                <a:lnTo>
                  <a:pt x="1607779" y="0"/>
                </a:lnTo>
                <a:lnTo>
                  <a:pt x="1905000" y="297221"/>
                </a:lnTo>
                <a:lnTo>
                  <a:pt x="1905000" y="1279525"/>
                </a:lnTo>
                <a:lnTo>
                  <a:pt x="1905000" y="1279525"/>
                </a:lnTo>
                <a:lnTo>
                  <a:pt x="297221" y="1279525"/>
                </a:lnTo>
                <a:lnTo>
                  <a:pt x="0" y="982304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3" name="文本框 18438"/>
          <p:cNvSpPr txBox="1"/>
          <p:nvPr/>
        </p:nvSpPr>
        <p:spPr>
          <a:xfrm>
            <a:off x="976313" y="2701925"/>
            <a:ext cx="2378075" cy="675005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2000" u="sng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Result of Image Thresholding</a:t>
            </a:r>
            <a:endParaRPr lang="en-US" altLang="zh-CN" sz="2000" u="sng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4" name="缺对角矩形1 386"/>
          <p:cNvSpPr/>
          <p:nvPr/>
        </p:nvSpPr>
        <p:spPr>
          <a:xfrm>
            <a:off x="3779838" y="2617788"/>
            <a:ext cx="2573337" cy="839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7779" y="0"/>
              </a:cxn>
              <a:cxn ang="0">
                <a:pos x="1905000" y="297221"/>
              </a:cxn>
              <a:cxn ang="0">
                <a:pos x="1905000" y="1279525"/>
              </a:cxn>
              <a:cxn ang="0">
                <a:pos x="1905000" y="1279525"/>
              </a:cxn>
              <a:cxn ang="0">
                <a:pos x="297221" y="1279525"/>
              </a:cxn>
              <a:cxn ang="0">
                <a:pos x="0" y="982304"/>
              </a:cxn>
              <a:cxn ang="0">
                <a:pos x="0" y="0"/>
              </a:cxn>
            </a:cxnLst>
            <a:rect l="0" t="0" r="0" b="0"/>
            <a:pathLst>
              <a:path w="1905000" h="1279525">
                <a:moveTo>
                  <a:pt x="0" y="0"/>
                </a:moveTo>
                <a:lnTo>
                  <a:pt x="1607779" y="0"/>
                </a:lnTo>
                <a:lnTo>
                  <a:pt x="1905000" y="297221"/>
                </a:lnTo>
                <a:lnTo>
                  <a:pt x="1905000" y="1279525"/>
                </a:lnTo>
                <a:lnTo>
                  <a:pt x="1905000" y="1279525"/>
                </a:lnTo>
                <a:lnTo>
                  <a:pt x="297221" y="1279525"/>
                </a:lnTo>
                <a:lnTo>
                  <a:pt x="0" y="982304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5" name="文本框 18440"/>
          <p:cNvSpPr txBox="1"/>
          <p:nvPr/>
        </p:nvSpPr>
        <p:spPr>
          <a:xfrm>
            <a:off x="3873500" y="2701925"/>
            <a:ext cx="3183255" cy="675005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2000" u="sng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Result of Morphological operations</a:t>
            </a:r>
            <a:endParaRPr lang="en-US" altLang="zh-CN" sz="2000" u="sng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Picture 1" descr="vehicle6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" y="816610"/>
            <a:ext cx="3032125" cy="1688465"/>
          </a:xfrm>
          <a:prstGeom prst="rect">
            <a:avLst/>
          </a:prstGeom>
        </p:spPr>
      </p:pic>
      <p:pic>
        <p:nvPicPr>
          <p:cNvPr id="3" name="Picture 2" descr="vehicle6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55" y="816610"/>
            <a:ext cx="2998470" cy="16865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0241"/>
          <p:cNvSpPr txBox="1"/>
          <p:nvPr/>
        </p:nvSpPr>
        <p:spPr>
          <a:xfrm>
            <a:off x="485140" y="3356928"/>
            <a:ext cx="535813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u="sng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</a:rPr>
              <a:t>Result of contour Detection and blob Analysis.</a:t>
            </a:r>
            <a:endParaRPr lang="en-US" altLang="zh-CN" sz="2000" u="sng">
              <a:solidFill>
                <a:schemeClr val="bg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11269" name="图片 10244" descr="/home/kashindra/Documents/vehicle654.jpgvehicle65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5140" y="427355"/>
            <a:ext cx="5723890" cy="278828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文本框 23556"/>
          <p:cNvSpPr txBox="1"/>
          <p:nvPr/>
        </p:nvSpPr>
        <p:spPr>
          <a:xfrm>
            <a:off x="987425" y="1868488"/>
            <a:ext cx="635635" cy="243840"/>
          </a:xfrm>
          <a:prstGeom prst="rect">
            <a:avLst/>
          </a:prstGeom>
          <a:noFill/>
          <a:ln w="9525">
            <a:noFill/>
          </a:ln>
        </p:spPr>
        <p:txBody>
          <a:bodyPr wrap="none" lIns="60000" tIns="30000" rIns="60000" bIns="30000" anchor="t">
            <a:spAutoFit/>
          </a:bodyPr>
          <a:lstStyle/>
          <a:p>
            <a:r>
              <a:rPr lang="en-US" altLang="zh-CN" b="1" u="sng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Library</a:t>
            </a:r>
            <a:endParaRPr lang="en-US" altLang="zh-CN" b="1" u="sng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82" name="文本框 23557"/>
          <p:cNvSpPr txBox="1"/>
          <p:nvPr/>
        </p:nvSpPr>
        <p:spPr>
          <a:xfrm>
            <a:off x="987425" y="2146300"/>
            <a:ext cx="2395538" cy="367030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OpenCV</a:t>
            </a:r>
            <a:endParaRPr lang="en-US" altLang="zh-CN" sz="1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Numpy</a:t>
            </a:r>
            <a:endParaRPr lang="en-US" altLang="zh-CN" sz="1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9" name="流程图: 联系 23558" descr="1312031,105"/>
          <p:cNvSpPr/>
          <p:nvPr/>
        </p:nvSpPr>
        <p:spPr>
          <a:xfrm>
            <a:off x="3230245" y="826770"/>
            <a:ext cx="774700" cy="777240"/>
          </a:xfrm>
          <a:prstGeom prst="flowChartConnector">
            <a:avLst/>
          </a:prstGeom>
          <a:blipFill rotWithShape="1">
            <a:blip r:embed="rId2" cstate="print"/>
            <a:srcRect/>
            <a:stretch>
              <a:fillRect l="-49000" r="-60000"/>
            </a:stretch>
          </a:blipFill>
          <a:ln w="381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23560" name="流程图: 联系 23559" descr="1317638,105"/>
          <p:cNvSpPr/>
          <p:nvPr/>
        </p:nvSpPr>
        <p:spPr>
          <a:xfrm>
            <a:off x="3609975" y="2011363"/>
            <a:ext cx="774700" cy="773112"/>
          </a:xfrm>
          <a:prstGeom prst="flowChartConnector">
            <a:avLst/>
          </a:prstGeom>
          <a:blipFill rotWithShape="1">
            <a:blip r:embed="rId3" cstate="print"/>
            <a:srcRect/>
            <a:stretch>
              <a:fillRect l="-45000" r="-60000"/>
            </a:stretch>
          </a:blipFill>
          <a:ln w="381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23561" name="流程图: 联系 23560" descr="1317737,106"/>
          <p:cNvSpPr/>
          <p:nvPr/>
        </p:nvSpPr>
        <p:spPr>
          <a:xfrm>
            <a:off x="2557463" y="3206750"/>
            <a:ext cx="774700" cy="774700"/>
          </a:xfrm>
          <a:prstGeom prst="flowChartConnector">
            <a:avLst/>
          </a:prstGeom>
          <a:blipFill rotWithShape="1">
            <a:blip r:embed="rId4" cstate="print"/>
            <a:srcRect/>
            <a:stretch>
              <a:fillRect l="-31000" r="-84000"/>
            </a:stretch>
          </a:blipFill>
          <a:ln w="381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24586" name="文本框 23561"/>
          <p:cNvSpPr txBox="1"/>
          <p:nvPr/>
        </p:nvSpPr>
        <p:spPr>
          <a:xfrm>
            <a:off x="3978275" y="752475"/>
            <a:ext cx="1421130" cy="243840"/>
          </a:xfrm>
          <a:prstGeom prst="rect">
            <a:avLst/>
          </a:prstGeom>
          <a:noFill/>
          <a:ln w="9525">
            <a:noFill/>
          </a:ln>
        </p:spPr>
        <p:txBody>
          <a:bodyPr wrap="none" lIns="60000" tIns="30000" rIns="60000" bIns="30000" anchor="t">
            <a:spAutoFit/>
          </a:bodyPr>
          <a:lstStyle/>
          <a:p>
            <a:r>
              <a:rPr lang="en-US" altLang="zh-CN" b="1" u="sng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Operating System</a:t>
            </a:r>
            <a:endParaRPr lang="en-US" altLang="zh-CN" b="1" u="sng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87" name="文本框 23562"/>
          <p:cNvSpPr txBox="1"/>
          <p:nvPr/>
        </p:nvSpPr>
        <p:spPr>
          <a:xfrm>
            <a:off x="4115435" y="1031875"/>
            <a:ext cx="2613025" cy="367030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Windows 10</a:t>
            </a:r>
            <a:endParaRPr lang="en-US" altLang="zh-CN" sz="1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endParaRPr lang="en-US" altLang="zh-CN" sz="1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88" name="文本框 23563"/>
          <p:cNvSpPr txBox="1"/>
          <p:nvPr/>
        </p:nvSpPr>
        <p:spPr>
          <a:xfrm>
            <a:off x="4538663" y="1869758"/>
            <a:ext cx="373380" cy="243840"/>
          </a:xfrm>
          <a:prstGeom prst="rect">
            <a:avLst/>
          </a:prstGeom>
          <a:noFill/>
          <a:ln w="9525">
            <a:noFill/>
          </a:ln>
        </p:spPr>
        <p:txBody>
          <a:bodyPr wrap="none" lIns="60000" tIns="30000" rIns="60000" bIns="30000" anchor="t">
            <a:spAutoFit/>
          </a:bodyPr>
          <a:lstStyle/>
          <a:p>
            <a:r>
              <a:rPr lang="en-US" altLang="zh-CN" b="1" u="sng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IDE</a:t>
            </a:r>
            <a:endParaRPr lang="en-US" altLang="zh-CN" b="1" u="sng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89" name="文本框 23564"/>
          <p:cNvSpPr txBox="1"/>
          <p:nvPr/>
        </p:nvSpPr>
        <p:spPr>
          <a:xfrm>
            <a:off x="4540250" y="2147570"/>
            <a:ext cx="2043113" cy="367030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Pycharm</a:t>
            </a:r>
            <a:endParaRPr lang="en-US" altLang="zh-CN" sz="1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Spyder</a:t>
            </a:r>
            <a:endParaRPr lang="en-US" altLang="zh-CN" sz="1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90" name="文本框 23565"/>
          <p:cNvSpPr txBox="1"/>
          <p:nvPr/>
        </p:nvSpPr>
        <p:spPr>
          <a:xfrm>
            <a:off x="3476625" y="3195638"/>
            <a:ext cx="795655" cy="243840"/>
          </a:xfrm>
          <a:prstGeom prst="rect">
            <a:avLst/>
          </a:prstGeom>
          <a:noFill/>
          <a:ln w="9525">
            <a:noFill/>
          </a:ln>
        </p:spPr>
        <p:txBody>
          <a:bodyPr wrap="none" lIns="60000" tIns="30000" rIns="60000" bIns="30000" anchor="t">
            <a:spAutoFit/>
          </a:bodyPr>
          <a:lstStyle/>
          <a:p>
            <a:r>
              <a:rPr lang="en-US" altLang="zh-CN" b="1" u="sng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Database</a:t>
            </a:r>
            <a:endParaRPr lang="en-US" altLang="zh-CN" b="1" u="sng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91" name="文本框 23566"/>
          <p:cNvSpPr txBox="1"/>
          <p:nvPr/>
        </p:nvSpPr>
        <p:spPr>
          <a:xfrm>
            <a:off x="3479800" y="3470275"/>
            <a:ext cx="3130550" cy="213360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1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1600" y="597535"/>
            <a:ext cx="28460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000" b="1" u="sng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 Requirements</a:t>
            </a:r>
            <a:endParaRPr lang="en-US" altLang="en-US" sz="2000"/>
          </a:p>
        </p:txBody>
      </p:sp>
      <p:sp>
        <p:nvSpPr>
          <p:cNvPr id="3" name="流程图: 联系 23558" descr="1312031,105"/>
          <p:cNvSpPr/>
          <p:nvPr/>
        </p:nvSpPr>
        <p:spPr>
          <a:xfrm>
            <a:off x="212725" y="1862455"/>
            <a:ext cx="774700" cy="773113"/>
          </a:xfrm>
          <a:prstGeom prst="flowChartConnector">
            <a:avLst/>
          </a:prstGeom>
          <a:blipFill rotWithShape="1">
            <a:blip r:embed="rId5" cstate="print"/>
            <a:srcRect/>
            <a:stretch>
              <a:fillRect l="-47000" r="-60000"/>
            </a:stretch>
          </a:blipFill>
          <a:ln w="381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直接连接符 11267"/>
          <p:cNvSpPr/>
          <p:nvPr/>
        </p:nvSpPr>
        <p:spPr>
          <a:xfrm>
            <a:off x="2713038" y="1247775"/>
            <a:ext cx="7937" cy="2119313"/>
          </a:xfrm>
          <a:prstGeom prst="line">
            <a:avLst/>
          </a:prstGeom>
          <a:ln w="9525" cap="rnd" cmpd="sng">
            <a:solidFill>
              <a:srgbClr val="FFFFFF"/>
            </a:solidFill>
            <a:prstDash val="sysDot"/>
            <a:bevel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2294" name="文本框 11269"/>
          <p:cNvSpPr txBox="1"/>
          <p:nvPr/>
        </p:nvSpPr>
        <p:spPr>
          <a:xfrm>
            <a:off x="196850" y="1333500"/>
            <a:ext cx="2425700" cy="521335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Reference lines are drawn and once the object pass the assigned reference line count is increased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589915"/>
            <a:ext cx="4099560" cy="27774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96850" y="462915"/>
            <a:ext cx="16179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000" b="1" u="sng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 Result</a:t>
            </a:r>
            <a:endParaRPr lang="en-US" altLang="en-US" sz="200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240" y="736600"/>
            <a:ext cx="5426710" cy="485775"/>
          </a:xfrm>
        </p:spPr>
        <p:txBody>
          <a:bodyPr/>
          <a:p>
            <a:r>
              <a:rPr lang="en-US" altLang="en-US" sz="2000" b="1" u="sng">
                <a:solidFill>
                  <a:schemeClr val="bg1"/>
                </a:solidFill>
                <a:latin typeface="微软雅黑" charset="0"/>
                <a:cs typeface="微软雅黑" charset="0"/>
              </a:rPr>
              <a:t>Future works</a:t>
            </a:r>
            <a:endParaRPr lang="en-US" altLang="en-US" sz="2000" b="1" u="sng">
              <a:solidFill>
                <a:schemeClr val="bg1"/>
              </a:solidFill>
              <a:latin typeface="微软雅黑" charset="0"/>
              <a:cs typeface="微软雅黑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240" y="1384935"/>
            <a:ext cx="5426710" cy="2064385"/>
          </a:xfrm>
        </p:spPr>
        <p:txBody>
          <a:bodyPr/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微软雅黑" charset="0"/>
                <a:cs typeface="微软雅黑" charset="0"/>
              </a:rPr>
              <a:t>Adding more real life features.</a:t>
            </a:r>
            <a:endParaRPr lang="en-US" altLang="en-US" sz="1500" b="1">
              <a:solidFill>
                <a:schemeClr val="bg1"/>
              </a:solidFill>
              <a:latin typeface="微软雅黑" charset="0"/>
              <a:cs typeface="微软雅黑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微软雅黑" charset="0"/>
                <a:cs typeface="微软雅黑" charset="0"/>
              </a:rPr>
              <a:t>Making this system more robust.</a:t>
            </a:r>
            <a:endParaRPr lang="en-US" altLang="en-US" sz="1500" b="1">
              <a:solidFill>
                <a:schemeClr val="bg1"/>
              </a:solidFill>
              <a:latin typeface="微软雅黑" charset="0"/>
              <a:cs typeface="微软雅黑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微软雅黑" charset="0"/>
                <a:cs typeface="微软雅黑" charset="0"/>
              </a:rPr>
              <a:t>Adding number plate Detection.</a:t>
            </a:r>
            <a:endParaRPr lang="en-US" altLang="en-US" sz="1500" b="1">
              <a:solidFill>
                <a:schemeClr val="bg1"/>
              </a:solidFill>
              <a:latin typeface="微软雅黑" charset="0"/>
              <a:cs typeface="微软雅黑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微软雅黑" charset="0"/>
                <a:cs typeface="微软雅黑" charset="0"/>
              </a:rPr>
              <a:t>Adding Traffic violation conditions.</a:t>
            </a:r>
            <a:endParaRPr lang="en-US" altLang="en-US" sz="1500" b="1">
              <a:solidFill>
                <a:schemeClr val="bg1"/>
              </a:solidFill>
              <a:latin typeface="微软雅黑" charset="0"/>
              <a:cs typeface="微软雅黑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微软雅黑" charset="0"/>
                <a:cs typeface="微软雅黑" charset="0"/>
              </a:rPr>
              <a:t>Vehicles classification.</a:t>
            </a:r>
            <a:endParaRPr lang="en-US" altLang="en-US" sz="1500" b="1">
              <a:solidFill>
                <a:schemeClr val="bg1"/>
              </a:solidFill>
              <a:latin typeface="微软雅黑" charset="0"/>
              <a:cs typeface="微软雅黑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240" y="736600"/>
            <a:ext cx="5426710" cy="485775"/>
          </a:xfrm>
        </p:spPr>
        <p:txBody>
          <a:bodyPr/>
          <a:p>
            <a:r>
              <a:rPr lang="en-US" altLang="en-US" sz="2000" b="1" u="sng">
                <a:solidFill>
                  <a:schemeClr val="bg1"/>
                </a:solidFill>
                <a:latin typeface="微软雅黑" charset="0"/>
                <a:cs typeface="微软雅黑" charset="0"/>
              </a:rPr>
              <a:t>Conclusion</a:t>
            </a:r>
            <a:endParaRPr lang="en-US" altLang="en-US" sz="2000" b="1" u="sng">
              <a:solidFill>
                <a:schemeClr val="bg1"/>
              </a:solidFill>
              <a:latin typeface="微软雅黑" charset="0"/>
              <a:cs typeface="微软雅黑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240" y="1384935"/>
            <a:ext cx="5426710" cy="2409190"/>
          </a:xfrm>
        </p:spPr>
        <p:txBody>
          <a:bodyPr/>
          <a:p>
            <a:pPr algn="l"/>
            <a:r>
              <a:rPr lang="en-US" altLang="en-US" sz="1500" b="1">
                <a:solidFill>
                  <a:schemeClr val="bg1"/>
                </a:solidFill>
                <a:latin typeface="微软雅黑" charset="0"/>
                <a:cs typeface="微软雅黑" charset="0"/>
              </a:rPr>
              <a:t>A framework for vehicle detection and counting is developed.</a:t>
            </a:r>
            <a:endParaRPr lang="en-US" altLang="en-US" sz="1500" b="1">
              <a:solidFill>
                <a:schemeClr val="bg1"/>
              </a:solidFill>
              <a:latin typeface="微软雅黑" charset="0"/>
              <a:cs typeface="微软雅黑" charset="0"/>
            </a:endParaRPr>
          </a:p>
          <a:p>
            <a:pPr algn="l"/>
            <a:endParaRPr lang="en-US" altLang="en-US" sz="1500" b="1">
              <a:solidFill>
                <a:schemeClr val="bg1"/>
              </a:solidFill>
              <a:latin typeface="微软雅黑" charset="0"/>
              <a:cs typeface="微软雅黑" charset="0"/>
            </a:endParaRPr>
          </a:p>
          <a:p>
            <a:pPr algn="l"/>
            <a:r>
              <a:rPr lang="en-US" altLang="en-US" sz="1500" b="1">
                <a:solidFill>
                  <a:schemeClr val="bg1"/>
                </a:solidFill>
                <a:latin typeface="微软雅黑" charset="0"/>
                <a:cs typeface="微软雅黑" charset="0"/>
              </a:rPr>
              <a:t>Efficiency of this model as observed is higher compared to other traditional methods.</a:t>
            </a:r>
            <a:endParaRPr lang="en-US" altLang="en-US" sz="1500" b="1">
              <a:solidFill>
                <a:schemeClr val="bg1"/>
              </a:solidFill>
              <a:latin typeface="微软雅黑" charset="0"/>
              <a:cs typeface="微软雅黑" charset="0"/>
            </a:endParaRPr>
          </a:p>
          <a:p>
            <a:pPr algn="l"/>
            <a:endParaRPr lang="en-US" altLang="en-US" sz="1500" b="1">
              <a:solidFill>
                <a:schemeClr val="bg1"/>
              </a:solidFill>
              <a:latin typeface="微软雅黑" charset="0"/>
              <a:cs typeface="微软雅黑" charset="0"/>
            </a:endParaRPr>
          </a:p>
          <a:p>
            <a:pPr algn="l"/>
            <a:r>
              <a:rPr lang="en-US" altLang="en-US" sz="1500" b="1">
                <a:solidFill>
                  <a:schemeClr val="bg1"/>
                </a:solidFill>
                <a:latin typeface="微软雅黑" charset="0"/>
                <a:cs typeface="微软雅黑" charset="0"/>
              </a:rPr>
              <a:t>Limitations were found such as: counting vehicles during low light conditions, missing to count the </a:t>
            </a:r>
            <a:r>
              <a:rPr lang="" altLang="en-US" sz="1500" b="1">
                <a:solidFill>
                  <a:schemeClr val="bg1"/>
                </a:solidFill>
                <a:latin typeface="微软雅黑" charset="0"/>
                <a:cs typeface="微软雅黑" charset="0"/>
              </a:rPr>
              <a:t>f</a:t>
            </a:r>
            <a:r>
              <a:rPr lang="en-US" altLang="en-US" sz="1500" b="1">
                <a:solidFill>
                  <a:schemeClr val="bg1"/>
                </a:solidFill>
                <a:latin typeface="微软雅黑" charset="0"/>
                <a:cs typeface="微软雅黑" charset="0"/>
              </a:rPr>
              <a:t>ast moving vehicles etc..</a:t>
            </a:r>
            <a:endParaRPr lang="en-US" altLang="en-US" sz="1500" b="1">
              <a:solidFill>
                <a:schemeClr val="bg1"/>
              </a:solidFill>
              <a:latin typeface="微软雅黑" charset="0"/>
              <a:cs typeface="微软雅黑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39937"/>
          <p:cNvSpPr txBox="1"/>
          <p:nvPr/>
        </p:nvSpPr>
        <p:spPr>
          <a:xfrm>
            <a:off x="2224088" y="1277938"/>
            <a:ext cx="2828925" cy="8239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963" name="直接连接符 39938"/>
          <p:cNvSpPr/>
          <p:nvPr/>
        </p:nvSpPr>
        <p:spPr>
          <a:xfrm>
            <a:off x="1508125" y="2192338"/>
            <a:ext cx="426085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7169"/>
          <p:cNvSpPr txBox="1"/>
          <p:nvPr/>
        </p:nvSpPr>
        <p:spPr>
          <a:xfrm>
            <a:off x="2816225" y="1646555"/>
            <a:ext cx="1622425" cy="24511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</a:rPr>
              <a:t>Introduction</a:t>
            </a:r>
            <a:endParaRPr lang="en-US" altLang="zh-CN" sz="1000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8195" name="文本框 7170"/>
          <p:cNvSpPr txBox="1"/>
          <p:nvPr/>
        </p:nvSpPr>
        <p:spPr>
          <a:xfrm>
            <a:off x="2816225" y="1969770"/>
            <a:ext cx="1622425" cy="39878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</a:rPr>
              <a:t>Importance of the Project</a:t>
            </a:r>
            <a:endParaRPr lang="en-US" sz="1000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8196" name="文本框 7171"/>
          <p:cNvSpPr txBox="1"/>
          <p:nvPr/>
        </p:nvSpPr>
        <p:spPr>
          <a:xfrm>
            <a:off x="2816225" y="2806383"/>
            <a:ext cx="1622425" cy="24511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</a:rPr>
              <a:t>Features </a:t>
            </a:r>
            <a:endParaRPr lang="en-US" altLang="zh-CN" sz="1000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8197" name="文本框 7172"/>
          <p:cNvSpPr txBox="1"/>
          <p:nvPr/>
        </p:nvSpPr>
        <p:spPr>
          <a:xfrm>
            <a:off x="2816225" y="2474278"/>
            <a:ext cx="1622425" cy="24511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</a:rPr>
              <a:t>Challenges</a:t>
            </a:r>
            <a:endParaRPr lang="en-US" sz="1000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8198" name="文本框 7173"/>
          <p:cNvSpPr txBox="1"/>
          <p:nvPr/>
        </p:nvSpPr>
        <p:spPr>
          <a:xfrm>
            <a:off x="1605598" y="909638"/>
            <a:ext cx="4043362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  <a:endParaRPr lang="zh-CN" altLang="en-US" sz="2000" b="1" u="sng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7169"/>
          <p:cNvSpPr txBox="1"/>
          <p:nvPr/>
        </p:nvSpPr>
        <p:spPr>
          <a:xfrm>
            <a:off x="2816225" y="3140710"/>
            <a:ext cx="1622425" cy="24511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algn="ctr"/>
            <a:r>
              <a:rPr lang="en-US" altLang="en-US" sz="10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</a:rPr>
              <a:t>Algorithm </a:t>
            </a:r>
            <a:endParaRPr lang="en-US" altLang="en-US" sz="1000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7170"/>
          <p:cNvSpPr txBox="1"/>
          <p:nvPr/>
        </p:nvSpPr>
        <p:spPr>
          <a:xfrm>
            <a:off x="2816225" y="3453765"/>
            <a:ext cx="1622425" cy="39878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algn="ctr"/>
            <a:r>
              <a:rPr lang="en-US" altLang="en-US" sz="10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</a:rPr>
              <a:t>System Requirements</a:t>
            </a:r>
            <a:endParaRPr lang="en-US" altLang="en-US" sz="1000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框 7170"/>
          <p:cNvSpPr txBox="1"/>
          <p:nvPr/>
        </p:nvSpPr>
        <p:spPr>
          <a:xfrm>
            <a:off x="2816225" y="929640"/>
            <a:ext cx="1622425" cy="24511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en-US" sz="10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</a:rPr>
              <a:t>Final Result</a:t>
            </a:r>
            <a:endParaRPr lang="en-US" altLang="en-US" sz="1000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8196" name="文本框 7171"/>
          <p:cNvSpPr txBox="1"/>
          <p:nvPr/>
        </p:nvSpPr>
        <p:spPr>
          <a:xfrm>
            <a:off x="2816225" y="1685608"/>
            <a:ext cx="1622425" cy="24511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en-US" sz="10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</a:rPr>
              <a:t>Conclusion</a:t>
            </a:r>
            <a:endParaRPr lang="en-US" altLang="en-US" sz="1000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8197" name="文本框 7172"/>
          <p:cNvSpPr txBox="1"/>
          <p:nvPr/>
        </p:nvSpPr>
        <p:spPr>
          <a:xfrm>
            <a:off x="2816225" y="1323658"/>
            <a:ext cx="1622425" cy="24511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en-US" sz="10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</a:rPr>
              <a:t>Future plans</a:t>
            </a:r>
            <a:endParaRPr lang="en-US" altLang="en-US" sz="1000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240" y="736600"/>
            <a:ext cx="5426710" cy="485775"/>
          </a:xfrm>
        </p:spPr>
        <p:txBody>
          <a:bodyPr/>
          <a:p>
            <a:r>
              <a:rPr lang="en-US" altLang="en-US" sz="2000" b="1" u="sng">
                <a:solidFill>
                  <a:schemeClr val="bg1"/>
                </a:solidFill>
                <a:latin typeface="微软雅黑" charset="0"/>
                <a:cs typeface="微软雅黑" charset="0"/>
              </a:rPr>
              <a:t>Introduction</a:t>
            </a:r>
            <a:endParaRPr lang="en-US" altLang="en-US" sz="2000" b="1" u="sng">
              <a:solidFill>
                <a:schemeClr val="bg1"/>
              </a:solidFill>
              <a:latin typeface="微软雅黑" charset="0"/>
              <a:cs typeface="微软雅黑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240" y="1384935"/>
            <a:ext cx="5426710" cy="2064385"/>
          </a:xfrm>
        </p:spPr>
        <p:txBody>
          <a:bodyPr/>
          <a:p>
            <a:pPr algn="l"/>
            <a:r>
              <a:rPr lang="en-US" altLang="en-US" sz="1500" b="1">
                <a:solidFill>
                  <a:schemeClr val="bg1"/>
                </a:solidFill>
                <a:latin typeface="微软雅黑" charset="0"/>
                <a:cs typeface="微软雅黑" charset="0"/>
              </a:rPr>
              <a:t>This system is a computer vision-based vehicle counting system.</a:t>
            </a:r>
            <a:endParaRPr lang="en-US" altLang="en-US" sz="1500" b="1">
              <a:solidFill>
                <a:schemeClr val="bg1"/>
              </a:solidFill>
              <a:latin typeface="微软雅黑" charset="0"/>
              <a:cs typeface="微软雅黑" charset="0"/>
            </a:endParaRPr>
          </a:p>
          <a:p>
            <a:pPr algn="l"/>
            <a:endParaRPr lang="en-US" altLang="en-US" sz="1500" b="1">
              <a:solidFill>
                <a:schemeClr val="bg1"/>
              </a:solidFill>
              <a:latin typeface="微软雅黑" charset="0"/>
              <a:cs typeface="微软雅黑" charset="0"/>
            </a:endParaRPr>
          </a:p>
          <a:p>
            <a:pPr algn="l"/>
            <a:endParaRPr lang="en-US" altLang="en-US" sz="1500" b="1">
              <a:solidFill>
                <a:schemeClr val="bg1"/>
              </a:solidFill>
              <a:latin typeface="微软雅黑" charset="0"/>
              <a:cs typeface="微软雅黑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正圆 676"/>
          <p:cNvSpPr/>
          <p:nvPr/>
        </p:nvSpPr>
        <p:spPr>
          <a:xfrm>
            <a:off x="2992438" y="1624330"/>
            <a:ext cx="1250950" cy="1250950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wrap="square" lIns="60000" tIns="30000" rIns="60000" bIns="30000" anchor="ctr"/>
          <a:lstStyle/>
          <a:p>
            <a:pPr algn="ctr"/>
            <a:r>
              <a:rPr lang="en-US" altLang="zh-CN" sz="1000" b="1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Importance of the project</a:t>
            </a:r>
            <a:endParaRPr lang="en-US" altLang="zh-CN" sz="1000" b="1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3" name="圆环 677"/>
          <p:cNvSpPr/>
          <p:nvPr/>
        </p:nvSpPr>
        <p:spPr>
          <a:xfrm>
            <a:off x="4471035" y="2662555"/>
            <a:ext cx="214313" cy="212725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0" b="0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4" name="棒 678"/>
          <p:cNvSpPr/>
          <p:nvPr/>
        </p:nvSpPr>
        <p:spPr>
          <a:xfrm>
            <a:off x="4685665" y="2662555"/>
            <a:ext cx="2339975" cy="33718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wrap="square" lIns="60000" tIns="30000" rIns="60000" bIns="30000" anchor="ctr"/>
          <a:lstStyle/>
          <a:p>
            <a:r>
              <a:rPr lang="en-US" altLang="en-US" sz="1000" b="1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000" b="1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o redirect the traffic to alternate roads</a:t>
            </a:r>
            <a:endParaRPr lang="en-US" altLang="zh-CN" sz="1000" b="1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5" name="圆环 677"/>
          <p:cNvSpPr/>
          <p:nvPr/>
        </p:nvSpPr>
        <p:spPr>
          <a:xfrm>
            <a:off x="4471035" y="1555750"/>
            <a:ext cx="214313" cy="215900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0" b="0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6" name="棒 678"/>
          <p:cNvSpPr/>
          <p:nvPr/>
        </p:nvSpPr>
        <p:spPr>
          <a:xfrm>
            <a:off x="4685348" y="1555750"/>
            <a:ext cx="2339975" cy="21590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wrap="square" lIns="60000" tIns="30000" rIns="60000" bIns="30000" anchor="ctr"/>
          <a:lstStyle/>
          <a:p>
            <a:r>
              <a:rPr lang="en-US" altLang="zh-CN" sz="1000" b="1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Number plate recognition</a:t>
            </a:r>
            <a:endParaRPr lang="en-US" altLang="zh-CN" sz="1000" b="1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7" name="圆环 677"/>
          <p:cNvSpPr/>
          <p:nvPr/>
        </p:nvSpPr>
        <p:spPr>
          <a:xfrm>
            <a:off x="4471035" y="2075815"/>
            <a:ext cx="214313" cy="212725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0" b="0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1" name="圆环 677"/>
          <p:cNvSpPr/>
          <p:nvPr/>
        </p:nvSpPr>
        <p:spPr>
          <a:xfrm>
            <a:off x="2674938" y="2662555"/>
            <a:ext cx="212725" cy="212725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0" b="0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2" name="棒 678"/>
          <p:cNvSpPr/>
          <p:nvPr/>
        </p:nvSpPr>
        <p:spPr>
          <a:xfrm>
            <a:off x="335280" y="2588895"/>
            <a:ext cx="2339975" cy="28956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wrap="square" lIns="60000" tIns="30000" rIns="60000" bIns="30000" anchor="ctr"/>
          <a:lstStyle/>
          <a:p>
            <a:pPr algn="r"/>
            <a:r>
              <a:rPr lang="en-US" sz="1000" b="1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To monitor and estimate traffic flow</a:t>
            </a:r>
            <a:endParaRPr lang="en-US" sz="1000" b="1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53" name="圆环 677"/>
          <p:cNvSpPr/>
          <p:nvPr/>
        </p:nvSpPr>
        <p:spPr>
          <a:xfrm>
            <a:off x="2674938" y="1555750"/>
            <a:ext cx="212725" cy="215900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0" b="0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4" name="棒 678"/>
          <p:cNvSpPr/>
          <p:nvPr/>
        </p:nvSpPr>
        <p:spPr>
          <a:xfrm>
            <a:off x="335280" y="1513840"/>
            <a:ext cx="2339975" cy="29972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wrap="square" lIns="60000" tIns="30000" rIns="60000" bIns="30000" anchor="ctr"/>
          <a:lstStyle/>
          <a:p>
            <a:pPr algn="r"/>
            <a:r>
              <a:rPr lang="en-US" altLang="zh-CN" sz="1000" b="1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en-US" sz="1000" b="1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000" b="1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o optimize the traffic signal system</a:t>
            </a:r>
            <a:endParaRPr lang="en-US" altLang="zh-CN" sz="1000" b="1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55" name="圆环 677"/>
          <p:cNvSpPr/>
          <p:nvPr/>
        </p:nvSpPr>
        <p:spPr>
          <a:xfrm>
            <a:off x="2674938" y="2075815"/>
            <a:ext cx="212725" cy="212725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0" b="0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6" name="棒 678"/>
          <p:cNvSpPr/>
          <p:nvPr/>
        </p:nvSpPr>
        <p:spPr>
          <a:xfrm>
            <a:off x="334963" y="2075815"/>
            <a:ext cx="2339975" cy="21272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wrap="square" lIns="60000" tIns="30000" rIns="60000" bIns="30000" anchor="ctr"/>
          <a:lstStyle/>
          <a:p>
            <a:pPr algn="r"/>
            <a:r>
              <a:rPr lang="en-US" altLang="zh-CN" sz="1000" b="1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Real time vehicle counting</a:t>
            </a:r>
            <a:endParaRPr lang="en-US" altLang="zh-CN" sz="1000" b="1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棒 678"/>
          <p:cNvSpPr/>
          <p:nvPr/>
        </p:nvSpPr>
        <p:spPr>
          <a:xfrm>
            <a:off x="4685348" y="2075815"/>
            <a:ext cx="2339975" cy="21272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wrap="square" lIns="60000" tIns="30000" rIns="60000" bIns="30000" anchor="ctr"/>
          <a:p>
            <a:pPr algn="r"/>
            <a:r>
              <a:rPr lang="en-US" sz="1000" b="1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To detect traffic rule violation</a:t>
            </a:r>
            <a:endParaRPr lang="en-US" sz="1000" b="1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椭圆 30723"/>
          <p:cNvSpPr/>
          <p:nvPr/>
        </p:nvSpPr>
        <p:spPr>
          <a:xfrm>
            <a:off x="450215" y="1689100"/>
            <a:ext cx="1454785" cy="1463040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en-US" altLang="zh-CN" b="1" u="sng">
              <a:latin typeface="Arial" panose="02080604020202020204" pitchFamily="34" charset="0"/>
              <a:ea typeface="SimSun" pitchFamily="2" charset="-122"/>
            </a:endParaRPr>
          </a:p>
          <a:p>
            <a:endParaRPr lang="en-US" altLang="zh-CN" b="1" u="sng">
              <a:latin typeface="Arial" panose="02080604020202020204" pitchFamily="34" charset="0"/>
              <a:ea typeface="SimSun" pitchFamily="2" charset="-122"/>
            </a:endParaRPr>
          </a:p>
          <a:p>
            <a:pPr algn="l"/>
            <a:r>
              <a:rPr lang="en-US" altLang="zh-CN" b="1" u="sng">
                <a:latin typeface="Arial" panose="02080604020202020204" pitchFamily="34" charset="0"/>
                <a:ea typeface="SimSun" pitchFamily="2" charset="-122"/>
              </a:rPr>
              <a:t>Challen</a:t>
            </a:r>
            <a:r>
              <a:rPr lang="en-US" altLang="en-US" b="1" u="sng">
                <a:latin typeface="Arial" panose="02080604020202020204" pitchFamily="34" charset="0"/>
                <a:ea typeface="SimSun" pitchFamily="2" charset="-122"/>
              </a:rPr>
              <a:t>g</a:t>
            </a:r>
            <a:r>
              <a:rPr lang="en-US" altLang="zh-CN" b="1" u="sng">
                <a:latin typeface="Arial" panose="02080604020202020204" pitchFamily="34" charset="0"/>
                <a:ea typeface="SimSun" pitchFamily="2" charset="-122"/>
              </a:rPr>
              <a:t>es</a:t>
            </a:r>
            <a:endParaRPr lang="en-US" altLang="zh-CN" b="1" u="sng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1749" name="椭圆 30724"/>
          <p:cNvSpPr/>
          <p:nvPr/>
        </p:nvSpPr>
        <p:spPr>
          <a:xfrm>
            <a:off x="396240" y="1655763"/>
            <a:ext cx="1554480" cy="1554480"/>
          </a:xfrm>
          <a:prstGeom prst="ellipse">
            <a:avLst/>
          </a:prstGeom>
          <a:noFill/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1750" name="椭圆 30725"/>
          <p:cNvSpPr/>
          <p:nvPr/>
        </p:nvSpPr>
        <p:spPr>
          <a:xfrm>
            <a:off x="1600200" y="1109028"/>
            <a:ext cx="250825" cy="250825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1751" name="椭圆 30726"/>
          <p:cNvSpPr/>
          <p:nvPr/>
        </p:nvSpPr>
        <p:spPr>
          <a:xfrm>
            <a:off x="2005013" y="1691640"/>
            <a:ext cx="249237" cy="249238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1752" name="椭圆 30727"/>
          <p:cNvSpPr/>
          <p:nvPr/>
        </p:nvSpPr>
        <p:spPr>
          <a:xfrm>
            <a:off x="2122488" y="2295525"/>
            <a:ext cx="250825" cy="250825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1753" name="椭圆 30728"/>
          <p:cNvSpPr/>
          <p:nvPr/>
        </p:nvSpPr>
        <p:spPr>
          <a:xfrm>
            <a:off x="2011363" y="2874010"/>
            <a:ext cx="250825" cy="250825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1754" name="椭圆 30729"/>
          <p:cNvSpPr/>
          <p:nvPr/>
        </p:nvSpPr>
        <p:spPr>
          <a:xfrm>
            <a:off x="1628775" y="3468053"/>
            <a:ext cx="250825" cy="249237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1755" name="文本框 30730"/>
          <p:cNvSpPr txBox="1"/>
          <p:nvPr/>
        </p:nvSpPr>
        <p:spPr>
          <a:xfrm>
            <a:off x="1925638" y="1109345"/>
            <a:ext cx="4849812" cy="213360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 this method, it is difficult to obtain a complete outline of moving object.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56" name="文本框 30731"/>
          <p:cNvSpPr txBox="1"/>
          <p:nvPr/>
        </p:nvSpPr>
        <p:spPr>
          <a:xfrm>
            <a:off x="2317750" y="1617028"/>
            <a:ext cx="4454525" cy="367030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Accuracy is less because Reference image is changing in each and every iteration so we do not get exact amount of traffic volume.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57" name="文本框 30732"/>
          <p:cNvSpPr txBox="1"/>
          <p:nvPr/>
        </p:nvSpPr>
        <p:spPr>
          <a:xfrm>
            <a:off x="2460625" y="2295208"/>
            <a:ext cx="4311650" cy="367030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24-hours electricity supply to the camera, Climatic change , fog, smog.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58" name="文本框 30733"/>
          <p:cNvSpPr txBox="1"/>
          <p:nvPr/>
        </p:nvSpPr>
        <p:spPr>
          <a:xfrm>
            <a:off x="2317433" y="2908300"/>
            <a:ext cx="4484687" cy="213360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Greater velocity of vehicle and intense sunlight.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59" name="文本框 30734"/>
          <p:cNvSpPr txBox="1"/>
          <p:nvPr/>
        </p:nvSpPr>
        <p:spPr>
          <a:xfrm>
            <a:off x="1905000" y="3468370"/>
            <a:ext cx="4867275" cy="213360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Can detect only in daylight.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正圆 703"/>
          <p:cNvSpPr/>
          <p:nvPr/>
        </p:nvSpPr>
        <p:spPr>
          <a:xfrm>
            <a:off x="997585" y="1800860"/>
            <a:ext cx="1252538" cy="1250950"/>
          </a:xfrm>
          <a:prstGeom prst="ellipse">
            <a:avLst/>
          </a:prstGeom>
          <a:solidFill>
            <a:srgbClr val="5F5F5F"/>
          </a:solidFill>
          <a:ln w="9525">
            <a:noFill/>
          </a:ln>
        </p:spPr>
        <p:txBody>
          <a:bodyPr wrap="square" lIns="60000" tIns="30000" rIns="60000" bIns="30000" anchor="ctr"/>
          <a:lstStyle/>
          <a:p>
            <a:endParaRPr sz="1100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2773" name="正圆 703"/>
          <p:cNvSpPr/>
          <p:nvPr/>
        </p:nvSpPr>
        <p:spPr>
          <a:xfrm>
            <a:off x="863600" y="1666875"/>
            <a:ext cx="1520825" cy="1517650"/>
          </a:xfrm>
          <a:prstGeom prst="ellipse">
            <a:avLst/>
          </a:prstGeom>
          <a:noFill/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60000" tIns="30000" rIns="60000" bIns="30000" anchor="ctr"/>
          <a:lstStyle/>
          <a:p>
            <a:endParaRPr sz="1100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2774" name="文本框 31749"/>
          <p:cNvSpPr txBox="1"/>
          <p:nvPr/>
        </p:nvSpPr>
        <p:spPr>
          <a:xfrm>
            <a:off x="193516" y="875983"/>
            <a:ext cx="2860675" cy="521335"/>
          </a:xfrm>
          <a:prstGeom prst="rect">
            <a:avLst/>
          </a:prstGeom>
          <a:noFill/>
          <a:ln w="9525">
            <a:noFill/>
          </a:ln>
        </p:spPr>
        <p:txBody>
          <a:bodyPr wrap="none" lIns="60000" tIns="30000" rIns="60000" bIns="30000" anchor="t">
            <a:spAutoFit/>
          </a:bodyPr>
          <a:lstStyle/>
          <a:p>
            <a:pPr algn="ctr"/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Features of the Project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
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776" name="文本框 31751"/>
          <p:cNvSpPr txBox="1"/>
          <p:nvPr/>
        </p:nvSpPr>
        <p:spPr>
          <a:xfrm>
            <a:off x="1152525" y="2207578"/>
            <a:ext cx="1050925" cy="428625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Detects the vehicle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777" name="正圆 703"/>
          <p:cNvSpPr/>
          <p:nvPr/>
        </p:nvSpPr>
        <p:spPr>
          <a:xfrm>
            <a:off x="2922270" y="1800225"/>
            <a:ext cx="1250950" cy="1250950"/>
          </a:xfrm>
          <a:prstGeom prst="ellipse">
            <a:avLst/>
          </a:prstGeom>
          <a:solidFill>
            <a:srgbClr val="5F5F5F"/>
          </a:solidFill>
          <a:ln w="9525">
            <a:noFill/>
          </a:ln>
        </p:spPr>
        <p:txBody>
          <a:bodyPr wrap="square" lIns="60000" tIns="30000" rIns="60000" bIns="30000" anchor="ctr"/>
          <a:lstStyle/>
          <a:p>
            <a:endParaRPr sz="1100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2778" name="正圆 703"/>
          <p:cNvSpPr/>
          <p:nvPr/>
        </p:nvSpPr>
        <p:spPr>
          <a:xfrm>
            <a:off x="2788920" y="1667510"/>
            <a:ext cx="1517650" cy="1517650"/>
          </a:xfrm>
          <a:prstGeom prst="ellipse">
            <a:avLst/>
          </a:prstGeom>
          <a:noFill/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60000" tIns="30000" rIns="60000" bIns="30000" anchor="ctr"/>
          <a:lstStyle/>
          <a:p>
            <a:endParaRPr sz="1100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2781" name="文本框 31756"/>
          <p:cNvSpPr txBox="1"/>
          <p:nvPr/>
        </p:nvSpPr>
        <p:spPr>
          <a:xfrm>
            <a:off x="3121978" y="2212023"/>
            <a:ext cx="1050925" cy="428625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Count the Vehicle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782" name="正圆 703"/>
          <p:cNvSpPr/>
          <p:nvPr/>
        </p:nvSpPr>
        <p:spPr>
          <a:xfrm>
            <a:off x="4886960" y="1800225"/>
            <a:ext cx="1249363" cy="1250950"/>
          </a:xfrm>
          <a:prstGeom prst="ellipse">
            <a:avLst/>
          </a:prstGeom>
          <a:solidFill>
            <a:srgbClr val="5F5F5F"/>
          </a:solidFill>
          <a:ln w="9525">
            <a:noFill/>
          </a:ln>
        </p:spPr>
        <p:txBody>
          <a:bodyPr wrap="square" lIns="60000" tIns="30000" rIns="60000" bIns="30000" anchor="ctr"/>
          <a:lstStyle/>
          <a:p>
            <a:endParaRPr sz="1100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2783" name="正圆 703"/>
          <p:cNvSpPr/>
          <p:nvPr/>
        </p:nvSpPr>
        <p:spPr>
          <a:xfrm>
            <a:off x="4752975" y="1666875"/>
            <a:ext cx="1517650" cy="1517650"/>
          </a:xfrm>
          <a:prstGeom prst="ellipse">
            <a:avLst/>
          </a:prstGeom>
          <a:noFill/>
          <a:ln w="95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60000" tIns="30000" rIns="60000" bIns="30000" anchor="ctr"/>
          <a:lstStyle/>
          <a:p>
            <a:endParaRPr sz="1100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2786" name="文本框 31761"/>
          <p:cNvSpPr txBox="1"/>
          <p:nvPr/>
        </p:nvSpPr>
        <p:spPr>
          <a:xfrm>
            <a:off x="5106988" y="2085658"/>
            <a:ext cx="1049337" cy="613410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Store the count in the Database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五边形 20483"/>
          <p:cNvSpPr/>
          <p:nvPr/>
        </p:nvSpPr>
        <p:spPr>
          <a:xfrm>
            <a:off x="241300" y="3268345"/>
            <a:ext cx="989330" cy="766445"/>
          </a:xfrm>
          <a:prstGeom prst="homePlate">
            <a:avLst>
              <a:gd name="adj" fmla="val 42088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wrap="none" lIns="60000" tIns="30000" rIns="60000" bIns="30000" anchor="ctr"/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Background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Subtraction 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09" name="燕尾形 20484"/>
          <p:cNvSpPr/>
          <p:nvPr/>
        </p:nvSpPr>
        <p:spPr>
          <a:xfrm>
            <a:off x="1230630" y="3268345"/>
            <a:ext cx="1449070" cy="766445"/>
          </a:xfrm>
          <a:prstGeom prst="chevron">
            <a:avLst>
              <a:gd name="adj" fmla="val 3743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wrap="none" lIns="60000" tIns="30000" rIns="60000" bIns="30000" anchor="ctr"/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Image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Thresholding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21510" name="燕尾形 20485"/>
          <p:cNvSpPr/>
          <p:nvPr/>
        </p:nvSpPr>
        <p:spPr>
          <a:xfrm>
            <a:off x="2668905" y="3268345"/>
            <a:ext cx="1450975" cy="766445"/>
          </a:xfrm>
          <a:prstGeom prst="chevron">
            <a:avLst>
              <a:gd name="adj" fmla="val 37478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wrap="none" lIns="60000" tIns="30000" rIns="60000" bIns="30000" anchor="ctr"/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Morphological 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Operation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21511" name="燕尾形 20486"/>
          <p:cNvSpPr/>
          <p:nvPr/>
        </p:nvSpPr>
        <p:spPr>
          <a:xfrm>
            <a:off x="4107180" y="3268345"/>
            <a:ext cx="1450975" cy="767080"/>
          </a:xfrm>
          <a:prstGeom prst="chevron">
            <a:avLst>
              <a:gd name="adj" fmla="val 37478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wrap="none" lIns="60000" tIns="30000" rIns="60000" bIns="30000" anchor="ctr"/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Contours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21512" name="燕尾形 20487"/>
          <p:cNvSpPr/>
          <p:nvPr/>
        </p:nvSpPr>
        <p:spPr>
          <a:xfrm>
            <a:off x="5558155" y="3268345"/>
            <a:ext cx="1450975" cy="766445"/>
          </a:xfrm>
          <a:prstGeom prst="chevron">
            <a:avLst>
              <a:gd name="adj" fmla="val 37478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wrap="none" lIns="60000" tIns="30000" rIns="60000" bIns="30000" anchor="ctr"/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Blob 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Detection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21513" name="文本框 20488"/>
          <p:cNvSpPr txBox="1"/>
          <p:nvPr/>
        </p:nvSpPr>
        <p:spPr>
          <a:xfrm>
            <a:off x="107315" y="1235710"/>
            <a:ext cx="1123315" cy="2059940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Generating a foreground mask (namely, a binary image containing the pixels belonging to moving objects in the scene) by using static cameras.</a:t>
            </a:r>
            <a:endParaRPr lang="en-US" altLang="zh-CN" sz="1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14" name="文本框 20489"/>
          <p:cNvSpPr txBox="1"/>
          <p:nvPr/>
        </p:nvSpPr>
        <p:spPr>
          <a:xfrm>
            <a:off x="1230313" y="1543050"/>
            <a:ext cx="1304925" cy="1751965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This image analysis technique is a type of image segmentation that isolates objects by converting grayscale image into binary images.</a:t>
            </a:r>
            <a:endParaRPr lang="en-US" altLang="zh-CN" sz="1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15" name="文本框 20490"/>
          <p:cNvSpPr txBox="1"/>
          <p:nvPr/>
        </p:nvSpPr>
        <p:spPr>
          <a:xfrm>
            <a:off x="2679700" y="1235710"/>
            <a:ext cx="1306513" cy="1906270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1000" b="1" u="sng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Erosion and Dilation:</a:t>
            </a:r>
            <a:endParaRPr lang="en-US" altLang="zh-CN" sz="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altLang="zh-CN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Remove noise</a:t>
            </a:r>
            <a:endParaRPr lang="en-US" altLang="zh-CN" sz="1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altLang="zh-CN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Isolate individual elements and join disparate elements in an image</a:t>
            </a:r>
            <a:endParaRPr lang="en-US" altLang="zh-CN" sz="1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altLang="zh-CN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Find intensity bumbs or holes in an image.</a:t>
            </a:r>
            <a:endParaRPr lang="en-US" altLang="zh-CN" sz="1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16" name="文本框 20491"/>
          <p:cNvSpPr txBox="1"/>
          <p:nvPr/>
        </p:nvSpPr>
        <p:spPr>
          <a:xfrm>
            <a:off x="4119563" y="1543050"/>
            <a:ext cx="1304925" cy="1136650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Contours can be explained simply as a curve joining all the continuous points, having same color or intensity</a:t>
            </a:r>
            <a:endParaRPr lang="en-US" altLang="zh-CN" sz="1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17" name="文本框 20492"/>
          <p:cNvSpPr txBox="1"/>
          <p:nvPr/>
        </p:nvSpPr>
        <p:spPr>
          <a:xfrm>
            <a:off x="5557838" y="1543050"/>
            <a:ext cx="1304925" cy="828675"/>
          </a:xfrm>
          <a:prstGeom prst="rect">
            <a:avLst/>
          </a:prstGeom>
          <a:noFill/>
          <a:ln w="9525">
            <a:noFill/>
          </a:ln>
        </p:spPr>
        <p:txBody>
          <a:bodyPr wrap="square" lIns="60000" tIns="30000" rIns="60000" bIns="30000" anchor="t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 blob is a group of connected pixels in an image that share some common property</a:t>
            </a:r>
            <a:endParaRPr lang="en-US" altLang="zh-CN" sz="1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5578" y="528955"/>
            <a:ext cx="138176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Algorithm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
</a:t>
            </a:r>
            <a:endParaRPr lang="en-US" sz="200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文本框 9220"/>
          <p:cNvSpPr txBox="1"/>
          <p:nvPr/>
        </p:nvSpPr>
        <p:spPr>
          <a:xfrm>
            <a:off x="3758565" y="2479675"/>
            <a:ext cx="330771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Frame after Background Subtraction</a:t>
            </a:r>
            <a:endParaRPr lang="en-US" altLang="zh-CN" sz="2000" b="1" u="sng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8" name="文本框 9223"/>
          <p:cNvSpPr txBox="1"/>
          <p:nvPr/>
        </p:nvSpPr>
        <p:spPr>
          <a:xfrm>
            <a:off x="403860" y="1062355"/>
            <a:ext cx="28448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Original Frame</a:t>
            </a:r>
            <a:endParaRPr lang="en-US" altLang="zh-CN" sz="2000" b="1" u="sng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940" y="74930"/>
            <a:ext cx="3482340" cy="1958975"/>
          </a:xfrm>
          <a:prstGeom prst="rect">
            <a:avLst/>
          </a:prstGeom>
        </p:spPr>
      </p:pic>
      <p:pic>
        <p:nvPicPr>
          <p:cNvPr id="3" name="Picture 2" descr="vehicle6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2033905"/>
            <a:ext cx="3388360" cy="19062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2613</Words>
  <Application>WPS Presentation</Application>
  <PresentationFormat>自定义</PresentationFormat>
  <Paragraphs>154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微软雅黑</vt:lpstr>
      <vt:lpstr>微软雅黑</vt:lpstr>
      <vt:lpstr>Droid Sans Fallback</vt:lpstr>
      <vt:lpstr>DejaVu Sans</vt:lpstr>
      <vt:lpstr>Arial Unicode MS</vt:lpstr>
      <vt:lpstr>Calibri</vt:lpstr>
      <vt:lpstr>Default Design</vt:lpstr>
      <vt:lpstr>1_Default Design</vt:lpstr>
      <vt:lpstr>PowerPoint 演示文稿</vt:lpstr>
      <vt:lpstr>PowerPoint 演示文稿</vt:lpstr>
      <vt:lpstr>PowerPoint 演示文稿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Future works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rajan</cp:lastModifiedBy>
  <cp:revision>42</cp:revision>
  <dcterms:created xsi:type="dcterms:W3CDTF">2020-01-04T03:35:23Z</dcterms:created>
  <dcterms:modified xsi:type="dcterms:W3CDTF">2020-01-04T03:35:23Z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