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0" r:id="rId3"/>
    <p:sldId id="269" r:id="rId4"/>
    <p:sldId id="257" r:id="rId5"/>
    <p:sldId id="258" r:id="rId6"/>
    <p:sldId id="259" r:id="rId7"/>
    <p:sldId id="260" r:id="rId8"/>
    <p:sldId id="261" r:id="rId9"/>
    <p:sldId id="262" r:id="rId10"/>
    <p:sldId id="263" r:id="rId11"/>
    <p:sldId id="264" r:id="rId12"/>
    <p:sldId id="265" r:id="rId13"/>
    <p:sldId id="266" r:id="rId14"/>
    <p:sldId id="267" r:id="rId15"/>
    <p:sldId id="268" r:id="rId16"/>
    <p:sldId id="271" r:id="rId17"/>
    <p:sldId id="272" r:id="rId18"/>
    <p:sldId id="273" r:id="rId19"/>
    <p:sldId id="274" r:id="rId20"/>
  </p:sldIdLst>
  <p:sldSz cx="9144000" cy="5143500" type="screen16x9"/>
  <p:notesSz cx="6858000" cy="9144000"/>
  <p:embeddedFontLst>
    <p:embeddedFont>
      <p:font typeface="Montserra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B3AC830-71DC-48AC-8B11-AFFC5789F5C5}">
          <p14:sldIdLst>
            <p14:sldId id="256"/>
            <p14:sldId id="270"/>
            <p14:sldId id="269"/>
            <p14:sldId id="257"/>
            <p14:sldId id="258"/>
            <p14:sldId id="259"/>
            <p14:sldId id="260"/>
            <p14:sldId id="261"/>
            <p14:sldId id="262"/>
            <p14:sldId id="263"/>
            <p14:sldId id="264"/>
            <p14:sldId id="265"/>
            <p14:sldId id="266"/>
            <p14:sldId id="267"/>
            <p14:sldId id="268"/>
            <p14:sldId id="271"/>
            <p14:sldId id="272"/>
            <p14:sldId id="273"/>
          </p14:sldIdLst>
        </p14:section>
        <p14:section name="Untitled Section" id="{E719163E-7308-415F-9D3E-48F699D317F5}">
          <p14:sldIdLst>
            <p14:sldId id="274"/>
          </p14:sldIdLst>
        </p14:section>
      </p14:sectionLst>
    </p:ex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824" autoAdjust="0"/>
    <p:restoredTop sz="94660"/>
  </p:normalViewPr>
  <p:slideViewPr>
    <p:cSldViewPr snapToGrid="0">
      <p:cViewPr varScale="1">
        <p:scale>
          <a:sx n="99" d="100"/>
          <a:sy n="99" d="100"/>
        </p:scale>
        <p:origin x="-1182" y="-84"/>
      </p:cViewPr>
      <p:guideLst>
        <p:guide orient="horz" pos="1620"/>
        <p:guide pos="2880"/>
      </p:guideLst>
    </p:cSldViewPr>
  </p:slideViewPr>
  <p:notesTextViewPr>
    <p:cViewPr>
      <p:scale>
        <a:sx n="1" d="1"/>
        <a:sy n="1" d="1"/>
      </p:scale>
      <p:origin x="0" y="0"/>
    </p:cViewPr>
  </p:notesTextViewPr>
  <p:sorterViewPr>
    <p:cViewPr>
      <p:scale>
        <a:sx n="100" d="100"/>
        <a:sy n="100" d="100"/>
      </p:scale>
      <p:origin x="0" y="24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02113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EDA Project on </a:t>
            </a:r>
            <a:r>
              <a:rPr lang="en-GB" sz="3600" b="1" dirty="0" err="1" smtClean="0">
                <a:solidFill>
                  <a:schemeClr val="lt1"/>
                </a:solidFill>
                <a:latin typeface="Montserrat"/>
                <a:ea typeface="Montserrat"/>
                <a:cs typeface="Montserrat"/>
                <a:sym typeface="Montserrat"/>
              </a:rPr>
              <a:t>Airbnb</a:t>
            </a:r>
            <a:r>
              <a:rPr lang="en-GB" sz="3600" b="1" dirty="0" smtClean="0">
                <a:solidFill>
                  <a:schemeClr val="lt1"/>
                </a:solidFill>
                <a:latin typeface="Montserrat"/>
                <a:ea typeface="Montserrat"/>
                <a:cs typeface="Montserrat"/>
                <a:sym typeface="Montserrat"/>
              </a:rPr>
              <a:t> Booking</a:t>
            </a:r>
            <a:br>
              <a:rPr lang="en-GB" sz="3600" b="1" dirty="0" smtClean="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r>
            <a:br>
              <a:rPr lang="en-GB" sz="3600" b="1" dirty="0">
                <a:solidFill>
                  <a:schemeClr val="lt1"/>
                </a:solidFill>
                <a:latin typeface="Montserrat"/>
                <a:ea typeface="Montserrat"/>
                <a:cs typeface="Montserrat"/>
                <a:sym typeface="Montserrat"/>
              </a:rPr>
            </a:br>
            <a:r>
              <a:rPr lang="en-GB" sz="2000" b="1" dirty="0" smtClean="0">
                <a:solidFill>
                  <a:schemeClr val="lt1"/>
                </a:solidFill>
                <a:latin typeface="Montserrat"/>
                <a:ea typeface="Montserrat"/>
                <a:cs typeface="Montserrat"/>
                <a:sym typeface="Montserrat"/>
              </a:rPr>
              <a:t>By:-</a:t>
            </a: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r>
              <a:rPr lang="en-GB" sz="2400" b="1" dirty="0" err="1" smtClean="0">
                <a:solidFill>
                  <a:schemeClr val="lt1"/>
                </a:solidFill>
                <a:latin typeface="Montserrat"/>
                <a:ea typeface="Montserrat"/>
                <a:cs typeface="Montserrat"/>
                <a:sym typeface="Montserrat"/>
              </a:rPr>
              <a:t>Rajan</a:t>
            </a:r>
            <a:r>
              <a:rPr lang="en-GB" sz="2400" b="1" dirty="0" smtClean="0">
                <a:solidFill>
                  <a:schemeClr val="lt1"/>
                </a:solidFill>
                <a:latin typeface="Montserrat"/>
                <a:ea typeface="Montserrat"/>
                <a:cs typeface="Montserrat"/>
                <a:sym typeface="Montserrat"/>
              </a:rPr>
              <a:t> </a:t>
            </a:r>
            <a:r>
              <a:rPr lang="en-GB" sz="2400" b="1" dirty="0" err="1" smtClean="0">
                <a:solidFill>
                  <a:schemeClr val="lt1"/>
                </a:solidFill>
                <a:latin typeface="Montserrat"/>
                <a:ea typeface="Montserrat"/>
                <a:cs typeface="Montserrat"/>
                <a:sym typeface="Montserrat"/>
              </a:rPr>
              <a:t>Srivastava</a:t>
            </a:r>
            <a:r>
              <a:rPr lang="en-GB" sz="2400" b="1" dirty="0" smtClean="0">
                <a:solidFill>
                  <a:schemeClr val="lt1"/>
                </a:solidFill>
                <a:latin typeface="Montserrat"/>
                <a:ea typeface="Montserrat"/>
                <a:cs typeface="Montserrat"/>
                <a:sym typeface="Montserrat"/>
              </a:rPr>
              <a:t/>
            </a:r>
            <a:br>
              <a:rPr lang="en-GB" sz="2400" b="1" dirty="0" smtClean="0">
                <a:solidFill>
                  <a:schemeClr val="lt1"/>
                </a:solidFill>
                <a:latin typeface="Montserrat"/>
                <a:ea typeface="Montserrat"/>
                <a:cs typeface="Montserrat"/>
                <a:sym typeface="Montserrat"/>
              </a:rPr>
            </a:br>
            <a:r>
              <a:rPr lang="en-GB" sz="2400" b="1" dirty="0" err="1" smtClean="0">
                <a:solidFill>
                  <a:schemeClr val="lt1"/>
                </a:solidFill>
                <a:latin typeface="Montserrat"/>
                <a:ea typeface="Montserrat"/>
                <a:cs typeface="Montserrat"/>
                <a:sym typeface="Montserrat"/>
              </a:rPr>
              <a:t>Sonali</a:t>
            </a:r>
            <a:r>
              <a:rPr lang="en-GB" sz="2400" b="1" dirty="0" smtClean="0">
                <a:solidFill>
                  <a:schemeClr val="lt1"/>
                </a:solidFill>
                <a:latin typeface="Montserrat"/>
                <a:ea typeface="Montserrat"/>
                <a:cs typeface="Montserrat"/>
                <a:sym typeface="Montserrat"/>
              </a:rPr>
              <a:t> </a:t>
            </a:r>
            <a:r>
              <a:rPr lang="en-GB" sz="2400" b="1" dirty="0" err="1" smtClean="0">
                <a:solidFill>
                  <a:schemeClr val="lt1"/>
                </a:solidFill>
                <a:latin typeface="Montserrat"/>
                <a:ea typeface="Montserrat"/>
                <a:cs typeface="Montserrat"/>
                <a:sym typeface="Montserrat"/>
              </a:rPr>
              <a:t>Verma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6418" y="1413164"/>
            <a:ext cx="3034146" cy="266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1700" y="309942"/>
            <a:ext cx="8520600" cy="572700"/>
          </a:xfrm>
        </p:spPr>
        <p:txBody>
          <a:bodyPr/>
          <a:lstStyle/>
          <a:p>
            <a:r>
              <a:rPr lang="en-US" sz="2400" b="1" dirty="0"/>
              <a:t>2. What can we learn from predictions? (ex: locations, prices, reviews, </a:t>
            </a:r>
            <a:r>
              <a:rPr lang="en-US" sz="2400" b="1" dirty="0" err="1"/>
              <a:t>etc</a:t>
            </a:r>
            <a:r>
              <a:rPr lang="en-US" sz="2400" b="1" dirty="0"/>
              <a:t>) (Cont.)</a:t>
            </a:r>
            <a:r>
              <a:rPr lang="en-US" dirty="0"/>
              <a:t/>
            </a:r>
            <a:br>
              <a:rPr lang="en-US" dirty="0"/>
            </a:br>
            <a:endParaRPr lang="en-US" dirty="0"/>
          </a:p>
        </p:txBody>
      </p:sp>
      <p:sp>
        <p:nvSpPr>
          <p:cNvPr id="3" name="Text Placeholder 2"/>
          <p:cNvSpPr>
            <a:spLocks noGrp="1"/>
          </p:cNvSpPr>
          <p:nvPr>
            <p:ph type="body" idx="1"/>
          </p:nvPr>
        </p:nvSpPr>
        <p:spPr>
          <a:xfrm>
            <a:off x="311700" y="1381992"/>
            <a:ext cx="3003000" cy="2795154"/>
          </a:xfrm>
          <a:solidFill>
            <a:srgbClr val="002060"/>
          </a:solidFill>
        </p:spPr>
        <p:txBody>
          <a:bodyPr/>
          <a:lstStyle/>
          <a:p>
            <a:pPr>
              <a:buClrTx/>
              <a:buFont typeface="Wingdings" pitchFamily="2" charset="2"/>
              <a:buChar char="§"/>
            </a:pPr>
            <a:r>
              <a:rPr lang="en-US" sz="1600" b="1" dirty="0">
                <a:solidFill>
                  <a:schemeClr val="tx2"/>
                </a:solidFill>
              </a:rPr>
              <a:t>So we can say that most </a:t>
            </a:r>
            <a:r>
              <a:rPr lang="en-US" sz="1600" b="1" dirty="0" smtClean="0">
                <a:solidFill>
                  <a:schemeClr val="tx2"/>
                </a:solidFill>
              </a:rPr>
              <a:t>of the </a:t>
            </a:r>
            <a:r>
              <a:rPr lang="en-US" sz="1600" b="1" dirty="0">
                <a:solidFill>
                  <a:schemeClr val="tx2"/>
                </a:solidFill>
              </a:rPr>
              <a:t>people prefer to stay in place where the price is less</a:t>
            </a:r>
            <a:r>
              <a:rPr lang="en-US" sz="1600" b="1" dirty="0" smtClean="0">
                <a:solidFill>
                  <a:schemeClr val="tx2"/>
                </a:solidFill>
              </a:rPr>
              <a:t>.</a:t>
            </a:r>
            <a:endParaRPr lang="en-US" sz="1600" dirty="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101436"/>
            <a:ext cx="5296333" cy="34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447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9936" y="1163782"/>
            <a:ext cx="3241964" cy="29302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400" b="1" dirty="0"/>
              <a:t>3.Which hosts are the busiest and why?</a:t>
            </a:r>
            <a:br>
              <a:rPr lang="en-US" sz="2400" b="1" dirty="0"/>
            </a:br>
            <a:endParaRPr lang="en-US" sz="2400" b="1" dirty="0"/>
          </a:p>
        </p:txBody>
      </p:sp>
      <p:sp>
        <p:nvSpPr>
          <p:cNvPr id="3" name="Text Placeholder 2"/>
          <p:cNvSpPr>
            <a:spLocks noGrp="1"/>
          </p:cNvSpPr>
          <p:nvPr>
            <p:ph type="body" idx="1"/>
          </p:nvPr>
        </p:nvSpPr>
        <p:spPr>
          <a:xfrm>
            <a:off x="311700" y="1152475"/>
            <a:ext cx="3117300" cy="2972716"/>
          </a:xfrm>
        </p:spPr>
        <p:txBody>
          <a:bodyPr/>
          <a:lstStyle/>
          <a:p>
            <a:pPr>
              <a:buFont typeface="Wingdings" pitchFamily="2" charset="2"/>
              <a:buChar char="Ø"/>
            </a:pPr>
            <a:r>
              <a:rPr lang="en-US" sz="1600" b="1" dirty="0"/>
              <a:t>Busiest Hosts are</a:t>
            </a:r>
            <a:r>
              <a:rPr lang="en-US" sz="1600" b="1" dirty="0" smtClean="0"/>
              <a:t>:</a:t>
            </a:r>
          </a:p>
          <a:p>
            <a:pPr marL="139700" indent="0">
              <a:buNone/>
            </a:pPr>
            <a:endParaRPr lang="en-US" sz="600" dirty="0"/>
          </a:p>
          <a:p>
            <a:r>
              <a:rPr lang="en-US" dirty="0"/>
              <a:t>Dona</a:t>
            </a:r>
          </a:p>
          <a:p>
            <a:r>
              <a:rPr lang="en-US" dirty="0" err="1"/>
              <a:t>Ji</a:t>
            </a:r>
            <a:endParaRPr lang="en-US" dirty="0"/>
          </a:p>
          <a:p>
            <a:r>
              <a:rPr lang="en-US" dirty="0"/>
              <a:t>Maya</a:t>
            </a:r>
          </a:p>
          <a:p>
            <a:r>
              <a:rPr lang="en-US" dirty="0"/>
              <a:t>Carol</a:t>
            </a:r>
          </a:p>
          <a:p>
            <a:r>
              <a:rPr lang="en-US" dirty="0" smtClean="0"/>
              <a:t>Danielle</a:t>
            </a:r>
          </a:p>
          <a:p>
            <a:pPr marL="139700" indent="0">
              <a:buNone/>
            </a:pPr>
            <a:endParaRPr lang="en-US" sz="600" dirty="0"/>
          </a:p>
          <a:p>
            <a:pPr>
              <a:buFont typeface="Wingdings" pitchFamily="2" charset="2"/>
              <a:buChar char="Ø"/>
            </a:pPr>
            <a:r>
              <a:rPr lang="en-US" dirty="0"/>
              <a:t>Because these hosts listed room type as Entire home and Private room which is preferred by most number of people.</a:t>
            </a:r>
          </a:p>
          <a:p>
            <a:pPr>
              <a:buClr>
                <a:schemeClr val="bg2"/>
              </a:buClr>
              <a:buFont typeface="Wingdings"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893618"/>
            <a:ext cx="5047384" cy="357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591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1506"/>
            <a:ext cx="8520600" cy="572700"/>
          </a:xfrm>
        </p:spPr>
        <p:txBody>
          <a:bodyPr/>
          <a:lstStyle/>
          <a:p>
            <a:r>
              <a:rPr lang="en-US" sz="2400" b="1" dirty="0"/>
              <a:t>4. Is there any noticeable difference of traffic among different areas and what could be the reason for it?</a:t>
            </a:r>
            <a:r>
              <a:rPr lang="en-US" sz="2000" dirty="0"/>
              <a:t/>
            </a:r>
            <a:br>
              <a:rPr lang="en-US" sz="2000" dirty="0"/>
            </a:br>
            <a:endParaRPr lang="en-US" sz="2000" dirty="0"/>
          </a:p>
        </p:txBody>
      </p:sp>
      <p:sp>
        <p:nvSpPr>
          <p:cNvPr id="3" name="Text Placeholder 2"/>
          <p:cNvSpPr>
            <a:spLocks noGrp="1"/>
          </p:cNvSpPr>
          <p:nvPr>
            <p:ph type="body" idx="1"/>
          </p:nvPr>
        </p:nvSpPr>
        <p:spPr>
          <a:xfrm>
            <a:off x="311700" y="1329122"/>
            <a:ext cx="3564109" cy="3066234"/>
          </a:xfrm>
          <a:solidFill>
            <a:srgbClr val="002060"/>
          </a:solidFill>
        </p:spPr>
        <p:txBody>
          <a:bodyPr/>
          <a:lstStyle/>
          <a:p>
            <a:pPr>
              <a:buFont typeface="Wingdings" pitchFamily="2" charset="2"/>
              <a:buChar char="§"/>
            </a:pPr>
            <a:r>
              <a:rPr lang="en-US" sz="1600" b="1" dirty="0"/>
              <a:t>From the Above Analysis We can Stay that People are preferring Entire home/apt or Private room which are present in Manhattan, Brooklyn, Queens and people are preferring listings which are less in price.</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246" y="1226128"/>
            <a:ext cx="4739120" cy="336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55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4468"/>
            <a:ext cx="8520600" cy="572700"/>
          </a:xfrm>
        </p:spPr>
        <p:txBody>
          <a:bodyPr/>
          <a:lstStyle/>
          <a:p>
            <a:r>
              <a:rPr lang="en-US" sz="2400" b="1" dirty="0"/>
              <a:t>5. Explore the data and visualize it to recognize the relationship between the dataset.</a:t>
            </a:r>
            <a:r>
              <a:rPr lang="en-US" sz="2000" dirty="0">
                <a:solidFill>
                  <a:srgbClr val="002060"/>
                </a:solidFill>
              </a:rPr>
              <a:t/>
            </a:r>
            <a:br>
              <a:rPr lang="en-US" sz="2000" dirty="0">
                <a:solidFill>
                  <a:srgbClr val="002060"/>
                </a:solidFill>
              </a:rPr>
            </a:br>
            <a:endParaRPr lang="en-US" sz="2000" dirty="0">
              <a:solidFill>
                <a:srgbClr val="002060"/>
              </a:solidFill>
            </a:endParaRPr>
          </a:p>
        </p:txBody>
      </p:sp>
      <p:sp>
        <p:nvSpPr>
          <p:cNvPr id="3" name="Text Placeholder 2"/>
          <p:cNvSpPr>
            <a:spLocks noGrp="1"/>
          </p:cNvSpPr>
          <p:nvPr>
            <p:ph type="body" idx="1"/>
          </p:nvPr>
        </p:nvSpPr>
        <p:spPr>
          <a:xfrm>
            <a:off x="311700" y="1152475"/>
            <a:ext cx="3771927" cy="3416400"/>
          </a:xfrm>
          <a:solidFill>
            <a:srgbClr val="002060"/>
          </a:solidFill>
        </p:spPr>
        <p:txBody>
          <a:bodyPr/>
          <a:lstStyle/>
          <a:p>
            <a:r>
              <a:rPr lang="en-US" sz="1600" b="1" dirty="0"/>
              <a:t>The pie chart above shows that </a:t>
            </a:r>
            <a:r>
              <a:rPr lang="en-US" sz="1600" b="1" dirty="0" err="1"/>
              <a:t>Airbnb</a:t>
            </a:r>
            <a:r>
              <a:rPr lang="en-US" sz="1600" b="1" dirty="0"/>
              <a:t> Listings in </a:t>
            </a:r>
            <a:r>
              <a:rPr lang="en-US" sz="1600" b="1" dirty="0" smtClean="0"/>
              <a:t>New york </a:t>
            </a:r>
            <a:r>
              <a:rPr lang="en-US" sz="1600" b="1" dirty="0"/>
              <a:t>are near Manhattan, and Brooklyn has the highest share of hotels. We also know that from this map of Neighborhood Group.</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446" y="1045153"/>
            <a:ext cx="3955040" cy="354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17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6. Which types of room occupied by a neighborhood.</a:t>
            </a:r>
            <a:br>
              <a:rPr lang="en-US" sz="2400" b="1" dirty="0"/>
            </a:br>
            <a:endParaRPr lang="en-US" sz="2400" b="1" dirty="0"/>
          </a:p>
        </p:txBody>
      </p:sp>
      <p:sp>
        <p:nvSpPr>
          <p:cNvPr id="3" name="Text Placeholder 2"/>
          <p:cNvSpPr>
            <a:spLocks noGrp="1"/>
          </p:cNvSpPr>
          <p:nvPr>
            <p:ph type="body" idx="1"/>
          </p:nvPr>
        </p:nvSpPr>
        <p:spPr>
          <a:xfrm>
            <a:off x="311700" y="1152475"/>
            <a:ext cx="3377072" cy="3263661"/>
          </a:xfrm>
          <a:solidFill>
            <a:srgbClr val="002060"/>
          </a:solidFill>
        </p:spPr>
        <p:txBody>
          <a:bodyPr/>
          <a:lstStyle/>
          <a:p>
            <a:r>
              <a:rPr lang="en-US" sz="1600" b="1" dirty="0"/>
              <a:t>The graph shows that the Entire Home/Apartment is listed most near Manhattan, while Private Rooms and Apartments Near Brooklyn are Nearly equal.</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772" y="1062879"/>
            <a:ext cx="4862946" cy="354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991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7. Explore the Price Prediction.</a:t>
            </a:r>
            <a:br>
              <a:rPr lang="en-US" sz="2400" b="1" dirty="0"/>
            </a:br>
            <a:endParaRPr lang="en-US" sz="2400" b="1" dirty="0"/>
          </a:p>
        </p:txBody>
      </p:sp>
      <p:sp>
        <p:nvSpPr>
          <p:cNvPr id="3" name="Text Placeholder 2"/>
          <p:cNvSpPr>
            <a:spLocks noGrp="1"/>
          </p:cNvSpPr>
          <p:nvPr>
            <p:ph type="body" idx="1"/>
          </p:nvPr>
        </p:nvSpPr>
        <p:spPr>
          <a:xfrm>
            <a:off x="311700" y="1152475"/>
            <a:ext cx="2805573" cy="3416400"/>
          </a:xfrm>
          <a:solidFill>
            <a:srgbClr val="002060"/>
          </a:solidFill>
        </p:spPr>
        <p:txBody>
          <a:bodyPr/>
          <a:lstStyle/>
          <a:p>
            <a:r>
              <a:rPr lang="en-US" sz="1600" b="1" dirty="0"/>
              <a:t>From the </a:t>
            </a:r>
            <a:r>
              <a:rPr lang="en-US" sz="1600" b="1" dirty="0" smtClean="0"/>
              <a:t>graph </a:t>
            </a:r>
            <a:r>
              <a:rPr lang="en-US" sz="1600" b="1" dirty="0"/>
              <a:t>we know that there is not a strong correlation except </a:t>
            </a:r>
            <a:r>
              <a:rPr lang="en-US" sz="1600" b="1" dirty="0" err="1"/>
              <a:t>review_per_month</a:t>
            </a:r>
            <a:r>
              <a:rPr lang="en-US" sz="1600" b="1" dirty="0"/>
              <a:t> and </a:t>
            </a:r>
            <a:r>
              <a:rPr lang="en-US" sz="1600" b="1" dirty="0" err="1"/>
              <a:t>number_of_review</a:t>
            </a:r>
            <a:r>
              <a:rPr lang="en-US" sz="1600" b="1" dirty="0"/>
              <a:t>.</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482" y="935182"/>
            <a:ext cx="5220633" cy="37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074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Ø"/>
            </a:pPr>
            <a:r>
              <a:rPr lang="en-US" sz="2400" b="1" dirty="0"/>
              <a:t>Challenges </a:t>
            </a:r>
            <a:r>
              <a:rPr lang="en-US" sz="2400" b="1" dirty="0"/>
              <a:t>Faced.</a:t>
            </a:r>
            <a:r>
              <a:rPr lang="en-US" sz="2400" b="1" dirty="0"/>
              <a:t/>
            </a:r>
            <a:br>
              <a:rPr lang="en-US" sz="2400" b="1" dirty="0"/>
            </a:br>
            <a:endParaRPr lang="en-US" sz="2400" b="1" dirty="0"/>
          </a:p>
        </p:txBody>
      </p:sp>
      <p:sp>
        <p:nvSpPr>
          <p:cNvPr id="3" name="Text Placeholder 2"/>
          <p:cNvSpPr>
            <a:spLocks noGrp="1"/>
          </p:cNvSpPr>
          <p:nvPr>
            <p:ph type="body" idx="1"/>
          </p:nvPr>
        </p:nvSpPr>
        <p:spPr>
          <a:xfrm>
            <a:off x="311700" y="1152475"/>
            <a:ext cx="7554218" cy="3416400"/>
          </a:xfrm>
        </p:spPr>
        <p:txBody>
          <a:bodyPr/>
          <a:lstStyle/>
          <a:p>
            <a:pPr algn="just">
              <a:buClr>
                <a:srgbClr val="002060"/>
              </a:buClr>
              <a:buFont typeface="Wingdings" pitchFamily="2" charset="2"/>
              <a:buChar char="§"/>
            </a:pPr>
            <a:r>
              <a:rPr lang="en-US" sz="1600" b="1" dirty="0">
                <a:solidFill>
                  <a:schemeClr val="accent2"/>
                </a:solidFill>
              </a:rPr>
              <a:t>Reading the dataset and understanding the meaning of some columns.</a:t>
            </a:r>
          </a:p>
          <a:p>
            <a:pPr algn="just">
              <a:buClr>
                <a:srgbClr val="002060"/>
              </a:buClr>
              <a:buFont typeface="Wingdings" pitchFamily="2" charset="2"/>
              <a:buChar char="§"/>
            </a:pPr>
            <a:r>
              <a:rPr lang="en-US" sz="1600" b="1" dirty="0">
                <a:solidFill>
                  <a:schemeClr val="accent2"/>
                </a:solidFill>
              </a:rPr>
              <a:t>For answering some of the questions we had to understand the business model of </a:t>
            </a:r>
            <a:r>
              <a:rPr lang="en-US" sz="1600" b="1" dirty="0" err="1">
                <a:solidFill>
                  <a:schemeClr val="accent2"/>
                </a:solidFill>
              </a:rPr>
              <a:t>airbnb</a:t>
            </a:r>
            <a:r>
              <a:rPr lang="en-US" sz="1600" b="1" dirty="0">
                <a:solidFill>
                  <a:schemeClr val="accent2"/>
                </a:solidFill>
              </a:rPr>
              <a:t> that how they work.</a:t>
            </a:r>
          </a:p>
          <a:p>
            <a:pPr algn="just">
              <a:buClr>
                <a:srgbClr val="002060"/>
              </a:buClr>
              <a:buFont typeface="Wingdings" pitchFamily="2" charset="2"/>
              <a:buChar char="§"/>
            </a:pPr>
            <a:r>
              <a:rPr lang="en-US" sz="1600" b="1" dirty="0">
                <a:solidFill>
                  <a:schemeClr val="accent2"/>
                </a:solidFill>
              </a:rPr>
              <a:t>handling Nan </a:t>
            </a:r>
            <a:r>
              <a:rPr lang="en-US" sz="1600" b="1" dirty="0" err="1">
                <a:solidFill>
                  <a:schemeClr val="accent2"/>
                </a:solidFill>
              </a:rPr>
              <a:t>values,null</a:t>
            </a:r>
            <a:r>
              <a:rPr lang="en-US" sz="1600" b="1" dirty="0">
                <a:solidFill>
                  <a:schemeClr val="accent2"/>
                </a:solidFill>
              </a:rPr>
              <a:t> values and duplicates.</a:t>
            </a:r>
          </a:p>
          <a:p>
            <a:pPr algn="just">
              <a:buClr>
                <a:srgbClr val="002060"/>
              </a:buClr>
              <a:buFont typeface="Wingdings" pitchFamily="2" charset="2"/>
              <a:buChar char="§"/>
            </a:pPr>
            <a:r>
              <a:rPr lang="en-US" sz="1600" b="1" dirty="0">
                <a:solidFill>
                  <a:schemeClr val="accent2"/>
                </a:solidFill>
              </a:rPr>
              <a:t>Designing multiple visualization to summarize the information in the dataset and successfully communicate the results and trends to the reader.</a:t>
            </a:r>
          </a:p>
          <a:p>
            <a:endParaRPr lang="en-US" dirty="0"/>
          </a:p>
        </p:txBody>
      </p:sp>
    </p:spTree>
    <p:extLst>
      <p:ext uri="{BB962C8B-B14F-4D97-AF65-F5344CB8AC3E}">
        <p14:creationId xmlns:p14="http://schemas.microsoft.com/office/powerpoint/2010/main" val="368054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Wingdings" pitchFamily="2" charset="2"/>
              <a:buChar char="Ø"/>
            </a:pPr>
            <a:r>
              <a:rPr lang="en-US" sz="2400" b="1" dirty="0"/>
              <a:t>We </a:t>
            </a:r>
            <a:r>
              <a:rPr lang="en-US" sz="2400" b="1" dirty="0" err="1"/>
              <a:t>definded</a:t>
            </a:r>
            <a:r>
              <a:rPr lang="en-US" sz="2400" b="1" dirty="0"/>
              <a:t> some points which can help </a:t>
            </a:r>
            <a:r>
              <a:rPr lang="en-US" sz="2400" b="1" dirty="0" err="1"/>
              <a:t>airbnb</a:t>
            </a:r>
            <a:r>
              <a:rPr lang="en-US" sz="2400" b="1" dirty="0"/>
              <a:t> in their </a:t>
            </a:r>
            <a:r>
              <a:rPr lang="en-US" sz="2400" b="1" dirty="0"/>
              <a:t>business</a:t>
            </a:r>
            <a:r>
              <a:rPr lang="en-US" sz="2400" b="1" dirty="0" smtClean="0"/>
              <a:t>.</a:t>
            </a:r>
            <a:br>
              <a:rPr lang="en-US" sz="2400" b="1" dirty="0" smtClean="0"/>
            </a:br>
            <a:r>
              <a:rPr lang="en-US" sz="2400" b="1" dirty="0"/>
              <a:t/>
            </a:r>
            <a:br>
              <a:rPr lang="en-US" sz="2400" b="1" dirty="0"/>
            </a:br>
            <a:r>
              <a:rPr lang="en-US" sz="2400" b="1" dirty="0"/>
              <a:t/>
            </a:r>
            <a:br>
              <a:rPr lang="en-US" sz="2400" b="1" dirty="0"/>
            </a:br>
            <a:endParaRPr lang="en-US" sz="2400" b="1" dirty="0"/>
          </a:p>
        </p:txBody>
      </p:sp>
      <p:sp>
        <p:nvSpPr>
          <p:cNvPr id="3" name="Text Placeholder 2"/>
          <p:cNvSpPr>
            <a:spLocks noGrp="1"/>
          </p:cNvSpPr>
          <p:nvPr>
            <p:ph type="body" idx="1"/>
          </p:nvPr>
        </p:nvSpPr>
        <p:spPr>
          <a:xfrm>
            <a:off x="311700" y="1277167"/>
            <a:ext cx="8520600" cy="3416400"/>
          </a:xfrm>
        </p:spPr>
        <p:txBody>
          <a:bodyPr/>
          <a:lstStyle/>
          <a:p>
            <a:pPr algn="just">
              <a:buClr>
                <a:srgbClr val="002060"/>
              </a:buClr>
              <a:buFont typeface="Wingdings" pitchFamily="2" charset="2"/>
              <a:buChar char="§"/>
            </a:pPr>
            <a:r>
              <a:rPr lang="en-US" b="1" dirty="0">
                <a:solidFill>
                  <a:schemeClr val="accent2"/>
                </a:solidFill>
              </a:rPr>
              <a:t>Manhattan is the most focused place in New York for hosts to do their business.</a:t>
            </a:r>
            <a:endParaRPr lang="en-US" dirty="0">
              <a:solidFill>
                <a:schemeClr val="accent2"/>
              </a:solidFill>
            </a:endParaRPr>
          </a:p>
          <a:p>
            <a:pPr algn="just">
              <a:buClr>
                <a:srgbClr val="002060"/>
              </a:buClr>
              <a:buFont typeface="Wingdings" pitchFamily="2" charset="2"/>
              <a:buChar char="§"/>
            </a:pPr>
            <a:r>
              <a:rPr lang="en-US" b="1" dirty="0">
                <a:solidFill>
                  <a:schemeClr val="accent2"/>
                </a:solidFill>
              </a:rPr>
              <a:t>People stay for longer duration of time in Private rooms in Brooklyn and </a:t>
            </a:r>
            <a:r>
              <a:rPr lang="en-US" b="1" dirty="0" err="1">
                <a:solidFill>
                  <a:schemeClr val="accent2"/>
                </a:solidFill>
              </a:rPr>
              <a:t>Manhatthan</a:t>
            </a:r>
            <a:r>
              <a:rPr lang="en-US" b="1" dirty="0">
                <a:solidFill>
                  <a:schemeClr val="accent2"/>
                </a:solidFill>
              </a:rPr>
              <a:t>.</a:t>
            </a:r>
            <a:endParaRPr lang="en-US" dirty="0">
              <a:solidFill>
                <a:schemeClr val="accent2"/>
              </a:solidFill>
            </a:endParaRPr>
          </a:p>
          <a:p>
            <a:pPr algn="just">
              <a:buClr>
                <a:srgbClr val="002060"/>
              </a:buClr>
              <a:buFont typeface="Wingdings" pitchFamily="2" charset="2"/>
              <a:buChar char="§"/>
            </a:pPr>
            <a:r>
              <a:rPr lang="en-US" b="1" dirty="0">
                <a:solidFill>
                  <a:schemeClr val="accent2"/>
                </a:solidFill>
              </a:rPr>
              <a:t>More customer preferred Manhattan location for night stay than Brooklyn.</a:t>
            </a:r>
            <a:endParaRPr lang="en-US" dirty="0">
              <a:solidFill>
                <a:schemeClr val="accent2"/>
              </a:solidFill>
            </a:endParaRPr>
          </a:p>
          <a:p>
            <a:endParaRPr lang="en-US" dirty="0"/>
          </a:p>
        </p:txBody>
      </p:sp>
    </p:spTree>
    <p:extLst>
      <p:ext uri="{BB962C8B-B14F-4D97-AF65-F5344CB8AC3E}">
        <p14:creationId xmlns:p14="http://schemas.microsoft.com/office/powerpoint/2010/main" val="345017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Ø"/>
            </a:pPr>
            <a:r>
              <a:rPr lang="en-US" b="1" dirty="0"/>
              <a:t>Conclusion:</a:t>
            </a:r>
            <a:r>
              <a:rPr lang="en-US" dirty="0"/>
              <a:t/>
            </a:r>
            <a:br>
              <a:rPr lang="en-US" dirty="0"/>
            </a:br>
            <a:endParaRPr lang="en-US" dirty="0"/>
          </a:p>
        </p:txBody>
      </p:sp>
      <p:sp>
        <p:nvSpPr>
          <p:cNvPr id="3" name="Text Placeholder 2"/>
          <p:cNvSpPr>
            <a:spLocks noGrp="1"/>
          </p:cNvSpPr>
          <p:nvPr>
            <p:ph type="body" idx="1"/>
          </p:nvPr>
        </p:nvSpPr>
        <p:spPr/>
        <p:txBody>
          <a:bodyPr/>
          <a:lstStyle/>
          <a:p>
            <a:pPr marL="114300" indent="0">
              <a:buNone/>
            </a:pPr>
            <a:r>
              <a:rPr lang="en-US" b="1" dirty="0">
                <a:solidFill>
                  <a:schemeClr val="accent2"/>
                </a:solidFill>
              </a:rPr>
              <a:t>1. The people who prefer to stay in Entire home or Apartment they are going to stay bit longer in that particular </a:t>
            </a:r>
            <a:r>
              <a:rPr lang="en-US" b="1" dirty="0" smtClean="0">
                <a:solidFill>
                  <a:schemeClr val="accent2"/>
                </a:solidFill>
              </a:rPr>
              <a:t>Neighborhood </a:t>
            </a:r>
            <a:r>
              <a:rPr lang="en-US" b="1" dirty="0">
                <a:solidFill>
                  <a:schemeClr val="accent2"/>
                </a:solidFill>
              </a:rPr>
              <a:t>only.</a:t>
            </a:r>
            <a:endParaRPr lang="en-US" dirty="0">
              <a:solidFill>
                <a:schemeClr val="accent2"/>
              </a:solidFill>
            </a:endParaRPr>
          </a:p>
          <a:p>
            <a:pPr marL="114300" indent="0">
              <a:buNone/>
            </a:pPr>
            <a:r>
              <a:rPr lang="en-US" b="1" dirty="0">
                <a:solidFill>
                  <a:schemeClr val="accent2"/>
                </a:solidFill>
              </a:rPr>
              <a:t>2. The people who prefer to stay in Private room they won't stay longer as compared to Home or Apartment.</a:t>
            </a:r>
            <a:endParaRPr lang="en-US" dirty="0">
              <a:solidFill>
                <a:schemeClr val="accent2"/>
              </a:solidFill>
            </a:endParaRPr>
          </a:p>
          <a:p>
            <a:pPr marL="114300" indent="0">
              <a:buNone/>
            </a:pPr>
            <a:r>
              <a:rPr lang="en-US" b="1" dirty="0">
                <a:solidFill>
                  <a:schemeClr val="accent2"/>
                </a:solidFill>
              </a:rPr>
              <a:t>3. Most of the people prefer to pay less price.</a:t>
            </a:r>
            <a:endParaRPr lang="en-US" dirty="0">
              <a:solidFill>
                <a:schemeClr val="accent2"/>
              </a:solidFill>
            </a:endParaRPr>
          </a:p>
          <a:p>
            <a:pPr marL="114300" indent="0">
              <a:buNone/>
            </a:pPr>
            <a:r>
              <a:rPr lang="en-US" b="1" dirty="0">
                <a:solidFill>
                  <a:schemeClr val="accent2"/>
                </a:solidFill>
              </a:rPr>
              <a:t>4. If there are more number of Reviews for particular </a:t>
            </a:r>
            <a:r>
              <a:rPr lang="en-US" b="1" dirty="0" smtClean="0">
                <a:solidFill>
                  <a:schemeClr val="accent2"/>
                </a:solidFill>
              </a:rPr>
              <a:t>Neighborhood </a:t>
            </a:r>
            <a:r>
              <a:rPr lang="en-US" b="1" dirty="0">
                <a:solidFill>
                  <a:schemeClr val="accent2"/>
                </a:solidFill>
              </a:rPr>
              <a:t>group that means that place is a tourist place.</a:t>
            </a:r>
            <a:endParaRPr lang="en-US" dirty="0">
              <a:solidFill>
                <a:schemeClr val="accent2"/>
              </a:solidFill>
            </a:endParaRPr>
          </a:p>
          <a:p>
            <a:pPr marL="114300" indent="0">
              <a:buNone/>
            </a:pPr>
            <a:r>
              <a:rPr lang="en-US" b="1" dirty="0">
                <a:solidFill>
                  <a:schemeClr val="accent2"/>
                </a:solidFill>
              </a:rPr>
              <a:t>5. If people are not staying more then one night means they are travellers.</a:t>
            </a:r>
            <a:endParaRPr lang="en-US" dirty="0">
              <a:solidFill>
                <a:schemeClr val="accent2"/>
              </a:solidFill>
            </a:endParaRPr>
          </a:p>
          <a:p>
            <a:endParaRPr lang="en-US" dirty="0"/>
          </a:p>
        </p:txBody>
      </p:sp>
    </p:spTree>
    <p:extLst>
      <p:ext uri="{BB962C8B-B14F-4D97-AF65-F5344CB8AC3E}">
        <p14:creationId xmlns:p14="http://schemas.microsoft.com/office/powerpoint/2010/main" val="1494161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2134" y="1896341"/>
            <a:ext cx="372409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193894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Ø"/>
            </a:pPr>
            <a:r>
              <a:rPr lang="en-US" b="1" dirty="0" smtClean="0"/>
              <a:t>What is </a:t>
            </a:r>
            <a:r>
              <a:rPr lang="en-US" b="1" dirty="0" err="1" smtClean="0"/>
              <a:t>Airbnb</a:t>
            </a:r>
            <a:r>
              <a:rPr lang="en-US" b="1" dirty="0" smtClean="0"/>
              <a:t>?</a:t>
            </a:r>
            <a:endParaRPr lang="en-US" b="1" dirty="0"/>
          </a:p>
        </p:txBody>
      </p:sp>
      <p:sp>
        <p:nvSpPr>
          <p:cNvPr id="3" name="Text Placeholder 2"/>
          <p:cNvSpPr>
            <a:spLocks noGrp="1"/>
          </p:cNvSpPr>
          <p:nvPr>
            <p:ph type="body" idx="1"/>
          </p:nvPr>
        </p:nvSpPr>
        <p:spPr>
          <a:xfrm>
            <a:off x="311700" y="1152475"/>
            <a:ext cx="7741255" cy="3416400"/>
          </a:xfrm>
        </p:spPr>
        <p:txBody>
          <a:bodyPr/>
          <a:lstStyle/>
          <a:p>
            <a:pPr algn="just">
              <a:buClr>
                <a:srgbClr val="002060"/>
              </a:buClr>
              <a:buFont typeface="Wingdings" pitchFamily="2" charset="2"/>
              <a:buChar char="§"/>
            </a:pPr>
            <a:r>
              <a:rPr lang="en-US" b="1" dirty="0" err="1">
                <a:solidFill>
                  <a:schemeClr val="accent2"/>
                </a:solidFill>
              </a:rPr>
              <a:t>Airbnb</a:t>
            </a:r>
            <a:r>
              <a:rPr lang="en-US" b="1" dirty="0">
                <a:solidFill>
                  <a:schemeClr val="accent2"/>
                </a:solidFill>
              </a:rPr>
              <a:t>, Inc. is an American company that operates an online marketplace for lodging, primarily homestays for vacation rentals, and tourism activities. Based in San Francisco, California, the platform is accessible via website and mobile </a:t>
            </a:r>
            <a:r>
              <a:rPr lang="en-US" b="1" dirty="0" err="1">
                <a:solidFill>
                  <a:schemeClr val="accent2"/>
                </a:solidFill>
              </a:rPr>
              <a:t>app.We</a:t>
            </a:r>
            <a:r>
              <a:rPr lang="en-US" b="1" dirty="0">
                <a:solidFill>
                  <a:schemeClr val="accent2"/>
                </a:solidFill>
              </a:rPr>
              <a:t> can relate </a:t>
            </a:r>
            <a:r>
              <a:rPr lang="en-US" b="1" dirty="0" err="1">
                <a:solidFill>
                  <a:schemeClr val="accent2"/>
                </a:solidFill>
              </a:rPr>
              <a:t>Airbnb</a:t>
            </a:r>
            <a:r>
              <a:rPr lang="en-US" b="1" dirty="0">
                <a:solidFill>
                  <a:schemeClr val="accent2"/>
                </a:solidFill>
              </a:rPr>
              <a:t> Just like OYO Room.</a:t>
            </a:r>
            <a:endParaRPr lang="en-US" dirty="0">
              <a:solidFill>
                <a:schemeClr val="accent2"/>
              </a:solidFill>
            </a:endParaRPr>
          </a:p>
        </p:txBody>
      </p:sp>
    </p:spTree>
    <p:extLst>
      <p:ext uri="{BB962C8B-B14F-4D97-AF65-F5344CB8AC3E}">
        <p14:creationId xmlns:p14="http://schemas.microsoft.com/office/powerpoint/2010/main" val="51599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Ø"/>
            </a:pPr>
            <a:r>
              <a:rPr lang="en-US" b="1" dirty="0"/>
              <a:t>Overview Of </a:t>
            </a:r>
            <a:r>
              <a:rPr lang="en-US" b="1" dirty="0" err="1"/>
              <a:t>Airbnb</a:t>
            </a:r>
            <a:r>
              <a:rPr lang="en-US" b="1" dirty="0"/>
              <a:t>.</a:t>
            </a:r>
            <a:endParaRPr lang="en-US" b="1" dirty="0"/>
          </a:p>
        </p:txBody>
      </p:sp>
      <p:sp>
        <p:nvSpPr>
          <p:cNvPr id="3" name="Text Placeholder 2"/>
          <p:cNvSpPr>
            <a:spLocks noGrp="1"/>
          </p:cNvSpPr>
          <p:nvPr>
            <p:ph type="body" idx="1"/>
          </p:nvPr>
        </p:nvSpPr>
        <p:spPr/>
        <p:txBody>
          <a:bodyPr/>
          <a:lstStyle/>
          <a:p>
            <a:pPr>
              <a:buClr>
                <a:srgbClr val="002060"/>
              </a:buClr>
              <a:buFont typeface="Wingdings" pitchFamily="2" charset="2"/>
              <a:buChar char="§"/>
            </a:pPr>
            <a:r>
              <a:rPr lang="en-US" b="1" dirty="0">
                <a:solidFill>
                  <a:schemeClr val="accent2"/>
                </a:solidFill>
              </a:rPr>
              <a:t>Since 2008, guests and hosts have used </a:t>
            </a:r>
            <a:r>
              <a:rPr lang="en-US" b="1" dirty="0" err="1">
                <a:solidFill>
                  <a:schemeClr val="accent2"/>
                </a:solidFill>
              </a:rPr>
              <a:t>Airbnb</a:t>
            </a:r>
            <a:r>
              <a:rPr lang="en-US" b="1" dirty="0">
                <a:solidFill>
                  <a:schemeClr val="accent2"/>
                </a:solidFill>
              </a:rPr>
              <a:t> to expand on traveling possibilities and present a more unique, personalized way of experiencing the world. Today, </a:t>
            </a:r>
            <a:r>
              <a:rPr lang="en-US" b="1" dirty="0" err="1">
                <a:solidFill>
                  <a:schemeClr val="accent2"/>
                </a:solidFill>
              </a:rPr>
              <a:t>Airbnb</a:t>
            </a:r>
            <a:r>
              <a:rPr lang="en-US" b="1" dirty="0">
                <a:solidFill>
                  <a:schemeClr val="accent2"/>
                </a:solidFill>
              </a:rPr>
              <a:t> became one of a kind service that is used and recognized by the whole world. Data analysis on millions of listings provided through </a:t>
            </a:r>
            <a:r>
              <a:rPr lang="en-US" b="1" dirty="0" err="1">
                <a:solidFill>
                  <a:schemeClr val="accent2"/>
                </a:solidFill>
              </a:rPr>
              <a:t>Airbnb</a:t>
            </a:r>
            <a:r>
              <a:rPr lang="en-US" b="1" dirty="0">
                <a:solidFill>
                  <a:schemeClr val="accent2"/>
                </a:solidFill>
              </a:rPr>
              <a:t>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dirty="0">
              <a:solidFill>
                <a:schemeClr val="accent2"/>
              </a:solidFill>
            </a:endParaRPr>
          </a:p>
          <a:p>
            <a:endParaRPr lang="en-US" dirty="0"/>
          </a:p>
        </p:txBody>
      </p:sp>
    </p:spTree>
    <p:extLst>
      <p:ext uri="{BB962C8B-B14F-4D97-AF65-F5344CB8AC3E}">
        <p14:creationId xmlns:p14="http://schemas.microsoft.com/office/powerpoint/2010/main" val="327066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737755" y="220839"/>
            <a:ext cx="4655127" cy="523220"/>
          </a:xfrm>
          <a:prstGeom prst="rect">
            <a:avLst/>
          </a:prstGeom>
          <a:noFill/>
        </p:spPr>
        <p:txBody>
          <a:bodyPr wrap="square" rtlCol="0">
            <a:spAutoFit/>
          </a:bodyPr>
          <a:lstStyle/>
          <a:p>
            <a:pPr marL="285750" indent="-285750">
              <a:buFont typeface="Wingdings" pitchFamily="2" charset="2"/>
              <a:buChar char="Ø"/>
            </a:pPr>
            <a:r>
              <a:rPr lang="en-US" sz="2800" b="1" dirty="0">
                <a:solidFill>
                  <a:schemeClr val="dk1"/>
                </a:solidFill>
              </a:rPr>
              <a:t>Problem Statement.</a:t>
            </a:r>
            <a:endParaRPr lang="en-US" sz="2800" b="1" dirty="0">
              <a:solidFill>
                <a:schemeClr val="dk1"/>
              </a:solidFill>
            </a:endParaRPr>
          </a:p>
        </p:txBody>
      </p:sp>
      <p:sp>
        <p:nvSpPr>
          <p:cNvPr id="9" name="TextBox 8"/>
          <p:cNvSpPr txBox="1"/>
          <p:nvPr/>
        </p:nvSpPr>
        <p:spPr>
          <a:xfrm>
            <a:off x="904009" y="758536"/>
            <a:ext cx="7502236" cy="3323987"/>
          </a:xfrm>
          <a:prstGeom prst="rect">
            <a:avLst/>
          </a:prstGeom>
          <a:noFill/>
        </p:spPr>
        <p:txBody>
          <a:bodyPr wrap="square" rtlCol="0">
            <a:spAutoFit/>
          </a:bodyPr>
          <a:lstStyle/>
          <a:p>
            <a:pPr marL="285750" indent="-285750">
              <a:buFont typeface="Wingdings" pitchFamily="2" charset="2"/>
              <a:buChar char="§"/>
            </a:pPr>
            <a:r>
              <a:rPr lang="en-US" b="1" dirty="0">
                <a:solidFill>
                  <a:schemeClr val="accent2"/>
                </a:solidFill>
                <a:latin typeface="Montserrat"/>
                <a:ea typeface="Montserrat"/>
                <a:cs typeface="Montserrat"/>
                <a:sym typeface="Montserrat"/>
              </a:rPr>
              <a:t>For this project we are analyzing </a:t>
            </a:r>
            <a:r>
              <a:rPr lang="en-US" b="1" dirty="0" err="1">
                <a:solidFill>
                  <a:schemeClr val="accent2"/>
                </a:solidFill>
                <a:latin typeface="Montserrat"/>
                <a:ea typeface="Montserrat"/>
                <a:cs typeface="Montserrat"/>
                <a:sym typeface="Montserrat"/>
              </a:rPr>
              <a:t>Airbnb’s</a:t>
            </a:r>
            <a:r>
              <a:rPr lang="en-US" b="1" dirty="0">
                <a:solidFill>
                  <a:schemeClr val="accent2"/>
                </a:solidFill>
                <a:latin typeface="Montserrat"/>
                <a:ea typeface="Montserrat"/>
                <a:cs typeface="Montserrat"/>
                <a:sym typeface="Montserrat"/>
              </a:rPr>
              <a:t> New York City (NYC) data of 2019. NYC is not only the most famous city in the world but also top global destination for visitors drawn to its museums, entertainment, restaurants and commerce</a:t>
            </a:r>
            <a:r>
              <a:rPr lang="en-US" b="1" dirty="0" smtClean="0">
                <a:solidFill>
                  <a:schemeClr val="accent2"/>
                </a:solidFill>
                <a:latin typeface="Montserrat"/>
                <a:ea typeface="Montserrat"/>
                <a:cs typeface="Montserrat"/>
                <a:sym typeface="Montserrat"/>
              </a:rPr>
              <a:t>.</a:t>
            </a:r>
          </a:p>
          <a:p>
            <a:pPr marL="285750" indent="-285750">
              <a:buFont typeface="Wingdings" pitchFamily="2" charset="2"/>
              <a:buChar char="§"/>
            </a:pPr>
            <a:endParaRPr lang="en-US" b="1" dirty="0">
              <a:solidFill>
                <a:schemeClr val="accent2"/>
              </a:solidFill>
              <a:latin typeface="Montserrat"/>
              <a:ea typeface="Montserrat"/>
              <a:cs typeface="Montserrat"/>
              <a:sym typeface="Montserrat"/>
            </a:endParaRPr>
          </a:p>
          <a:p>
            <a:pPr marL="285750" indent="-285750">
              <a:buFont typeface="Wingdings" pitchFamily="2" charset="2"/>
              <a:buChar char="§"/>
            </a:pPr>
            <a:r>
              <a:rPr lang="en-US" b="1" dirty="0" smtClean="0">
                <a:solidFill>
                  <a:schemeClr val="accent2"/>
                </a:solidFill>
                <a:latin typeface="Montserrat"/>
                <a:ea typeface="Montserrat"/>
                <a:cs typeface="Montserrat"/>
                <a:sym typeface="Montserrat"/>
              </a:rPr>
              <a:t>Our main objective is to find out the key metrics that influence the listing of properties on the platform. For this, we will explore and visualize the dataset from </a:t>
            </a:r>
            <a:r>
              <a:rPr lang="en-US" b="1" dirty="0" err="1" smtClean="0">
                <a:solidFill>
                  <a:schemeClr val="accent2"/>
                </a:solidFill>
                <a:latin typeface="Montserrat"/>
                <a:ea typeface="Montserrat"/>
                <a:cs typeface="Montserrat"/>
                <a:sym typeface="Montserrat"/>
              </a:rPr>
              <a:t>Airbnb</a:t>
            </a:r>
            <a:r>
              <a:rPr lang="en-US" b="1" dirty="0" smtClean="0">
                <a:solidFill>
                  <a:schemeClr val="accent2"/>
                </a:solidFill>
                <a:latin typeface="Montserrat"/>
                <a:ea typeface="Montserrat"/>
                <a:cs typeface="Montserrat"/>
                <a:sym typeface="Montserrat"/>
              </a:rPr>
              <a:t> in NYC using basic exploratory data analysis (EDA) techniques.</a:t>
            </a:r>
          </a:p>
          <a:p>
            <a:pPr marL="285750" indent="-285750">
              <a:buFont typeface="Wingdings" pitchFamily="2" charset="2"/>
              <a:buChar char="§"/>
            </a:pPr>
            <a:r>
              <a:rPr lang="en-US" b="1" dirty="0" smtClean="0">
                <a:solidFill>
                  <a:schemeClr val="accent2"/>
                </a:solidFill>
                <a:latin typeface="Montserrat"/>
                <a:ea typeface="Montserrat"/>
                <a:cs typeface="Montserrat"/>
                <a:sym typeface="Montserrat"/>
              </a:rPr>
              <a:t>Data analysis on thousands of listings provided through </a:t>
            </a:r>
            <a:r>
              <a:rPr lang="en-US" b="1" dirty="0" err="1" smtClean="0">
                <a:solidFill>
                  <a:schemeClr val="accent2"/>
                </a:solidFill>
                <a:latin typeface="Montserrat"/>
                <a:ea typeface="Montserrat"/>
                <a:cs typeface="Montserrat"/>
                <a:sym typeface="Montserrat"/>
              </a:rPr>
              <a:t>Airbnb</a:t>
            </a:r>
            <a:r>
              <a:rPr lang="en-US" b="1" dirty="0" smtClean="0">
                <a:solidFill>
                  <a:schemeClr val="accent2"/>
                </a:solidFill>
                <a:latin typeface="Montserrat"/>
                <a:ea typeface="Montserrat"/>
                <a:cs typeface="Montserrat"/>
                <a:sym typeface="Montserrat"/>
              </a:rPr>
              <a:t> is a crucial factor for the company.</a:t>
            </a:r>
          </a:p>
          <a:p>
            <a:pPr marL="285750" indent="-285750">
              <a:buFont typeface="Wingdings" pitchFamily="2" charset="2"/>
              <a:buChar char="§"/>
            </a:pPr>
            <a:r>
              <a:rPr lang="en-US" b="1" dirty="0" smtClean="0">
                <a:solidFill>
                  <a:schemeClr val="accent2"/>
                </a:solidFill>
                <a:latin typeface="Montserrat"/>
                <a:ea typeface="Montserrat"/>
                <a:cs typeface="Montserrat"/>
                <a:sym typeface="Montserrat"/>
              </a:rPr>
              <a:t>We will be finding out the distribution of every </a:t>
            </a:r>
            <a:r>
              <a:rPr lang="en-US" b="1" dirty="0" err="1" smtClean="0">
                <a:solidFill>
                  <a:schemeClr val="accent2"/>
                </a:solidFill>
                <a:latin typeface="Montserrat"/>
                <a:ea typeface="Montserrat"/>
                <a:cs typeface="Montserrat"/>
                <a:sym typeface="Montserrat"/>
              </a:rPr>
              <a:t>Airbnb</a:t>
            </a:r>
            <a:r>
              <a:rPr lang="en-US" b="1" dirty="0" smtClean="0">
                <a:solidFill>
                  <a:schemeClr val="accent2"/>
                </a:solidFill>
                <a:latin typeface="Montserrat"/>
                <a:ea typeface="Montserrat"/>
                <a:cs typeface="Montserrat"/>
                <a:sym typeface="Montserrat"/>
              </a:rPr>
              <a:t> listing based on their location, including their price range, room type, listing name, and other related factors.</a:t>
            </a:r>
          </a:p>
          <a:p>
            <a:pPr marL="285750" indent="-285750">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2613" y="405248"/>
            <a:ext cx="5579914" cy="523220"/>
          </a:xfrm>
          <a:prstGeom prst="rect">
            <a:avLst/>
          </a:prstGeom>
          <a:noFill/>
        </p:spPr>
        <p:txBody>
          <a:bodyPr wrap="square" rtlCol="0">
            <a:spAutoFit/>
          </a:bodyPr>
          <a:lstStyle/>
          <a:p>
            <a:pPr marL="285750" indent="-285750">
              <a:buFont typeface="Wingdings" pitchFamily="2" charset="2"/>
              <a:buChar char="Ø"/>
            </a:pPr>
            <a:r>
              <a:rPr lang="en-US" sz="2800" b="1" dirty="0">
                <a:solidFill>
                  <a:schemeClr val="dk1"/>
                </a:solidFill>
              </a:rPr>
              <a:t>Understanding the Data</a:t>
            </a:r>
            <a:endParaRPr lang="en-US" sz="2800" b="1" dirty="0">
              <a:solidFill>
                <a:schemeClr val="dk1"/>
              </a:solidFill>
            </a:endParaRPr>
          </a:p>
        </p:txBody>
      </p:sp>
      <p:sp>
        <p:nvSpPr>
          <p:cNvPr id="5" name="TextBox 4"/>
          <p:cNvSpPr txBox="1"/>
          <p:nvPr/>
        </p:nvSpPr>
        <p:spPr>
          <a:xfrm>
            <a:off x="1184566" y="846922"/>
            <a:ext cx="6837219" cy="523220"/>
          </a:xfrm>
          <a:prstGeom prst="rect">
            <a:avLst/>
          </a:prstGeom>
          <a:noFill/>
        </p:spPr>
        <p:txBody>
          <a:bodyPr wrap="square" rtlCol="0">
            <a:spAutoFit/>
          </a:bodyPr>
          <a:lstStyle/>
          <a:p>
            <a:pPr marL="285750" indent="-285750">
              <a:buFont typeface="Wingdings" pitchFamily="2" charset="2"/>
              <a:buChar char="§"/>
            </a:pPr>
            <a:r>
              <a:rPr lang="en-US" dirty="0" smtClean="0"/>
              <a:t>There are around 49,000 observations with various types of field in our dataset.</a:t>
            </a:r>
          </a:p>
          <a:p>
            <a:pPr marL="285750" indent="-285750">
              <a:buFont typeface="Wingdings" pitchFamily="2" charset="2"/>
              <a:buChar char="§"/>
            </a:pPr>
            <a:r>
              <a:rPr lang="en-US" dirty="0" smtClean="0"/>
              <a:t>List of field:</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523823004"/>
              </p:ext>
            </p:extLst>
          </p:nvPr>
        </p:nvGraphicFramePr>
        <p:xfrm>
          <a:off x="1288473" y="1370143"/>
          <a:ext cx="6425048" cy="2849380"/>
        </p:xfrm>
        <a:graphic>
          <a:graphicData uri="http://schemas.openxmlformats.org/drawingml/2006/table">
            <a:tbl>
              <a:tblPr firstRow="1" bandRow="1">
                <a:tableStyleId>{5C22544A-7EE6-4342-B048-85BDC9FD1C3A}</a:tableStyleId>
              </a:tblPr>
              <a:tblGrid>
                <a:gridCol w="3212524"/>
                <a:gridCol w="3212524"/>
              </a:tblGrid>
              <a:tr h="2849380">
                <a:tc>
                  <a:txBody>
                    <a:bodyPr/>
                    <a:lstStyle/>
                    <a:p>
                      <a:pPr>
                        <a:buClrTx/>
                        <a:buFont typeface="Wingdings" pitchFamily="2" charset="2"/>
                        <a:buChar char="§"/>
                      </a:pPr>
                      <a:endParaRPr lang="en-US" dirty="0" smtClean="0">
                        <a:solidFill>
                          <a:srgbClr val="002060"/>
                        </a:solidFill>
                      </a:endParaRPr>
                    </a:p>
                    <a:p>
                      <a:pPr>
                        <a:buClrTx/>
                        <a:buFont typeface="Wingdings" pitchFamily="2" charset="2"/>
                        <a:buChar char="§"/>
                      </a:pPr>
                      <a:r>
                        <a:rPr lang="en-US" dirty="0" smtClean="0">
                          <a:solidFill>
                            <a:srgbClr val="002060"/>
                          </a:solidFill>
                        </a:rPr>
                        <a:t>Id </a:t>
                      </a:r>
                    </a:p>
                    <a:p>
                      <a:pPr>
                        <a:buClrTx/>
                        <a:buFont typeface="Wingdings" pitchFamily="2" charset="2"/>
                        <a:buChar char="§"/>
                      </a:pPr>
                      <a:r>
                        <a:rPr lang="en-US" dirty="0" smtClean="0">
                          <a:solidFill>
                            <a:srgbClr val="002060"/>
                          </a:solidFill>
                        </a:rPr>
                        <a:t>Name</a:t>
                      </a:r>
                    </a:p>
                    <a:p>
                      <a:pPr>
                        <a:buClrTx/>
                        <a:buFont typeface="Wingdings" pitchFamily="2" charset="2"/>
                        <a:buChar char="§"/>
                      </a:pPr>
                      <a:r>
                        <a:rPr lang="en-US" dirty="0" err="1" smtClean="0">
                          <a:solidFill>
                            <a:srgbClr val="002060"/>
                          </a:solidFill>
                        </a:rPr>
                        <a:t>Host_id</a:t>
                      </a:r>
                      <a:endParaRPr lang="en-US" dirty="0" smtClean="0">
                        <a:solidFill>
                          <a:srgbClr val="002060"/>
                        </a:solidFill>
                      </a:endParaRPr>
                    </a:p>
                    <a:p>
                      <a:pPr>
                        <a:buClrTx/>
                        <a:buFont typeface="Wingdings" pitchFamily="2" charset="2"/>
                        <a:buChar char="§"/>
                      </a:pPr>
                      <a:r>
                        <a:rPr lang="en-US" dirty="0" err="1" smtClean="0">
                          <a:solidFill>
                            <a:srgbClr val="002060"/>
                          </a:solidFill>
                        </a:rPr>
                        <a:t>Host_name</a:t>
                      </a:r>
                      <a:endParaRPr lang="en-US" dirty="0" smtClean="0">
                        <a:solidFill>
                          <a:srgbClr val="002060"/>
                        </a:solidFill>
                      </a:endParaRPr>
                    </a:p>
                    <a:p>
                      <a:pPr>
                        <a:buClrTx/>
                        <a:buFont typeface="Wingdings" pitchFamily="2" charset="2"/>
                        <a:buChar char="§"/>
                      </a:pPr>
                      <a:r>
                        <a:rPr lang="en-US" dirty="0" err="1" smtClean="0">
                          <a:solidFill>
                            <a:srgbClr val="002060"/>
                          </a:solidFill>
                        </a:rPr>
                        <a:t>Neighbourhood_group</a:t>
                      </a:r>
                      <a:endParaRPr lang="en-US" dirty="0" smtClean="0">
                        <a:solidFill>
                          <a:srgbClr val="002060"/>
                        </a:solidFill>
                      </a:endParaRPr>
                    </a:p>
                    <a:p>
                      <a:pPr>
                        <a:buClrTx/>
                        <a:buFont typeface="Wingdings" pitchFamily="2" charset="2"/>
                        <a:buChar char="§"/>
                      </a:pPr>
                      <a:r>
                        <a:rPr lang="en-US" dirty="0" err="1" smtClean="0">
                          <a:solidFill>
                            <a:srgbClr val="002060"/>
                          </a:solidFill>
                        </a:rPr>
                        <a:t>Neighbourhood</a:t>
                      </a:r>
                      <a:endParaRPr lang="en-US" dirty="0" smtClean="0">
                        <a:solidFill>
                          <a:srgbClr val="002060"/>
                        </a:solidFill>
                      </a:endParaRPr>
                    </a:p>
                    <a:p>
                      <a:pPr>
                        <a:buClrTx/>
                        <a:buFont typeface="Wingdings" pitchFamily="2" charset="2"/>
                        <a:buChar char="§"/>
                      </a:pPr>
                      <a:r>
                        <a:rPr lang="en-US" dirty="0" smtClean="0">
                          <a:solidFill>
                            <a:srgbClr val="002060"/>
                          </a:solidFill>
                        </a:rPr>
                        <a:t>Latitude</a:t>
                      </a:r>
                    </a:p>
                    <a:p>
                      <a:pPr>
                        <a:buClrTx/>
                        <a:buFont typeface="Wingdings" pitchFamily="2" charset="2"/>
                        <a:buChar char="§"/>
                      </a:pPr>
                      <a:r>
                        <a:rPr lang="en-US" dirty="0" smtClean="0">
                          <a:solidFill>
                            <a:srgbClr val="002060"/>
                          </a:solidFill>
                        </a:rPr>
                        <a:t>Longitude</a:t>
                      </a:r>
                    </a:p>
                    <a:p>
                      <a:pPr>
                        <a:buClrTx/>
                        <a:buFont typeface="Wingdings" pitchFamily="2" charset="2"/>
                        <a:buChar char="§"/>
                      </a:pPr>
                      <a:r>
                        <a:rPr lang="en-US" dirty="0" err="1" smtClean="0">
                          <a:solidFill>
                            <a:srgbClr val="002060"/>
                          </a:solidFill>
                        </a:rPr>
                        <a:t>Room_type</a:t>
                      </a:r>
                      <a:endParaRPr lang="en-US" dirty="0" smtClean="0">
                        <a:solidFill>
                          <a:srgbClr val="002060"/>
                        </a:solidFill>
                      </a:endParaRPr>
                    </a:p>
                    <a:p>
                      <a:endParaRPr lang="en-US" dirty="0"/>
                    </a:p>
                  </a:txBody>
                  <a:tcPr/>
                </a:tc>
                <a:tc>
                  <a:txBody>
                    <a:bodyPr/>
                    <a:lstStyle/>
                    <a:p>
                      <a:pPr>
                        <a:buClrTx/>
                        <a:buFont typeface="Wingdings" pitchFamily="2" charset="2"/>
                        <a:buChar char="§"/>
                      </a:pPr>
                      <a:endParaRPr lang="en-US" dirty="0" smtClean="0">
                        <a:solidFill>
                          <a:srgbClr val="002060"/>
                        </a:solidFill>
                      </a:endParaRPr>
                    </a:p>
                    <a:p>
                      <a:pPr>
                        <a:buClrTx/>
                        <a:buFont typeface="Wingdings" pitchFamily="2" charset="2"/>
                        <a:buChar char="§"/>
                      </a:pPr>
                      <a:r>
                        <a:rPr lang="en-US" dirty="0" smtClean="0">
                          <a:solidFill>
                            <a:srgbClr val="002060"/>
                          </a:solidFill>
                        </a:rPr>
                        <a:t>Price</a:t>
                      </a:r>
                    </a:p>
                    <a:p>
                      <a:pPr>
                        <a:buClrTx/>
                        <a:buFont typeface="Wingdings" pitchFamily="2" charset="2"/>
                        <a:buChar char="§"/>
                      </a:pPr>
                      <a:r>
                        <a:rPr lang="en-US" dirty="0" err="1" smtClean="0">
                          <a:solidFill>
                            <a:srgbClr val="002060"/>
                          </a:solidFill>
                        </a:rPr>
                        <a:t>Minimum_nights</a:t>
                      </a:r>
                      <a:endParaRPr lang="en-US" dirty="0" smtClean="0">
                        <a:solidFill>
                          <a:srgbClr val="002060"/>
                        </a:solidFill>
                      </a:endParaRPr>
                    </a:p>
                    <a:p>
                      <a:pPr>
                        <a:buClrTx/>
                        <a:buFont typeface="Wingdings" pitchFamily="2" charset="2"/>
                        <a:buChar char="§"/>
                      </a:pPr>
                      <a:r>
                        <a:rPr lang="en-US" dirty="0" err="1" smtClean="0">
                          <a:solidFill>
                            <a:srgbClr val="002060"/>
                          </a:solidFill>
                        </a:rPr>
                        <a:t>Number_of_reviews</a:t>
                      </a:r>
                      <a:endParaRPr lang="en-US" dirty="0" smtClean="0">
                        <a:solidFill>
                          <a:srgbClr val="002060"/>
                        </a:solidFill>
                      </a:endParaRPr>
                    </a:p>
                    <a:p>
                      <a:pPr>
                        <a:buClrTx/>
                        <a:buFont typeface="Wingdings" pitchFamily="2" charset="2"/>
                        <a:buChar char="§"/>
                      </a:pPr>
                      <a:r>
                        <a:rPr lang="en-US" dirty="0" err="1" smtClean="0">
                          <a:solidFill>
                            <a:srgbClr val="002060"/>
                          </a:solidFill>
                        </a:rPr>
                        <a:t>Last_review</a:t>
                      </a:r>
                      <a:endParaRPr lang="en-US" dirty="0" smtClean="0">
                        <a:solidFill>
                          <a:srgbClr val="002060"/>
                        </a:solidFill>
                      </a:endParaRPr>
                    </a:p>
                    <a:p>
                      <a:pPr>
                        <a:buClrTx/>
                        <a:buFont typeface="Wingdings" pitchFamily="2" charset="2"/>
                        <a:buChar char="§"/>
                      </a:pPr>
                      <a:r>
                        <a:rPr lang="en-US" dirty="0" err="1" smtClean="0">
                          <a:solidFill>
                            <a:srgbClr val="002060"/>
                          </a:solidFill>
                        </a:rPr>
                        <a:t>Reviews_per_month</a:t>
                      </a:r>
                      <a:endParaRPr lang="en-US" dirty="0" smtClean="0">
                        <a:solidFill>
                          <a:srgbClr val="002060"/>
                        </a:solidFill>
                      </a:endParaRPr>
                    </a:p>
                    <a:p>
                      <a:pPr>
                        <a:buClrTx/>
                        <a:buFont typeface="Wingdings" pitchFamily="2" charset="2"/>
                        <a:buChar char="§"/>
                      </a:pPr>
                      <a:r>
                        <a:rPr lang="en-US" dirty="0" err="1" smtClean="0">
                          <a:solidFill>
                            <a:srgbClr val="002060"/>
                          </a:solidFill>
                        </a:rPr>
                        <a:t>Calculated_host_listing_count</a:t>
                      </a:r>
                      <a:endParaRPr lang="en-US" dirty="0" smtClean="0">
                        <a:solidFill>
                          <a:srgbClr val="002060"/>
                        </a:solidFill>
                      </a:endParaRPr>
                    </a:p>
                    <a:p>
                      <a:pPr>
                        <a:buClrTx/>
                        <a:buFont typeface="Wingdings" pitchFamily="2" charset="2"/>
                        <a:buChar char="§"/>
                      </a:pPr>
                      <a:r>
                        <a:rPr lang="en-US" dirty="0" smtClean="0">
                          <a:solidFill>
                            <a:srgbClr val="002060"/>
                          </a:solidFill>
                        </a:rPr>
                        <a:t>Availability_365</a:t>
                      </a:r>
                    </a:p>
                    <a:p>
                      <a:endParaRPr lang="en-US" dirty="0"/>
                    </a:p>
                  </a:txBody>
                  <a:tcPr/>
                </a:tc>
              </a:tr>
            </a:tbl>
          </a:graphicData>
        </a:graphic>
      </p:graphicFrame>
    </p:spTree>
    <p:extLst>
      <p:ext uri="{BB962C8B-B14F-4D97-AF65-F5344CB8AC3E}">
        <p14:creationId xmlns:p14="http://schemas.microsoft.com/office/powerpoint/2010/main" val="2405143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Ø"/>
            </a:pPr>
            <a:r>
              <a:rPr lang="en-US" b="1" dirty="0"/>
              <a:t>Agenda</a:t>
            </a:r>
            <a:endParaRPr lang="en-US" b="1" dirty="0"/>
          </a:p>
        </p:txBody>
      </p:sp>
      <p:sp>
        <p:nvSpPr>
          <p:cNvPr id="6" name="TextBox 5"/>
          <p:cNvSpPr txBox="1"/>
          <p:nvPr/>
        </p:nvSpPr>
        <p:spPr>
          <a:xfrm>
            <a:off x="820882" y="997527"/>
            <a:ext cx="7554191" cy="338554"/>
          </a:xfrm>
          <a:prstGeom prst="rect">
            <a:avLst/>
          </a:prstGeom>
          <a:noFill/>
        </p:spPr>
        <p:txBody>
          <a:bodyPr wrap="square" rtlCol="0">
            <a:spAutoFit/>
          </a:bodyPr>
          <a:lstStyle/>
          <a:p>
            <a:pPr marL="285750" indent="-285750">
              <a:buFont typeface="Wingdings" pitchFamily="2" charset="2"/>
              <a:buChar char=""/>
            </a:pPr>
            <a:r>
              <a:rPr lang="en-US" sz="1600" b="1" dirty="0" smtClean="0"/>
              <a:t>We try to answer the following questions for </a:t>
            </a:r>
            <a:r>
              <a:rPr lang="en-US" sz="1600" b="1" dirty="0" err="1" smtClean="0"/>
              <a:t>Airbnb</a:t>
            </a:r>
            <a:r>
              <a:rPr lang="en-US" sz="1600" b="1" dirty="0" smtClean="0"/>
              <a:t>:</a:t>
            </a:r>
          </a:p>
        </p:txBody>
      </p:sp>
      <p:sp>
        <p:nvSpPr>
          <p:cNvPr id="7" name="TextBox 6"/>
          <p:cNvSpPr txBox="1"/>
          <p:nvPr/>
        </p:nvSpPr>
        <p:spPr>
          <a:xfrm>
            <a:off x="838199" y="1357747"/>
            <a:ext cx="7554191" cy="3016210"/>
          </a:xfrm>
          <a:prstGeom prst="rect">
            <a:avLst/>
          </a:prstGeom>
          <a:noFill/>
        </p:spPr>
        <p:txBody>
          <a:bodyPr wrap="square" rtlCol="0">
            <a:spAutoFit/>
          </a:bodyPr>
          <a:lstStyle/>
          <a:p>
            <a:pPr marL="285750" indent="-285750">
              <a:buFont typeface="Wingdings" pitchFamily="2" charset="2"/>
              <a:buChar char="§"/>
            </a:pPr>
            <a:r>
              <a:rPr lang="en-US" sz="1600" dirty="0" smtClean="0"/>
              <a:t>What</a:t>
            </a:r>
            <a:r>
              <a:rPr lang="en-US" sz="1600" dirty="0"/>
              <a:t> can we learn about different hosts and </a:t>
            </a:r>
            <a:r>
              <a:rPr lang="en-US" sz="1600" dirty="0" smtClean="0"/>
              <a:t>areas?</a:t>
            </a:r>
          </a:p>
          <a:p>
            <a:pPr marL="285750" indent="-285750">
              <a:buFont typeface="Wingdings" pitchFamily="2" charset="2"/>
              <a:buChar char="§"/>
            </a:pPr>
            <a:r>
              <a:rPr lang="en-US" sz="1600" dirty="0" smtClean="0"/>
              <a:t>What</a:t>
            </a:r>
            <a:r>
              <a:rPr lang="en-US" sz="1600" dirty="0"/>
              <a:t> can we learn from predictions? (ex: locations, prices, reviews, </a:t>
            </a:r>
            <a:r>
              <a:rPr lang="en-US" sz="1600" dirty="0" err="1" smtClean="0"/>
              <a:t>etc</a:t>
            </a:r>
            <a:r>
              <a:rPr lang="en-US" sz="1600" dirty="0" smtClean="0"/>
              <a:t>)</a:t>
            </a:r>
          </a:p>
          <a:p>
            <a:pPr marL="285750" indent="-285750">
              <a:buFont typeface="Wingdings" pitchFamily="2" charset="2"/>
              <a:buChar char="§"/>
            </a:pPr>
            <a:r>
              <a:rPr lang="en-US" sz="1600" dirty="0" smtClean="0"/>
              <a:t>Which</a:t>
            </a:r>
            <a:r>
              <a:rPr lang="en-US" sz="1600" dirty="0"/>
              <a:t> hosts are the busiest and </a:t>
            </a:r>
            <a:r>
              <a:rPr lang="en-US" sz="1600" dirty="0" smtClean="0"/>
              <a:t>why?</a:t>
            </a:r>
          </a:p>
          <a:p>
            <a:pPr marL="285750" indent="-285750">
              <a:buFont typeface="Wingdings" pitchFamily="2" charset="2"/>
              <a:buChar char="§"/>
            </a:pPr>
            <a:r>
              <a:rPr lang="en-US" sz="1600" dirty="0" smtClean="0"/>
              <a:t>Is</a:t>
            </a:r>
            <a:r>
              <a:rPr lang="en-US" sz="1600" dirty="0"/>
              <a:t> there any noticeable difference of traffic among different areas and what could be the reason for </a:t>
            </a:r>
            <a:r>
              <a:rPr lang="en-US" sz="1600" dirty="0" smtClean="0"/>
              <a:t>it?</a:t>
            </a:r>
            <a:endParaRPr lang="en-US" sz="1600" dirty="0"/>
          </a:p>
          <a:p>
            <a:pPr marL="285750" indent="-285750">
              <a:buFont typeface="Wingdings" pitchFamily="2" charset="2"/>
              <a:buChar char="§"/>
            </a:pPr>
            <a:r>
              <a:rPr lang="en-US" sz="1600" dirty="0"/>
              <a:t>Explore the data and visualize it to recognize the relationship between the dataset.</a:t>
            </a:r>
          </a:p>
          <a:p>
            <a:pPr marL="285750" indent="-285750">
              <a:buFont typeface="Wingdings" pitchFamily="2" charset="2"/>
              <a:buChar char="§"/>
            </a:pPr>
            <a:r>
              <a:rPr lang="en-US" sz="1600" dirty="0"/>
              <a:t>Which types of room occupied by a neighborhood.</a:t>
            </a:r>
          </a:p>
          <a:p>
            <a:pPr marL="285750" indent="-285750">
              <a:buFont typeface="Wingdings" pitchFamily="2" charset="2"/>
              <a:buChar char="§"/>
            </a:pPr>
            <a:r>
              <a:rPr lang="en-US" sz="1600" dirty="0"/>
              <a:t>Explore the price prediction.</a:t>
            </a:r>
          </a:p>
          <a:p>
            <a:r>
              <a:rPr lang="en-US" sz="1600" dirty="0"/>
              <a:t/>
            </a:r>
            <a:br>
              <a:rPr lang="en-US" sz="1600" dirty="0"/>
            </a:br>
            <a:endParaRPr lang="en-US" sz="1600" dirty="0"/>
          </a:p>
          <a:p>
            <a:pPr marL="285750" indent="-285750">
              <a:buFont typeface="Wingdings" pitchFamily="2" charset="2"/>
              <a:buChar char="§"/>
            </a:pPr>
            <a:endParaRPr lang="en-US" b="1" dirty="0" smtClean="0"/>
          </a:p>
        </p:txBody>
      </p:sp>
    </p:spTree>
    <p:extLst>
      <p:ext uri="{BB962C8B-B14F-4D97-AF65-F5344CB8AC3E}">
        <p14:creationId xmlns:p14="http://schemas.microsoft.com/office/powerpoint/2010/main" val="721251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Ø"/>
            </a:pPr>
            <a:r>
              <a:rPr lang="en-US" b="1" dirty="0"/>
              <a:t>Map of New York City(NYC)</a:t>
            </a: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11" y="1049482"/>
            <a:ext cx="6380016" cy="35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58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799" y="1444336"/>
            <a:ext cx="2389910" cy="245225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400" b="1" dirty="0" smtClean="0"/>
              <a:t>1.What</a:t>
            </a:r>
            <a:r>
              <a:rPr lang="en-US" sz="2400" b="1" dirty="0"/>
              <a:t> can we learn about different hosts and areas?</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09" y="1007918"/>
            <a:ext cx="5559136" cy="322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799" y="1537855"/>
            <a:ext cx="2389909" cy="1538883"/>
          </a:xfrm>
          <a:prstGeom prst="rect">
            <a:avLst/>
          </a:prstGeom>
          <a:noFill/>
        </p:spPr>
        <p:txBody>
          <a:bodyPr wrap="square" rtlCol="0">
            <a:spAutoFit/>
          </a:bodyPr>
          <a:lstStyle/>
          <a:p>
            <a:pPr marL="285750" indent="-285750">
              <a:buFont typeface="Wingdings" pitchFamily="2" charset="2"/>
              <a:buChar char="§"/>
            </a:pPr>
            <a:r>
              <a:rPr lang="en-US" sz="1600" b="1" dirty="0" smtClean="0">
                <a:solidFill>
                  <a:schemeClr val="tx2"/>
                </a:solidFill>
              </a:rPr>
              <a:t>Here </a:t>
            </a:r>
            <a:r>
              <a:rPr lang="en-US" sz="1600" b="1" dirty="0">
                <a:solidFill>
                  <a:schemeClr val="tx2"/>
                </a:solidFill>
              </a:rPr>
              <a:t>we can see the most number of listings are from Manhattan created </a:t>
            </a:r>
            <a:r>
              <a:rPr lang="en-US" sz="1600" b="1" dirty="0" err="1">
                <a:solidFill>
                  <a:schemeClr val="tx2"/>
                </a:solidFill>
              </a:rPr>
              <a:t>Sonder</a:t>
            </a:r>
            <a:r>
              <a:rPr lang="en-US" sz="1600" b="1" dirty="0">
                <a:solidFill>
                  <a:schemeClr val="tx2"/>
                </a:solidFill>
              </a:rPr>
              <a:t> (NYC).</a:t>
            </a:r>
            <a:endParaRPr lang="en-US" sz="1600" dirty="0">
              <a:solidFill>
                <a:schemeClr val="tx2"/>
              </a:solidFill>
            </a:endParaRPr>
          </a:p>
          <a:p>
            <a:pPr marL="285750" indent="-285750">
              <a:buFont typeface="Wingdings" pitchFamily="2" charset="2"/>
              <a:buChar char="§"/>
            </a:pPr>
            <a:endParaRPr lang="en-US" dirty="0"/>
          </a:p>
        </p:txBody>
      </p:sp>
    </p:spTree>
    <p:extLst>
      <p:ext uri="{BB962C8B-B14F-4D97-AF65-F5344CB8AC3E}">
        <p14:creationId xmlns:p14="http://schemas.microsoft.com/office/powerpoint/2010/main" val="2015718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809" y="1361209"/>
            <a:ext cx="3345873" cy="289906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1700" y="382679"/>
            <a:ext cx="8520600" cy="572700"/>
          </a:xfrm>
        </p:spPr>
        <p:txBody>
          <a:bodyPr/>
          <a:lstStyle/>
          <a:p>
            <a:r>
              <a:rPr lang="en-US" sz="2400" b="1" dirty="0"/>
              <a:t>2. What can we learn from predictions? (ex: locations, prices, reviews, </a:t>
            </a:r>
            <a:r>
              <a:rPr lang="en-US" sz="2400" b="1" dirty="0" err="1"/>
              <a:t>etc</a:t>
            </a:r>
            <a:r>
              <a:rPr lang="en-US" sz="2400" b="1" dirty="0"/>
              <a:t>)</a:t>
            </a:r>
            <a:br>
              <a:rPr lang="en-US" sz="2400" b="1" dirty="0"/>
            </a:br>
            <a:endParaRPr lang="en-US" sz="2400" b="1" dirty="0"/>
          </a:p>
        </p:txBody>
      </p:sp>
      <p:sp>
        <p:nvSpPr>
          <p:cNvPr id="3" name="Text Placeholder 2"/>
          <p:cNvSpPr>
            <a:spLocks noGrp="1"/>
          </p:cNvSpPr>
          <p:nvPr>
            <p:ph type="body" idx="1"/>
          </p:nvPr>
        </p:nvSpPr>
        <p:spPr>
          <a:xfrm>
            <a:off x="311700" y="1152475"/>
            <a:ext cx="3574508" cy="3416400"/>
          </a:xfrm>
        </p:spPr>
        <p:txBody>
          <a:bodyPr/>
          <a:lstStyle/>
          <a:p>
            <a:pPr>
              <a:buClrTx/>
              <a:buFont typeface="Wingdings" pitchFamily="2" charset="2"/>
              <a:buChar char="§"/>
            </a:pPr>
            <a:endParaRPr lang="en-US" b="1" dirty="0" smtClean="0">
              <a:solidFill>
                <a:schemeClr val="accent2"/>
              </a:solidFill>
            </a:endParaRPr>
          </a:p>
          <a:p>
            <a:pPr>
              <a:buClrTx/>
              <a:buFont typeface="Wingdings" pitchFamily="2" charset="2"/>
              <a:buChar char="§"/>
            </a:pPr>
            <a:r>
              <a:rPr lang="en-US" b="1" dirty="0" smtClean="0">
                <a:solidFill>
                  <a:schemeClr val="tx2"/>
                </a:solidFill>
              </a:rPr>
              <a:t>Comparison of Area and Number of reviews we can see </a:t>
            </a:r>
            <a:r>
              <a:rPr lang="en-US" b="1" dirty="0">
                <a:solidFill>
                  <a:schemeClr val="tx2"/>
                </a:solidFill>
              </a:rPr>
              <a:t>t</a:t>
            </a:r>
            <a:r>
              <a:rPr lang="en-US" b="1" dirty="0" smtClean="0">
                <a:solidFill>
                  <a:schemeClr val="tx2"/>
                </a:solidFill>
              </a:rPr>
              <a:t>he </a:t>
            </a:r>
            <a:r>
              <a:rPr lang="en-US" b="1" dirty="0">
                <a:solidFill>
                  <a:schemeClr val="tx2"/>
                </a:solidFill>
              </a:rPr>
              <a:t>information we got from the </a:t>
            </a:r>
            <a:r>
              <a:rPr lang="en-US" b="1" dirty="0" smtClean="0">
                <a:solidFill>
                  <a:schemeClr val="tx2"/>
                </a:solidFill>
              </a:rPr>
              <a:t>graph highest reviews is Queens and the second highest is </a:t>
            </a:r>
            <a:r>
              <a:rPr lang="en-US" b="1" dirty="0" err="1" smtClean="0">
                <a:solidFill>
                  <a:schemeClr val="tx2"/>
                </a:solidFill>
              </a:rPr>
              <a:t>Manhatthan</a:t>
            </a:r>
            <a:r>
              <a:rPr lang="en-US" b="1" dirty="0" smtClean="0">
                <a:solidFill>
                  <a:schemeClr val="tx2"/>
                </a:solidFill>
              </a:rPr>
              <a:t>.</a:t>
            </a:r>
            <a:endParaRPr lang="en-US" b="1" dirty="0">
              <a:solidFill>
                <a:schemeClr val="tx2"/>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8" y="1164218"/>
            <a:ext cx="4761634" cy="33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90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904</Words>
  <Application>Microsoft Office PowerPoint</Application>
  <PresentationFormat>On-screen Show (16:9)</PresentationFormat>
  <Paragraphs>85</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Wingdings</vt:lpstr>
      <vt:lpstr>Simple Light</vt:lpstr>
      <vt:lpstr>                         Capstone Project-1 EDA Project on Airbnb Booking  By:- Rajan Srivastava Sonali Verma </vt:lpstr>
      <vt:lpstr>What is Airbnb?</vt:lpstr>
      <vt:lpstr>Overview Of Airbnb.</vt:lpstr>
      <vt:lpstr>PowerPoint Presentation</vt:lpstr>
      <vt:lpstr>PowerPoint Presentation</vt:lpstr>
      <vt:lpstr>Agenda</vt:lpstr>
      <vt:lpstr>Map of New York City(NYC)</vt:lpstr>
      <vt:lpstr>1.What can we learn about different hosts and areas? </vt:lpstr>
      <vt:lpstr>2. What can we learn from predictions? (ex: locations, prices, reviews, etc) </vt:lpstr>
      <vt:lpstr>2. What can we learn from predictions? (ex: locations, prices, reviews, etc) (Cont.) </vt:lpstr>
      <vt:lpstr>3.Which hosts are the busiest and why? </vt:lpstr>
      <vt:lpstr>4. Is there any noticeable difference of traffic among different areas and what could be the reason for it? </vt:lpstr>
      <vt:lpstr>5. Explore the data and visualize it to recognize the relationship between the dataset. </vt:lpstr>
      <vt:lpstr>6. Which types of room occupied by a neighborhood. </vt:lpstr>
      <vt:lpstr>7. Explore the Price Prediction. </vt:lpstr>
      <vt:lpstr>Challenges Faced. </vt:lpstr>
      <vt:lpstr>We definded some points which can help airbnb in their business.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EDA Project on Airbnb Booking  By:- Rajan Srivastava Sonali Verma </dc:title>
  <cp:lastModifiedBy>kausal</cp:lastModifiedBy>
  <cp:revision>22</cp:revision>
  <dcterms:modified xsi:type="dcterms:W3CDTF">2022-03-06T08:15:39Z</dcterms:modified>
</cp:coreProperties>
</file>