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76" r:id="rId4"/>
    <p:sldId id="258" r:id="rId5"/>
    <p:sldId id="277" r:id="rId6"/>
    <p:sldId id="259" r:id="rId7"/>
    <p:sldId id="260" r:id="rId8"/>
    <p:sldId id="280" r:id="rId9"/>
    <p:sldId id="281" r:id="rId10"/>
    <p:sldId id="261" r:id="rId11"/>
    <p:sldId id="278" r:id="rId12"/>
    <p:sldId id="279"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7B103F-FD86-4A3E-AF33-43823E937929}" type="datetimeFigureOut">
              <a:rPr lang="en-US" smtClean="0"/>
              <a:t>8/1/2025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0E20BC-1C3B-413B-85C4-F792D719EC8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755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B103F-FD86-4A3E-AF33-43823E937929}"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E20BC-1C3B-413B-85C4-F792D719EC8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00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B103F-FD86-4A3E-AF33-43823E937929}"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E20BC-1C3B-413B-85C4-F792D719EC8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2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B103F-FD86-4A3E-AF33-43823E937929}"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E20BC-1C3B-413B-85C4-F792D719EC8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406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B103F-FD86-4A3E-AF33-43823E937929}"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E20BC-1C3B-413B-85C4-F792D719EC8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1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7B103F-FD86-4A3E-AF33-43823E937929}"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E20BC-1C3B-413B-85C4-F792D719EC8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772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7B103F-FD86-4A3E-AF33-43823E937929}" type="datetimeFigureOut">
              <a:rPr lang="en-US" smtClean="0"/>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E20BC-1C3B-413B-85C4-F792D719EC8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199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7B103F-FD86-4A3E-AF33-43823E937929}" type="datetimeFigureOut">
              <a:rPr lang="en-US" smtClean="0"/>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E20BC-1C3B-413B-85C4-F792D719EC8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7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B103F-FD86-4A3E-AF33-43823E937929}" type="datetimeFigureOut">
              <a:rPr lang="en-US" smtClean="0"/>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E20BC-1C3B-413B-85C4-F792D719EC8B}" type="slidenum">
              <a:rPr lang="en-US" smtClean="0"/>
              <a:t>‹#›</a:t>
            </a:fld>
            <a:endParaRPr lang="en-US"/>
          </a:p>
        </p:txBody>
      </p:sp>
    </p:spTree>
    <p:extLst>
      <p:ext uri="{BB962C8B-B14F-4D97-AF65-F5344CB8AC3E}">
        <p14:creationId xmlns:p14="http://schemas.microsoft.com/office/powerpoint/2010/main" val="318463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7B103F-FD86-4A3E-AF33-43823E937929}"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E20BC-1C3B-413B-85C4-F792D719EC8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623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D7B103F-FD86-4A3E-AF33-43823E937929}" type="datetimeFigureOut">
              <a:rPr lang="en-US" smtClean="0"/>
              <a:t>8/1/2025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A0E20BC-1C3B-413B-85C4-F792D719EC8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390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D7B103F-FD86-4A3E-AF33-43823E937929}" type="datetimeFigureOut">
              <a:rPr lang="en-US" smtClean="0"/>
              <a:t>8/1/2025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0E20BC-1C3B-413B-85C4-F792D719EC8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69387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nzer-usa.com/resources/proximity-sensors/" TargetMode="External"/><Relationship Id="rId2" Type="http://schemas.openxmlformats.org/officeDocument/2006/relationships/hyperlink" Target="https://www.anzer-usa.com/resources/industrial-control-systems/" TargetMode="External"/><Relationship Id="rId1" Type="http://schemas.openxmlformats.org/officeDocument/2006/relationships/slideLayout" Target="../slideLayouts/slideLayout2.xml"/><Relationship Id="rId5" Type="http://schemas.openxmlformats.org/officeDocument/2006/relationships/hyperlink" Target="https://www.anzer-usa.com/resources/electronics-manufacturing-in-ohio/" TargetMode="External"/><Relationship Id="rId4" Type="http://schemas.openxmlformats.org/officeDocument/2006/relationships/hyperlink" Target="https://www.anzer-usa.com/resources/automatic-optical-inspection-ao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Network_topology#Star" TargetMode="External"/><Relationship Id="rId7" Type="http://schemas.openxmlformats.org/officeDocument/2006/relationships/hyperlink" Target="https://en.wikipedia.org/wiki/Octet_(computing)" TargetMode="External"/><Relationship Id="rId2" Type="http://schemas.openxmlformats.org/officeDocument/2006/relationships/hyperlink" Target="https://en.wikipedia.org/wiki/Ultra_Narrowband" TargetMode="External"/><Relationship Id="rId1" Type="http://schemas.openxmlformats.org/officeDocument/2006/relationships/slideLayout" Target="../slideLayouts/slideLayout2.xml"/><Relationship Id="rId6" Type="http://schemas.openxmlformats.org/officeDocument/2006/relationships/hyperlink" Target="https://en.wikipedia.org/wiki/ON_Semiconductor" TargetMode="External"/><Relationship Id="rId5" Type="http://schemas.openxmlformats.org/officeDocument/2006/relationships/hyperlink" Target="https://en.wikipedia.org/wiki/Silicon_Labs" TargetMode="External"/><Relationship Id="rId4" Type="http://schemas.openxmlformats.org/officeDocument/2006/relationships/hyperlink" Target="https://en.wikipedia.org/wiki/Texas_Instruments"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rfwireless-world.com/Terminology/Neul-vs-NWave-vs-Sigfo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ingenu.com/technology/rpma/?utm_source=everythingR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zer-usa.com/resources/pcb-electrical-signals/" TargetMode="External"/><Relationship Id="rId2" Type="http://schemas.openxmlformats.org/officeDocument/2006/relationships/hyperlink" Target="https://www.anzer-usa.com/resources/motor-controller/" TargetMode="External"/><Relationship Id="rId1" Type="http://schemas.openxmlformats.org/officeDocument/2006/relationships/slideLayout" Target="../slideLayouts/slideLayout2.xml"/><Relationship Id="rId4" Type="http://schemas.openxmlformats.org/officeDocument/2006/relationships/hyperlink" Target="https://www.anzer-usa.com/resources/electronics-assembly-in-robotic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onupkeep.com/what-is-a-cmms" TargetMode="External"/><Relationship Id="rId2" Type="http://schemas.openxmlformats.org/officeDocument/2006/relationships/hyperlink" Target="http://www.monni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t>IIoT</a:t>
            </a:r>
            <a:r>
              <a:rPr lang="en-US" b="1" dirty="0"/>
              <a:t> System Protocols </a:t>
            </a:r>
            <a:r>
              <a:rPr lang="en-US" dirty="0"/>
              <a:t>	</a:t>
            </a:r>
          </a:p>
        </p:txBody>
      </p:sp>
      <p:sp>
        <p:nvSpPr>
          <p:cNvPr id="3" name="Subtitle 2"/>
          <p:cNvSpPr>
            <a:spLocks noGrp="1"/>
          </p:cNvSpPr>
          <p:nvPr>
            <p:ph type="subTitle" idx="1"/>
          </p:nvPr>
        </p:nvSpPr>
        <p:spPr/>
        <p:txBody>
          <a:bodyPr/>
          <a:lstStyle/>
          <a:p>
            <a:r>
              <a:rPr lang="en-US" b="1" dirty="0"/>
              <a:t>Unit II </a:t>
            </a:r>
            <a:r>
              <a:rPr lang="en-US" dirty="0"/>
              <a:t>	</a:t>
            </a:r>
          </a:p>
          <a:p>
            <a:endParaRPr lang="en-US" dirty="0"/>
          </a:p>
        </p:txBody>
      </p:sp>
    </p:spTree>
    <p:extLst>
      <p:ext uri="{BB962C8B-B14F-4D97-AF65-F5344CB8AC3E}">
        <p14:creationId xmlns:p14="http://schemas.microsoft.com/office/powerpoint/2010/main" val="49061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Acquisitions on </a:t>
            </a:r>
            <a:r>
              <a:rPr lang="en-US" dirty="0" err="1"/>
              <a:t>IIoT</a:t>
            </a:r>
            <a:r>
              <a:rPr lang="en-US" dirty="0"/>
              <a:t> Platform 	</a:t>
            </a:r>
          </a:p>
        </p:txBody>
      </p:sp>
      <p:sp>
        <p:nvSpPr>
          <p:cNvPr id="3" name="Content Placeholder 2"/>
          <p:cNvSpPr>
            <a:spLocks noGrp="1"/>
          </p:cNvSpPr>
          <p:nvPr>
            <p:ph idx="1"/>
          </p:nvPr>
        </p:nvSpPr>
        <p:spPr/>
        <p:txBody>
          <a:bodyPr>
            <a:noAutofit/>
          </a:bodyPr>
          <a:lstStyle/>
          <a:p>
            <a:r>
              <a:rPr lang="en-US" sz="1400" dirty="0"/>
              <a:t>Data acquisition on an Industrial Internet of Things (</a:t>
            </a:r>
            <a:r>
              <a:rPr lang="en-US" sz="1400" dirty="0" err="1"/>
              <a:t>IIoT</a:t>
            </a:r>
            <a:r>
              <a:rPr lang="en-US" sz="1400" dirty="0"/>
              <a:t>) platform involves collecting data from various industrial assets, sensors, and systems to enable advanced analytics, monitoring, and automation. Here’s a detailed overview of the data acquisition process on an </a:t>
            </a:r>
            <a:r>
              <a:rPr lang="en-US" sz="1400" dirty="0" err="1"/>
              <a:t>IIoT</a:t>
            </a:r>
            <a:r>
              <a:rPr lang="en-US" sz="1400" dirty="0"/>
              <a:t> platform:</a:t>
            </a:r>
          </a:p>
          <a:p>
            <a:r>
              <a:rPr lang="en-US" sz="1400" b="1" dirty="0"/>
              <a:t>1. Data Sources Sensors and Actuators:</a:t>
            </a:r>
            <a:r>
              <a:rPr lang="en-US" sz="1400" dirty="0"/>
              <a:t> Devices that measure various physical parameters (temperature, pressure, humidity, etc.) and control industrial processes.</a:t>
            </a:r>
          </a:p>
          <a:p>
            <a:r>
              <a:rPr lang="en-US" sz="1400" b="1" dirty="0"/>
              <a:t>Machines and Equipment:</a:t>
            </a:r>
            <a:r>
              <a:rPr lang="en-US" sz="1400" dirty="0"/>
              <a:t> Data from CNC machines, robots, conveyors, and other industrial machinery.</a:t>
            </a:r>
          </a:p>
          <a:p>
            <a:r>
              <a:rPr lang="en-US" sz="1400" b="1" dirty="0"/>
              <a:t>Legacy Systems:</a:t>
            </a:r>
            <a:r>
              <a:rPr lang="en-US" sz="1400" dirty="0"/>
              <a:t> Integration with existing industrial control systems like SCADA, PLCs, and DCS.</a:t>
            </a:r>
          </a:p>
          <a:p>
            <a:r>
              <a:rPr lang="en-US" sz="1400" b="1" dirty="0"/>
              <a:t>Edge Devices:</a:t>
            </a:r>
            <a:r>
              <a:rPr lang="en-US" sz="1400" dirty="0"/>
              <a:t> Smart gateways and edge computers that pre-process data before sending it to the cloud.</a:t>
            </a:r>
          </a:p>
          <a:p>
            <a:r>
              <a:rPr lang="en-US" sz="1400" b="1" dirty="0"/>
              <a:t>2. Data Collection Methods</a:t>
            </a:r>
          </a:p>
          <a:p>
            <a:r>
              <a:rPr lang="en-US" sz="1400" b="1" dirty="0"/>
              <a:t>Direct Sensor Connectivity:</a:t>
            </a:r>
            <a:r>
              <a:rPr lang="en-US" sz="1400" dirty="0"/>
              <a:t> Sensors connected directly to the </a:t>
            </a:r>
            <a:r>
              <a:rPr lang="en-US" sz="1400" dirty="0" err="1"/>
              <a:t>IIoT</a:t>
            </a:r>
            <a:r>
              <a:rPr lang="en-US" sz="1400" dirty="0"/>
              <a:t> platform via wired or wireless connections.</a:t>
            </a:r>
          </a:p>
          <a:p>
            <a:r>
              <a:rPr lang="en-US" sz="1400" b="1" dirty="0"/>
              <a:t>Gateways and Edge Computing:</a:t>
            </a:r>
            <a:r>
              <a:rPr lang="en-US" sz="1400" dirty="0"/>
              <a:t> Edge devices aggregate data from multiple sensors and provide preliminary processing.</a:t>
            </a:r>
          </a:p>
          <a:p>
            <a:r>
              <a:rPr lang="en-US" sz="1400" b="1" dirty="0"/>
              <a:t>Protocol Translation:</a:t>
            </a:r>
            <a:r>
              <a:rPr lang="en-US" sz="1400" dirty="0"/>
              <a:t> Converting data from proprietary industrial protocols (Modbus, OPC-UA, MQTT) into a standardized format.</a:t>
            </a:r>
          </a:p>
          <a:p>
            <a:r>
              <a:rPr lang="en-US" sz="1400" b="1" dirty="0"/>
              <a:t>APIs and Middleware:</a:t>
            </a:r>
            <a:r>
              <a:rPr lang="en-US" sz="1400" dirty="0"/>
              <a:t> Using APIs to collect data from software systems and databases.</a:t>
            </a:r>
          </a:p>
          <a:p>
            <a:endParaRPr lang="en-US" sz="1400" b="1" dirty="0"/>
          </a:p>
        </p:txBody>
      </p:sp>
    </p:spTree>
    <p:extLst>
      <p:ext uri="{BB962C8B-B14F-4D97-AF65-F5344CB8AC3E}">
        <p14:creationId xmlns:p14="http://schemas.microsoft.com/office/powerpoint/2010/main" val="3310830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88326" y="1866568"/>
            <a:ext cx="10515600" cy="4351338"/>
          </a:xfrm>
        </p:spPr>
        <p:txBody>
          <a:bodyPr>
            <a:noAutofit/>
          </a:bodyPr>
          <a:lstStyle/>
          <a:p>
            <a:pPr algn="just"/>
            <a:r>
              <a:rPr lang="en-US" sz="2000" b="1" dirty="0"/>
              <a:t>3. Data Transmission</a:t>
            </a:r>
          </a:p>
          <a:p>
            <a:pPr algn="just"/>
            <a:r>
              <a:rPr lang="en-US" sz="2000" b="1" dirty="0"/>
              <a:t>Wired Connections:</a:t>
            </a:r>
            <a:r>
              <a:rPr lang="en-US" sz="2000" dirty="0"/>
              <a:t> Ethernet, Modbus RTU, and other industrial communication standards.</a:t>
            </a:r>
          </a:p>
          <a:p>
            <a:pPr algn="just"/>
            <a:r>
              <a:rPr lang="en-US" sz="2000" b="1" dirty="0"/>
              <a:t>Wireless Communication:</a:t>
            </a:r>
            <a:r>
              <a:rPr lang="en-US" sz="2000" dirty="0"/>
              <a:t> Wi-Fi, Bluetooth, </a:t>
            </a:r>
            <a:r>
              <a:rPr lang="en-US" sz="2000" dirty="0" err="1"/>
              <a:t>Zigbee</a:t>
            </a:r>
            <a:r>
              <a:rPr lang="en-US" sz="2000" dirty="0"/>
              <a:t>, </a:t>
            </a:r>
            <a:r>
              <a:rPr lang="en-US" sz="2000" dirty="0" err="1"/>
              <a:t>LoRaWAN</a:t>
            </a:r>
            <a:r>
              <a:rPr lang="en-US" sz="2000" dirty="0"/>
              <a:t>, NB-</a:t>
            </a:r>
            <a:r>
              <a:rPr lang="en-US" sz="2000" dirty="0" err="1"/>
              <a:t>IoT</a:t>
            </a:r>
            <a:r>
              <a:rPr lang="en-US" sz="2000" dirty="0"/>
              <a:t>, and other wireless protocols.</a:t>
            </a:r>
          </a:p>
          <a:p>
            <a:pPr algn="just"/>
            <a:r>
              <a:rPr lang="en-US" sz="2000" b="1" dirty="0"/>
              <a:t>Cellular Networks:</a:t>
            </a:r>
            <a:r>
              <a:rPr lang="en-US" sz="2000" dirty="0"/>
              <a:t> 4G/5G networks for remote or mobile industrial applications.</a:t>
            </a:r>
          </a:p>
          <a:p>
            <a:pPr algn="just"/>
            <a:r>
              <a:rPr lang="en-US" sz="2000" b="1" dirty="0"/>
              <a:t>4. Data Processing and Storage</a:t>
            </a:r>
          </a:p>
          <a:p>
            <a:pPr algn="just"/>
            <a:r>
              <a:rPr lang="en-US" sz="2000" b="1" dirty="0"/>
              <a:t>Edge Processing:</a:t>
            </a:r>
            <a:r>
              <a:rPr lang="en-US" sz="2000" dirty="0"/>
              <a:t> Performing real-time data analysis, filtering, and aggregation at the edge to reduce latency and bandwidth usage.</a:t>
            </a:r>
          </a:p>
          <a:p>
            <a:pPr algn="just"/>
            <a:r>
              <a:rPr lang="en-US" sz="2000" b="1" dirty="0"/>
              <a:t>Cloud Storage:</a:t>
            </a:r>
            <a:r>
              <a:rPr lang="en-US" sz="2000" dirty="0"/>
              <a:t> Sending processed and raw data to the cloud for long-term storage and advanced analytics.</a:t>
            </a:r>
          </a:p>
          <a:p>
            <a:pPr algn="just"/>
            <a:r>
              <a:rPr lang="en-US" sz="2000" b="1" dirty="0"/>
              <a:t>Data Lakes and Warehouses:</a:t>
            </a:r>
            <a:r>
              <a:rPr lang="en-US" sz="2000" dirty="0"/>
              <a:t> Storing vast amounts of structured and unstructured data for historical analysis and machine learning.</a:t>
            </a:r>
          </a:p>
        </p:txBody>
      </p:sp>
    </p:spTree>
    <p:extLst>
      <p:ext uri="{BB962C8B-B14F-4D97-AF65-F5344CB8AC3E}">
        <p14:creationId xmlns:p14="http://schemas.microsoft.com/office/powerpoint/2010/main" val="178028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algn="just"/>
            <a:endParaRPr lang="en-US" dirty="0"/>
          </a:p>
          <a:p>
            <a:pPr algn="just"/>
            <a:r>
              <a:rPr lang="en-US" b="1" dirty="0"/>
              <a:t>5. Data Security and Privacy</a:t>
            </a:r>
          </a:p>
          <a:p>
            <a:pPr algn="just"/>
            <a:r>
              <a:rPr lang="en-US" b="1" dirty="0"/>
              <a:t>Encryption:</a:t>
            </a:r>
            <a:r>
              <a:rPr lang="en-US" dirty="0"/>
              <a:t> Secure data transmission using encryption protocols like TLS/SSL.</a:t>
            </a:r>
          </a:p>
          <a:p>
            <a:pPr algn="just"/>
            <a:r>
              <a:rPr lang="en-US" b="1" dirty="0"/>
              <a:t>Authentication and Authorization:</a:t>
            </a:r>
            <a:r>
              <a:rPr lang="en-US" dirty="0"/>
              <a:t> Ensuring only authorized devices and users can access the data.</a:t>
            </a:r>
          </a:p>
          <a:p>
            <a:pPr algn="just"/>
            <a:r>
              <a:rPr lang="en-US" b="1" dirty="0"/>
              <a:t>Data </a:t>
            </a:r>
            <a:r>
              <a:rPr lang="en-US" b="1" dirty="0" err="1"/>
              <a:t>Anonymization</a:t>
            </a:r>
            <a:r>
              <a:rPr lang="en-US" b="1" dirty="0"/>
              <a:t>:</a:t>
            </a:r>
            <a:r>
              <a:rPr lang="en-US" dirty="0"/>
              <a:t> Protecting sensitive information by </a:t>
            </a:r>
            <a:r>
              <a:rPr lang="en-US" dirty="0" err="1"/>
              <a:t>anonymizing</a:t>
            </a:r>
            <a:r>
              <a:rPr lang="en-US" dirty="0"/>
              <a:t> data before analysis.</a:t>
            </a:r>
          </a:p>
          <a:p>
            <a:pPr algn="just"/>
            <a:r>
              <a:rPr lang="en-US" b="1" dirty="0"/>
              <a:t>6. Data Integration and Interoperability</a:t>
            </a:r>
          </a:p>
          <a:p>
            <a:pPr algn="just"/>
            <a:r>
              <a:rPr lang="en-US" b="1" dirty="0"/>
              <a:t>APIs and Connectors:</a:t>
            </a:r>
            <a:r>
              <a:rPr lang="en-US" dirty="0"/>
              <a:t> Facilitating integration with enterprise systems (ERP, MES, CRM).</a:t>
            </a:r>
          </a:p>
          <a:p>
            <a:pPr algn="just"/>
            <a:r>
              <a:rPr lang="en-US" b="1" dirty="0"/>
              <a:t>Standards and Protocols:</a:t>
            </a:r>
            <a:r>
              <a:rPr lang="en-US" dirty="0"/>
              <a:t> Adopting industry standards (ISA-95, ISO/IEC 30141) for interoperability.</a:t>
            </a:r>
          </a:p>
          <a:p>
            <a:pPr algn="just"/>
            <a:r>
              <a:rPr lang="en-US" b="1" dirty="0"/>
              <a:t>Middleware Solutions:</a:t>
            </a:r>
            <a:r>
              <a:rPr lang="en-US" dirty="0"/>
              <a:t> Using middleware to bridge different systems and protocols.</a:t>
            </a:r>
          </a:p>
          <a:p>
            <a:pPr algn="just"/>
            <a:r>
              <a:rPr lang="en-US" b="1" dirty="0"/>
              <a:t>7. Data Analytics and Visualization</a:t>
            </a:r>
          </a:p>
          <a:p>
            <a:pPr algn="just"/>
            <a:r>
              <a:rPr lang="en-US" b="1" dirty="0"/>
              <a:t>Real-time Analytics:</a:t>
            </a:r>
            <a:r>
              <a:rPr lang="en-US" dirty="0"/>
              <a:t> Monitoring and analyzing data in real-time to detect anomalies and optimize operations.</a:t>
            </a:r>
          </a:p>
          <a:p>
            <a:pPr algn="just"/>
            <a:r>
              <a:rPr lang="en-US" b="1" dirty="0"/>
              <a:t>Predictive Maintenance:</a:t>
            </a:r>
            <a:r>
              <a:rPr lang="en-US" dirty="0"/>
              <a:t> Using historical data and machine learning to predict equipment failures before they occur.</a:t>
            </a:r>
          </a:p>
          <a:p>
            <a:pPr algn="just"/>
            <a:r>
              <a:rPr lang="en-US" b="1" dirty="0"/>
              <a:t>Dashboards and Reports:</a:t>
            </a:r>
            <a:r>
              <a:rPr lang="en-US" dirty="0"/>
              <a:t> Visualizing data through dashboards and generating reports for decision-makers.</a:t>
            </a:r>
          </a:p>
          <a:p>
            <a:endParaRPr lang="en-US" dirty="0"/>
          </a:p>
          <a:p>
            <a:endParaRPr lang="en-US" dirty="0"/>
          </a:p>
        </p:txBody>
      </p:sp>
    </p:spTree>
    <p:extLst>
      <p:ext uri="{BB962C8B-B14F-4D97-AF65-F5344CB8AC3E}">
        <p14:creationId xmlns:p14="http://schemas.microsoft.com/office/powerpoint/2010/main" val="3770772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Wireless Communication Technologies </a:t>
            </a:r>
            <a:r>
              <a:rPr lang="en-US" dirty="0"/>
              <a:t>	</a:t>
            </a:r>
          </a:p>
        </p:txBody>
      </p:sp>
      <p:sp>
        <p:nvSpPr>
          <p:cNvPr id="3" name="Content Placeholder 2"/>
          <p:cNvSpPr>
            <a:spLocks noGrp="1"/>
          </p:cNvSpPr>
          <p:nvPr>
            <p:ph idx="1"/>
          </p:nvPr>
        </p:nvSpPr>
        <p:spPr/>
        <p:txBody>
          <a:bodyPr>
            <a:normAutofit fontScale="85000" lnSpcReduction="10000"/>
          </a:bodyPr>
          <a:lstStyle/>
          <a:p>
            <a:r>
              <a:rPr lang="en-US" b="1" dirty="0"/>
              <a:t>Wireless communication</a:t>
            </a:r>
            <a:r>
              <a:rPr lang="en-US" dirty="0"/>
              <a:t> plays a significant role in day-to-day life. Besides communication, wireless technology has become an integral part of our daily activities. The transmission of data or information from one place to another wirelessly is referred to as wireless communication. This provides an exchange of data without any conductor through RF and radio signals. The information is transmitted across the devices over some meters to hundreds of kilometers through well-defined channels.</a:t>
            </a:r>
          </a:p>
          <a:p>
            <a:r>
              <a:rPr lang="en-US" dirty="0"/>
              <a:t>The term wireless refers to the communication or transmission of information over a distance without requiring wires, cables, or any other electrical conductors. Wireless communication is one of the important mediums of transmission of data or information to other devices. The Communication is set and the information is transmitted through the air, without requiring any cables, by using electromagnetic waves like radio frequencies, infrared, satellite, etc., in a wireless communication technology network.</a:t>
            </a:r>
          </a:p>
          <a:p>
            <a:endParaRPr lang="en-US" dirty="0"/>
          </a:p>
        </p:txBody>
      </p:sp>
    </p:spTree>
    <p:extLst>
      <p:ext uri="{BB962C8B-B14F-4D97-AF65-F5344CB8AC3E}">
        <p14:creationId xmlns:p14="http://schemas.microsoft.com/office/powerpoint/2010/main" val="70369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ZigBee</a:t>
            </a:r>
            <a:r>
              <a:rPr lang="en-US" dirty="0"/>
              <a:t> and </a:t>
            </a:r>
            <a:r>
              <a:rPr lang="en-US" dirty="0" err="1"/>
              <a:t>ZigBee</a:t>
            </a:r>
            <a:r>
              <a:rPr lang="en-US" dirty="0"/>
              <a:t> IP</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err="1"/>
              <a:t>ZigBee</a:t>
            </a:r>
            <a:r>
              <a:rPr lang="en-US" dirty="0"/>
              <a:t> is a wireless communication standard designed to address the unique needs of low-power, low-cost wireless sensor, and control networks. </a:t>
            </a:r>
            <a:r>
              <a:rPr lang="en-US" dirty="0" err="1"/>
              <a:t>ZigBee</a:t>
            </a:r>
            <a:r>
              <a:rPr lang="en-US" dirty="0"/>
              <a:t> can be used almost anywhere, as it is easy to implement and requires little power to operate. </a:t>
            </a:r>
            <a:r>
              <a:rPr lang="en-US" dirty="0" err="1"/>
              <a:t>Zigbee</a:t>
            </a:r>
            <a:r>
              <a:rPr lang="en-US" dirty="0"/>
              <a:t> has been developed looking into the needs of the communication of data with a simple structure like the data from the sensors.</a:t>
            </a:r>
          </a:p>
          <a:p>
            <a:r>
              <a:rPr lang="en-US" dirty="0" err="1"/>
              <a:t>ZigBee</a:t>
            </a:r>
            <a:r>
              <a:rPr lang="en-US" dirty="0"/>
              <a:t> devices are designed for low-power consumption.</a:t>
            </a:r>
          </a:p>
          <a:p>
            <a:r>
              <a:rPr lang="en-US" dirty="0" err="1"/>
              <a:t>ZigBee</a:t>
            </a:r>
            <a:r>
              <a:rPr lang="en-US" dirty="0"/>
              <a:t> is used in Commercial Applications like sensing and monitoring applications.</a:t>
            </a:r>
          </a:p>
          <a:p>
            <a:r>
              <a:rPr lang="en-US" dirty="0" err="1"/>
              <a:t>ZigBee</a:t>
            </a:r>
            <a:r>
              <a:rPr lang="en-US" dirty="0"/>
              <a:t> uses extremely long device battery life.</a:t>
            </a:r>
          </a:p>
          <a:p>
            <a:r>
              <a:rPr lang="en-US" dirty="0" err="1"/>
              <a:t>ZigBee</a:t>
            </a:r>
            <a:r>
              <a:rPr lang="en-US" dirty="0"/>
              <a:t> gives the flexibility to do more with reliable wireless performance and battery operation.</a:t>
            </a:r>
          </a:p>
          <a:p>
            <a:r>
              <a:rPr lang="en-US" dirty="0" err="1"/>
              <a:t>ZigBee</a:t>
            </a:r>
            <a:r>
              <a:rPr lang="en-US" dirty="0"/>
              <a:t> IP is the first IPv6-based open standard for a full wireless mesh networking solution. It is an upgraded version of </a:t>
            </a:r>
            <a:r>
              <a:rPr lang="en-US" dirty="0" err="1"/>
              <a:t>Zigbee</a:t>
            </a:r>
            <a:r>
              <a:rPr lang="en-US" dirty="0"/>
              <a:t> designed to control and connect many different low-power devices into a single control network, enabling seamless integration with IP-based networks.</a:t>
            </a:r>
          </a:p>
          <a:p>
            <a:endParaRPr lang="en-US" dirty="0"/>
          </a:p>
        </p:txBody>
      </p:sp>
    </p:spTree>
    <p:extLst>
      <p:ext uri="{BB962C8B-B14F-4D97-AF65-F5344CB8AC3E}">
        <p14:creationId xmlns:p14="http://schemas.microsoft.com/office/powerpoint/2010/main" val="20263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Z-Wave</a:t>
            </a:r>
          </a:p>
        </p:txBody>
      </p:sp>
      <p:sp>
        <p:nvSpPr>
          <p:cNvPr id="3" name="Content Placeholder 2"/>
          <p:cNvSpPr>
            <a:spLocks noGrp="1"/>
          </p:cNvSpPr>
          <p:nvPr>
            <p:ph idx="1"/>
          </p:nvPr>
        </p:nvSpPr>
        <p:spPr/>
        <p:txBody>
          <a:bodyPr>
            <a:normAutofit fontScale="92500" lnSpcReduction="20000"/>
          </a:bodyPr>
          <a:lstStyle/>
          <a:p>
            <a:r>
              <a:rPr lang="en-US" b="1" dirty="0"/>
              <a:t>Z-Wave</a:t>
            </a:r>
            <a:r>
              <a:rPr lang="en-US" dirty="0"/>
              <a:t> is a wireless communication protocol known for </a:t>
            </a:r>
            <a:r>
              <a:rPr lang="en-US" dirty="0">
                <a:solidFill>
                  <a:srgbClr val="FF0000"/>
                </a:solidFill>
              </a:rPr>
              <a:t>Home Automation.</a:t>
            </a:r>
          </a:p>
          <a:p>
            <a:r>
              <a:rPr lang="en-US" dirty="0"/>
              <a:t>Z-wave is </a:t>
            </a:r>
            <a:r>
              <a:rPr lang="en-US" dirty="0">
                <a:solidFill>
                  <a:srgbClr val="FF0000"/>
                </a:solidFill>
              </a:rPr>
              <a:t>not entirely open-source</a:t>
            </a:r>
            <a:r>
              <a:rPr lang="en-US" dirty="0"/>
              <a:t>, but several segments of the technology were made public.</a:t>
            </a:r>
          </a:p>
          <a:p>
            <a:r>
              <a:rPr lang="en-US" dirty="0"/>
              <a:t>Z-wave devices are designed to be </a:t>
            </a:r>
            <a:r>
              <a:rPr lang="en-US" dirty="0">
                <a:solidFill>
                  <a:srgbClr val="FF0000"/>
                </a:solidFill>
              </a:rPr>
              <a:t>compatible</a:t>
            </a:r>
            <a:r>
              <a:rPr lang="en-US" dirty="0"/>
              <a:t> with each other, regardless of their type, brand, manufacturer or version. </a:t>
            </a:r>
          </a:p>
          <a:p>
            <a:r>
              <a:rPr lang="en-US" dirty="0"/>
              <a:t>Z-wave chips are </a:t>
            </a:r>
            <a:r>
              <a:rPr lang="en-US" dirty="0">
                <a:solidFill>
                  <a:srgbClr val="FF0000"/>
                </a:solidFill>
              </a:rPr>
              <a:t>optimized for battery-powered devices</a:t>
            </a:r>
            <a:r>
              <a:rPr lang="en-US" dirty="0"/>
              <a:t>, ensuring low power consumption and consequently long battery life. </a:t>
            </a:r>
          </a:p>
          <a:p>
            <a:r>
              <a:rPr lang="en-US" dirty="0"/>
              <a:t>Z-wave runs using radio waves at the </a:t>
            </a:r>
            <a:r>
              <a:rPr lang="en-US" dirty="0">
                <a:solidFill>
                  <a:srgbClr val="FF0000"/>
                </a:solidFill>
              </a:rPr>
              <a:t>frequency of 800-900 </a:t>
            </a:r>
            <a:r>
              <a:rPr lang="en-US" dirty="0" err="1">
                <a:solidFill>
                  <a:srgbClr val="FF0000"/>
                </a:solidFill>
              </a:rPr>
              <a:t>MHz</a:t>
            </a:r>
            <a:r>
              <a:rPr lang="en-US" dirty="0" err="1"/>
              <a:t>.</a:t>
            </a:r>
            <a:endParaRPr lang="en-US" dirty="0"/>
          </a:p>
          <a:p>
            <a:r>
              <a:rPr lang="en-US" dirty="0"/>
              <a:t>Z-wave has </a:t>
            </a:r>
            <a:r>
              <a:rPr lang="en-US" dirty="0">
                <a:solidFill>
                  <a:srgbClr val="FF0000"/>
                </a:solidFill>
              </a:rPr>
              <a:t>built-in Security 2 framework</a:t>
            </a:r>
          </a:p>
        </p:txBody>
      </p:sp>
    </p:spTree>
    <p:extLst>
      <p:ext uri="{BB962C8B-B14F-4D97-AF65-F5344CB8AC3E}">
        <p14:creationId xmlns:p14="http://schemas.microsoft.com/office/powerpoint/2010/main" val="329353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Wi-Fi Backscatter</a:t>
            </a:r>
          </a:p>
        </p:txBody>
      </p:sp>
      <p:sp>
        <p:nvSpPr>
          <p:cNvPr id="3" name="Content Placeholder 2"/>
          <p:cNvSpPr>
            <a:spLocks noGrp="1"/>
          </p:cNvSpPr>
          <p:nvPr>
            <p:ph idx="1"/>
          </p:nvPr>
        </p:nvSpPr>
        <p:spPr/>
        <p:txBody>
          <a:bodyPr/>
          <a:lstStyle/>
          <a:p>
            <a:r>
              <a:rPr lang="en-US" dirty="0"/>
              <a:t>A novel communication system that bridges RF-powered devices with the Internet.</a:t>
            </a:r>
          </a:p>
          <a:p>
            <a:r>
              <a:rPr lang="en-US" dirty="0"/>
              <a:t>It has three actors: a Wi-Fi reader, a Wi-Fi helper, and a RF-powered device (Wi-Fi Backscatter tag). </a:t>
            </a:r>
          </a:p>
          <a:p>
            <a:r>
              <a:rPr lang="en-US" dirty="0"/>
              <a:t>The reader and helper can be any commodity </a:t>
            </a:r>
            <a:r>
              <a:rPr lang="en-US" dirty="0" err="1"/>
              <a:t>WiFi</a:t>
            </a:r>
            <a:r>
              <a:rPr lang="en-US" dirty="0"/>
              <a:t> device, including routers and mobile devices. </a:t>
            </a:r>
          </a:p>
          <a:p>
            <a:r>
              <a:rPr lang="en-US" dirty="0"/>
              <a:t>The Wi-Fi reader leverages the channel information from the Wi-Fi helper's packets to decode the transmissions from the tag.</a:t>
            </a:r>
          </a:p>
          <a:p>
            <a:endParaRPr lang="en-US" dirty="0"/>
          </a:p>
        </p:txBody>
      </p:sp>
    </p:spTree>
    <p:extLst>
      <p:ext uri="{BB962C8B-B14F-4D97-AF65-F5344CB8AC3E}">
        <p14:creationId xmlns:p14="http://schemas.microsoft.com/office/powerpoint/2010/main" val="465668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NFC</a:t>
            </a:r>
          </a:p>
        </p:txBody>
      </p:sp>
      <p:sp>
        <p:nvSpPr>
          <p:cNvPr id="3" name="Content Placeholder 2"/>
          <p:cNvSpPr>
            <a:spLocks noGrp="1"/>
          </p:cNvSpPr>
          <p:nvPr>
            <p:ph idx="1"/>
          </p:nvPr>
        </p:nvSpPr>
        <p:spPr/>
        <p:txBody>
          <a:bodyPr>
            <a:normAutofit fontScale="85000" lnSpcReduction="10000"/>
          </a:bodyPr>
          <a:lstStyle/>
          <a:p>
            <a:r>
              <a:rPr lang="en-US" dirty="0"/>
              <a:t>Near Field Communication (NFC) is a set of </a:t>
            </a:r>
            <a:r>
              <a:rPr lang="en-US" dirty="0">
                <a:solidFill>
                  <a:srgbClr val="FF0000"/>
                </a:solidFill>
              </a:rPr>
              <a:t>short-range</a:t>
            </a:r>
            <a:r>
              <a:rPr lang="en-US" dirty="0"/>
              <a:t> wireless technologies, typically requiring a </a:t>
            </a:r>
            <a:r>
              <a:rPr lang="en-US" dirty="0">
                <a:solidFill>
                  <a:srgbClr val="FF0000"/>
                </a:solidFill>
              </a:rPr>
              <a:t>distance of 10 cm </a:t>
            </a:r>
            <a:r>
              <a:rPr lang="en-US" dirty="0"/>
              <a:t>or less to initiate a connection. NFC lets you share small payloads of data between an NFC tag and an Android-powered device, or between two Android-powered devices.</a:t>
            </a:r>
          </a:p>
          <a:p>
            <a:r>
              <a:rPr lang="en-US" dirty="0"/>
              <a:t>Low Power consumption</a:t>
            </a:r>
          </a:p>
          <a:p>
            <a:r>
              <a:rPr lang="en-US" dirty="0"/>
              <a:t>Range up to 10 cm</a:t>
            </a:r>
          </a:p>
          <a:p>
            <a:r>
              <a:rPr lang="en-US" dirty="0"/>
              <a:t>Faster connectivity</a:t>
            </a:r>
          </a:p>
          <a:p>
            <a:r>
              <a:rPr lang="en-US" dirty="0"/>
              <a:t>Slow Data transfer speed</a:t>
            </a:r>
          </a:p>
          <a:p>
            <a:r>
              <a:rPr lang="en-US" dirty="0"/>
              <a:t>Suitable for passive devices like tags and advertising signs</a:t>
            </a:r>
          </a:p>
          <a:p>
            <a:r>
              <a:rPr lang="en-US" dirty="0"/>
              <a:t>Applications: Mobile payments</a:t>
            </a:r>
          </a:p>
        </p:txBody>
      </p:sp>
    </p:spTree>
    <p:extLst>
      <p:ext uri="{BB962C8B-B14F-4D97-AF65-F5344CB8AC3E}">
        <p14:creationId xmlns:p14="http://schemas.microsoft.com/office/powerpoint/2010/main" val="314114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6LoWPAN (IPv6 over Low-Power Wireless Personal Area Networks)</a:t>
            </a:r>
          </a:p>
        </p:txBody>
      </p:sp>
      <p:sp>
        <p:nvSpPr>
          <p:cNvPr id="3" name="Content Placeholder 2"/>
          <p:cNvSpPr>
            <a:spLocks noGrp="1"/>
          </p:cNvSpPr>
          <p:nvPr>
            <p:ph idx="1"/>
          </p:nvPr>
        </p:nvSpPr>
        <p:spPr/>
        <p:txBody>
          <a:bodyPr>
            <a:normAutofit fontScale="70000" lnSpcReduction="20000"/>
          </a:bodyPr>
          <a:lstStyle/>
          <a:p>
            <a:pPr fontAlgn="base"/>
            <a:r>
              <a:rPr lang="en-US" dirty="0"/>
              <a:t>6LoWPAN is a </a:t>
            </a:r>
            <a:r>
              <a:rPr lang="en-US" dirty="0">
                <a:solidFill>
                  <a:srgbClr val="FF0000"/>
                </a:solidFill>
              </a:rPr>
              <a:t>mesh</a:t>
            </a:r>
            <a:r>
              <a:rPr lang="en-US" dirty="0"/>
              <a:t> network that is robust, scalable, and can heal on its own.</a:t>
            </a:r>
          </a:p>
          <a:p>
            <a:pPr fontAlgn="base"/>
            <a:r>
              <a:rPr lang="en-US" dirty="0"/>
              <a:t>It delivers </a:t>
            </a:r>
            <a:r>
              <a:rPr lang="en-US" dirty="0">
                <a:solidFill>
                  <a:srgbClr val="FF0000"/>
                </a:solidFill>
              </a:rPr>
              <a:t>low-cost</a:t>
            </a:r>
            <a:r>
              <a:rPr lang="en-US" dirty="0"/>
              <a:t> and </a:t>
            </a:r>
            <a:r>
              <a:rPr lang="en-US" dirty="0">
                <a:solidFill>
                  <a:srgbClr val="FF0000"/>
                </a:solidFill>
              </a:rPr>
              <a:t>secure</a:t>
            </a:r>
            <a:r>
              <a:rPr lang="en-US" dirty="0"/>
              <a:t> communication in </a:t>
            </a:r>
            <a:r>
              <a:rPr lang="en-US" dirty="0" err="1"/>
              <a:t>IoT</a:t>
            </a:r>
            <a:r>
              <a:rPr lang="en-US" dirty="0"/>
              <a:t> devices.</a:t>
            </a:r>
          </a:p>
          <a:p>
            <a:pPr fontAlgn="base"/>
            <a:r>
              <a:rPr lang="en-US" dirty="0"/>
              <a:t>It can be directly routed to cloud platforms.</a:t>
            </a:r>
          </a:p>
          <a:p>
            <a:pPr fontAlgn="base"/>
            <a:r>
              <a:rPr lang="en-US" dirty="0"/>
              <a:t>It offers one-to-many and many-to-one routing.</a:t>
            </a:r>
          </a:p>
          <a:p>
            <a:pPr fontAlgn="base"/>
            <a:r>
              <a:rPr lang="en-US" dirty="0"/>
              <a:t>In the network, leaf nodes can be in sleep mode for a longer duration of time.</a:t>
            </a:r>
          </a:p>
          <a:p>
            <a:pPr fontAlgn="base"/>
            <a:r>
              <a:rPr lang="en-US" dirty="0"/>
              <a:t>every node has its own IPv6 address. This allows the node to connect directly with the Internet using open standards.</a:t>
            </a:r>
            <a:endParaRPr lang="en-IN" dirty="0"/>
          </a:p>
          <a:p>
            <a:r>
              <a:rPr lang="en-US" dirty="0"/>
              <a:t>6LoWPAN is essentially a </a:t>
            </a:r>
            <a:r>
              <a:rPr lang="en-US" dirty="0">
                <a:solidFill>
                  <a:srgbClr val="FF0000"/>
                </a:solidFill>
              </a:rPr>
              <a:t>new competitor for </a:t>
            </a:r>
            <a:r>
              <a:rPr lang="en-US" dirty="0" err="1">
                <a:solidFill>
                  <a:srgbClr val="FF0000"/>
                </a:solidFill>
              </a:rPr>
              <a:t>Zigbee</a:t>
            </a:r>
            <a:r>
              <a:rPr lang="en-US" dirty="0"/>
              <a:t>.  </a:t>
            </a:r>
          </a:p>
          <a:p>
            <a:r>
              <a:rPr lang="en-US" dirty="0"/>
              <a:t>6LoWPAN is an IP-based network like </a:t>
            </a:r>
            <a:r>
              <a:rPr lang="en-US" dirty="0" err="1"/>
              <a:t>WiFi</a:t>
            </a:r>
            <a:r>
              <a:rPr lang="en-US" dirty="0"/>
              <a:t>. </a:t>
            </a:r>
          </a:p>
          <a:p>
            <a:r>
              <a:rPr lang="en-US" dirty="0"/>
              <a:t>6LoWPAN is primarily used for </a:t>
            </a:r>
            <a:r>
              <a:rPr lang="en-US" dirty="0">
                <a:solidFill>
                  <a:srgbClr val="FF0000"/>
                </a:solidFill>
              </a:rPr>
              <a:t>home automation </a:t>
            </a:r>
            <a:r>
              <a:rPr lang="en-US" dirty="0"/>
              <a:t>applications and </a:t>
            </a:r>
            <a:r>
              <a:rPr lang="en-US" dirty="0">
                <a:solidFill>
                  <a:srgbClr val="FF0000"/>
                </a:solidFill>
              </a:rPr>
              <a:t>smart meters</a:t>
            </a:r>
            <a:r>
              <a:rPr lang="en-US" dirty="0"/>
              <a:t>.</a:t>
            </a:r>
          </a:p>
        </p:txBody>
      </p:sp>
    </p:spTree>
    <p:extLst>
      <p:ext uri="{BB962C8B-B14F-4D97-AF65-F5344CB8AC3E}">
        <p14:creationId xmlns:p14="http://schemas.microsoft.com/office/powerpoint/2010/main" val="75191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RPL</a:t>
            </a:r>
          </a:p>
        </p:txBody>
      </p:sp>
      <p:sp>
        <p:nvSpPr>
          <p:cNvPr id="3" name="Content Placeholder 2"/>
          <p:cNvSpPr>
            <a:spLocks noGrp="1"/>
          </p:cNvSpPr>
          <p:nvPr>
            <p:ph idx="1"/>
          </p:nvPr>
        </p:nvSpPr>
        <p:spPr/>
        <p:txBody>
          <a:bodyPr>
            <a:noAutofit/>
          </a:bodyPr>
          <a:lstStyle/>
          <a:p>
            <a:r>
              <a:rPr lang="en-US" sz="1800" b="1" dirty="0"/>
              <a:t>RPL</a:t>
            </a:r>
            <a:r>
              <a:rPr lang="en-US" sz="1800" dirty="0"/>
              <a:t> stands for </a:t>
            </a:r>
            <a:r>
              <a:rPr lang="en-US" sz="1800" b="1" dirty="0"/>
              <a:t>Routing Protocol for Low Power and </a:t>
            </a:r>
            <a:r>
              <a:rPr lang="en-US" sz="1800" b="1" dirty="0" err="1"/>
              <a:t>Lossy</a:t>
            </a:r>
            <a:r>
              <a:rPr lang="en-US" sz="1800" b="1" dirty="0"/>
              <a:t> Networks</a:t>
            </a:r>
            <a:r>
              <a:rPr lang="en-US" sz="1800" dirty="0"/>
              <a:t> for heterogeneous traffic networks. </a:t>
            </a:r>
          </a:p>
          <a:p>
            <a:r>
              <a:rPr lang="en-US" sz="1800" dirty="0"/>
              <a:t>This protocol is based on the same standard as by </a:t>
            </a:r>
            <a:r>
              <a:rPr lang="en-US" sz="1800" dirty="0" err="1"/>
              <a:t>Zigbee</a:t>
            </a:r>
            <a:r>
              <a:rPr lang="en-US" sz="1800" dirty="0"/>
              <a:t> and 6 </a:t>
            </a:r>
            <a:r>
              <a:rPr lang="en-US" sz="1800" dirty="0" err="1"/>
              <a:t>Lowpan</a:t>
            </a:r>
            <a:r>
              <a:rPr lang="en-US" sz="1800" dirty="0"/>
              <a:t> is IEEE 802.15.4 </a:t>
            </a:r>
          </a:p>
          <a:p>
            <a:r>
              <a:rPr lang="en-US" sz="1800" dirty="0"/>
              <a:t>It holds both many-to-one and one-to-one communication.</a:t>
            </a:r>
          </a:p>
          <a:p>
            <a:pPr fontAlgn="base"/>
            <a:r>
              <a:rPr lang="en-US" sz="1800" dirty="0"/>
              <a:t>efficient and effective protocol for data routing in resource-constrained scenarios, such </a:t>
            </a:r>
            <a:r>
              <a:rPr lang="en-US" sz="1800" dirty="0" err="1"/>
              <a:t>IoT</a:t>
            </a:r>
            <a:r>
              <a:rPr lang="en-US" sz="1800" dirty="0"/>
              <a:t> devices as per requirement. </a:t>
            </a:r>
          </a:p>
          <a:p>
            <a:pPr fontAlgn="base"/>
            <a:r>
              <a:rPr lang="en-US" sz="1800" dirty="0"/>
              <a:t>Scalability: The protocol can accommodate big networks with low power and </a:t>
            </a:r>
            <a:r>
              <a:rPr lang="en-US" sz="1800" dirty="0" err="1"/>
              <a:t>lossy</a:t>
            </a:r>
            <a:r>
              <a:rPr lang="en-US" sz="1800" dirty="0"/>
              <a:t> connectivity</a:t>
            </a:r>
          </a:p>
          <a:p>
            <a:pPr fontAlgn="base"/>
            <a:r>
              <a:rPr lang="en-US" sz="1800" dirty="0"/>
              <a:t>Multipoint-to-point traffic generation: RPL offers a way to send data to a single destination point from several devices </a:t>
            </a:r>
          </a:p>
          <a:p>
            <a:pPr fontAlgn="base"/>
            <a:r>
              <a:rPr lang="en-US" sz="1800" dirty="0"/>
              <a:t>Quality of Service (</a:t>
            </a:r>
            <a:r>
              <a:rPr lang="en-US" sz="1800" dirty="0" err="1"/>
              <a:t>QoS</a:t>
            </a:r>
            <a:r>
              <a:rPr lang="en-US" sz="1800" dirty="0"/>
              <a:t>) – by offering various methods for reliable packet delivery system and congestion control system.</a:t>
            </a:r>
          </a:p>
          <a:p>
            <a:pPr fontAlgn="base"/>
            <a:r>
              <a:rPr lang="en-US" sz="1800" dirty="0"/>
              <a:t>Adaptive – RPL modifies the required routes in response to link quality and energy availability changes in the network environment or system.</a:t>
            </a:r>
          </a:p>
          <a:p>
            <a:pPr fontAlgn="base"/>
            <a:r>
              <a:rPr lang="en-US" sz="1800" dirty="0"/>
              <a:t>Security system:  RPL incorporates techniques for integrity protection, authentication, confidentiality, and encryption for better performance.</a:t>
            </a:r>
          </a:p>
          <a:p>
            <a:endParaRPr lang="en-US" sz="1800" dirty="0"/>
          </a:p>
        </p:txBody>
      </p:sp>
    </p:spTree>
    <p:extLst>
      <p:ext uri="{BB962C8B-B14F-4D97-AF65-F5344CB8AC3E}">
        <p14:creationId xmlns:p14="http://schemas.microsoft.com/office/powerpoint/2010/main" val="109810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Sensors</a:t>
            </a:r>
          </a:p>
        </p:txBody>
      </p:sp>
      <p:sp>
        <p:nvSpPr>
          <p:cNvPr id="3" name="Content Placeholder 2"/>
          <p:cNvSpPr>
            <a:spLocks noGrp="1"/>
          </p:cNvSpPr>
          <p:nvPr>
            <p:ph idx="1"/>
          </p:nvPr>
        </p:nvSpPr>
        <p:spPr/>
        <p:txBody>
          <a:bodyPr>
            <a:normAutofit fontScale="40000" lnSpcReduction="20000"/>
          </a:bodyPr>
          <a:lstStyle/>
          <a:p>
            <a:r>
              <a:rPr lang="en-US" dirty="0"/>
              <a:t>Sensors are devices that detect and measure physical properties, conditions, or events in the industrial environment. They convert these measurements into electrical signals or digital data that control systems can process. Some common types of sensors used in </a:t>
            </a:r>
            <a:r>
              <a:rPr lang="en-US" dirty="0">
                <a:hlinkClick r:id="rId2"/>
              </a:rPr>
              <a:t>industrial automation</a:t>
            </a:r>
            <a:r>
              <a:rPr lang="en-US" dirty="0"/>
              <a:t> include:</a:t>
            </a:r>
          </a:p>
          <a:p>
            <a:r>
              <a:rPr lang="en-US" b="1" dirty="0"/>
              <a:t>Proximity Sensors</a:t>
            </a:r>
            <a:r>
              <a:rPr lang="en-US" dirty="0"/>
              <a:t>: These sensors detect the presence or absence of an object or the </a:t>
            </a:r>
            <a:r>
              <a:rPr lang="en-US" dirty="0">
                <a:hlinkClick r:id="rId3"/>
              </a:rPr>
              <a:t>proximity of an object</a:t>
            </a:r>
            <a:r>
              <a:rPr lang="en-US" dirty="0"/>
              <a:t> to a specified point. Examples include inductive sensors, capacitive sensors, and ultrasonic sensors.</a:t>
            </a:r>
            <a:br>
              <a:rPr lang="en-US" dirty="0"/>
            </a:br>
            <a:endParaRPr lang="en-US" dirty="0"/>
          </a:p>
          <a:p>
            <a:r>
              <a:rPr lang="en-US" b="1" dirty="0"/>
              <a:t>Temperature Sensors</a:t>
            </a:r>
            <a:r>
              <a:rPr lang="en-US" dirty="0"/>
              <a:t>: These sensors measure temperature and are crucial for monitoring and controlling temperature-dependent processes. Examples include thermocouples and resistance temperature detectors (RTDs).</a:t>
            </a:r>
            <a:br>
              <a:rPr lang="en-US" dirty="0"/>
            </a:br>
            <a:endParaRPr lang="en-US" dirty="0"/>
          </a:p>
          <a:p>
            <a:r>
              <a:rPr lang="en-US" b="1" dirty="0"/>
              <a:t>Pressure Sensors: </a:t>
            </a:r>
            <a:r>
              <a:rPr lang="en-US" dirty="0"/>
              <a:t>Pressure sensors measure pressure levels in various industrial processes</a:t>
            </a:r>
            <a:r>
              <a:rPr lang="en-US" b="1" dirty="0"/>
              <a:t> </a:t>
            </a:r>
            <a:r>
              <a:rPr lang="en-US" dirty="0"/>
              <a:t>to ensure safety and efficiency. Examples include piezoelectric pressure sensors and strain gauge pressure sensors.</a:t>
            </a:r>
            <a:br>
              <a:rPr lang="en-US" dirty="0"/>
            </a:br>
            <a:endParaRPr lang="en-US" dirty="0"/>
          </a:p>
          <a:p>
            <a:r>
              <a:rPr lang="en-US" b="1" dirty="0"/>
              <a:t>Flow Sensors</a:t>
            </a:r>
            <a:r>
              <a:rPr lang="en-US" dirty="0"/>
              <a:t>: Flow sensors measure the rate of fluid or gas flow in pipes or channels, enabling precise control of material flow. Examples include electromagnetic flow meters and ultrasonic flow sensors.</a:t>
            </a:r>
            <a:br>
              <a:rPr lang="en-US" dirty="0"/>
            </a:br>
            <a:endParaRPr lang="en-US" dirty="0"/>
          </a:p>
          <a:p>
            <a:r>
              <a:rPr lang="en-US" b="1" dirty="0"/>
              <a:t>Level Sensors</a:t>
            </a:r>
            <a:r>
              <a:rPr lang="en-US" dirty="0"/>
              <a:t>: Level sensors determine the height or level of liquid or solid materials in tanks or containers. Examples include float switches, capacitance level sensors, and ultrasonic level sensors.</a:t>
            </a:r>
            <a:br>
              <a:rPr lang="en-US" dirty="0"/>
            </a:br>
            <a:endParaRPr lang="en-US" dirty="0"/>
          </a:p>
          <a:p>
            <a:r>
              <a:rPr lang="en-US" b="1" dirty="0"/>
              <a:t>Position Sensors</a:t>
            </a:r>
            <a:r>
              <a:rPr lang="en-US" dirty="0"/>
              <a:t>: Position sensors provide information about the position and movement of objects, which is essential in robotics and automation. Examples include encoders and potentiometers.</a:t>
            </a:r>
            <a:br>
              <a:rPr lang="en-US" dirty="0"/>
            </a:br>
            <a:endParaRPr lang="en-US" dirty="0"/>
          </a:p>
          <a:p>
            <a:r>
              <a:rPr lang="en-US" b="1" dirty="0"/>
              <a:t>Vision Sensors</a:t>
            </a:r>
            <a:r>
              <a:rPr lang="en-US" dirty="0"/>
              <a:t>: Vision sensors use cameras and image processing techniques to detect and identify objects, </a:t>
            </a:r>
            <a:r>
              <a:rPr lang="en-US" dirty="0">
                <a:hlinkClick r:id="rId4"/>
              </a:rPr>
              <a:t>inspect quality</a:t>
            </a:r>
            <a:r>
              <a:rPr lang="en-US" dirty="0"/>
              <a:t>, and guide robots in </a:t>
            </a:r>
            <a:r>
              <a:rPr lang="en-US" dirty="0">
                <a:hlinkClick r:id="rId5"/>
              </a:rPr>
              <a:t>manufacturing processes</a:t>
            </a:r>
            <a:r>
              <a:rPr lang="en-US" dirty="0"/>
              <a:t>.</a:t>
            </a:r>
          </a:p>
          <a:p>
            <a:endParaRPr lang="en-US" dirty="0"/>
          </a:p>
        </p:txBody>
      </p:sp>
    </p:spTree>
    <p:extLst>
      <p:ext uri="{BB962C8B-B14F-4D97-AF65-F5344CB8AC3E}">
        <p14:creationId xmlns:p14="http://schemas.microsoft.com/office/powerpoint/2010/main" val="978097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IIoT</a:t>
            </a:r>
            <a:r>
              <a:rPr lang="en-US" b="1" dirty="0"/>
              <a:t> Low Power WAN Technologies</a:t>
            </a:r>
            <a:endParaRPr lang="en-US" dirty="0"/>
          </a:p>
        </p:txBody>
      </p:sp>
      <p:sp>
        <p:nvSpPr>
          <p:cNvPr id="3" name="Content Placeholder 2"/>
          <p:cNvSpPr>
            <a:spLocks noGrp="1"/>
          </p:cNvSpPr>
          <p:nvPr>
            <p:ph idx="1"/>
          </p:nvPr>
        </p:nvSpPr>
        <p:spPr/>
        <p:txBody>
          <a:bodyPr/>
          <a:lstStyle/>
          <a:p>
            <a:r>
              <a:rPr lang="en-US" dirty="0"/>
              <a:t>A low-power, wide-area network (LPWAN or LPWA network) is a type of wireless telecommunication wide area network designed to allow long-range communication at a low bit rate between </a:t>
            </a:r>
            <a:r>
              <a:rPr lang="en-US" dirty="0" err="1"/>
              <a:t>IoT</a:t>
            </a:r>
            <a:r>
              <a:rPr lang="en-US" dirty="0"/>
              <a:t> devices, such as sensors operated on a battery.</a:t>
            </a:r>
          </a:p>
        </p:txBody>
      </p:sp>
    </p:spTree>
    <p:extLst>
      <p:ext uri="{BB962C8B-B14F-4D97-AF65-F5344CB8AC3E}">
        <p14:creationId xmlns:p14="http://schemas.microsoft.com/office/powerpoint/2010/main" val="238421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SigFox</a:t>
            </a:r>
            <a:r>
              <a:rPr lang="en-US" dirty="0"/>
              <a:t>	</a:t>
            </a:r>
          </a:p>
        </p:txBody>
      </p:sp>
      <p:sp>
        <p:nvSpPr>
          <p:cNvPr id="3" name="Content Placeholder 2"/>
          <p:cNvSpPr>
            <a:spLocks noGrp="1"/>
          </p:cNvSpPr>
          <p:nvPr>
            <p:ph idx="1"/>
          </p:nvPr>
        </p:nvSpPr>
        <p:spPr/>
        <p:txBody>
          <a:bodyPr>
            <a:normAutofit fontScale="85000" lnSpcReduction="20000"/>
          </a:bodyPr>
          <a:lstStyle/>
          <a:p>
            <a:r>
              <a:rPr lang="en-US" dirty="0" err="1"/>
              <a:t>Sigfox</a:t>
            </a:r>
            <a:r>
              <a:rPr lang="en-US" dirty="0"/>
              <a:t> is an inexpensive, reliable, low-power solution to connect sensors and devices. </a:t>
            </a:r>
          </a:p>
          <a:p>
            <a:r>
              <a:rPr lang="en-US" dirty="0"/>
              <a:t>It utilizes a wide-reaching signal that passes freely through solid objects, called "</a:t>
            </a:r>
            <a:r>
              <a:rPr lang="en-US" dirty="0">
                <a:hlinkClick r:id="rId2" tooltip="Ultra Narrowband"/>
              </a:rPr>
              <a:t>Ultra Narrowband</a:t>
            </a:r>
            <a:r>
              <a:rPr lang="en-US" dirty="0"/>
              <a:t>" and requires little energy</a:t>
            </a:r>
          </a:p>
          <a:p>
            <a:r>
              <a:rPr lang="en-US" dirty="0"/>
              <a:t>The network is based on one-hop </a:t>
            </a:r>
            <a:r>
              <a:rPr lang="en-US" dirty="0">
                <a:hlinkClick r:id="rId3" tooltip="Network topology"/>
              </a:rPr>
              <a:t>star topology</a:t>
            </a:r>
            <a:r>
              <a:rPr lang="en-US" dirty="0"/>
              <a:t> and requires a mobile operator to carry the generated traffic.</a:t>
            </a:r>
            <a:endParaRPr lang="en-US" baseline="30000" dirty="0"/>
          </a:p>
          <a:p>
            <a:r>
              <a:rPr lang="en-US" dirty="0"/>
              <a:t>The signal can also be used to easily cover large areas and to reach underground objects. </a:t>
            </a:r>
          </a:p>
          <a:p>
            <a:r>
              <a:rPr lang="en-US" dirty="0" err="1"/>
              <a:t>Sigfox</a:t>
            </a:r>
            <a:r>
              <a:rPr lang="en-US" dirty="0"/>
              <a:t> has partnered with a number of firms in the LPWAN industry such as </a:t>
            </a:r>
            <a:r>
              <a:rPr lang="en-US" dirty="0">
                <a:hlinkClick r:id="rId4" tooltip="Texas Instruments"/>
              </a:rPr>
              <a:t>Texas Instruments</a:t>
            </a:r>
            <a:r>
              <a:rPr lang="en-US" dirty="0"/>
              <a:t>, </a:t>
            </a:r>
            <a:r>
              <a:rPr lang="en-US" dirty="0">
                <a:hlinkClick r:id="rId5" tooltip="Silicon Labs"/>
              </a:rPr>
              <a:t>Silicon Labs</a:t>
            </a:r>
            <a:r>
              <a:rPr lang="en-US" dirty="0"/>
              <a:t> and </a:t>
            </a:r>
            <a:r>
              <a:rPr lang="en-US" dirty="0">
                <a:hlinkClick r:id="rId6" tooltip="ON Semiconductor"/>
              </a:rPr>
              <a:t>ON Semiconductor</a:t>
            </a:r>
            <a:r>
              <a:rPr lang="en-US" dirty="0"/>
              <a:t>. The ISM radio bands support limited bidirectional communication. </a:t>
            </a:r>
          </a:p>
          <a:p>
            <a:r>
              <a:rPr lang="en-US" dirty="0"/>
              <a:t>The existing standard for </a:t>
            </a:r>
            <a:r>
              <a:rPr lang="en-US" dirty="0" err="1"/>
              <a:t>Sigfox</a:t>
            </a:r>
            <a:r>
              <a:rPr lang="en-US" dirty="0"/>
              <a:t> communications supports up to 140 uplink messages a day, each of which can carry a payload of 12 </a:t>
            </a:r>
            <a:r>
              <a:rPr lang="en-US" dirty="0">
                <a:hlinkClick r:id="rId7" tooltip="Octet (computing)"/>
              </a:rPr>
              <a:t>octets</a:t>
            </a:r>
            <a:r>
              <a:rPr lang="en-US" dirty="0"/>
              <a:t> at a data rate of up to 100 bits per second.</a:t>
            </a:r>
          </a:p>
        </p:txBody>
      </p:sp>
    </p:spTree>
    <p:extLst>
      <p:ext uri="{BB962C8B-B14F-4D97-AF65-F5344CB8AC3E}">
        <p14:creationId xmlns:p14="http://schemas.microsoft.com/office/powerpoint/2010/main" val="1110091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nWave</a:t>
            </a:r>
            <a:endParaRPr lang="en-US" dirty="0"/>
          </a:p>
        </p:txBody>
      </p:sp>
      <p:sp>
        <p:nvSpPr>
          <p:cNvPr id="3" name="Content Placeholder 2"/>
          <p:cNvSpPr>
            <a:spLocks noGrp="1"/>
          </p:cNvSpPr>
          <p:nvPr>
            <p:ph idx="1"/>
          </p:nvPr>
        </p:nvSpPr>
        <p:spPr/>
        <p:txBody>
          <a:bodyPr/>
          <a:lstStyle/>
          <a:p>
            <a:pPr fontAlgn="base"/>
            <a:r>
              <a:rPr lang="en-US" dirty="0"/>
              <a:t>The </a:t>
            </a:r>
            <a:r>
              <a:rPr lang="en-US" dirty="0" err="1"/>
              <a:t>Nwave</a:t>
            </a:r>
            <a:r>
              <a:rPr lang="en-US" dirty="0"/>
              <a:t> technology uses UNB (Ultra Narrow Band) along with SDR techniques to deliver </a:t>
            </a:r>
            <a:r>
              <a:rPr lang="en-US" dirty="0">
                <a:hlinkClick r:id="rId2"/>
              </a:rPr>
              <a:t> Communication</a:t>
            </a:r>
            <a:r>
              <a:rPr lang="en-US" dirty="0"/>
              <a:t> network for </a:t>
            </a:r>
            <a:r>
              <a:rPr lang="en-US" dirty="0" err="1"/>
              <a:t>IoT</a:t>
            </a:r>
            <a:r>
              <a:rPr lang="en-US" dirty="0"/>
              <a:t>.</a:t>
            </a:r>
          </a:p>
          <a:p>
            <a:pPr fontAlgn="base"/>
            <a:r>
              <a:rPr lang="en-US" dirty="0"/>
              <a:t>The </a:t>
            </a:r>
            <a:r>
              <a:rPr lang="en-US" dirty="0" err="1"/>
              <a:t>Nwave</a:t>
            </a:r>
            <a:r>
              <a:rPr lang="en-US" dirty="0"/>
              <a:t> networks operate in internationally available as well as unlicensed sub-1GHz bands. It allows deep signal propagation with little power consumption.</a:t>
            </a:r>
          </a:p>
          <a:p>
            <a:pPr fontAlgn="base"/>
            <a:r>
              <a:rPr lang="en-US" dirty="0"/>
              <a:t>The network co-exist with other radio networks without any issues. They can use mesh/star topologies. The networks are scalable. In Star architecture devices can </a:t>
            </a:r>
            <a:r>
              <a:rPr lang="en-US" dirty="0">
                <a:hlinkClick r:id="rId2"/>
              </a:rPr>
              <a:t> Communicate</a:t>
            </a:r>
            <a:r>
              <a:rPr lang="en-US" dirty="0"/>
              <a:t> directly with Base Station. The network is secure and hence user data are protected.</a:t>
            </a:r>
          </a:p>
        </p:txBody>
      </p:sp>
    </p:spTree>
    <p:extLst>
      <p:ext uri="{BB962C8B-B14F-4D97-AF65-F5344CB8AC3E}">
        <p14:creationId xmlns:p14="http://schemas.microsoft.com/office/powerpoint/2010/main" val="818740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Dash7</a:t>
            </a:r>
          </a:p>
        </p:txBody>
      </p:sp>
      <p:sp>
        <p:nvSpPr>
          <p:cNvPr id="3" name="Content Placeholder 2"/>
          <p:cNvSpPr>
            <a:spLocks noGrp="1"/>
          </p:cNvSpPr>
          <p:nvPr>
            <p:ph idx="1"/>
          </p:nvPr>
        </p:nvSpPr>
        <p:spPr/>
        <p:txBody>
          <a:bodyPr/>
          <a:lstStyle/>
          <a:p>
            <a:r>
              <a:rPr lang="en-US" dirty="0"/>
              <a:t>DASH7 provides multi-year battery life, </a:t>
            </a:r>
          </a:p>
          <a:p>
            <a:r>
              <a:rPr lang="en-US" dirty="0"/>
              <a:t>range of up to 2 km, </a:t>
            </a:r>
          </a:p>
          <a:p>
            <a:r>
              <a:rPr lang="en-US" dirty="0"/>
              <a:t>low latency for connecting with moving things, </a:t>
            </a:r>
          </a:p>
          <a:p>
            <a:r>
              <a:rPr lang="en-US" dirty="0"/>
              <a:t>a very small open-source protocol stack, </a:t>
            </a:r>
          </a:p>
          <a:p>
            <a:r>
              <a:rPr lang="en-US" dirty="0"/>
              <a:t>AES 128-bit shared-key encryption support, and </a:t>
            </a:r>
          </a:p>
          <a:p>
            <a:r>
              <a:rPr lang="en-US" dirty="0"/>
              <a:t>data transfer of up to 167 </a:t>
            </a:r>
            <a:r>
              <a:rPr lang="en-US" dirty="0" err="1"/>
              <a:t>kbit</a:t>
            </a:r>
            <a:r>
              <a:rPr lang="en-US" dirty="0"/>
              <a:t>/s.</a:t>
            </a:r>
          </a:p>
        </p:txBody>
      </p:sp>
    </p:spTree>
    <p:extLst>
      <p:ext uri="{BB962C8B-B14F-4D97-AF65-F5344CB8AC3E}">
        <p14:creationId xmlns:p14="http://schemas.microsoft.com/office/powerpoint/2010/main" val="762737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Power Wi-Fi</a:t>
            </a:r>
          </a:p>
        </p:txBody>
      </p:sp>
      <p:sp>
        <p:nvSpPr>
          <p:cNvPr id="3" name="Content Placeholder 2"/>
          <p:cNvSpPr>
            <a:spLocks noGrp="1"/>
          </p:cNvSpPr>
          <p:nvPr>
            <p:ph idx="1"/>
          </p:nvPr>
        </p:nvSpPr>
        <p:spPr/>
        <p:txBody>
          <a:bodyPr/>
          <a:lstStyle/>
          <a:p>
            <a:r>
              <a:rPr lang="en-US" dirty="0"/>
              <a:t>Wi-Fi </a:t>
            </a:r>
            <a:r>
              <a:rPr lang="en-US" dirty="0" err="1"/>
              <a:t>HaLow</a:t>
            </a:r>
            <a:r>
              <a:rPr lang="en-US" dirty="0"/>
              <a:t> operates in spectrum below 1GHz which enables good signal penetration through walls and other obstacles. </a:t>
            </a:r>
          </a:p>
          <a:p>
            <a:r>
              <a:rPr lang="en-US" dirty="0"/>
              <a:t>The low power demands of the technology enable Wi-Fi </a:t>
            </a:r>
            <a:r>
              <a:rPr lang="en-US" dirty="0" err="1"/>
              <a:t>HaLow</a:t>
            </a:r>
            <a:r>
              <a:rPr lang="en-US" dirty="0"/>
              <a:t> devices to be powered by coin-sized cell batteries for months and, in some cases, for years.</a:t>
            </a:r>
          </a:p>
          <a:p>
            <a:r>
              <a:rPr lang="en-US" dirty="0"/>
              <a:t> In addition, because Wi-Fi </a:t>
            </a:r>
            <a:r>
              <a:rPr lang="en-US" dirty="0" err="1"/>
              <a:t>HaLow</a:t>
            </a:r>
            <a:r>
              <a:rPr lang="en-US" dirty="0"/>
              <a:t> is part of the Wi-Fi family, there is no need for proprietary hubs and gateways.</a:t>
            </a:r>
          </a:p>
          <a:p>
            <a:br>
              <a:rPr lang="en-US" dirty="0"/>
            </a:br>
            <a:endParaRPr lang="en-US" dirty="0"/>
          </a:p>
        </p:txBody>
      </p:sp>
    </p:spTree>
    <p:extLst>
      <p:ext uri="{BB962C8B-B14F-4D97-AF65-F5344CB8AC3E}">
        <p14:creationId xmlns:p14="http://schemas.microsoft.com/office/powerpoint/2010/main" val="1475623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LTE Category-M</a:t>
            </a:r>
          </a:p>
        </p:txBody>
      </p:sp>
      <p:sp>
        <p:nvSpPr>
          <p:cNvPr id="3" name="Content Placeholder 2"/>
          <p:cNvSpPr>
            <a:spLocks noGrp="1"/>
          </p:cNvSpPr>
          <p:nvPr>
            <p:ph idx="1"/>
          </p:nvPr>
        </p:nvSpPr>
        <p:spPr/>
        <p:txBody>
          <a:bodyPr>
            <a:normAutofit fontScale="85000" lnSpcReduction="20000"/>
          </a:bodyPr>
          <a:lstStyle/>
          <a:p>
            <a:r>
              <a:rPr lang="en-US" dirty="0"/>
              <a:t>Long-Term Evolution Machine Type Communication</a:t>
            </a:r>
          </a:p>
          <a:p>
            <a:r>
              <a:rPr lang="en-US" dirty="0"/>
              <a:t>LTE-M provides a </a:t>
            </a:r>
            <a:r>
              <a:rPr lang="en-US" dirty="0">
                <a:solidFill>
                  <a:srgbClr val="FF0000"/>
                </a:solidFill>
              </a:rPr>
              <a:t>direct and secure connection to the cloud </a:t>
            </a:r>
            <a:r>
              <a:rPr lang="en-US" dirty="0"/>
              <a:t>over licensed spectrum controlled by carriers</a:t>
            </a:r>
          </a:p>
          <a:p>
            <a:r>
              <a:rPr lang="en-US" dirty="0"/>
              <a:t>LTE-M is </a:t>
            </a:r>
            <a:r>
              <a:rPr lang="en-US" dirty="0">
                <a:solidFill>
                  <a:srgbClr val="FF0000"/>
                </a:solidFill>
              </a:rPr>
              <a:t>not as fast as a standard 4G network</a:t>
            </a:r>
          </a:p>
          <a:p>
            <a:r>
              <a:rPr lang="en-US" dirty="0"/>
              <a:t>LTE-M modules have </a:t>
            </a:r>
            <a:r>
              <a:rPr lang="en-US" dirty="0">
                <a:solidFill>
                  <a:srgbClr val="FF0000"/>
                </a:solidFill>
              </a:rPr>
              <a:t>low power demand requirements</a:t>
            </a:r>
            <a:r>
              <a:rPr lang="en-US" dirty="0"/>
              <a:t>, deliver relatively low data rates, and transmit wireless data in the licensed spectrum domain.</a:t>
            </a:r>
          </a:p>
          <a:p>
            <a:r>
              <a:rPr lang="en-US" dirty="0"/>
              <a:t>LTE Cat- M1 is also an </a:t>
            </a:r>
            <a:r>
              <a:rPr lang="en-US" dirty="0">
                <a:solidFill>
                  <a:srgbClr val="FF0000"/>
                </a:solidFill>
              </a:rPr>
              <a:t>alternative to </a:t>
            </a:r>
            <a:r>
              <a:rPr lang="en-US" dirty="0" err="1">
                <a:solidFill>
                  <a:srgbClr val="FF0000"/>
                </a:solidFill>
              </a:rPr>
              <a:t>LoRa</a:t>
            </a:r>
            <a:r>
              <a:rPr lang="en-US" dirty="0">
                <a:solidFill>
                  <a:srgbClr val="FF0000"/>
                </a:solidFill>
              </a:rPr>
              <a:t> </a:t>
            </a:r>
            <a:r>
              <a:rPr lang="en-US" dirty="0"/>
              <a:t>technologies</a:t>
            </a:r>
          </a:p>
          <a:p>
            <a:r>
              <a:rPr lang="en-US" dirty="0"/>
              <a:t>LTE Cat-M1 provides </a:t>
            </a:r>
            <a:r>
              <a:rPr lang="en-US" dirty="0">
                <a:solidFill>
                  <a:srgbClr val="FF0000"/>
                </a:solidFill>
              </a:rPr>
              <a:t>lower bandwidth </a:t>
            </a:r>
            <a:r>
              <a:rPr lang="en-US" dirty="0"/>
              <a:t>than standard LTE networks, it still offers enough bandwidth to </a:t>
            </a:r>
            <a:r>
              <a:rPr lang="en-US" dirty="0">
                <a:solidFill>
                  <a:srgbClr val="FF0000"/>
                </a:solidFill>
              </a:rPr>
              <a:t>support the transmission of video and photos.  </a:t>
            </a:r>
          </a:p>
          <a:p>
            <a:r>
              <a:rPr lang="en-US" dirty="0"/>
              <a:t>LTE Cat-M1 is </a:t>
            </a:r>
            <a:r>
              <a:rPr lang="en-US" dirty="0">
                <a:solidFill>
                  <a:srgbClr val="FF0000"/>
                </a:solidFill>
              </a:rPr>
              <a:t>compatible</a:t>
            </a:r>
            <a:r>
              <a:rPr lang="en-US" dirty="0"/>
              <a:t> with the existing network it’s easy to deploy</a:t>
            </a:r>
          </a:p>
        </p:txBody>
      </p:sp>
    </p:spTree>
    <p:extLst>
      <p:ext uri="{BB962C8B-B14F-4D97-AF65-F5344CB8AC3E}">
        <p14:creationId xmlns:p14="http://schemas.microsoft.com/office/powerpoint/2010/main" val="163703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Ingenue</a:t>
            </a:r>
            <a:r>
              <a:rPr lang="en-US" dirty="0"/>
              <a:t> RPMA (</a:t>
            </a:r>
            <a:r>
              <a:rPr lang="en-US" u="sng" dirty="0"/>
              <a:t>Random Phase Multiple Access)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RPMA penetrates literally everywhere – through the ground and concrete. Coverage of this network is high – around 400 square miles per tower. So 17 towers will give 2000 square miles of coverage. The network can also be deployed in buildings and underground.</a:t>
            </a:r>
          </a:p>
          <a:p>
            <a:r>
              <a:rPr lang="en-US"/>
              <a:t>RPMA </a:t>
            </a:r>
            <a:r>
              <a:rPr lang="en-US" dirty="0"/>
              <a:t>offers 80MHz bandwidth. To support the network, a 1MHz signal is required. can support up to 40 channels simultaneously.</a:t>
            </a:r>
          </a:p>
          <a:p>
            <a:r>
              <a:rPr lang="en-US" dirty="0"/>
              <a:t> This technology was developed by </a:t>
            </a:r>
            <a:r>
              <a:rPr lang="en-US" dirty="0" err="1">
                <a:hlinkClick r:id="rId2"/>
              </a:rPr>
              <a:t>Ingenu</a:t>
            </a:r>
            <a:endParaRPr lang="en-US" dirty="0"/>
          </a:p>
          <a:p>
            <a:r>
              <a:rPr lang="en-US" dirty="0"/>
              <a:t>It utilizes the unlicensed, globally available </a:t>
            </a:r>
            <a:r>
              <a:rPr lang="en-US" dirty="0">
                <a:solidFill>
                  <a:srgbClr val="FF0000"/>
                </a:solidFill>
              </a:rPr>
              <a:t>2.4 GHz ISM </a:t>
            </a:r>
            <a:r>
              <a:rPr lang="en-US" dirty="0"/>
              <a:t>(Industrial, Scientific and Medical) band. </a:t>
            </a:r>
          </a:p>
          <a:p>
            <a:r>
              <a:rPr lang="en-US" dirty="0"/>
              <a:t>It can be </a:t>
            </a:r>
            <a:r>
              <a:rPr lang="en-US" dirty="0">
                <a:solidFill>
                  <a:srgbClr val="FF0000"/>
                </a:solidFill>
              </a:rPr>
              <a:t>easily deployed anywhere in the world. </a:t>
            </a:r>
          </a:p>
          <a:p>
            <a:r>
              <a:rPr lang="en-US" dirty="0"/>
              <a:t>The technology offers features like </a:t>
            </a:r>
            <a:r>
              <a:rPr lang="en-US" dirty="0">
                <a:solidFill>
                  <a:srgbClr val="FF0000"/>
                </a:solidFill>
              </a:rPr>
              <a:t>low power consumption</a:t>
            </a:r>
            <a:r>
              <a:rPr lang="en-US" dirty="0"/>
              <a:t>, </a:t>
            </a:r>
            <a:r>
              <a:rPr lang="en-US" dirty="0">
                <a:solidFill>
                  <a:srgbClr val="FF0000"/>
                </a:solidFill>
              </a:rPr>
              <a:t>stand-alone broadcast channel for rapid firmware updates</a:t>
            </a:r>
            <a:r>
              <a:rPr lang="en-US" dirty="0"/>
              <a:t>, </a:t>
            </a:r>
            <a:r>
              <a:rPr lang="en-US" dirty="0">
                <a:solidFill>
                  <a:srgbClr val="FF0000"/>
                </a:solidFill>
              </a:rPr>
              <a:t>excellent in-building range </a:t>
            </a:r>
            <a:r>
              <a:rPr lang="en-US" dirty="0"/>
              <a:t>and </a:t>
            </a:r>
            <a:r>
              <a:rPr lang="en-US" dirty="0">
                <a:solidFill>
                  <a:srgbClr val="FF0000"/>
                </a:solidFill>
              </a:rPr>
              <a:t>AES 128-bit security encryption </a:t>
            </a:r>
            <a:r>
              <a:rPr lang="en-US" dirty="0"/>
              <a:t>for a variety of </a:t>
            </a:r>
            <a:r>
              <a:rPr lang="en-US" dirty="0" err="1"/>
              <a:t>IoT</a:t>
            </a:r>
            <a:r>
              <a:rPr lang="en-US" dirty="0"/>
              <a:t> applications.</a:t>
            </a:r>
          </a:p>
        </p:txBody>
      </p:sp>
    </p:spTree>
    <p:extLst>
      <p:ext uri="{BB962C8B-B14F-4D97-AF65-F5344CB8AC3E}">
        <p14:creationId xmlns:p14="http://schemas.microsoft.com/office/powerpoint/2010/main" val="57911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Actuators used for Industrial Processes 	</a:t>
            </a:r>
          </a:p>
        </p:txBody>
      </p:sp>
      <p:sp>
        <p:nvSpPr>
          <p:cNvPr id="3" name="Content Placeholder 2"/>
          <p:cNvSpPr>
            <a:spLocks noGrp="1"/>
          </p:cNvSpPr>
          <p:nvPr>
            <p:ph idx="1"/>
          </p:nvPr>
        </p:nvSpPr>
        <p:spPr/>
        <p:txBody>
          <a:bodyPr>
            <a:normAutofit fontScale="55000" lnSpcReduction="20000"/>
          </a:bodyPr>
          <a:lstStyle/>
          <a:p>
            <a:r>
              <a:rPr lang="en-US" b="1" dirty="0"/>
              <a:t>Actuators</a:t>
            </a:r>
            <a:r>
              <a:rPr lang="en-US" dirty="0"/>
              <a:t>: Actuators receive control signals from the automation system and perform physical actions or movements in response. They translate electrical or digital commands into mechanical motion, making it possible to control industrial processes. Common types of actuators used in industrial automation include:</a:t>
            </a:r>
          </a:p>
          <a:p>
            <a:r>
              <a:rPr lang="en-US" b="1" dirty="0"/>
              <a:t>Electric Motors</a:t>
            </a:r>
            <a:r>
              <a:rPr lang="en-US" dirty="0"/>
              <a:t>: </a:t>
            </a:r>
            <a:r>
              <a:rPr lang="en-US" dirty="0">
                <a:hlinkClick r:id="rId2"/>
              </a:rPr>
              <a:t>Electric motors</a:t>
            </a:r>
            <a:r>
              <a:rPr lang="en-US" dirty="0"/>
              <a:t> convert electrical energy into mechanical motion and are used for driving conveyors, pumps, fans, and various machinery.</a:t>
            </a:r>
            <a:br>
              <a:rPr lang="en-US" dirty="0"/>
            </a:br>
            <a:endParaRPr lang="en-US" dirty="0"/>
          </a:p>
          <a:p>
            <a:r>
              <a:rPr lang="en-US" b="1" dirty="0"/>
              <a:t>Pneumatic Actuators</a:t>
            </a:r>
            <a:r>
              <a:rPr lang="en-US" dirty="0"/>
              <a:t>: Pneumatic actuators use compressed air to generate linear or rotary motion. They are often used in applications where fast and precise movements are required.</a:t>
            </a:r>
            <a:br>
              <a:rPr lang="en-US" dirty="0"/>
            </a:br>
            <a:endParaRPr lang="en-US" dirty="0"/>
          </a:p>
          <a:p>
            <a:r>
              <a:rPr lang="en-US" b="1" dirty="0"/>
              <a:t>Hydraulic Actuators</a:t>
            </a:r>
            <a:r>
              <a:rPr lang="en-US" dirty="0"/>
              <a:t>: Hydraulic actuators use pressurized hydraulic fluid to generate mechanical motion. They are suitable for heavy-duty applications that require high force.</a:t>
            </a:r>
            <a:br>
              <a:rPr lang="en-US" dirty="0"/>
            </a:br>
            <a:endParaRPr lang="en-US" dirty="0"/>
          </a:p>
          <a:p>
            <a:r>
              <a:rPr lang="en-US" b="1" dirty="0"/>
              <a:t>Solenoid Valves</a:t>
            </a:r>
            <a:r>
              <a:rPr lang="en-US" dirty="0"/>
              <a:t>: Solenoid valves control the flow of fluids or gases by opening or closing passages when an </a:t>
            </a:r>
            <a:r>
              <a:rPr lang="en-US" dirty="0">
                <a:hlinkClick r:id="rId3"/>
              </a:rPr>
              <a:t>electrical signal</a:t>
            </a:r>
            <a:r>
              <a:rPr lang="en-US" dirty="0"/>
              <a:t> is applied.</a:t>
            </a:r>
            <a:br>
              <a:rPr lang="en-US" dirty="0"/>
            </a:br>
            <a:endParaRPr lang="en-US" dirty="0"/>
          </a:p>
          <a:p>
            <a:r>
              <a:rPr lang="en-US" b="1" dirty="0"/>
              <a:t>Servo Motors</a:t>
            </a:r>
            <a:r>
              <a:rPr lang="en-US" dirty="0"/>
              <a:t>: Servo motors are specialized electric motors that offer precise control over position, velocity, and torque, making them ideal for </a:t>
            </a:r>
            <a:r>
              <a:rPr lang="en-US" dirty="0">
                <a:hlinkClick r:id="rId4"/>
              </a:rPr>
              <a:t>robotics</a:t>
            </a:r>
            <a:r>
              <a:rPr lang="en-US" dirty="0"/>
              <a:t> and CNC machines.</a:t>
            </a:r>
          </a:p>
          <a:p>
            <a:endParaRPr lang="en-US" dirty="0"/>
          </a:p>
        </p:txBody>
      </p:sp>
    </p:spTree>
    <p:extLst>
      <p:ext uri="{BB962C8B-B14F-4D97-AF65-F5344CB8AC3E}">
        <p14:creationId xmlns:p14="http://schemas.microsoft.com/office/powerpoint/2010/main" val="223210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382" y="392421"/>
            <a:ext cx="10515600" cy="1325563"/>
          </a:xfrm>
        </p:spPr>
        <p:txBody>
          <a:bodyPr/>
          <a:lstStyle/>
          <a:p>
            <a:r>
              <a:rPr lang="en-US" dirty="0"/>
              <a:t>Roles of sensors and actuators in IIOT 	</a:t>
            </a:r>
          </a:p>
        </p:txBody>
      </p:sp>
      <p:sp>
        <p:nvSpPr>
          <p:cNvPr id="3" name="Content Placeholder 2"/>
          <p:cNvSpPr>
            <a:spLocks noGrp="1"/>
          </p:cNvSpPr>
          <p:nvPr>
            <p:ph idx="1"/>
          </p:nvPr>
        </p:nvSpPr>
        <p:spPr/>
        <p:txBody>
          <a:bodyPr>
            <a:normAutofit fontScale="85000" lnSpcReduction="10000"/>
          </a:bodyPr>
          <a:lstStyle/>
          <a:p>
            <a:pPr fontAlgn="base"/>
            <a:r>
              <a:rPr lang="en-US" dirty="0" err="1"/>
              <a:t>IIoT</a:t>
            </a:r>
            <a:r>
              <a:rPr lang="en-US" dirty="0"/>
              <a:t> sensors provide </a:t>
            </a:r>
            <a:r>
              <a:rPr lang="en-US" dirty="0">
                <a:solidFill>
                  <a:srgbClr val="FF0000"/>
                </a:solidFill>
              </a:rPr>
              <a:t>24/7 monitoring </a:t>
            </a:r>
            <a:r>
              <a:rPr lang="en-US" dirty="0"/>
              <a:t>of critical equipment instead of relying on periodic manual checks. This can be especially valuable in </a:t>
            </a:r>
            <a:r>
              <a:rPr lang="en-US" dirty="0">
                <a:solidFill>
                  <a:srgbClr val="FF0000"/>
                </a:solidFill>
              </a:rPr>
              <a:t>collecting data from assets that are remotely located</a:t>
            </a:r>
            <a:r>
              <a:rPr lang="en-US" dirty="0"/>
              <a:t>. Sensor alerts can be sent to scattered equipment and </a:t>
            </a:r>
            <a:r>
              <a:rPr lang="en-US" dirty="0">
                <a:solidFill>
                  <a:srgbClr val="FF0000"/>
                </a:solidFill>
              </a:rPr>
              <a:t>gathered in a centralized computer </a:t>
            </a:r>
            <a:r>
              <a:rPr lang="en-US" dirty="0"/>
              <a:t>system.</a:t>
            </a:r>
          </a:p>
          <a:p>
            <a:pPr fontAlgn="base"/>
            <a:r>
              <a:rPr lang="en-US" dirty="0"/>
              <a:t> </a:t>
            </a:r>
            <a:r>
              <a:rPr lang="en-US" dirty="0">
                <a:hlinkClick r:id="rId2"/>
              </a:rPr>
              <a:t>Sensors</a:t>
            </a:r>
            <a:r>
              <a:rPr lang="en-US" dirty="0"/>
              <a:t> also reduce </a:t>
            </a:r>
            <a:r>
              <a:rPr lang="en-US" dirty="0">
                <a:solidFill>
                  <a:srgbClr val="FF0000"/>
                </a:solidFill>
              </a:rPr>
              <a:t>labor costs </a:t>
            </a:r>
            <a:r>
              <a:rPr lang="en-US" dirty="0"/>
              <a:t>in equipment monitoring. By triggering </a:t>
            </a:r>
            <a:r>
              <a:rPr lang="en-US" dirty="0">
                <a:solidFill>
                  <a:srgbClr val="FF0000"/>
                </a:solidFill>
              </a:rPr>
              <a:t>less expensive preventive maintenance tasks,</a:t>
            </a:r>
            <a:r>
              <a:rPr lang="en-US" dirty="0"/>
              <a:t> sensors can reduce the amount spent on major problems or </a:t>
            </a:r>
            <a:r>
              <a:rPr lang="en-US" dirty="0">
                <a:solidFill>
                  <a:srgbClr val="FF0000"/>
                </a:solidFill>
              </a:rPr>
              <a:t>emergency repairs</a:t>
            </a:r>
            <a:r>
              <a:rPr lang="en-US" dirty="0"/>
              <a:t>.</a:t>
            </a:r>
          </a:p>
          <a:p>
            <a:pPr fontAlgn="base"/>
            <a:r>
              <a:rPr lang="en-US" dirty="0"/>
              <a:t>Sensors data can be sent to a </a:t>
            </a:r>
            <a:r>
              <a:rPr lang="en-US" dirty="0">
                <a:hlinkClick r:id="rId3"/>
              </a:rPr>
              <a:t>computerized maintenance management system (CMMS)</a:t>
            </a:r>
            <a:r>
              <a:rPr lang="en-US" dirty="0"/>
              <a:t> for analysis. This allows maintenance managers to look at historic trends of particular assets, as well </a:t>
            </a:r>
            <a:r>
              <a:rPr lang="en-US" dirty="0">
                <a:solidFill>
                  <a:srgbClr val="FF0000"/>
                </a:solidFill>
              </a:rPr>
              <a:t>as pinpoint failure spots and frequency</a:t>
            </a:r>
            <a:r>
              <a:rPr lang="en-US" dirty="0"/>
              <a:t>. This integration of data generates the information to make </a:t>
            </a:r>
            <a:r>
              <a:rPr lang="en-US" dirty="0">
                <a:solidFill>
                  <a:srgbClr val="FF0000"/>
                </a:solidFill>
              </a:rPr>
              <a:t>better future business decisions.</a:t>
            </a:r>
          </a:p>
          <a:p>
            <a:endParaRPr lang="en-US" dirty="0">
              <a:solidFill>
                <a:srgbClr val="FF0000"/>
              </a:solidFill>
            </a:endParaRPr>
          </a:p>
        </p:txBody>
      </p:sp>
    </p:spTree>
    <p:extLst>
      <p:ext uri="{BB962C8B-B14F-4D97-AF65-F5344CB8AC3E}">
        <p14:creationId xmlns:p14="http://schemas.microsoft.com/office/powerpoint/2010/main" val="41622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actuators in IIOT 	</a:t>
            </a:r>
          </a:p>
        </p:txBody>
      </p:sp>
      <p:sp>
        <p:nvSpPr>
          <p:cNvPr id="3" name="Content Placeholder 2"/>
          <p:cNvSpPr>
            <a:spLocks noGrp="1"/>
          </p:cNvSpPr>
          <p:nvPr>
            <p:ph idx="1"/>
          </p:nvPr>
        </p:nvSpPr>
        <p:spPr/>
        <p:txBody>
          <a:bodyPr>
            <a:normAutofit fontScale="92500" lnSpcReduction="10000"/>
          </a:bodyPr>
          <a:lstStyle/>
          <a:p>
            <a:r>
              <a:rPr lang="en-US" dirty="0"/>
              <a:t>Actuators play a critical role in the Industrial Internet of Things (</a:t>
            </a:r>
            <a:r>
              <a:rPr lang="en-US" dirty="0" err="1"/>
              <a:t>IIoT</a:t>
            </a:r>
            <a:r>
              <a:rPr lang="en-US" dirty="0"/>
              <a:t>), serving as the </a:t>
            </a:r>
            <a:r>
              <a:rPr lang="en-US" dirty="0">
                <a:solidFill>
                  <a:srgbClr val="FF0000"/>
                </a:solidFill>
              </a:rPr>
              <a:t>bridge between the digital and physical worlds</a:t>
            </a:r>
            <a:r>
              <a:rPr lang="en-US" dirty="0"/>
              <a:t>. They are essential components that </a:t>
            </a:r>
            <a:r>
              <a:rPr lang="en-US" dirty="0">
                <a:solidFill>
                  <a:srgbClr val="FF0000"/>
                </a:solidFill>
              </a:rPr>
              <a:t>convert electrical signals into physical actions</a:t>
            </a:r>
            <a:r>
              <a:rPr lang="en-US" dirty="0"/>
              <a:t>, </a:t>
            </a:r>
            <a:r>
              <a:rPr lang="en-US" dirty="0">
                <a:solidFill>
                  <a:srgbClr val="FF0000"/>
                </a:solidFill>
              </a:rPr>
              <a:t>enabling automation and control </a:t>
            </a:r>
            <a:r>
              <a:rPr lang="en-US" dirty="0"/>
              <a:t>within industrial processes.</a:t>
            </a:r>
          </a:p>
          <a:p>
            <a:r>
              <a:rPr lang="en-US" dirty="0"/>
              <a:t>Actuators are fundamental to automation, allowing </a:t>
            </a:r>
            <a:r>
              <a:rPr lang="en-US" dirty="0" err="1"/>
              <a:t>IIoT</a:t>
            </a:r>
            <a:r>
              <a:rPr lang="en-US" dirty="0"/>
              <a:t> systems to control machinery and processes </a:t>
            </a:r>
            <a:r>
              <a:rPr lang="en-US" dirty="0">
                <a:solidFill>
                  <a:srgbClr val="FF0000"/>
                </a:solidFill>
              </a:rPr>
              <a:t>without human intervention</a:t>
            </a:r>
            <a:r>
              <a:rPr lang="en-US" dirty="0"/>
              <a:t>.</a:t>
            </a:r>
          </a:p>
          <a:p>
            <a:r>
              <a:rPr lang="en-US" dirty="0"/>
              <a:t>Smart actuators in </a:t>
            </a:r>
            <a:r>
              <a:rPr lang="en-US" dirty="0" err="1"/>
              <a:t>IIoT</a:t>
            </a:r>
            <a:r>
              <a:rPr lang="en-US" dirty="0"/>
              <a:t> systems often include features for optimizing energy use</a:t>
            </a:r>
          </a:p>
          <a:p>
            <a:r>
              <a:rPr lang="en-US" dirty="0"/>
              <a:t>Actuators can also be </a:t>
            </a:r>
            <a:r>
              <a:rPr lang="en-US" dirty="0">
                <a:solidFill>
                  <a:srgbClr val="FF0000"/>
                </a:solidFill>
              </a:rPr>
              <a:t>sources of valuable data</a:t>
            </a:r>
            <a:r>
              <a:rPr lang="en-US" dirty="0"/>
              <a:t>. By monitoring their operation and environmental conditions, they contribute to a larger dataset that can be analyzed to improve processes, enhance performance, and innovate new solutions.</a:t>
            </a:r>
          </a:p>
          <a:p>
            <a:endParaRPr lang="en-US" dirty="0"/>
          </a:p>
        </p:txBody>
      </p:sp>
    </p:spTree>
    <p:extLst>
      <p:ext uri="{BB962C8B-B14F-4D97-AF65-F5344CB8AC3E}">
        <p14:creationId xmlns:p14="http://schemas.microsoft.com/office/powerpoint/2010/main" val="41955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IIOT Sensor networks 	</a:t>
            </a:r>
          </a:p>
        </p:txBody>
      </p:sp>
      <p:sp>
        <p:nvSpPr>
          <p:cNvPr id="3" name="Content Placeholder 2"/>
          <p:cNvSpPr>
            <a:spLocks noGrp="1"/>
          </p:cNvSpPr>
          <p:nvPr>
            <p:ph idx="1"/>
          </p:nvPr>
        </p:nvSpPr>
        <p:spPr/>
        <p:txBody>
          <a:bodyPr>
            <a:normAutofit fontScale="92500" lnSpcReduction="10000"/>
          </a:bodyPr>
          <a:lstStyle/>
          <a:p>
            <a:pPr fontAlgn="base"/>
            <a:r>
              <a:rPr lang="en-US" dirty="0"/>
              <a:t>Internet of Things (</a:t>
            </a:r>
            <a:r>
              <a:rPr lang="en-US" dirty="0" err="1"/>
              <a:t>IoT</a:t>
            </a:r>
            <a:r>
              <a:rPr lang="en-US" dirty="0"/>
              <a:t>) devices are low power, battery-operated and capable of connecting to the Internet via a communications network.</a:t>
            </a:r>
          </a:p>
          <a:p>
            <a:pPr fontAlgn="base"/>
            <a:r>
              <a:rPr lang="en-US" dirty="0"/>
              <a:t>Depending on the environment and usage requirements, each technology has strengths and weaknesses concerning cost, range, scalability and network-specific connectivity. Range performance divides the technologies into those that operate in Local Area Networks (LANs) and Low Power Wide Area Networks (LPWANs). Wi-Fi, Bluetooth/BLE, </a:t>
            </a:r>
            <a:r>
              <a:rPr lang="en-US" dirty="0" err="1"/>
              <a:t>Zigbee</a:t>
            </a:r>
            <a:r>
              <a:rPr lang="en-US" dirty="0"/>
              <a:t>, Z-Wave and Thread are classed as LANs operating with ranges under 100m. LPWANs, cellular and Wi-Fi </a:t>
            </a:r>
            <a:r>
              <a:rPr lang="en-US" dirty="0" err="1"/>
              <a:t>HaLow</a:t>
            </a:r>
            <a:r>
              <a:rPr lang="en-US" dirty="0"/>
              <a:t>™ have coverage up to 10km and beyond. LANs typically handle constant high bandwidth rates, while LPWANs deliver small blocks of data at low bandwidth rates, additionally dealing with geographical location issues and network congestion.</a:t>
            </a:r>
          </a:p>
          <a:p>
            <a:endParaRPr lang="en-US" dirty="0"/>
          </a:p>
        </p:txBody>
      </p:sp>
    </p:spTree>
    <p:extLst>
      <p:ext uri="{BB962C8B-B14F-4D97-AF65-F5344CB8AC3E}">
        <p14:creationId xmlns:p14="http://schemas.microsoft.com/office/powerpoint/2010/main" val="283869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automation on </a:t>
            </a:r>
            <a:r>
              <a:rPr lang="en-US" dirty="0" err="1"/>
              <a:t>IIoT</a:t>
            </a:r>
            <a:r>
              <a:rPr lang="en-US" dirty="0"/>
              <a:t> Platform </a:t>
            </a:r>
          </a:p>
        </p:txBody>
      </p:sp>
      <p:sp>
        <p:nvSpPr>
          <p:cNvPr id="3" name="Content Placeholder 2"/>
          <p:cNvSpPr>
            <a:spLocks noGrp="1"/>
          </p:cNvSpPr>
          <p:nvPr>
            <p:ph idx="1"/>
          </p:nvPr>
        </p:nvSpPr>
        <p:spPr/>
        <p:txBody>
          <a:bodyPr>
            <a:noAutofit/>
          </a:bodyPr>
          <a:lstStyle/>
          <a:p>
            <a:r>
              <a:rPr lang="en-US" sz="1200" dirty="0"/>
              <a:t>Process automation on an </a:t>
            </a:r>
            <a:r>
              <a:rPr lang="en-US" sz="1200" dirty="0" err="1"/>
              <a:t>IIoT</a:t>
            </a:r>
            <a:r>
              <a:rPr lang="en-US" sz="1200" dirty="0"/>
              <a:t> (Industrial Internet of Things) platform involves using interconnected devices, sensors, and software to automate and optimize industrial processes. Here’s an in-depth look at the key components and steps involved in process automation on an </a:t>
            </a:r>
            <a:r>
              <a:rPr lang="en-US" sz="1200" dirty="0" err="1"/>
              <a:t>IIoT</a:t>
            </a:r>
            <a:r>
              <a:rPr lang="en-US" sz="1200" dirty="0"/>
              <a:t> platform:</a:t>
            </a:r>
          </a:p>
          <a:p>
            <a:r>
              <a:rPr lang="en-US" sz="1200" b="1" dirty="0"/>
              <a:t>1. Sensors and Data Acquisition</a:t>
            </a:r>
          </a:p>
          <a:p>
            <a:r>
              <a:rPr lang="en-US" sz="1200" b="1" dirty="0"/>
              <a:t>Sensors:</a:t>
            </a:r>
            <a:r>
              <a:rPr lang="en-US" sz="1200" dirty="0"/>
              <a:t> Collect real-time data from various industrial processes (e.g., temperature, pressure, vibration).</a:t>
            </a:r>
          </a:p>
          <a:p>
            <a:r>
              <a:rPr lang="en-US" sz="1200" b="1" dirty="0"/>
              <a:t>Edge Devices:</a:t>
            </a:r>
            <a:r>
              <a:rPr lang="en-US" sz="1200" dirty="0"/>
              <a:t> Aggregate and pre-process data from multiple sensors to reduce latency and bandwidth usage.</a:t>
            </a:r>
          </a:p>
          <a:p>
            <a:r>
              <a:rPr lang="en-US" sz="1200" b="1" dirty="0"/>
              <a:t>Data Acquisition Systems:</a:t>
            </a:r>
            <a:r>
              <a:rPr lang="en-US" sz="1200" dirty="0"/>
              <a:t> Gather data from edge devices and transmit it to central systems for further processing.</a:t>
            </a:r>
          </a:p>
          <a:p>
            <a:r>
              <a:rPr lang="en-US" sz="1200" b="1" dirty="0"/>
              <a:t>2. Communication Networks</a:t>
            </a:r>
          </a:p>
          <a:p>
            <a:r>
              <a:rPr lang="en-US" sz="1200" b="1" dirty="0"/>
              <a:t>Wired Networks:</a:t>
            </a:r>
            <a:r>
              <a:rPr lang="en-US" sz="1200" dirty="0"/>
              <a:t> Ethernet, Modbus RTU, </a:t>
            </a:r>
            <a:r>
              <a:rPr lang="en-US" sz="1200" dirty="0" err="1"/>
              <a:t>Profibus</a:t>
            </a:r>
            <a:r>
              <a:rPr lang="en-US" sz="1200" dirty="0"/>
              <a:t> for reliable and high-speed data transfer.</a:t>
            </a:r>
          </a:p>
          <a:p>
            <a:r>
              <a:rPr lang="en-US" sz="1200" b="1" dirty="0"/>
              <a:t>Wireless Networks:</a:t>
            </a:r>
            <a:r>
              <a:rPr lang="en-US" sz="1200" dirty="0"/>
              <a:t> Wi-Fi, Bluetooth, </a:t>
            </a:r>
            <a:r>
              <a:rPr lang="en-US" sz="1200" dirty="0" err="1"/>
              <a:t>Zigbee</a:t>
            </a:r>
            <a:r>
              <a:rPr lang="en-US" sz="1200" dirty="0"/>
              <a:t>, </a:t>
            </a:r>
            <a:r>
              <a:rPr lang="en-US" sz="1200" dirty="0" err="1"/>
              <a:t>LoRaWAN</a:t>
            </a:r>
            <a:r>
              <a:rPr lang="en-US" sz="1200" dirty="0"/>
              <a:t> for flexible and scalable connectivity.</a:t>
            </a:r>
          </a:p>
          <a:p>
            <a:r>
              <a:rPr lang="en-US" sz="1200" b="1" dirty="0"/>
              <a:t>Cellular Networks:</a:t>
            </a:r>
            <a:r>
              <a:rPr lang="en-US" sz="1200" dirty="0"/>
              <a:t> 4G/5G for remote and wide-area applications.</a:t>
            </a:r>
          </a:p>
          <a:p>
            <a:r>
              <a:rPr lang="en-US" sz="1200" b="1" dirty="0"/>
              <a:t>3. Data Processing and Storage</a:t>
            </a:r>
          </a:p>
          <a:p>
            <a:r>
              <a:rPr lang="en-US" sz="1200" b="1" dirty="0"/>
              <a:t>Edge Computing:</a:t>
            </a:r>
            <a:r>
              <a:rPr lang="en-US" sz="1200" dirty="0"/>
              <a:t> Performing real-time data analysis and decision-making at the edge to minimize latency.</a:t>
            </a:r>
          </a:p>
          <a:p>
            <a:r>
              <a:rPr lang="en-US" sz="1200" b="1" dirty="0"/>
              <a:t>Cloud Computing:</a:t>
            </a:r>
            <a:r>
              <a:rPr lang="en-US" sz="1200" dirty="0"/>
              <a:t> Leveraging cloud platforms for scalable data storage and advanced analytics.</a:t>
            </a:r>
          </a:p>
          <a:p>
            <a:r>
              <a:rPr lang="en-US" sz="1200" b="1" dirty="0"/>
              <a:t>Data Lakes and Warehouses:</a:t>
            </a:r>
            <a:r>
              <a:rPr lang="en-US" sz="1200" dirty="0"/>
              <a:t> Storing vast amounts of data for historical analysis and machine learning.</a:t>
            </a:r>
          </a:p>
        </p:txBody>
      </p:sp>
    </p:spTree>
    <p:extLst>
      <p:ext uri="{BB962C8B-B14F-4D97-AF65-F5344CB8AC3E}">
        <p14:creationId xmlns:p14="http://schemas.microsoft.com/office/powerpoint/2010/main" val="166462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5782178"/>
          </a:xfrm>
        </p:spPr>
        <p:txBody>
          <a:bodyPr>
            <a:noAutofit/>
          </a:bodyPr>
          <a:lstStyle/>
          <a:p>
            <a:r>
              <a:rPr lang="en-US" sz="1800" b="1" dirty="0"/>
              <a:t>4. Automation Control Systems</a:t>
            </a:r>
          </a:p>
          <a:p>
            <a:r>
              <a:rPr lang="en-US" sz="1600" b="1" dirty="0"/>
              <a:t>Programmable Logic Controllers (PLCs):</a:t>
            </a:r>
            <a:r>
              <a:rPr lang="en-US" sz="1600" dirty="0"/>
              <a:t> Control industrial processes by executing pre-programmed instructions.</a:t>
            </a:r>
          </a:p>
          <a:p>
            <a:r>
              <a:rPr lang="en-US" sz="1600" b="1" dirty="0"/>
              <a:t>Distributed Control Systems (DCS):</a:t>
            </a:r>
            <a:r>
              <a:rPr lang="en-US" sz="1600" dirty="0"/>
              <a:t> Manage complex, large-scale processes by distributing control functions.</a:t>
            </a:r>
          </a:p>
          <a:p>
            <a:r>
              <a:rPr lang="en-US" sz="1600" b="1" dirty="0"/>
              <a:t>Supervisory Control and Data Acquisition (SCADA):</a:t>
            </a:r>
            <a:r>
              <a:rPr lang="en-US" sz="1600" dirty="0"/>
              <a:t> Monitor and control industrial processes remotely.</a:t>
            </a:r>
          </a:p>
          <a:p>
            <a:r>
              <a:rPr lang="en-US" sz="1600" b="1" dirty="0"/>
              <a:t>5. Advanced Analytics and Machine Learning</a:t>
            </a:r>
          </a:p>
          <a:p>
            <a:r>
              <a:rPr lang="en-US" sz="1600" b="1" dirty="0"/>
              <a:t>Real-time Analytics</a:t>
            </a:r>
            <a:r>
              <a:rPr lang="en-US" sz="1600" b="1"/>
              <a:t>:</a:t>
            </a:r>
            <a:r>
              <a:rPr lang="en-US" sz="1600"/>
              <a:t> Continuously </a:t>
            </a:r>
            <a:r>
              <a:rPr lang="en-US" sz="1600" dirty="0"/>
              <a:t>analyzing data to detect anomalies and optimize processes.</a:t>
            </a:r>
          </a:p>
          <a:p>
            <a:r>
              <a:rPr lang="en-US" sz="1600" b="1" dirty="0"/>
              <a:t>Predictive Maintenance:</a:t>
            </a:r>
            <a:r>
              <a:rPr lang="en-US" sz="1600" dirty="0"/>
              <a:t> Using historical data and machine learning algorithms to predict equipment failures and schedule maintenance proactively.</a:t>
            </a:r>
          </a:p>
          <a:p>
            <a:r>
              <a:rPr lang="en-US" sz="1600" b="1" dirty="0"/>
              <a:t>Optimization Algorithms:</a:t>
            </a:r>
            <a:r>
              <a:rPr lang="en-US" sz="1600" dirty="0"/>
              <a:t> Applying algorithms to improve efficiency, reduce waste, and enhance productivity.</a:t>
            </a:r>
          </a:p>
          <a:p>
            <a:r>
              <a:rPr lang="en-US" sz="1600" b="1" dirty="0"/>
              <a:t>6. Automation Software and Platforms</a:t>
            </a:r>
          </a:p>
          <a:p>
            <a:r>
              <a:rPr lang="en-US" sz="1600" b="1" dirty="0"/>
              <a:t>Manufacturing Execution Systems (MES):</a:t>
            </a:r>
            <a:r>
              <a:rPr lang="en-US" sz="1600" dirty="0"/>
              <a:t> Manage and monitor manufacturing operations on the shop floor.</a:t>
            </a:r>
          </a:p>
          <a:p>
            <a:r>
              <a:rPr lang="en-US" sz="1600" b="1" dirty="0"/>
              <a:t>Enterprise Resource Planning (ERP):</a:t>
            </a:r>
            <a:r>
              <a:rPr lang="en-US" sz="1600" dirty="0"/>
              <a:t> Integrate and manage core business processes, such as inventory and production planning.</a:t>
            </a:r>
          </a:p>
          <a:p>
            <a:r>
              <a:rPr lang="en-US" sz="1600" b="1" dirty="0"/>
              <a:t>Industrial IoT Platforms:</a:t>
            </a:r>
            <a:r>
              <a:rPr lang="en-US" sz="1600" dirty="0"/>
              <a:t> Centralize data from various sources, providing tools for analytics, visualization, and </a:t>
            </a:r>
            <a:r>
              <a:rPr lang="en-US" sz="1600" dirty="0" err="1"/>
              <a:t>automation.a</a:t>
            </a:r>
            <a:endParaRPr lang="en-US" sz="1600" dirty="0"/>
          </a:p>
        </p:txBody>
      </p:sp>
    </p:spTree>
    <p:extLst>
      <p:ext uri="{BB962C8B-B14F-4D97-AF65-F5344CB8AC3E}">
        <p14:creationId xmlns:p14="http://schemas.microsoft.com/office/powerpoint/2010/main" val="50579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4351338"/>
          </a:xfrm>
        </p:spPr>
        <p:txBody>
          <a:bodyPr>
            <a:normAutofit fontScale="47500" lnSpcReduction="20000"/>
          </a:bodyPr>
          <a:lstStyle/>
          <a:p>
            <a:r>
              <a:rPr lang="en-US" b="1" dirty="0"/>
              <a:t>7. Human-Machine Interfaces (HMI)</a:t>
            </a:r>
          </a:p>
          <a:p>
            <a:r>
              <a:rPr lang="en-US" b="1" dirty="0"/>
              <a:t>Dashboards and Visualization Tools:</a:t>
            </a:r>
            <a:r>
              <a:rPr lang="en-US" dirty="0"/>
              <a:t> Provide real-time insights and control over industrial processes.</a:t>
            </a:r>
          </a:p>
          <a:p>
            <a:r>
              <a:rPr lang="en-US" b="1" dirty="0"/>
              <a:t>User Interfaces:</a:t>
            </a:r>
            <a:r>
              <a:rPr lang="en-US" dirty="0"/>
              <a:t> Allow operators to interact with automation systems, adjust settings, and respond to alerts.</a:t>
            </a:r>
          </a:p>
          <a:p>
            <a:r>
              <a:rPr lang="en-US" b="1" dirty="0"/>
              <a:t>8. Security and Compliance</a:t>
            </a:r>
          </a:p>
          <a:p>
            <a:r>
              <a:rPr lang="en-US" b="1" dirty="0"/>
              <a:t>Data Encryption:</a:t>
            </a:r>
            <a:r>
              <a:rPr lang="en-US" dirty="0"/>
              <a:t> Secure data transmission and storage using encryption protocols.</a:t>
            </a:r>
          </a:p>
          <a:p>
            <a:r>
              <a:rPr lang="en-US" b="1" dirty="0"/>
              <a:t>Access Control:</a:t>
            </a:r>
            <a:r>
              <a:rPr lang="en-US" dirty="0"/>
              <a:t> Implement robust authentication and authorization mechanisms.</a:t>
            </a:r>
          </a:p>
          <a:p>
            <a:r>
              <a:rPr lang="en-US" b="1" dirty="0"/>
              <a:t>Regulatory Compliance:</a:t>
            </a:r>
            <a:r>
              <a:rPr lang="en-US" dirty="0"/>
              <a:t> Ensure adherence to industry standards and regulations (e.g., ISO, NIST).</a:t>
            </a:r>
          </a:p>
          <a:p>
            <a:r>
              <a:rPr lang="en-US" b="1" dirty="0"/>
              <a:t>9. Interoperability and Integration</a:t>
            </a:r>
          </a:p>
          <a:p>
            <a:r>
              <a:rPr lang="en-US" b="1" dirty="0"/>
              <a:t>Standard Protocols:</a:t>
            </a:r>
            <a:r>
              <a:rPr lang="en-US" dirty="0"/>
              <a:t> Use industry-standard protocols (OPC-UA, MQTT) to ensure compatibility between devices and systems.</a:t>
            </a:r>
          </a:p>
          <a:p>
            <a:r>
              <a:rPr lang="en-US" b="1" dirty="0"/>
              <a:t>APIs and Middleware:</a:t>
            </a:r>
            <a:r>
              <a:rPr lang="en-US" dirty="0"/>
              <a:t> Facilitate integration with existing enterprise systems and third-party applications.</a:t>
            </a:r>
          </a:p>
          <a:p>
            <a:r>
              <a:rPr lang="en-US" b="1" dirty="0"/>
              <a:t>Interoperability Frameworks:</a:t>
            </a:r>
            <a:r>
              <a:rPr lang="en-US" dirty="0"/>
              <a:t> Implement frameworks that enable seamless communication between diverse systems and devices.</a:t>
            </a:r>
          </a:p>
          <a:p>
            <a:r>
              <a:rPr lang="en-US" b="1" dirty="0"/>
              <a:t>10. Continuous Improvement and Scalability</a:t>
            </a:r>
          </a:p>
          <a:p>
            <a:r>
              <a:rPr lang="en-US" b="1" dirty="0"/>
              <a:t>Feedback Loops:</a:t>
            </a:r>
            <a:r>
              <a:rPr lang="en-US" dirty="0"/>
              <a:t> Establish continuous feedback loops to monitor and improve automation processes.</a:t>
            </a:r>
          </a:p>
          <a:p>
            <a:r>
              <a:rPr lang="en-US" b="1" dirty="0"/>
              <a:t>Scalability:</a:t>
            </a:r>
            <a:r>
              <a:rPr lang="en-US" dirty="0"/>
              <a:t> Design systems that can scale with the growth of operations and the addition of new devices and technologies.</a:t>
            </a:r>
          </a:p>
          <a:p>
            <a:r>
              <a:rPr lang="en-US" b="1" dirty="0"/>
              <a:t>Innovation and Upgrades:</a:t>
            </a:r>
            <a:r>
              <a:rPr lang="en-US" dirty="0"/>
              <a:t> Stay updated with the latest advancements in </a:t>
            </a:r>
            <a:r>
              <a:rPr lang="en-US" dirty="0" err="1"/>
              <a:t>IIoT</a:t>
            </a:r>
            <a:r>
              <a:rPr lang="en-US" dirty="0"/>
              <a:t> and automation technologies to continuously enhance capabilities.</a:t>
            </a:r>
          </a:p>
          <a:p>
            <a:endParaRPr lang="en-US" dirty="0"/>
          </a:p>
          <a:p>
            <a:endParaRPr lang="en-US" dirty="0"/>
          </a:p>
        </p:txBody>
      </p:sp>
    </p:spTree>
    <p:extLst>
      <p:ext uri="{BB962C8B-B14F-4D97-AF65-F5344CB8AC3E}">
        <p14:creationId xmlns:p14="http://schemas.microsoft.com/office/powerpoint/2010/main" val="40797984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23836</TotalTime>
  <Words>3425</Words>
  <Application>Microsoft Office PowerPoint</Application>
  <PresentationFormat>Widescreen</PresentationFormat>
  <Paragraphs>193</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Gill Sans MT</vt:lpstr>
      <vt:lpstr>Gallery</vt:lpstr>
      <vt:lpstr>IIoT System Protocols  </vt:lpstr>
      <vt:lpstr>Sensors</vt:lpstr>
      <vt:lpstr>Actuators used for Industrial Processes  </vt:lpstr>
      <vt:lpstr>Roles of sensors and actuators in IIOT  </vt:lpstr>
      <vt:lpstr>Roles of actuators in IIOT  </vt:lpstr>
      <vt:lpstr>IIOT Sensor networks  </vt:lpstr>
      <vt:lpstr>Process automation on IIoT Platform </vt:lpstr>
      <vt:lpstr>PowerPoint Presentation</vt:lpstr>
      <vt:lpstr>PowerPoint Presentation</vt:lpstr>
      <vt:lpstr>Data Acquisitions on IIoT Platform  </vt:lpstr>
      <vt:lpstr>PowerPoint Presentation</vt:lpstr>
      <vt:lpstr>PowerPoint Presentation</vt:lpstr>
      <vt:lpstr>Wireless Communication Technologies  </vt:lpstr>
      <vt:lpstr>ZigBee and ZigBee IP </vt:lpstr>
      <vt:lpstr>Z-Wave</vt:lpstr>
      <vt:lpstr>Wi-Fi Backscatter</vt:lpstr>
      <vt:lpstr>NFC</vt:lpstr>
      <vt:lpstr>6LoWPAN (IPv6 over Low-Power Wireless Personal Area Networks)</vt:lpstr>
      <vt:lpstr>RPL</vt:lpstr>
      <vt:lpstr>IIoT Low Power WAN Technologies</vt:lpstr>
      <vt:lpstr>SigFox </vt:lpstr>
      <vt:lpstr>nWave</vt:lpstr>
      <vt:lpstr>Dash7</vt:lpstr>
      <vt:lpstr>Low Power Wi-Fi</vt:lpstr>
      <vt:lpstr>LTE Category-M</vt:lpstr>
      <vt:lpstr>Ingenue RPMA (Random Phase Multiple Access)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IIoT System Protocols  </dc:title>
  <dc:creator>Microsoft account</dc:creator>
  <cp:lastModifiedBy>aids aids</cp:lastModifiedBy>
  <cp:revision>51</cp:revision>
  <dcterms:created xsi:type="dcterms:W3CDTF">2024-07-11T03:54:25Z</dcterms:created>
  <dcterms:modified xsi:type="dcterms:W3CDTF">2025-08-01T11:21:02Z</dcterms:modified>
</cp:coreProperties>
</file>