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3" r:id="rId7"/>
    <p:sldId id="264" r:id="rId8"/>
    <p:sldId id="266" r:id="rId9"/>
    <p:sldId id="267" r:id="rId10"/>
    <p:sldId id="268" r:id="rId11"/>
    <p:sldId id="269" r:id="rId12"/>
    <p:sldId id="270" r:id="rId13"/>
    <p:sldId id="271" r:id="rId14"/>
    <p:sldId id="273"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35218CD-569B-462C-9A00-800C06763CFA}"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D60F1-4702-4D61-9C0E-E7D584CA406F}" type="slidenum">
              <a:rPr lang="en-IN" smtClean="0"/>
              <a:t>‹#›</a:t>
            </a:fld>
            <a:endParaRPr lang="en-IN"/>
          </a:p>
        </p:txBody>
      </p:sp>
    </p:spTree>
    <p:extLst>
      <p:ext uri="{BB962C8B-B14F-4D97-AF65-F5344CB8AC3E}">
        <p14:creationId xmlns:p14="http://schemas.microsoft.com/office/powerpoint/2010/main" val="46454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35218CD-569B-462C-9A00-800C06763CFA}"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D60F1-4702-4D61-9C0E-E7D584CA406F}" type="slidenum">
              <a:rPr lang="en-IN" smtClean="0"/>
              <a:t>‹#›</a:t>
            </a:fld>
            <a:endParaRPr lang="en-IN"/>
          </a:p>
        </p:txBody>
      </p:sp>
    </p:spTree>
    <p:extLst>
      <p:ext uri="{BB962C8B-B14F-4D97-AF65-F5344CB8AC3E}">
        <p14:creationId xmlns:p14="http://schemas.microsoft.com/office/powerpoint/2010/main" val="3046801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35218CD-569B-462C-9A00-800C06763CFA}"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D60F1-4702-4D61-9C0E-E7D584CA406F}" type="slidenum">
              <a:rPr lang="en-IN" smtClean="0"/>
              <a:t>‹#›</a:t>
            </a:fld>
            <a:endParaRPr lang="en-IN"/>
          </a:p>
        </p:txBody>
      </p:sp>
    </p:spTree>
    <p:extLst>
      <p:ext uri="{BB962C8B-B14F-4D97-AF65-F5344CB8AC3E}">
        <p14:creationId xmlns:p14="http://schemas.microsoft.com/office/powerpoint/2010/main" val="373087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35218CD-569B-462C-9A00-800C06763CFA}"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D60F1-4702-4D61-9C0E-E7D584CA406F}" type="slidenum">
              <a:rPr lang="en-IN" smtClean="0"/>
              <a:t>‹#›</a:t>
            </a:fld>
            <a:endParaRPr lang="en-IN"/>
          </a:p>
        </p:txBody>
      </p:sp>
    </p:spTree>
    <p:extLst>
      <p:ext uri="{BB962C8B-B14F-4D97-AF65-F5344CB8AC3E}">
        <p14:creationId xmlns:p14="http://schemas.microsoft.com/office/powerpoint/2010/main" val="3657538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5218CD-569B-462C-9A00-800C06763CFA}" type="datetimeFigureOut">
              <a:rPr lang="en-IN" smtClean="0"/>
              <a:t>01-09-2024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8D60F1-4702-4D61-9C0E-E7D584CA406F}" type="slidenum">
              <a:rPr lang="en-IN" smtClean="0"/>
              <a:t>‹#›</a:t>
            </a:fld>
            <a:endParaRPr lang="en-IN"/>
          </a:p>
        </p:txBody>
      </p:sp>
    </p:spTree>
    <p:extLst>
      <p:ext uri="{BB962C8B-B14F-4D97-AF65-F5344CB8AC3E}">
        <p14:creationId xmlns:p14="http://schemas.microsoft.com/office/powerpoint/2010/main" val="1790166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35218CD-569B-462C-9A00-800C06763CFA}" type="datetimeFigureOut">
              <a:rPr lang="en-IN" smtClean="0"/>
              <a:t>01-09-2024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8D60F1-4702-4D61-9C0E-E7D584CA406F}" type="slidenum">
              <a:rPr lang="en-IN" smtClean="0"/>
              <a:t>‹#›</a:t>
            </a:fld>
            <a:endParaRPr lang="en-IN"/>
          </a:p>
        </p:txBody>
      </p:sp>
    </p:spTree>
    <p:extLst>
      <p:ext uri="{BB962C8B-B14F-4D97-AF65-F5344CB8AC3E}">
        <p14:creationId xmlns:p14="http://schemas.microsoft.com/office/powerpoint/2010/main" val="1579229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35218CD-569B-462C-9A00-800C06763CFA}" type="datetimeFigureOut">
              <a:rPr lang="en-IN" smtClean="0"/>
              <a:t>01-09-2024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8D60F1-4702-4D61-9C0E-E7D584CA406F}" type="slidenum">
              <a:rPr lang="en-IN" smtClean="0"/>
              <a:t>‹#›</a:t>
            </a:fld>
            <a:endParaRPr lang="en-IN"/>
          </a:p>
        </p:txBody>
      </p:sp>
    </p:spTree>
    <p:extLst>
      <p:ext uri="{BB962C8B-B14F-4D97-AF65-F5344CB8AC3E}">
        <p14:creationId xmlns:p14="http://schemas.microsoft.com/office/powerpoint/2010/main" val="3064988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35218CD-569B-462C-9A00-800C06763CFA}" type="datetimeFigureOut">
              <a:rPr lang="en-IN" smtClean="0"/>
              <a:t>01-09-2024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8D60F1-4702-4D61-9C0E-E7D584CA406F}" type="slidenum">
              <a:rPr lang="en-IN" smtClean="0"/>
              <a:t>‹#›</a:t>
            </a:fld>
            <a:endParaRPr lang="en-IN"/>
          </a:p>
        </p:txBody>
      </p:sp>
    </p:spTree>
    <p:extLst>
      <p:ext uri="{BB962C8B-B14F-4D97-AF65-F5344CB8AC3E}">
        <p14:creationId xmlns:p14="http://schemas.microsoft.com/office/powerpoint/2010/main" val="1580026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5218CD-569B-462C-9A00-800C06763CFA}" type="datetimeFigureOut">
              <a:rPr lang="en-IN" smtClean="0"/>
              <a:t>01-09-2024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8D60F1-4702-4D61-9C0E-E7D584CA406F}" type="slidenum">
              <a:rPr lang="en-IN" smtClean="0"/>
              <a:t>‹#›</a:t>
            </a:fld>
            <a:endParaRPr lang="en-IN"/>
          </a:p>
        </p:txBody>
      </p:sp>
    </p:spTree>
    <p:extLst>
      <p:ext uri="{BB962C8B-B14F-4D97-AF65-F5344CB8AC3E}">
        <p14:creationId xmlns:p14="http://schemas.microsoft.com/office/powerpoint/2010/main" val="299194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5218CD-569B-462C-9A00-800C06763CFA}" type="datetimeFigureOut">
              <a:rPr lang="en-IN" smtClean="0"/>
              <a:t>01-09-2024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8D60F1-4702-4D61-9C0E-E7D584CA406F}" type="slidenum">
              <a:rPr lang="en-IN" smtClean="0"/>
              <a:t>‹#›</a:t>
            </a:fld>
            <a:endParaRPr lang="en-IN"/>
          </a:p>
        </p:txBody>
      </p:sp>
    </p:spTree>
    <p:extLst>
      <p:ext uri="{BB962C8B-B14F-4D97-AF65-F5344CB8AC3E}">
        <p14:creationId xmlns:p14="http://schemas.microsoft.com/office/powerpoint/2010/main" val="1492525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5218CD-569B-462C-9A00-800C06763CFA}" type="datetimeFigureOut">
              <a:rPr lang="en-IN" smtClean="0"/>
              <a:t>01-09-2024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8D60F1-4702-4D61-9C0E-E7D584CA406F}" type="slidenum">
              <a:rPr lang="en-IN" smtClean="0"/>
              <a:t>‹#›</a:t>
            </a:fld>
            <a:endParaRPr lang="en-IN"/>
          </a:p>
        </p:txBody>
      </p:sp>
    </p:spTree>
    <p:extLst>
      <p:ext uri="{BB962C8B-B14F-4D97-AF65-F5344CB8AC3E}">
        <p14:creationId xmlns:p14="http://schemas.microsoft.com/office/powerpoint/2010/main" val="743730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5218CD-569B-462C-9A00-800C06763CFA}" type="datetimeFigureOut">
              <a:rPr lang="en-IN" smtClean="0"/>
              <a:t>01-09-2024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8D60F1-4702-4D61-9C0E-E7D584CA406F}" type="slidenum">
              <a:rPr lang="en-IN" smtClean="0"/>
              <a:t>‹#›</a:t>
            </a:fld>
            <a:endParaRPr lang="en-IN"/>
          </a:p>
        </p:txBody>
      </p:sp>
    </p:spTree>
    <p:extLst>
      <p:ext uri="{BB962C8B-B14F-4D97-AF65-F5344CB8AC3E}">
        <p14:creationId xmlns:p14="http://schemas.microsoft.com/office/powerpoint/2010/main" val="2815097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0199"/>
            <a:ext cx="9144000" cy="3012424"/>
          </a:xfrm>
        </p:spPr>
        <p:txBody>
          <a:bodyPr>
            <a:noAutofit/>
          </a:bodyPr>
          <a:lstStyle/>
          <a:p>
            <a:r>
              <a:rPr lang="en-IN" sz="4000" dirty="0" smtClean="0"/>
              <a:t>BE AI&amp;DS</a:t>
            </a:r>
            <a:br>
              <a:rPr lang="en-IN" sz="4000" dirty="0" smtClean="0"/>
            </a:br>
            <a:r>
              <a:rPr lang="en-IN" sz="4000" dirty="0" smtClean="0"/>
              <a:t>(2019 PATTERN)</a:t>
            </a:r>
            <a:br>
              <a:rPr lang="en-IN" sz="4000" dirty="0" smtClean="0"/>
            </a:br>
            <a:r>
              <a:rPr lang="en-IN" sz="4000" dirty="0" smtClean="0"/>
              <a:t>ELECT-IV – UI/UX DESIGN</a:t>
            </a:r>
            <a:br>
              <a:rPr lang="en-IN" sz="4000" dirty="0" smtClean="0"/>
            </a:br>
            <a:r>
              <a:rPr lang="en-IN" sz="4000" dirty="0" smtClean="0"/>
              <a:t>UNIT – I </a:t>
            </a:r>
            <a:br>
              <a:rPr lang="en-IN" sz="4000" dirty="0" smtClean="0"/>
            </a:br>
            <a:r>
              <a:rPr lang="en-IN" sz="4000" dirty="0" smtClean="0"/>
              <a:t>INTRODUCTION AND OVERVIEW OF UI</a:t>
            </a:r>
            <a:br>
              <a:rPr lang="en-IN" sz="4000" dirty="0" smtClean="0"/>
            </a:br>
            <a:r>
              <a:rPr lang="en-IN" sz="2400" dirty="0" smtClean="0"/>
              <a:t>CO1- UNDERSTAND THE PRINCIPLES OF USER INTERFACE</a:t>
            </a:r>
            <a:endParaRPr lang="en-IN" sz="4000" dirty="0"/>
          </a:p>
        </p:txBody>
      </p:sp>
      <p:sp>
        <p:nvSpPr>
          <p:cNvPr id="3" name="Subtitle 2"/>
          <p:cNvSpPr>
            <a:spLocks noGrp="1"/>
          </p:cNvSpPr>
          <p:nvPr>
            <p:ph type="subTitle" idx="1"/>
          </p:nvPr>
        </p:nvSpPr>
        <p:spPr>
          <a:xfrm>
            <a:off x="1524000" y="4973639"/>
            <a:ext cx="9144000" cy="1655762"/>
          </a:xfrm>
        </p:spPr>
        <p:txBody>
          <a:bodyPr>
            <a:normAutofit/>
          </a:bodyPr>
          <a:lstStyle/>
          <a:p>
            <a:r>
              <a:rPr lang="en-IN" sz="2000" dirty="0" smtClean="0"/>
              <a:t>MRS. ANKITA HARSHAD TIDAKE</a:t>
            </a:r>
          </a:p>
          <a:p>
            <a:r>
              <a:rPr lang="en-IN" sz="2000" dirty="0" smtClean="0"/>
              <a:t>ASSISTANT PROFESSOR</a:t>
            </a:r>
          </a:p>
          <a:p>
            <a:r>
              <a:rPr lang="en-IN" sz="2000" dirty="0" smtClean="0"/>
              <a:t>DEPARTMENT OF AI&amp;DS</a:t>
            </a:r>
          </a:p>
          <a:p>
            <a:r>
              <a:rPr lang="en-IN" sz="2000" dirty="0" smtClean="0"/>
              <a:t>AJEENKYA DY PATIL SCHOOL OF ENGINEERING, PUNE</a:t>
            </a:r>
            <a:endParaRPr lang="en-IN" sz="2000" dirty="0"/>
          </a:p>
        </p:txBody>
      </p:sp>
      <p:sp>
        <p:nvSpPr>
          <p:cNvPr id="4" name="TextBox 3"/>
          <p:cNvSpPr txBox="1"/>
          <p:nvPr/>
        </p:nvSpPr>
        <p:spPr>
          <a:xfrm>
            <a:off x="3171458" y="284468"/>
            <a:ext cx="5929765" cy="369332"/>
          </a:xfrm>
          <a:prstGeom prst="rect">
            <a:avLst/>
          </a:prstGeom>
          <a:noFill/>
        </p:spPr>
        <p:txBody>
          <a:bodyPr wrap="none" rtlCol="0">
            <a:spAutoFit/>
          </a:bodyPr>
          <a:lstStyle/>
          <a:p>
            <a:r>
              <a:rPr lang="en-IN" dirty="0" smtClean="0"/>
              <a:t>EMPOWERMENT THROUGH QUALITY TECHNICAL EDUCATION</a:t>
            </a:r>
            <a:endParaRPr lang="en-IN" dirty="0"/>
          </a:p>
        </p:txBody>
      </p:sp>
      <p:sp>
        <p:nvSpPr>
          <p:cNvPr id="5" name="TextBox 4"/>
          <p:cNvSpPr txBox="1"/>
          <p:nvPr/>
        </p:nvSpPr>
        <p:spPr>
          <a:xfrm flipH="1">
            <a:off x="1922929" y="645484"/>
            <a:ext cx="9090211" cy="584775"/>
          </a:xfrm>
          <a:prstGeom prst="rect">
            <a:avLst/>
          </a:prstGeom>
          <a:noFill/>
        </p:spPr>
        <p:txBody>
          <a:bodyPr wrap="square" rtlCol="0">
            <a:spAutoFit/>
          </a:bodyPr>
          <a:lstStyle/>
          <a:p>
            <a:r>
              <a:rPr lang="en-IN" sz="3200" dirty="0" smtClean="0"/>
              <a:t>AJEENKYA DY PATIL SCHOOL OF ENGINEERING, PUNE </a:t>
            </a:r>
            <a:endParaRPr lang="en-IN" sz="3200" dirty="0"/>
          </a:p>
        </p:txBody>
      </p:sp>
      <p:pic>
        <p:nvPicPr>
          <p:cNvPr id="7" name="Picture 6"/>
          <p:cNvPicPr>
            <a:picLocks noChangeAspect="1"/>
          </p:cNvPicPr>
          <p:nvPr/>
        </p:nvPicPr>
        <p:blipFill>
          <a:blip r:embed="rId2"/>
          <a:stretch>
            <a:fillRect/>
          </a:stretch>
        </p:blipFill>
        <p:spPr>
          <a:xfrm>
            <a:off x="246118" y="8312"/>
            <a:ext cx="1526580" cy="1436781"/>
          </a:xfrm>
          <a:prstGeom prst="rect">
            <a:avLst/>
          </a:prstGeom>
        </p:spPr>
      </p:pic>
    </p:spTree>
    <p:extLst>
      <p:ext uri="{BB962C8B-B14F-4D97-AF65-F5344CB8AC3E}">
        <p14:creationId xmlns:p14="http://schemas.microsoft.com/office/powerpoint/2010/main" val="1520748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524000" y="1"/>
            <a:ext cx="0" cy="461665"/>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10</a:t>
            </a:fld>
            <a:endParaRPr dirty="0"/>
          </a:p>
        </p:txBody>
      </p:sp>
      <p:sp>
        <p:nvSpPr>
          <p:cNvPr id="2" name="object 2"/>
          <p:cNvSpPr txBox="1">
            <a:spLocks noGrp="1"/>
          </p:cNvSpPr>
          <p:nvPr>
            <p:ph type="title"/>
          </p:nvPr>
        </p:nvSpPr>
        <p:spPr>
          <a:xfrm>
            <a:off x="2231238" y="421387"/>
            <a:ext cx="6760363" cy="696595"/>
          </a:xfrm>
          <a:prstGeom prst="rect">
            <a:avLst/>
          </a:prstGeom>
        </p:spPr>
        <p:txBody>
          <a:bodyPr vert="horz" wrap="square" lIns="0" tIns="13335" rIns="0" bIns="0" rtlCol="0" anchor="ctr">
            <a:spAutoFit/>
          </a:bodyPr>
          <a:lstStyle/>
          <a:p>
            <a:pPr marL="12700">
              <a:lnSpc>
                <a:spcPct val="100000"/>
              </a:lnSpc>
              <a:spcBef>
                <a:spcPts val="105"/>
              </a:spcBef>
            </a:pPr>
            <a:r>
              <a:rPr spc="-35" dirty="0"/>
              <a:t>TOUCH</a:t>
            </a:r>
            <a:r>
              <a:rPr spc="-65" dirty="0"/>
              <a:t> </a:t>
            </a:r>
            <a:r>
              <a:rPr dirty="0"/>
              <a:t>-</a:t>
            </a:r>
            <a:r>
              <a:rPr spc="-5" dirty="0"/>
              <a:t> Haptic</a:t>
            </a:r>
            <a:r>
              <a:rPr spc="-25" dirty="0"/>
              <a:t> Perception</a:t>
            </a:r>
          </a:p>
        </p:txBody>
      </p:sp>
      <p:sp>
        <p:nvSpPr>
          <p:cNvPr id="3" name="object 3"/>
          <p:cNvSpPr txBox="1"/>
          <p:nvPr/>
        </p:nvSpPr>
        <p:spPr>
          <a:xfrm>
            <a:off x="2231238" y="1679788"/>
            <a:ext cx="7486015" cy="3601085"/>
          </a:xfrm>
          <a:prstGeom prst="rect">
            <a:avLst/>
          </a:prstGeom>
        </p:spPr>
        <p:txBody>
          <a:bodyPr vert="horz" wrap="square" lIns="0" tIns="102870" rIns="0" bIns="0" rtlCol="0">
            <a:spAutoFit/>
          </a:bodyPr>
          <a:lstStyle/>
          <a:p>
            <a:pPr marL="241300" indent="-228600">
              <a:spcBef>
                <a:spcPts val="810"/>
              </a:spcBef>
              <a:buFont typeface="Arial MT"/>
              <a:buChar char="•"/>
              <a:tabLst>
                <a:tab pos="241300" algn="l"/>
              </a:tabLst>
            </a:pPr>
            <a:r>
              <a:rPr sz="2800" spc="-15" dirty="0">
                <a:latin typeface="Calibri"/>
                <a:cs typeface="Calibri"/>
              </a:rPr>
              <a:t>Less</a:t>
            </a:r>
            <a:r>
              <a:rPr sz="2800" spc="-20" dirty="0">
                <a:latin typeface="Calibri"/>
                <a:cs typeface="Calibri"/>
              </a:rPr>
              <a:t> </a:t>
            </a:r>
            <a:r>
              <a:rPr sz="2800" spc="-25" dirty="0">
                <a:latin typeface="Calibri"/>
                <a:cs typeface="Calibri"/>
              </a:rPr>
              <a:t>important</a:t>
            </a:r>
            <a:r>
              <a:rPr sz="2800" spc="-20" dirty="0">
                <a:latin typeface="Calibri"/>
                <a:cs typeface="Calibri"/>
              </a:rPr>
              <a:t> </a:t>
            </a:r>
            <a:r>
              <a:rPr sz="2800" spc="-5" dirty="0">
                <a:latin typeface="Calibri"/>
                <a:cs typeface="Calibri"/>
              </a:rPr>
              <a:t>than</a:t>
            </a:r>
            <a:r>
              <a:rPr sz="2800" spc="-25" dirty="0">
                <a:latin typeface="Calibri"/>
                <a:cs typeface="Calibri"/>
              </a:rPr>
              <a:t> </a:t>
            </a:r>
            <a:r>
              <a:rPr sz="2800" spc="-20" dirty="0">
                <a:latin typeface="Calibri"/>
                <a:cs typeface="Calibri"/>
              </a:rPr>
              <a:t>sight</a:t>
            </a:r>
            <a:r>
              <a:rPr sz="2800" spc="-25" dirty="0">
                <a:latin typeface="Calibri"/>
                <a:cs typeface="Calibri"/>
              </a:rPr>
              <a:t> </a:t>
            </a:r>
            <a:r>
              <a:rPr sz="2800" spc="-5" dirty="0">
                <a:latin typeface="Calibri"/>
                <a:cs typeface="Calibri"/>
              </a:rPr>
              <a:t>or</a:t>
            </a:r>
            <a:r>
              <a:rPr sz="2800" spc="75" dirty="0">
                <a:latin typeface="Calibri"/>
                <a:cs typeface="Calibri"/>
              </a:rPr>
              <a:t> </a:t>
            </a:r>
            <a:r>
              <a:rPr sz="2800" spc="-20" dirty="0">
                <a:latin typeface="Calibri"/>
                <a:cs typeface="Calibri"/>
              </a:rPr>
              <a:t>hearing</a:t>
            </a:r>
            <a:endParaRPr sz="2800" dirty="0">
              <a:latin typeface="Calibri"/>
              <a:cs typeface="Calibri"/>
            </a:endParaRPr>
          </a:p>
          <a:p>
            <a:pPr marL="241300" indent="-228600">
              <a:spcBef>
                <a:spcPts val="710"/>
              </a:spcBef>
              <a:buFont typeface="Arial MT"/>
              <a:buChar char="•"/>
              <a:tabLst>
                <a:tab pos="241300" algn="l"/>
              </a:tabLst>
            </a:pPr>
            <a:r>
              <a:rPr sz="2800" spc="-25" dirty="0">
                <a:latin typeface="Calibri"/>
                <a:cs typeface="Calibri"/>
              </a:rPr>
              <a:t>Provides</a:t>
            </a:r>
            <a:r>
              <a:rPr sz="2800" spc="-30" dirty="0">
                <a:latin typeface="Calibri"/>
                <a:cs typeface="Calibri"/>
              </a:rPr>
              <a:t> </a:t>
            </a:r>
            <a:r>
              <a:rPr sz="2800" spc="-25" dirty="0">
                <a:latin typeface="Calibri"/>
                <a:cs typeface="Calibri"/>
              </a:rPr>
              <a:t>vital</a:t>
            </a:r>
            <a:r>
              <a:rPr sz="2800" spc="-70" dirty="0">
                <a:latin typeface="Calibri"/>
                <a:cs typeface="Calibri"/>
              </a:rPr>
              <a:t> </a:t>
            </a:r>
            <a:r>
              <a:rPr sz="2800" spc="-25" dirty="0">
                <a:latin typeface="Calibri"/>
                <a:cs typeface="Calibri"/>
              </a:rPr>
              <a:t>information</a:t>
            </a:r>
            <a:r>
              <a:rPr sz="2800" spc="-40" dirty="0">
                <a:latin typeface="Calibri"/>
                <a:cs typeface="Calibri"/>
              </a:rPr>
              <a:t> </a:t>
            </a:r>
            <a:r>
              <a:rPr sz="2800" spc="-5" dirty="0">
                <a:latin typeface="Calibri"/>
                <a:cs typeface="Calibri"/>
              </a:rPr>
              <a:t>about</a:t>
            </a:r>
            <a:r>
              <a:rPr sz="2800" spc="60" dirty="0">
                <a:latin typeface="Calibri"/>
                <a:cs typeface="Calibri"/>
              </a:rPr>
              <a:t> </a:t>
            </a:r>
            <a:r>
              <a:rPr sz="2800" spc="-35" dirty="0">
                <a:latin typeface="Calibri"/>
                <a:cs typeface="Calibri"/>
              </a:rPr>
              <a:t>environment</a:t>
            </a:r>
            <a:endParaRPr sz="2800" dirty="0">
              <a:latin typeface="Calibri"/>
              <a:cs typeface="Calibri"/>
            </a:endParaRPr>
          </a:p>
          <a:p>
            <a:pPr marL="241300" indent="-228600">
              <a:spcBef>
                <a:spcPts val="695"/>
              </a:spcBef>
              <a:buFont typeface="Arial MT"/>
              <a:buChar char="•"/>
              <a:tabLst>
                <a:tab pos="241300" algn="l"/>
              </a:tabLst>
            </a:pPr>
            <a:r>
              <a:rPr sz="2800" spc="-15" dirty="0">
                <a:latin typeface="Calibri"/>
                <a:cs typeface="Calibri"/>
              </a:rPr>
              <a:t>Experience</a:t>
            </a:r>
            <a:r>
              <a:rPr sz="2800" spc="-5" dirty="0">
                <a:latin typeface="Calibri"/>
                <a:cs typeface="Calibri"/>
              </a:rPr>
              <a:t> of</a:t>
            </a:r>
            <a:r>
              <a:rPr sz="2800" spc="-25" dirty="0">
                <a:latin typeface="Calibri"/>
                <a:cs typeface="Calibri"/>
              </a:rPr>
              <a:t> </a:t>
            </a:r>
            <a:r>
              <a:rPr sz="2800" spc="-35" dirty="0">
                <a:latin typeface="Calibri"/>
                <a:cs typeface="Calibri"/>
              </a:rPr>
              <a:t>users</a:t>
            </a:r>
            <a:r>
              <a:rPr sz="2800" spc="-5" dirty="0">
                <a:latin typeface="Calibri"/>
                <a:cs typeface="Calibri"/>
              </a:rPr>
              <a:t> of</a:t>
            </a:r>
            <a:r>
              <a:rPr sz="2800" spc="-15" dirty="0">
                <a:latin typeface="Calibri"/>
                <a:cs typeface="Calibri"/>
              </a:rPr>
              <a:t> </a:t>
            </a:r>
            <a:r>
              <a:rPr sz="2800" i="1" spc="-5" dirty="0">
                <a:latin typeface="Calibri"/>
                <a:cs typeface="Calibri"/>
              </a:rPr>
              <a:t>virtual</a:t>
            </a:r>
            <a:r>
              <a:rPr sz="2800" i="1" spc="-40" dirty="0">
                <a:latin typeface="Calibri"/>
                <a:cs typeface="Calibri"/>
              </a:rPr>
              <a:t> </a:t>
            </a:r>
            <a:r>
              <a:rPr sz="2800" i="1" spc="-5" dirty="0">
                <a:latin typeface="Calibri"/>
                <a:cs typeface="Calibri"/>
              </a:rPr>
              <a:t>reality</a:t>
            </a:r>
            <a:r>
              <a:rPr sz="2800" i="1" spc="75" dirty="0">
                <a:latin typeface="Calibri"/>
                <a:cs typeface="Calibri"/>
              </a:rPr>
              <a:t> </a:t>
            </a:r>
            <a:r>
              <a:rPr sz="2800" spc="-25" dirty="0">
                <a:latin typeface="Calibri"/>
                <a:cs typeface="Calibri"/>
              </a:rPr>
              <a:t>games</a:t>
            </a:r>
            <a:endParaRPr sz="2800" dirty="0">
              <a:latin typeface="Calibri"/>
              <a:cs typeface="Calibri"/>
            </a:endParaRPr>
          </a:p>
          <a:p>
            <a:pPr marL="241300" indent="-228600">
              <a:spcBef>
                <a:spcPts val="700"/>
              </a:spcBef>
              <a:buFont typeface="Arial MT"/>
              <a:buChar char="•"/>
              <a:tabLst>
                <a:tab pos="241300" algn="l"/>
              </a:tabLst>
            </a:pPr>
            <a:r>
              <a:rPr sz="2800" spc="-15" dirty="0">
                <a:latin typeface="Calibri"/>
                <a:cs typeface="Calibri"/>
              </a:rPr>
              <a:t>Skin</a:t>
            </a:r>
            <a:r>
              <a:rPr sz="2800" spc="-5" dirty="0">
                <a:latin typeface="Calibri"/>
                <a:cs typeface="Calibri"/>
              </a:rPr>
              <a:t> </a:t>
            </a:r>
            <a:r>
              <a:rPr sz="2800" spc="-30" dirty="0">
                <a:latin typeface="Calibri"/>
                <a:cs typeface="Calibri"/>
              </a:rPr>
              <a:t>contains</a:t>
            </a:r>
            <a:r>
              <a:rPr sz="2800" spc="-25" dirty="0">
                <a:latin typeface="Calibri"/>
                <a:cs typeface="Calibri"/>
              </a:rPr>
              <a:t> three</a:t>
            </a:r>
            <a:r>
              <a:rPr sz="2800" spc="-30" dirty="0">
                <a:latin typeface="Calibri"/>
                <a:cs typeface="Calibri"/>
              </a:rPr>
              <a:t> </a:t>
            </a:r>
            <a:r>
              <a:rPr sz="2800" spc="-5" dirty="0">
                <a:latin typeface="Calibri"/>
                <a:cs typeface="Calibri"/>
              </a:rPr>
              <a:t>types</a:t>
            </a:r>
            <a:r>
              <a:rPr sz="2800" spc="-15" dirty="0">
                <a:latin typeface="Calibri"/>
                <a:cs typeface="Calibri"/>
              </a:rPr>
              <a:t> </a:t>
            </a:r>
            <a:r>
              <a:rPr sz="2800" spc="-5" dirty="0">
                <a:latin typeface="Calibri"/>
                <a:cs typeface="Calibri"/>
              </a:rPr>
              <a:t>of</a:t>
            </a:r>
            <a:r>
              <a:rPr sz="2800" spc="-25" dirty="0">
                <a:latin typeface="Calibri"/>
                <a:cs typeface="Calibri"/>
              </a:rPr>
              <a:t> </a:t>
            </a:r>
            <a:r>
              <a:rPr sz="2800" spc="-10" dirty="0">
                <a:latin typeface="Calibri"/>
                <a:cs typeface="Calibri"/>
              </a:rPr>
              <a:t>sensory</a:t>
            </a:r>
            <a:r>
              <a:rPr sz="2800" spc="120" dirty="0">
                <a:latin typeface="Calibri"/>
                <a:cs typeface="Calibri"/>
              </a:rPr>
              <a:t> </a:t>
            </a:r>
            <a:r>
              <a:rPr sz="2800" spc="-25" dirty="0">
                <a:latin typeface="Calibri"/>
                <a:cs typeface="Calibri"/>
              </a:rPr>
              <a:t>receptor:</a:t>
            </a:r>
            <a:endParaRPr sz="2800" dirty="0">
              <a:latin typeface="Calibri"/>
              <a:cs typeface="Calibri"/>
            </a:endParaRPr>
          </a:p>
          <a:p>
            <a:pPr marL="698500" lvl="1" indent="-229235">
              <a:spcBef>
                <a:spcPts val="229"/>
              </a:spcBef>
              <a:buFont typeface="Arial MT"/>
              <a:buChar char="•"/>
              <a:tabLst>
                <a:tab pos="699135" algn="l"/>
              </a:tabLst>
            </a:pPr>
            <a:r>
              <a:rPr sz="2400" i="1" spc="-10" dirty="0">
                <a:latin typeface="Calibri"/>
                <a:cs typeface="Calibri"/>
              </a:rPr>
              <a:t>Thermoreceptors</a:t>
            </a:r>
            <a:r>
              <a:rPr sz="2400" i="1" spc="-60" dirty="0">
                <a:latin typeface="Calibri"/>
                <a:cs typeface="Calibri"/>
              </a:rPr>
              <a:t> </a:t>
            </a:r>
            <a:r>
              <a:rPr sz="2400" spc="-5" dirty="0">
                <a:latin typeface="Calibri"/>
                <a:cs typeface="Calibri"/>
              </a:rPr>
              <a:t>respond</a:t>
            </a:r>
            <a:r>
              <a:rPr sz="2400" spc="-45" dirty="0">
                <a:latin typeface="Calibri"/>
                <a:cs typeface="Calibri"/>
              </a:rPr>
              <a:t> </a:t>
            </a:r>
            <a:r>
              <a:rPr sz="2400" spc="-20" dirty="0">
                <a:latin typeface="Calibri"/>
                <a:cs typeface="Calibri"/>
              </a:rPr>
              <a:t>to</a:t>
            </a:r>
            <a:r>
              <a:rPr sz="2400" spc="-40" dirty="0">
                <a:latin typeface="Calibri"/>
                <a:cs typeface="Calibri"/>
              </a:rPr>
              <a:t> </a:t>
            </a:r>
            <a:r>
              <a:rPr sz="2400" spc="-15" dirty="0">
                <a:latin typeface="Calibri"/>
                <a:cs typeface="Calibri"/>
              </a:rPr>
              <a:t>heat</a:t>
            </a:r>
            <a:r>
              <a:rPr sz="2400" spc="-35" dirty="0">
                <a:latin typeface="Calibri"/>
                <a:cs typeface="Calibri"/>
              </a:rPr>
              <a:t> </a:t>
            </a:r>
            <a:r>
              <a:rPr sz="2400" dirty="0">
                <a:latin typeface="Calibri"/>
                <a:cs typeface="Calibri"/>
              </a:rPr>
              <a:t>and</a:t>
            </a:r>
            <a:r>
              <a:rPr sz="2400" spc="-10" dirty="0">
                <a:latin typeface="Calibri"/>
                <a:cs typeface="Calibri"/>
              </a:rPr>
              <a:t> </a:t>
            </a:r>
            <a:r>
              <a:rPr sz="2400" spc="-20" dirty="0">
                <a:latin typeface="Calibri"/>
                <a:cs typeface="Calibri"/>
              </a:rPr>
              <a:t>cold</a:t>
            </a:r>
            <a:endParaRPr sz="2400" dirty="0">
              <a:latin typeface="Calibri"/>
              <a:cs typeface="Calibri"/>
            </a:endParaRPr>
          </a:p>
          <a:p>
            <a:pPr marL="698500" lvl="1" indent="-229235">
              <a:spcBef>
                <a:spcPts val="204"/>
              </a:spcBef>
              <a:buFont typeface="Arial MT"/>
              <a:buChar char="•"/>
              <a:tabLst>
                <a:tab pos="699135" algn="l"/>
              </a:tabLst>
            </a:pPr>
            <a:r>
              <a:rPr sz="2400" i="1" spc="-5" dirty="0">
                <a:latin typeface="Calibri"/>
                <a:cs typeface="Calibri"/>
              </a:rPr>
              <a:t>Nociceptors</a:t>
            </a:r>
            <a:r>
              <a:rPr sz="2400" i="1" spc="-75" dirty="0">
                <a:latin typeface="Calibri"/>
                <a:cs typeface="Calibri"/>
              </a:rPr>
              <a:t> </a:t>
            </a:r>
            <a:r>
              <a:rPr sz="2400" spc="-5" dirty="0">
                <a:latin typeface="Calibri"/>
                <a:cs typeface="Calibri"/>
              </a:rPr>
              <a:t>respond</a:t>
            </a:r>
            <a:r>
              <a:rPr sz="2400" spc="-65" dirty="0">
                <a:latin typeface="Calibri"/>
                <a:cs typeface="Calibri"/>
              </a:rPr>
              <a:t> </a:t>
            </a:r>
            <a:r>
              <a:rPr sz="2400" spc="-20" dirty="0">
                <a:latin typeface="Calibri"/>
                <a:cs typeface="Calibri"/>
              </a:rPr>
              <a:t>to</a:t>
            </a:r>
            <a:r>
              <a:rPr sz="2400" spc="-45" dirty="0">
                <a:latin typeface="Calibri"/>
                <a:cs typeface="Calibri"/>
              </a:rPr>
              <a:t> </a:t>
            </a:r>
            <a:r>
              <a:rPr sz="2400" spc="-20" dirty="0">
                <a:latin typeface="Calibri"/>
                <a:cs typeface="Calibri"/>
              </a:rPr>
              <a:t>intense</a:t>
            </a:r>
            <a:r>
              <a:rPr sz="2400" spc="-5" dirty="0">
                <a:latin typeface="Calibri"/>
                <a:cs typeface="Calibri"/>
              </a:rPr>
              <a:t> </a:t>
            </a:r>
            <a:r>
              <a:rPr sz="2400" spc="-20" dirty="0">
                <a:latin typeface="Calibri"/>
                <a:cs typeface="Calibri"/>
              </a:rPr>
              <a:t>pressure,</a:t>
            </a:r>
            <a:r>
              <a:rPr sz="2400" spc="-25" dirty="0">
                <a:latin typeface="Calibri"/>
                <a:cs typeface="Calibri"/>
              </a:rPr>
              <a:t> </a:t>
            </a:r>
            <a:r>
              <a:rPr sz="2400" spc="-15" dirty="0">
                <a:latin typeface="Calibri"/>
                <a:cs typeface="Calibri"/>
              </a:rPr>
              <a:t>heat</a:t>
            </a:r>
            <a:r>
              <a:rPr sz="2400" spc="-40" dirty="0">
                <a:latin typeface="Calibri"/>
                <a:cs typeface="Calibri"/>
              </a:rPr>
              <a:t> </a:t>
            </a:r>
            <a:r>
              <a:rPr sz="2400" dirty="0">
                <a:latin typeface="Calibri"/>
                <a:cs typeface="Calibri"/>
              </a:rPr>
              <a:t>and</a:t>
            </a:r>
            <a:r>
              <a:rPr sz="2400" spc="-25" dirty="0">
                <a:latin typeface="Calibri"/>
                <a:cs typeface="Calibri"/>
              </a:rPr>
              <a:t> </a:t>
            </a:r>
            <a:r>
              <a:rPr sz="2400" spc="-5" dirty="0">
                <a:latin typeface="Calibri"/>
                <a:cs typeface="Calibri"/>
              </a:rPr>
              <a:t>pain</a:t>
            </a:r>
            <a:endParaRPr sz="2400" dirty="0">
              <a:latin typeface="Calibri"/>
              <a:cs typeface="Calibri"/>
            </a:endParaRPr>
          </a:p>
          <a:p>
            <a:pPr marL="698500" lvl="1" indent="-229235">
              <a:lnSpc>
                <a:spcPts val="2740"/>
              </a:lnSpc>
              <a:spcBef>
                <a:spcPts val="215"/>
              </a:spcBef>
              <a:buFont typeface="Arial MT"/>
              <a:buChar char="•"/>
              <a:tabLst>
                <a:tab pos="699135" algn="l"/>
              </a:tabLst>
            </a:pPr>
            <a:r>
              <a:rPr sz="2400" i="1" spc="-5" dirty="0">
                <a:latin typeface="Calibri"/>
                <a:cs typeface="Calibri"/>
              </a:rPr>
              <a:t>Mechanoreceptors</a:t>
            </a:r>
            <a:r>
              <a:rPr sz="2400" i="1" spc="-70" dirty="0">
                <a:latin typeface="Calibri"/>
                <a:cs typeface="Calibri"/>
              </a:rPr>
              <a:t> </a:t>
            </a:r>
            <a:r>
              <a:rPr sz="2400" spc="-10" dirty="0">
                <a:latin typeface="Calibri"/>
                <a:cs typeface="Calibri"/>
              </a:rPr>
              <a:t>respond</a:t>
            </a:r>
            <a:r>
              <a:rPr sz="2400" spc="-45" dirty="0">
                <a:latin typeface="Calibri"/>
                <a:cs typeface="Calibri"/>
              </a:rPr>
              <a:t> </a:t>
            </a:r>
            <a:r>
              <a:rPr sz="2400" spc="-20" dirty="0">
                <a:latin typeface="Calibri"/>
                <a:cs typeface="Calibri"/>
              </a:rPr>
              <a:t>to</a:t>
            </a:r>
            <a:r>
              <a:rPr sz="2400" spc="-40" dirty="0">
                <a:latin typeface="Calibri"/>
                <a:cs typeface="Calibri"/>
              </a:rPr>
              <a:t> </a:t>
            </a:r>
            <a:r>
              <a:rPr sz="2400" spc="-20" dirty="0">
                <a:latin typeface="Calibri"/>
                <a:cs typeface="Calibri"/>
              </a:rPr>
              <a:t>pressure,</a:t>
            </a:r>
            <a:r>
              <a:rPr sz="2400" spc="-10" dirty="0">
                <a:latin typeface="Calibri"/>
                <a:cs typeface="Calibri"/>
              </a:rPr>
              <a:t> </a:t>
            </a:r>
            <a:r>
              <a:rPr sz="2400" spc="-5" dirty="0">
                <a:latin typeface="Calibri"/>
                <a:cs typeface="Calibri"/>
              </a:rPr>
              <a:t>concerned</a:t>
            </a:r>
            <a:r>
              <a:rPr sz="2400" spc="-50" dirty="0">
                <a:latin typeface="Calibri"/>
                <a:cs typeface="Calibri"/>
              </a:rPr>
              <a:t> </a:t>
            </a:r>
            <a:r>
              <a:rPr sz="2400" dirty="0">
                <a:latin typeface="Calibri"/>
                <a:cs typeface="Calibri"/>
              </a:rPr>
              <a:t>in</a:t>
            </a:r>
          </a:p>
          <a:p>
            <a:pPr marL="698500">
              <a:lnSpc>
                <a:spcPts val="2740"/>
              </a:lnSpc>
            </a:pPr>
            <a:r>
              <a:rPr sz="2400" spc="-20" dirty="0">
                <a:latin typeface="Calibri"/>
                <a:cs typeface="Calibri"/>
              </a:rPr>
              <a:t>relation</a:t>
            </a:r>
            <a:r>
              <a:rPr sz="2400" spc="-60" dirty="0">
                <a:latin typeface="Calibri"/>
                <a:cs typeface="Calibri"/>
              </a:rPr>
              <a:t> </a:t>
            </a:r>
            <a:r>
              <a:rPr sz="2400" dirty="0">
                <a:latin typeface="Calibri"/>
                <a:cs typeface="Calibri"/>
              </a:rPr>
              <a:t>with</a:t>
            </a:r>
            <a:r>
              <a:rPr sz="2400" spc="-55" dirty="0">
                <a:latin typeface="Calibri"/>
                <a:cs typeface="Calibri"/>
              </a:rPr>
              <a:t> </a:t>
            </a:r>
            <a:r>
              <a:rPr sz="2400" dirty="0">
                <a:latin typeface="Calibri"/>
                <a:cs typeface="Calibri"/>
              </a:rPr>
              <a:t>HCI</a:t>
            </a:r>
          </a:p>
        </p:txBody>
      </p:sp>
      <p:sp>
        <p:nvSpPr>
          <p:cNvPr id="6" name="Rectangle 5"/>
          <p:cNvSpPr/>
          <p:nvPr/>
        </p:nvSpPr>
        <p:spPr>
          <a:xfrm>
            <a:off x="2514600" y="5519512"/>
            <a:ext cx="5638800" cy="369332"/>
          </a:xfrm>
          <a:prstGeom prst="rect">
            <a:avLst/>
          </a:prstGeom>
        </p:spPr>
        <p:txBody>
          <a:bodyPr wrap="square">
            <a:spAutoFit/>
          </a:bodyPr>
          <a:lstStyle/>
          <a:p>
            <a:r>
              <a:rPr lang="en-IN" dirty="0"/>
              <a:t>https://www.youtube.com/watch?v=yU5kPoc7sL4</a:t>
            </a:r>
            <a:endParaRPr lang="en-IN" dirty="0"/>
          </a:p>
        </p:txBody>
      </p:sp>
    </p:spTree>
    <p:extLst>
      <p:ext uri="{BB962C8B-B14F-4D97-AF65-F5344CB8AC3E}">
        <p14:creationId xmlns:p14="http://schemas.microsoft.com/office/powerpoint/2010/main" val="1453671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524000" y="1"/>
            <a:ext cx="0" cy="461665"/>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11</a:t>
            </a:fld>
            <a:endParaRPr dirty="0"/>
          </a:p>
        </p:txBody>
      </p:sp>
      <p:sp>
        <p:nvSpPr>
          <p:cNvPr id="2" name="object 2"/>
          <p:cNvSpPr txBox="1">
            <a:spLocks noGrp="1"/>
          </p:cNvSpPr>
          <p:nvPr>
            <p:ph type="title"/>
          </p:nvPr>
        </p:nvSpPr>
        <p:spPr>
          <a:xfrm>
            <a:off x="3062478" y="573735"/>
            <a:ext cx="6050915" cy="697230"/>
          </a:xfrm>
          <a:prstGeom prst="rect">
            <a:avLst/>
          </a:prstGeom>
        </p:spPr>
        <p:txBody>
          <a:bodyPr vert="horz" wrap="square" lIns="0" tIns="13335" rIns="0" bIns="0" rtlCol="0" anchor="ctr">
            <a:spAutoFit/>
          </a:bodyPr>
          <a:lstStyle/>
          <a:p>
            <a:pPr marL="12700">
              <a:lnSpc>
                <a:spcPct val="100000"/>
              </a:lnSpc>
              <a:spcBef>
                <a:spcPts val="105"/>
              </a:spcBef>
            </a:pPr>
            <a:r>
              <a:rPr spc="-35" dirty="0"/>
              <a:t>TOUCH</a:t>
            </a:r>
            <a:r>
              <a:rPr spc="-65" dirty="0"/>
              <a:t> </a:t>
            </a:r>
            <a:r>
              <a:rPr dirty="0"/>
              <a:t>-</a:t>
            </a:r>
            <a:r>
              <a:rPr spc="-5" dirty="0"/>
              <a:t> Haptic</a:t>
            </a:r>
            <a:r>
              <a:rPr spc="-35" dirty="0"/>
              <a:t> </a:t>
            </a:r>
            <a:r>
              <a:rPr spc="-25" dirty="0"/>
              <a:t>Perception</a:t>
            </a:r>
          </a:p>
        </p:txBody>
      </p:sp>
      <p:sp>
        <p:nvSpPr>
          <p:cNvPr id="3" name="object 3"/>
          <p:cNvSpPr txBox="1"/>
          <p:nvPr/>
        </p:nvSpPr>
        <p:spPr>
          <a:xfrm>
            <a:off x="2231237" y="1773378"/>
            <a:ext cx="7241540" cy="4003675"/>
          </a:xfrm>
          <a:prstGeom prst="rect">
            <a:avLst/>
          </a:prstGeom>
        </p:spPr>
        <p:txBody>
          <a:bodyPr vert="horz" wrap="square" lIns="0" tIns="62865" rIns="0" bIns="0" rtlCol="0">
            <a:spAutoFit/>
          </a:bodyPr>
          <a:lstStyle/>
          <a:p>
            <a:pPr marL="241300" marR="5080" indent="-228600">
              <a:lnSpc>
                <a:spcPts val="3000"/>
              </a:lnSpc>
              <a:spcBef>
                <a:spcPts val="495"/>
              </a:spcBef>
              <a:buFont typeface="Arial MT"/>
              <a:buChar char="•"/>
              <a:tabLst>
                <a:tab pos="241300" algn="l"/>
              </a:tabLst>
            </a:pPr>
            <a:r>
              <a:rPr sz="2800" spc="-170" dirty="0">
                <a:latin typeface="Calibri"/>
                <a:cs typeface="Calibri"/>
              </a:rPr>
              <a:t>T</a:t>
            </a:r>
            <a:r>
              <a:rPr sz="2800" spc="-75" dirty="0">
                <a:latin typeface="Calibri"/>
                <a:cs typeface="Calibri"/>
              </a:rPr>
              <a:t>w</a:t>
            </a:r>
            <a:r>
              <a:rPr sz="2800" spc="-5" dirty="0">
                <a:latin typeface="Calibri"/>
                <a:cs typeface="Calibri"/>
              </a:rPr>
              <a:t>o</a:t>
            </a:r>
            <a:r>
              <a:rPr sz="2800" spc="-120" dirty="0">
                <a:latin typeface="Calibri"/>
                <a:cs typeface="Calibri"/>
              </a:rPr>
              <a:t> </a:t>
            </a:r>
            <a:r>
              <a:rPr sz="2800" spc="-20" dirty="0">
                <a:latin typeface="Calibri"/>
                <a:cs typeface="Calibri"/>
              </a:rPr>
              <a:t>k</a:t>
            </a:r>
            <a:r>
              <a:rPr sz="2800" spc="-25" dirty="0">
                <a:latin typeface="Calibri"/>
                <a:cs typeface="Calibri"/>
              </a:rPr>
              <a:t>ind</a:t>
            </a:r>
            <a:r>
              <a:rPr sz="2800" spc="-5" dirty="0">
                <a:latin typeface="Calibri"/>
                <a:cs typeface="Calibri"/>
              </a:rPr>
              <a:t>s</a:t>
            </a:r>
            <a:r>
              <a:rPr sz="2800" spc="25" dirty="0">
                <a:latin typeface="Calibri"/>
                <a:cs typeface="Calibri"/>
              </a:rPr>
              <a:t> </a:t>
            </a:r>
            <a:r>
              <a:rPr sz="2800" spc="-10" dirty="0">
                <a:latin typeface="Calibri"/>
                <a:cs typeface="Calibri"/>
              </a:rPr>
              <a:t>o</a:t>
            </a:r>
            <a:r>
              <a:rPr sz="2800" spc="-5" dirty="0">
                <a:latin typeface="Calibri"/>
                <a:cs typeface="Calibri"/>
              </a:rPr>
              <a:t>f</a:t>
            </a:r>
            <a:r>
              <a:rPr sz="2800" spc="-25" dirty="0">
                <a:latin typeface="Calibri"/>
                <a:cs typeface="Calibri"/>
              </a:rPr>
              <a:t> m</a:t>
            </a:r>
            <a:r>
              <a:rPr sz="2800" spc="-20" dirty="0">
                <a:latin typeface="Calibri"/>
                <a:cs typeface="Calibri"/>
              </a:rPr>
              <a:t>e</a:t>
            </a:r>
            <a:r>
              <a:rPr sz="2800" spc="-5" dirty="0">
                <a:latin typeface="Calibri"/>
                <a:cs typeface="Calibri"/>
              </a:rPr>
              <a:t>c</a:t>
            </a:r>
            <a:r>
              <a:rPr sz="2800" spc="-30" dirty="0">
                <a:latin typeface="Calibri"/>
                <a:cs typeface="Calibri"/>
              </a:rPr>
              <a:t>h</a:t>
            </a:r>
            <a:r>
              <a:rPr sz="2800" spc="-15" dirty="0">
                <a:latin typeface="Calibri"/>
                <a:cs typeface="Calibri"/>
              </a:rPr>
              <a:t>a</a:t>
            </a:r>
            <a:r>
              <a:rPr sz="2800" spc="-25" dirty="0">
                <a:latin typeface="Calibri"/>
                <a:cs typeface="Calibri"/>
              </a:rPr>
              <a:t>n</a:t>
            </a:r>
            <a:r>
              <a:rPr sz="2800" spc="-20" dirty="0">
                <a:latin typeface="Calibri"/>
                <a:cs typeface="Calibri"/>
              </a:rPr>
              <a:t>o</a:t>
            </a:r>
            <a:r>
              <a:rPr sz="2800" spc="-60" dirty="0">
                <a:latin typeface="Calibri"/>
                <a:cs typeface="Calibri"/>
              </a:rPr>
              <a:t>r</a:t>
            </a:r>
            <a:r>
              <a:rPr sz="2800" spc="-20" dirty="0">
                <a:latin typeface="Calibri"/>
                <a:cs typeface="Calibri"/>
              </a:rPr>
              <a:t>e</a:t>
            </a:r>
            <a:r>
              <a:rPr sz="2800" spc="-5" dirty="0">
                <a:latin typeface="Calibri"/>
                <a:cs typeface="Calibri"/>
              </a:rPr>
              <a:t>c</a:t>
            </a:r>
            <a:r>
              <a:rPr sz="2800" spc="-30" dirty="0">
                <a:latin typeface="Calibri"/>
                <a:cs typeface="Calibri"/>
              </a:rPr>
              <a:t>e</a:t>
            </a:r>
            <a:r>
              <a:rPr sz="2800" spc="-35" dirty="0">
                <a:latin typeface="Calibri"/>
                <a:cs typeface="Calibri"/>
              </a:rPr>
              <a:t>p</a:t>
            </a:r>
            <a:r>
              <a:rPr sz="2800" spc="-45" dirty="0">
                <a:latin typeface="Calibri"/>
                <a:cs typeface="Calibri"/>
              </a:rPr>
              <a:t>t</a:t>
            </a:r>
            <a:r>
              <a:rPr sz="2800" spc="-20" dirty="0">
                <a:latin typeface="Calibri"/>
                <a:cs typeface="Calibri"/>
              </a:rPr>
              <a:t>o</a:t>
            </a:r>
            <a:r>
              <a:rPr sz="2800" spc="-5" dirty="0">
                <a:latin typeface="Calibri"/>
                <a:cs typeface="Calibri"/>
              </a:rPr>
              <a:t>r</a:t>
            </a:r>
            <a:r>
              <a:rPr sz="2800" spc="40" dirty="0">
                <a:latin typeface="Calibri"/>
                <a:cs typeface="Calibri"/>
              </a:rPr>
              <a:t> </a:t>
            </a:r>
            <a:r>
              <a:rPr sz="2800" spc="-5" dirty="0">
                <a:latin typeface="Calibri"/>
                <a:cs typeface="Calibri"/>
              </a:rPr>
              <a:t>wh</a:t>
            </a:r>
            <a:r>
              <a:rPr sz="2800" spc="-15" dirty="0">
                <a:latin typeface="Calibri"/>
                <a:cs typeface="Calibri"/>
              </a:rPr>
              <a:t>i</a:t>
            </a:r>
            <a:r>
              <a:rPr sz="2800" spc="-5" dirty="0">
                <a:latin typeface="Calibri"/>
                <a:cs typeface="Calibri"/>
              </a:rPr>
              <a:t>ch</a:t>
            </a:r>
            <a:r>
              <a:rPr sz="2800" spc="-15" dirty="0">
                <a:latin typeface="Calibri"/>
                <a:cs typeface="Calibri"/>
              </a:rPr>
              <a:t> </a:t>
            </a:r>
            <a:r>
              <a:rPr sz="2800" spc="-60" dirty="0">
                <a:latin typeface="Calibri"/>
                <a:cs typeface="Calibri"/>
              </a:rPr>
              <a:t>r</a:t>
            </a:r>
            <a:r>
              <a:rPr sz="2800" spc="-20" dirty="0">
                <a:latin typeface="Calibri"/>
                <a:cs typeface="Calibri"/>
              </a:rPr>
              <a:t>es</a:t>
            </a:r>
            <a:r>
              <a:rPr sz="2800" spc="-25" dirty="0">
                <a:latin typeface="Calibri"/>
                <a:cs typeface="Calibri"/>
              </a:rPr>
              <a:t>p</a:t>
            </a:r>
            <a:r>
              <a:rPr sz="2800" spc="-20" dirty="0">
                <a:latin typeface="Calibri"/>
                <a:cs typeface="Calibri"/>
              </a:rPr>
              <a:t>o</a:t>
            </a:r>
            <a:r>
              <a:rPr sz="2800" spc="-25" dirty="0">
                <a:latin typeface="Calibri"/>
                <a:cs typeface="Calibri"/>
              </a:rPr>
              <a:t>n</a:t>
            </a:r>
            <a:r>
              <a:rPr sz="2800" spc="-5" dirty="0">
                <a:latin typeface="Calibri"/>
                <a:cs typeface="Calibri"/>
              </a:rPr>
              <a:t>d</a:t>
            </a:r>
            <a:r>
              <a:rPr sz="2800" spc="20" dirty="0">
                <a:latin typeface="Calibri"/>
                <a:cs typeface="Calibri"/>
              </a:rPr>
              <a:t> </a:t>
            </a:r>
            <a:r>
              <a:rPr sz="2800" spc="-60" dirty="0">
                <a:latin typeface="Calibri"/>
                <a:cs typeface="Calibri"/>
              </a:rPr>
              <a:t>t</a:t>
            </a:r>
            <a:r>
              <a:rPr sz="2800" spc="-5" dirty="0">
                <a:latin typeface="Calibri"/>
                <a:cs typeface="Calibri"/>
              </a:rPr>
              <a:t>o  </a:t>
            </a:r>
            <a:r>
              <a:rPr sz="2800" spc="-45" dirty="0">
                <a:latin typeface="Calibri"/>
                <a:cs typeface="Calibri"/>
              </a:rPr>
              <a:t>different</a:t>
            </a:r>
            <a:r>
              <a:rPr sz="2800" spc="-60" dirty="0">
                <a:latin typeface="Calibri"/>
                <a:cs typeface="Calibri"/>
              </a:rPr>
              <a:t> </a:t>
            </a:r>
            <a:r>
              <a:rPr sz="2800" spc="-5" dirty="0">
                <a:latin typeface="Calibri"/>
                <a:cs typeface="Calibri"/>
              </a:rPr>
              <a:t>types</a:t>
            </a:r>
            <a:r>
              <a:rPr sz="2800" spc="-10" dirty="0">
                <a:latin typeface="Calibri"/>
                <a:cs typeface="Calibri"/>
              </a:rPr>
              <a:t> </a:t>
            </a:r>
            <a:r>
              <a:rPr sz="2800" spc="-5" dirty="0">
                <a:latin typeface="Calibri"/>
                <a:cs typeface="Calibri"/>
              </a:rPr>
              <a:t>of</a:t>
            </a:r>
            <a:r>
              <a:rPr sz="2800" spc="30" dirty="0">
                <a:latin typeface="Calibri"/>
                <a:cs typeface="Calibri"/>
              </a:rPr>
              <a:t> </a:t>
            </a:r>
            <a:r>
              <a:rPr sz="2800" spc="-30" dirty="0">
                <a:latin typeface="Calibri"/>
                <a:cs typeface="Calibri"/>
              </a:rPr>
              <a:t>pressure</a:t>
            </a:r>
            <a:endParaRPr sz="2800" dirty="0">
              <a:latin typeface="Calibri"/>
              <a:cs typeface="Calibri"/>
            </a:endParaRPr>
          </a:p>
          <a:p>
            <a:pPr marL="241300" marR="194945" indent="-228600">
              <a:lnSpc>
                <a:spcPts val="3000"/>
              </a:lnSpc>
              <a:spcBef>
                <a:spcPts val="1010"/>
              </a:spcBef>
              <a:buFont typeface="Arial MT"/>
              <a:buChar char="•"/>
              <a:tabLst>
                <a:tab pos="241300" algn="l"/>
              </a:tabLst>
            </a:pPr>
            <a:r>
              <a:rPr sz="2800" i="1" spc="-5" dirty="0">
                <a:solidFill>
                  <a:srgbClr val="FF0000"/>
                </a:solidFill>
                <a:latin typeface="Calibri"/>
                <a:cs typeface="Calibri"/>
              </a:rPr>
              <a:t>Rapidly adapting </a:t>
            </a:r>
            <a:r>
              <a:rPr sz="2800" i="1" spc="-20" dirty="0">
                <a:solidFill>
                  <a:srgbClr val="FF0000"/>
                </a:solidFill>
                <a:latin typeface="Calibri"/>
                <a:cs typeface="Calibri"/>
              </a:rPr>
              <a:t>mechanoreceptors </a:t>
            </a:r>
            <a:r>
              <a:rPr sz="2800" spc="-25" dirty="0">
                <a:latin typeface="Calibri"/>
                <a:cs typeface="Calibri"/>
              </a:rPr>
              <a:t>respond </a:t>
            </a:r>
            <a:r>
              <a:rPr sz="2800" spc="-30" dirty="0">
                <a:latin typeface="Calibri"/>
                <a:cs typeface="Calibri"/>
              </a:rPr>
              <a:t>to </a:t>
            </a:r>
            <a:r>
              <a:rPr sz="2800" spc="-620" dirty="0">
                <a:latin typeface="Calibri"/>
                <a:cs typeface="Calibri"/>
              </a:rPr>
              <a:t> </a:t>
            </a:r>
            <a:r>
              <a:rPr sz="2800" spc="-25" dirty="0">
                <a:latin typeface="Calibri"/>
                <a:cs typeface="Calibri"/>
              </a:rPr>
              <a:t>immediate</a:t>
            </a:r>
            <a:r>
              <a:rPr sz="2800" spc="-60" dirty="0">
                <a:latin typeface="Calibri"/>
                <a:cs typeface="Calibri"/>
              </a:rPr>
              <a:t> </a:t>
            </a:r>
            <a:r>
              <a:rPr sz="2800" spc="-30" dirty="0">
                <a:latin typeface="Calibri"/>
                <a:cs typeface="Calibri"/>
              </a:rPr>
              <a:t>pressure</a:t>
            </a:r>
            <a:r>
              <a:rPr sz="2800" dirty="0">
                <a:latin typeface="Calibri"/>
                <a:cs typeface="Calibri"/>
              </a:rPr>
              <a:t> </a:t>
            </a:r>
            <a:r>
              <a:rPr sz="2800" spc="-5" dirty="0">
                <a:latin typeface="Calibri"/>
                <a:cs typeface="Calibri"/>
              </a:rPr>
              <a:t>as</a:t>
            </a:r>
            <a:r>
              <a:rPr sz="2800" dirty="0">
                <a:latin typeface="Calibri"/>
                <a:cs typeface="Calibri"/>
              </a:rPr>
              <a:t> </a:t>
            </a:r>
            <a:r>
              <a:rPr sz="2800" spc="-10" dirty="0">
                <a:latin typeface="Calibri"/>
                <a:cs typeface="Calibri"/>
              </a:rPr>
              <a:t>the</a:t>
            </a:r>
            <a:r>
              <a:rPr sz="2800" spc="-15" dirty="0">
                <a:latin typeface="Calibri"/>
                <a:cs typeface="Calibri"/>
              </a:rPr>
              <a:t> skin</a:t>
            </a:r>
            <a:r>
              <a:rPr sz="2800" spc="10" dirty="0">
                <a:latin typeface="Calibri"/>
                <a:cs typeface="Calibri"/>
              </a:rPr>
              <a:t> </a:t>
            </a:r>
            <a:r>
              <a:rPr sz="2800" spc="-10" dirty="0">
                <a:latin typeface="Calibri"/>
                <a:cs typeface="Calibri"/>
              </a:rPr>
              <a:t>is</a:t>
            </a:r>
            <a:r>
              <a:rPr sz="2800" spc="100" dirty="0">
                <a:latin typeface="Calibri"/>
                <a:cs typeface="Calibri"/>
              </a:rPr>
              <a:t> </a:t>
            </a:r>
            <a:r>
              <a:rPr sz="2800" spc="-25" dirty="0">
                <a:latin typeface="Calibri"/>
                <a:cs typeface="Calibri"/>
              </a:rPr>
              <a:t>indented</a:t>
            </a:r>
            <a:endParaRPr sz="2800" dirty="0">
              <a:latin typeface="Calibri"/>
              <a:cs typeface="Calibri"/>
            </a:endParaRPr>
          </a:p>
          <a:p>
            <a:pPr marL="241300" indent="-228600">
              <a:spcBef>
                <a:spcPts val="565"/>
              </a:spcBef>
              <a:buFont typeface="Arial MT"/>
              <a:buChar char="•"/>
              <a:tabLst>
                <a:tab pos="241300" algn="l"/>
              </a:tabLst>
            </a:pPr>
            <a:r>
              <a:rPr sz="2800" spc="-5" dirty="0">
                <a:latin typeface="Calibri"/>
                <a:cs typeface="Calibri"/>
              </a:rPr>
              <a:t>Also</a:t>
            </a:r>
            <a:r>
              <a:rPr sz="2800" spc="-35" dirty="0">
                <a:latin typeface="Calibri"/>
                <a:cs typeface="Calibri"/>
              </a:rPr>
              <a:t> </a:t>
            </a:r>
            <a:r>
              <a:rPr sz="2800" spc="-20" dirty="0">
                <a:latin typeface="Calibri"/>
                <a:cs typeface="Calibri"/>
              </a:rPr>
              <a:t>react</a:t>
            </a:r>
            <a:r>
              <a:rPr sz="2800" spc="-5" dirty="0">
                <a:latin typeface="Calibri"/>
                <a:cs typeface="Calibri"/>
              </a:rPr>
              <a:t> </a:t>
            </a:r>
            <a:r>
              <a:rPr sz="2800" spc="-25" dirty="0">
                <a:latin typeface="Calibri"/>
                <a:cs typeface="Calibri"/>
              </a:rPr>
              <a:t>more</a:t>
            </a:r>
            <a:r>
              <a:rPr sz="2800" spc="-30" dirty="0">
                <a:latin typeface="Calibri"/>
                <a:cs typeface="Calibri"/>
              </a:rPr>
              <a:t> </a:t>
            </a:r>
            <a:r>
              <a:rPr sz="2800" spc="-20" dirty="0">
                <a:latin typeface="Calibri"/>
                <a:cs typeface="Calibri"/>
              </a:rPr>
              <a:t>quickly</a:t>
            </a:r>
            <a:r>
              <a:rPr sz="2800" spc="30" dirty="0">
                <a:latin typeface="Calibri"/>
                <a:cs typeface="Calibri"/>
              </a:rPr>
              <a:t> </a:t>
            </a:r>
            <a:r>
              <a:rPr sz="2800" spc="-5" dirty="0">
                <a:latin typeface="Calibri"/>
                <a:cs typeface="Calibri"/>
              </a:rPr>
              <a:t>with</a:t>
            </a:r>
            <a:r>
              <a:rPr sz="2800" spc="-15" dirty="0">
                <a:latin typeface="Calibri"/>
                <a:cs typeface="Calibri"/>
              </a:rPr>
              <a:t> </a:t>
            </a:r>
            <a:r>
              <a:rPr sz="2800" spc="-20" dirty="0">
                <a:latin typeface="Calibri"/>
                <a:cs typeface="Calibri"/>
              </a:rPr>
              <a:t>increased</a:t>
            </a:r>
            <a:r>
              <a:rPr sz="2800" spc="114" dirty="0">
                <a:latin typeface="Calibri"/>
                <a:cs typeface="Calibri"/>
              </a:rPr>
              <a:t> </a:t>
            </a:r>
            <a:r>
              <a:rPr sz="2800" spc="-30" dirty="0">
                <a:latin typeface="Calibri"/>
                <a:cs typeface="Calibri"/>
              </a:rPr>
              <a:t>pressure</a:t>
            </a:r>
            <a:endParaRPr sz="2800" dirty="0">
              <a:latin typeface="Calibri"/>
              <a:cs typeface="Calibri"/>
            </a:endParaRPr>
          </a:p>
          <a:p>
            <a:pPr marL="241300" marR="661670" indent="-228600">
              <a:lnSpc>
                <a:spcPts val="3000"/>
              </a:lnSpc>
              <a:spcBef>
                <a:spcPts val="1035"/>
              </a:spcBef>
              <a:buFont typeface="Arial MT"/>
              <a:buChar char="•"/>
              <a:tabLst>
                <a:tab pos="241300" algn="l"/>
              </a:tabLst>
            </a:pPr>
            <a:r>
              <a:rPr sz="2800" spc="-90" dirty="0">
                <a:latin typeface="Calibri"/>
                <a:cs typeface="Calibri"/>
              </a:rPr>
              <a:t>However,</a:t>
            </a:r>
            <a:r>
              <a:rPr sz="2800" spc="-80" dirty="0">
                <a:latin typeface="Calibri"/>
                <a:cs typeface="Calibri"/>
              </a:rPr>
              <a:t> </a:t>
            </a:r>
            <a:r>
              <a:rPr sz="2800" spc="-20" dirty="0">
                <a:latin typeface="Calibri"/>
                <a:cs typeface="Calibri"/>
              </a:rPr>
              <a:t>they</a:t>
            </a:r>
            <a:r>
              <a:rPr sz="2800" spc="5" dirty="0">
                <a:latin typeface="Calibri"/>
                <a:cs typeface="Calibri"/>
              </a:rPr>
              <a:t> </a:t>
            </a:r>
            <a:r>
              <a:rPr sz="2800" spc="-40" dirty="0">
                <a:latin typeface="Calibri"/>
                <a:cs typeface="Calibri"/>
              </a:rPr>
              <a:t>stop</a:t>
            </a:r>
            <a:r>
              <a:rPr sz="2800" spc="-5" dirty="0">
                <a:latin typeface="Calibri"/>
                <a:cs typeface="Calibri"/>
              </a:rPr>
              <a:t> </a:t>
            </a:r>
            <a:r>
              <a:rPr sz="2800" spc="-20" dirty="0">
                <a:latin typeface="Calibri"/>
                <a:cs typeface="Calibri"/>
              </a:rPr>
              <a:t>responding</a:t>
            </a:r>
            <a:r>
              <a:rPr sz="2800" spc="35" dirty="0">
                <a:latin typeface="Calibri"/>
                <a:cs typeface="Calibri"/>
              </a:rPr>
              <a:t> </a:t>
            </a:r>
            <a:r>
              <a:rPr sz="2800" spc="-5" dirty="0">
                <a:latin typeface="Calibri"/>
                <a:cs typeface="Calibri"/>
              </a:rPr>
              <a:t>if</a:t>
            </a:r>
            <a:r>
              <a:rPr sz="2800" spc="-15" dirty="0">
                <a:latin typeface="Calibri"/>
                <a:cs typeface="Calibri"/>
              </a:rPr>
              <a:t> </a:t>
            </a:r>
            <a:r>
              <a:rPr sz="2800" spc="-25" dirty="0">
                <a:latin typeface="Calibri"/>
                <a:cs typeface="Calibri"/>
              </a:rPr>
              <a:t>continuous </a:t>
            </a:r>
            <a:r>
              <a:rPr sz="2800" spc="-620" dirty="0">
                <a:latin typeface="Calibri"/>
                <a:cs typeface="Calibri"/>
              </a:rPr>
              <a:t> </a:t>
            </a:r>
            <a:r>
              <a:rPr sz="2800" spc="-30" dirty="0">
                <a:latin typeface="Calibri"/>
                <a:cs typeface="Calibri"/>
              </a:rPr>
              <a:t>pressure</a:t>
            </a:r>
            <a:r>
              <a:rPr sz="2800" spc="-20" dirty="0">
                <a:latin typeface="Calibri"/>
                <a:cs typeface="Calibri"/>
              </a:rPr>
              <a:t> </a:t>
            </a:r>
            <a:r>
              <a:rPr sz="2800" spc="-10" dirty="0">
                <a:latin typeface="Calibri"/>
                <a:cs typeface="Calibri"/>
              </a:rPr>
              <a:t>is</a:t>
            </a:r>
            <a:r>
              <a:rPr sz="2800" spc="35" dirty="0">
                <a:latin typeface="Calibri"/>
                <a:cs typeface="Calibri"/>
              </a:rPr>
              <a:t> </a:t>
            </a:r>
            <a:r>
              <a:rPr sz="2800" spc="-20" dirty="0">
                <a:latin typeface="Calibri"/>
                <a:cs typeface="Calibri"/>
              </a:rPr>
              <a:t>applied</a:t>
            </a:r>
            <a:endParaRPr sz="2800" dirty="0">
              <a:latin typeface="Calibri"/>
              <a:cs typeface="Calibri"/>
            </a:endParaRPr>
          </a:p>
          <a:p>
            <a:pPr marL="241300" marR="346075" indent="-228600">
              <a:lnSpc>
                <a:spcPts val="3000"/>
              </a:lnSpc>
              <a:spcBef>
                <a:spcPts val="994"/>
              </a:spcBef>
              <a:buFont typeface="Arial MT"/>
              <a:buChar char="•"/>
              <a:tabLst>
                <a:tab pos="241300" algn="l"/>
              </a:tabLst>
            </a:pPr>
            <a:r>
              <a:rPr sz="2800" i="1" spc="-20" dirty="0">
                <a:solidFill>
                  <a:srgbClr val="FF0000"/>
                </a:solidFill>
                <a:latin typeface="Calibri"/>
                <a:cs typeface="Calibri"/>
              </a:rPr>
              <a:t>Slowly </a:t>
            </a:r>
            <a:r>
              <a:rPr sz="2800" i="1" spc="-10" dirty="0">
                <a:solidFill>
                  <a:srgbClr val="FF0000"/>
                </a:solidFill>
                <a:latin typeface="Calibri"/>
                <a:cs typeface="Calibri"/>
              </a:rPr>
              <a:t>adapting</a:t>
            </a:r>
            <a:r>
              <a:rPr sz="2800" i="1" spc="-25" dirty="0">
                <a:solidFill>
                  <a:srgbClr val="FF0000"/>
                </a:solidFill>
                <a:latin typeface="Calibri"/>
                <a:cs typeface="Calibri"/>
              </a:rPr>
              <a:t> mechanoreceptors</a:t>
            </a:r>
            <a:r>
              <a:rPr sz="2800" i="1" spc="40" dirty="0">
                <a:latin typeface="Calibri"/>
                <a:cs typeface="Calibri"/>
              </a:rPr>
              <a:t> </a:t>
            </a:r>
            <a:r>
              <a:rPr sz="2800" spc="-25" dirty="0">
                <a:latin typeface="Calibri"/>
                <a:cs typeface="Calibri"/>
              </a:rPr>
              <a:t>respond</a:t>
            </a:r>
            <a:r>
              <a:rPr sz="2800" spc="35" dirty="0">
                <a:latin typeface="Calibri"/>
                <a:cs typeface="Calibri"/>
              </a:rPr>
              <a:t> </a:t>
            </a:r>
            <a:r>
              <a:rPr sz="2800" spc="-30" dirty="0">
                <a:latin typeface="Calibri"/>
                <a:cs typeface="Calibri"/>
              </a:rPr>
              <a:t>to </a:t>
            </a:r>
            <a:r>
              <a:rPr sz="2800" spc="-620" dirty="0">
                <a:latin typeface="Calibri"/>
                <a:cs typeface="Calibri"/>
              </a:rPr>
              <a:t> </a:t>
            </a:r>
            <a:r>
              <a:rPr sz="2800" spc="-25" dirty="0">
                <a:latin typeface="Calibri"/>
                <a:cs typeface="Calibri"/>
              </a:rPr>
              <a:t>continuously</a:t>
            </a:r>
            <a:r>
              <a:rPr sz="2800" spc="-15" dirty="0">
                <a:latin typeface="Calibri"/>
                <a:cs typeface="Calibri"/>
              </a:rPr>
              <a:t> </a:t>
            </a:r>
            <a:r>
              <a:rPr sz="2800" spc="-5" dirty="0">
                <a:latin typeface="Calibri"/>
                <a:cs typeface="Calibri"/>
              </a:rPr>
              <a:t>applied</a:t>
            </a:r>
            <a:r>
              <a:rPr sz="2800" spc="50" dirty="0">
                <a:latin typeface="Calibri"/>
                <a:cs typeface="Calibri"/>
              </a:rPr>
              <a:t> </a:t>
            </a:r>
            <a:r>
              <a:rPr sz="2800" spc="-30" dirty="0">
                <a:latin typeface="Calibri"/>
                <a:cs typeface="Calibri"/>
              </a:rPr>
              <a:t>pressure</a:t>
            </a:r>
            <a:endParaRPr sz="2800" dirty="0">
              <a:latin typeface="Calibri"/>
              <a:cs typeface="Calibri"/>
            </a:endParaRPr>
          </a:p>
        </p:txBody>
      </p:sp>
    </p:spTree>
    <p:extLst>
      <p:ext uri="{BB962C8B-B14F-4D97-AF65-F5344CB8AC3E}">
        <p14:creationId xmlns:p14="http://schemas.microsoft.com/office/powerpoint/2010/main" val="3840669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524000" y="1"/>
            <a:ext cx="0" cy="461665"/>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12</a:t>
            </a:fld>
            <a:endParaRPr dirty="0"/>
          </a:p>
        </p:txBody>
      </p:sp>
      <p:sp>
        <p:nvSpPr>
          <p:cNvPr id="2" name="object 2"/>
          <p:cNvSpPr txBox="1">
            <a:spLocks noGrp="1"/>
          </p:cNvSpPr>
          <p:nvPr>
            <p:ph type="title"/>
          </p:nvPr>
        </p:nvSpPr>
        <p:spPr>
          <a:xfrm>
            <a:off x="4241039" y="573735"/>
            <a:ext cx="3692525" cy="697230"/>
          </a:xfrm>
          <a:prstGeom prst="rect">
            <a:avLst/>
          </a:prstGeom>
        </p:spPr>
        <p:txBody>
          <a:bodyPr vert="horz" wrap="square" lIns="0" tIns="13335" rIns="0" bIns="0" rtlCol="0" anchor="ctr">
            <a:spAutoFit/>
          </a:bodyPr>
          <a:lstStyle/>
          <a:p>
            <a:pPr marL="12700">
              <a:lnSpc>
                <a:spcPct val="100000"/>
              </a:lnSpc>
              <a:spcBef>
                <a:spcPts val="105"/>
              </a:spcBef>
            </a:pPr>
            <a:r>
              <a:rPr spc="-5" dirty="0"/>
              <a:t>Human</a:t>
            </a:r>
            <a:r>
              <a:rPr spc="-170" dirty="0"/>
              <a:t> </a:t>
            </a:r>
            <a:r>
              <a:rPr spc="-5" dirty="0"/>
              <a:t>Memory</a:t>
            </a:r>
          </a:p>
        </p:txBody>
      </p:sp>
      <p:sp>
        <p:nvSpPr>
          <p:cNvPr id="3" name="object 3"/>
          <p:cNvSpPr txBox="1"/>
          <p:nvPr/>
        </p:nvSpPr>
        <p:spPr>
          <a:xfrm>
            <a:off x="2231237" y="1687414"/>
            <a:ext cx="7517130" cy="3726815"/>
          </a:xfrm>
          <a:prstGeom prst="rect">
            <a:avLst/>
          </a:prstGeom>
        </p:spPr>
        <p:txBody>
          <a:bodyPr vert="horz" wrap="square" lIns="0" tIns="95250" rIns="0" bIns="0" rtlCol="0">
            <a:spAutoFit/>
          </a:bodyPr>
          <a:lstStyle/>
          <a:p>
            <a:pPr marL="241300" indent="-228600">
              <a:spcBef>
                <a:spcPts val="750"/>
              </a:spcBef>
              <a:buFont typeface="Arial MT"/>
              <a:buChar char="•"/>
              <a:tabLst>
                <a:tab pos="241300" algn="l"/>
              </a:tabLst>
            </a:pPr>
            <a:r>
              <a:rPr sz="2800" spc="-40" dirty="0">
                <a:latin typeface="Calibri"/>
                <a:cs typeface="Calibri"/>
              </a:rPr>
              <a:t>Have</a:t>
            </a:r>
            <a:r>
              <a:rPr sz="2800" spc="-65" dirty="0">
                <a:latin typeface="Calibri"/>
                <a:cs typeface="Calibri"/>
              </a:rPr>
              <a:t> </a:t>
            </a:r>
            <a:r>
              <a:rPr sz="2800" spc="-35" dirty="0">
                <a:latin typeface="Calibri"/>
                <a:cs typeface="Calibri"/>
              </a:rPr>
              <a:t>you </a:t>
            </a:r>
            <a:r>
              <a:rPr sz="2800" spc="-25" dirty="0">
                <a:latin typeface="Calibri"/>
                <a:cs typeface="Calibri"/>
              </a:rPr>
              <a:t>ever</a:t>
            </a:r>
            <a:r>
              <a:rPr sz="2800" spc="-45" dirty="0">
                <a:latin typeface="Calibri"/>
                <a:cs typeface="Calibri"/>
              </a:rPr>
              <a:t> </a:t>
            </a:r>
            <a:r>
              <a:rPr sz="2800" spc="-40" dirty="0">
                <a:latin typeface="Calibri"/>
                <a:cs typeface="Calibri"/>
              </a:rPr>
              <a:t>played</a:t>
            </a:r>
            <a:r>
              <a:rPr sz="2800" spc="-60" dirty="0">
                <a:latin typeface="Calibri"/>
                <a:cs typeface="Calibri"/>
              </a:rPr>
              <a:t> </a:t>
            </a:r>
            <a:r>
              <a:rPr sz="2800" spc="-5" dirty="0">
                <a:latin typeface="Calibri"/>
                <a:cs typeface="Calibri"/>
              </a:rPr>
              <a:t>the</a:t>
            </a:r>
            <a:r>
              <a:rPr sz="2800" spc="-20" dirty="0">
                <a:latin typeface="Calibri"/>
                <a:cs typeface="Calibri"/>
              </a:rPr>
              <a:t> </a:t>
            </a:r>
            <a:r>
              <a:rPr sz="2800" spc="-5" dirty="0">
                <a:latin typeface="Calibri"/>
                <a:cs typeface="Calibri"/>
              </a:rPr>
              <a:t>memory</a:t>
            </a:r>
            <a:r>
              <a:rPr sz="2800" spc="105" dirty="0">
                <a:latin typeface="Calibri"/>
                <a:cs typeface="Calibri"/>
              </a:rPr>
              <a:t> </a:t>
            </a:r>
            <a:r>
              <a:rPr sz="2800" spc="-25" dirty="0">
                <a:latin typeface="Calibri"/>
                <a:cs typeface="Calibri"/>
              </a:rPr>
              <a:t>game?</a:t>
            </a:r>
            <a:endParaRPr sz="2800">
              <a:latin typeface="Calibri"/>
              <a:cs typeface="Calibri"/>
            </a:endParaRPr>
          </a:p>
          <a:p>
            <a:pPr marL="241300" marR="5080" indent="-228600">
              <a:lnSpc>
                <a:spcPts val="3000"/>
              </a:lnSpc>
              <a:spcBef>
                <a:spcPts val="1050"/>
              </a:spcBef>
              <a:buFont typeface="Arial MT"/>
              <a:buChar char="•"/>
              <a:tabLst>
                <a:tab pos="241300" algn="l"/>
              </a:tabLst>
            </a:pPr>
            <a:r>
              <a:rPr sz="2800" spc="-10" dirty="0">
                <a:latin typeface="Calibri"/>
                <a:cs typeface="Calibri"/>
              </a:rPr>
              <a:t>Such </a:t>
            </a:r>
            <a:r>
              <a:rPr sz="2800" spc="-25" dirty="0">
                <a:latin typeface="Calibri"/>
                <a:cs typeface="Calibri"/>
              </a:rPr>
              <a:t>games rely </a:t>
            </a:r>
            <a:r>
              <a:rPr sz="2800" spc="-5" dirty="0">
                <a:latin typeface="Calibri"/>
                <a:cs typeface="Calibri"/>
              </a:rPr>
              <a:t>on </a:t>
            </a:r>
            <a:r>
              <a:rPr sz="2800" spc="-10" dirty="0">
                <a:latin typeface="Calibri"/>
                <a:cs typeface="Calibri"/>
              </a:rPr>
              <a:t>our </a:t>
            </a:r>
            <a:r>
              <a:rPr sz="2800" spc="-5" dirty="0">
                <a:latin typeface="Calibri"/>
                <a:cs typeface="Calibri"/>
              </a:rPr>
              <a:t>ability </a:t>
            </a:r>
            <a:r>
              <a:rPr sz="2800" spc="-30" dirty="0">
                <a:latin typeface="Calibri"/>
                <a:cs typeface="Calibri"/>
              </a:rPr>
              <a:t>to </a:t>
            </a:r>
            <a:r>
              <a:rPr sz="2800" spc="-45" dirty="0">
                <a:latin typeface="Calibri"/>
                <a:cs typeface="Calibri"/>
              </a:rPr>
              <a:t>store </a:t>
            </a:r>
            <a:r>
              <a:rPr sz="2800" spc="-5" dirty="0">
                <a:latin typeface="Calibri"/>
                <a:cs typeface="Calibri"/>
              </a:rPr>
              <a:t>and </a:t>
            </a:r>
            <a:r>
              <a:rPr sz="2800" spc="-40" dirty="0">
                <a:latin typeface="Calibri"/>
                <a:cs typeface="Calibri"/>
              </a:rPr>
              <a:t>retrieve </a:t>
            </a:r>
            <a:r>
              <a:rPr sz="2800" spc="-620" dirty="0">
                <a:latin typeface="Calibri"/>
                <a:cs typeface="Calibri"/>
              </a:rPr>
              <a:t> </a:t>
            </a:r>
            <a:r>
              <a:rPr sz="2800" spc="-25" dirty="0">
                <a:latin typeface="Calibri"/>
                <a:cs typeface="Calibri"/>
              </a:rPr>
              <a:t>information</a:t>
            </a:r>
            <a:endParaRPr sz="2800">
              <a:latin typeface="Calibri"/>
              <a:cs typeface="Calibri"/>
            </a:endParaRPr>
          </a:p>
          <a:p>
            <a:pPr marL="241300" indent="-228600">
              <a:spcBef>
                <a:spcPts val="560"/>
              </a:spcBef>
              <a:buFont typeface="Arial MT"/>
              <a:buChar char="•"/>
              <a:tabLst>
                <a:tab pos="241300" algn="l"/>
              </a:tabLst>
            </a:pPr>
            <a:r>
              <a:rPr sz="2800" spc="-15" dirty="0">
                <a:latin typeface="Calibri"/>
                <a:cs typeface="Calibri"/>
              </a:rPr>
              <a:t>This</a:t>
            </a:r>
            <a:r>
              <a:rPr sz="2800" spc="-20" dirty="0">
                <a:latin typeface="Calibri"/>
                <a:cs typeface="Calibri"/>
              </a:rPr>
              <a:t> </a:t>
            </a:r>
            <a:r>
              <a:rPr sz="2800" spc="-5" dirty="0">
                <a:latin typeface="Calibri"/>
                <a:cs typeface="Calibri"/>
              </a:rPr>
              <a:t>is</a:t>
            </a:r>
            <a:r>
              <a:rPr sz="2800" spc="-20" dirty="0">
                <a:latin typeface="Calibri"/>
                <a:cs typeface="Calibri"/>
              </a:rPr>
              <a:t> </a:t>
            </a:r>
            <a:r>
              <a:rPr sz="2800" spc="-5" dirty="0">
                <a:latin typeface="Calibri"/>
                <a:cs typeface="Calibri"/>
              </a:rPr>
              <a:t>the</a:t>
            </a:r>
            <a:r>
              <a:rPr sz="2800" spc="-20" dirty="0">
                <a:latin typeface="Calibri"/>
                <a:cs typeface="Calibri"/>
              </a:rPr>
              <a:t> </a:t>
            </a:r>
            <a:r>
              <a:rPr sz="2800" spc="-10" dirty="0">
                <a:latin typeface="Calibri"/>
                <a:cs typeface="Calibri"/>
              </a:rPr>
              <a:t>job </a:t>
            </a:r>
            <a:r>
              <a:rPr sz="2800" spc="-5" dirty="0">
                <a:latin typeface="Calibri"/>
                <a:cs typeface="Calibri"/>
              </a:rPr>
              <a:t>of</a:t>
            </a:r>
            <a:r>
              <a:rPr sz="2800" spc="-15" dirty="0">
                <a:latin typeface="Calibri"/>
                <a:cs typeface="Calibri"/>
              </a:rPr>
              <a:t> our </a:t>
            </a:r>
            <a:r>
              <a:rPr sz="2800" spc="-5" dirty="0">
                <a:latin typeface="Calibri"/>
                <a:cs typeface="Calibri"/>
              </a:rPr>
              <a:t>memory</a:t>
            </a:r>
            <a:r>
              <a:rPr sz="2800" spc="80" dirty="0">
                <a:latin typeface="Calibri"/>
                <a:cs typeface="Calibri"/>
              </a:rPr>
              <a:t> </a:t>
            </a:r>
            <a:r>
              <a:rPr sz="2800" spc="-50" dirty="0">
                <a:latin typeface="Calibri"/>
                <a:cs typeface="Calibri"/>
              </a:rPr>
              <a:t>system</a:t>
            </a:r>
            <a:endParaRPr sz="2800">
              <a:latin typeface="Calibri"/>
              <a:cs typeface="Calibri"/>
            </a:endParaRPr>
          </a:p>
          <a:p>
            <a:pPr marL="241300" indent="-228600">
              <a:spcBef>
                <a:spcPts val="695"/>
              </a:spcBef>
              <a:buFont typeface="Arial MT"/>
              <a:buChar char="•"/>
              <a:tabLst>
                <a:tab pos="241300" algn="l"/>
              </a:tabLst>
            </a:pPr>
            <a:r>
              <a:rPr sz="2800" spc="-5" dirty="0">
                <a:latin typeface="Calibri"/>
                <a:cs typeface="Calibri"/>
              </a:rPr>
              <a:t>Much of</a:t>
            </a:r>
            <a:r>
              <a:rPr sz="2800" spc="-15" dirty="0">
                <a:latin typeface="Calibri"/>
                <a:cs typeface="Calibri"/>
              </a:rPr>
              <a:t> our</a:t>
            </a:r>
            <a:r>
              <a:rPr sz="2800" dirty="0">
                <a:latin typeface="Calibri"/>
                <a:cs typeface="Calibri"/>
              </a:rPr>
              <a:t> </a:t>
            </a:r>
            <a:r>
              <a:rPr sz="2800" spc="-45" dirty="0">
                <a:latin typeface="Calibri"/>
                <a:cs typeface="Calibri"/>
              </a:rPr>
              <a:t>everyday</a:t>
            </a:r>
            <a:r>
              <a:rPr sz="2800" spc="5" dirty="0">
                <a:latin typeface="Calibri"/>
                <a:cs typeface="Calibri"/>
              </a:rPr>
              <a:t> </a:t>
            </a:r>
            <a:r>
              <a:rPr sz="2800" spc="-5" dirty="0">
                <a:latin typeface="Calibri"/>
                <a:cs typeface="Calibri"/>
              </a:rPr>
              <a:t>activity</a:t>
            </a:r>
            <a:r>
              <a:rPr sz="2800" spc="-55" dirty="0">
                <a:latin typeface="Calibri"/>
                <a:cs typeface="Calibri"/>
              </a:rPr>
              <a:t> </a:t>
            </a:r>
            <a:r>
              <a:rPr sz="2800" spc="-25" dirty="0">
                <a:latin typeface="Calibri"/>
                <a:cs typeface="Calibri"/>
              </a:rPr>
              <a:t>relies</a:t>
            </a:r>
            <a:r>
              <a:rPr sz="2800" spc="-30" dirty="0">
                <a:latin typeface="Calibri"/>
                <a:cs typeface="Calibri"/>
              </a:rPr>
              <a:t> </a:t>
            </a:r>
            <a:r>
              <a:rPr sz="2800" spc="-5" dirty="0">
                <a:latin typeface="Calibri"/>
                <a:cs typeface="Calibri"/>
              </a:rPr>
              <a:t>on</a:t>
            </a:r>
            <a:r>
              <a:rPr sz="2800" spc="90" dirty="0">
                <a:latin typeface="Calibri"/>
                <a:cs typeface="Calibri"/>
              </a:rPr>
              <a:t> </a:t>
            </a:r>
            <a:r>
              <a:rPr sz="2800" spc="-5" dirty="0">
                <a:latin typeface="Calibri"/>
                <a:cs typeface="Calibri"/>
              </a:rPr>
              <a:t>memory</a:t>
            </a:r>
            <a:endParaRPr sz="2800">
              <a:latin typeface="Calibri"/>
              <a:cs typeface="Calibri"/>
            </a:endParaRPr>
          </a:p>
          <a:p>
            <a:pPr marL="241300" marR="478155" indent="-228600">
              <a:lnSpc>
                <a:spcPct val="89300"/>
              </a:lnSpc>
              <a:spcBef>
                <a:spcPts val="1105"/>
              </a:spcBef>
              <a:buFont typeface="Arial MT"/>
              <a:buChar char="•"/>
              <a:tabLst>
                <a:tab pos="241300" algn="l"/>
              </a:tabLst>
            </a:pPr>
            <a:r>
              <a:rPr sz="2800" spc="-5" dirty="0">
                <a:latin typeface="Calibri"/>
                <a:cs typeface="Calibri"/>
              </a:rPr>
              <a:t>As</a:t>
            </a:r>
            <a:r>
              <a:rPr sz="2800" spc="-20" dirty="0">
                <a:latin typeface="Calibri"/>
                <a:cs typeface="Calibri"/>
              </a:rPr>
              <a:t> well</a:t>
            </a:r>
            <a:r>
              <a:rPr sz="2800" spc="-30" dirty="0">
                <a:latin typeface="Calibri"/>
                <a:cs typeface="Calibri"/>
              </a:rPr>
              <a:t> </a:t>
            </a:r>
            <a:r>
              <a:rPr sz="2800" spc="-5" dirty="0">
                <a:latin typeface="Calibri"/>
                <a:cs typeface="Calibri"/>
              </a:rPr>
              <a:t>as</a:t>
            </a:r>
            <a:r>
              <a:rPr sz="2800" spc="10" dirty="0">
                <a:latin typeface="Calibri"/>
                <a:cs typeface="Calibri"/>
              </a:rPr>
              <a:t> </a:t>
            </a:r>
            <a:r>
              <a:rPr sz="2800" spc="-35" dirty="0">
                <a:latin typeface="Calibri"/>
                <a:cs typeface="Calibri"/>
              </a:rPr>
              <a:t>storing</a:t>
            </a:r>
            <a:r>
              <a:rPr sz="2800" spc="5" dirty="0">
                <a:latin typeface="Calibri"/>
                <a:cs typeface="Calibri"/>
              </a:rPr>
              <a:t> </a:t>
            </a:r>
            <a:r>
              <a:rPr sz="2800" spc="-5" dirty="0">
                <a:latin typeface="Calibri"/>
                <a:cs typeface="Calibri"/>
              </a:rPr>
              <a:t>all</a:t>
            </a:r>
            <a:r>
              <a:rPr sz="2800" spc="-25" dirty="0">
                <a:latin typeface="Calibri"/>
                <a:cs typeface="Calibri"/>
              </a:rPr>
              <a:t> </a:t>
            </a:r>
            <a:r>
              <a:rPr sz="2800" spc="-15" dirty="0">
                <a:latin typeface="Calibri"/>
                <a:cs typeface="Calibri"/>
              </a:rPr>
              <a:t>our</a:t>
            </a:r>
            <a:r>
              <a:rPr sz="2800" spc="-5" dirty="0">
                <a:latin typeface="Calibri"/>
                <a:cs typeface="Calibri"/>
              </a:rPr>
              <a:t> </a:t>
            </a:r>
            <a:r>
              <a:rPr sz="2800" spc="-20" dirty="0">
                <a:latin typeface="Calibri"/>
                <a:cs typeface="Calibri"/>
              </a:rPr>
              <a:t>factual</a:t>
            </a:r>
            <a:r>
              <a:rPr sz="2800" spc="-55" dirty="0">
                <a:latin typeface="Calibri"/>
                <a:cs typeface="Calibri"/>
              </a:rPr>
              <a:t> </a:t>
            </a:r>
            <a:r>
              <a:rPr sz="2800" spc="-20" dirty="0">
                <a:latin typeface="Calibri"/>
                <a:cs typeface="Calibri"/>
              </a:rPr>
              <a:t>knowledge,</a:t>
            </a:r>
            <a:r>
              <a:rPr sz="2800" spc="10" dirty="0">
                <a:latin typeface="Calibri"/>
                <a:cs typeface="Calibri"/>
              </a:rPr>
              <a:t> </a:t>
            </a:r>
            <a:r>
              <a:rPr sz="2800" spc="-15" dirty="0">
                <a:latin typeface="Calibri"/>
                <a:cs typeface="Calibri"/>
              </a:rPr>
              <a:t>our </a:t>
            </a:r>
            <a:r>
              <a:rPr sz="2800" spc="-620" dirty="0">
                <a:latin typeface="Calibri"/>
                <a:cs typeface="Calibri"/>
              </a:rPr>
              <a:t> </a:t>
            </a:r>
            <a:r>
              <a:rPr sz="2800" spc="-5" dirty="0">
                <a:latin typeface="Calibri"/>
                <a:cs typeface="Calibri"/>
              </a:rPr>
              <a:t>memory </a:t>
            </a:r>
            <a:r>
              <a:rPr sz="2800" spc="-30" dirty="0">
                <a:latin typeface="Calibri"/>
                <a:cs typeface="Calibri"/>
              </a:rPr>
              <a:t>contains </a:t>
            </a:r>
            <a:r>
              <a:rPr sz="2800" spc="-15" dirty="0">
                <a:latin typeface="Calibri"/>
                <a:cs typeface="Calibri"/>
              </a:rPr>
              <a:t>our </a:t>
            </a:r>
            <a:r>
              <a:rPr sz="2800" spc="-20" dirty="0">
                <a:latin typeface="Calibri"/>
                <a:cs typeface="Calibri"/>
              </a:rPr>
              <a:t>knowledge </a:t>
            </a:r>
            <a:r>
              <a:rPr sz="2800" spc="-5" dirty="0">
                <a:latin typeface="Calibri"/>
                <a:cs typeface="Calibri"/>
              </a:rPr>
              <a:t>of actions </a:t>
            </a:r>
            <a:r>
              <a:rPr sz="2800" spc="-10" dirty="0">
                <a:latin typeface="Calibri"/>
                <a:cs typeface="Calibri"/>
              </a:rPr>
              <a:t>or </a:t>
            </a:r>
            <a:r>
              <a:rPr sz="2800" spc="-5" dirty="0">
                <a:latin typeface="Calibri"/>
                <a:cs typeface="Calibri"/>
              </a:rPr>
              <a:t> </a:t>
            </a:r>
            <a:r>
              <a:rPr sz="2800" spc="-35" dirty="0">
                <a:latin typeface="Calibri"/>
                <a:cs typeface="Calibri"/>
              </a:rPr>
              <a:t>procedures</a:t>
            </a:r>
            <a:endParaRPr sz="2800">
              <a:latin typeface="Calibri"/>
              <a:cs typeface="Calibri"/>
            </a:endParaRPr>
          </a:p>
        </p:txBody>
      </p:sp>
    </p:spTree>
    <p:extLst>
      <p:ext uri="{BB962C8B-B14F-4D97-AF65-F5344CB8AC3E}">
        <p14:creationId xmlns:p14="http://schemas.microsoft.com/office/powerpoint/2010/main" val="2788686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STRUCTURE OF HUMAN MEMORY</a:t>
            </a:r>
            <a:endParaRPr lang="en-IN" dirty="0"/>
          </a:p>
        </p:txBody>
      </p:sp>
      <p:pic>
        <p:nvPicPr>
          <p:cNvPr id="3076" name="Picture 4" descr="The varieties of human memory and correspondingly diverse neural substrates. A simplified model of human memory shows several major systems that are distinguishable not only by their behavioral expression, but also by the brain structures critically involved (indicated in bold font for each major memory type). The four major systems highlighted in the present work are indicated in yellow. Following the model of Squi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960" y="1690688"/>
            <a:ext cx="11008080" cy="4266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386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flipH="1">
            <a:off x="1524000" y="174812"/>
            <a:ext cx="331694" cy="153888"/>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14</a:t>
            </a:fld>
            <a:endParaRPr dirty="0"/>
          </a:p>
        </p:txBody>
      </p:sp>
      <p:sp>
        <p:nvSpPr>
          <p:cNvPr id="2" name="object 2"/>
          <p:cNvSpPr txBox="1">
            <a:spLocks noGrp="1"/>
          </p:cNvSpPr>
          <p:nvPr>
            <p:ph type="title"/>
          </p:nvPr>
        </p:nvSpPr>
        <p:spPr>
          <a:xfrm>
            <a:off x="4173981" y="251756"/>
            <a:ext cx="3827779" cy="697230"/>
          </a:xfrm>
          <a:prstGeom prst="rect">
            <a:avLst/>
          </a:prstGeom>
        </p:spPr>
        <p:txBody>
          <a:bodyPr vert="horz" wrap="square" lIns="0" tIns="13335" rIns="0" bIns="0" rtlCol="0" anchor="ctr">
            <a:spAutoFit/>
          </a:bodyPr>
          <a:lstStyle/>
          <a:p>
            <a:pPr marL="12700">
              <a:lnSpc>
                <a:spcPct val="100000"/>
              </a:lnSpc>
              <a:spcBef>
                <a:spcPts val="105"/>
              </a:spcBef>
            </a:pPr>
            <a:r>
              <a:rPr dirty="0"/>
              <a:t>Sensory</a:t>
            </a:r>
            <a:r>
              <a:rPr spc="-175" dirty="0"/>
              <a:t> </a:t>
            </a:r>
            <a:r>
              <a:rPr spc="-5" dirty="0"/>
              <a:t>Memory</a:t>
            </a:r>
          </a:p>
        </p:txBody>
      </p:sp>
      <p:sp>
        <p:nvSpPr>
          <p:cNvPr id="3" name="object 3"/>
          <p:cNvSpPr txBox="1"/>
          <p:nvPr/>
        </p:nvSpPr>
        <p:spPr>
          <a:xfrm>
            <a:off x="695599" y="948986"/>
            <a:ext cx="10949554" cy="5340052"/>
          </a:xfrm>
          <a:prstGeom prst="rect">
            <a:avLst/>
          </a:prstGeom>
        </p:spPr>
        <p:txBody>
          <a:bodyPr vert="horz" wrap="square" lIns="0" tIns="102870" rIns="0" bIns="0" rtlCol="0">
            <a:spAutoFit/>
          </a:bodyPr>
          <a:lstStyle/>
          <a:p>
            <a:pPr marL="241300" indent="-228600">
              <a:spcBef>
                <a:spcPts val="810"/>
              </a:spcBef>
              <a:buFont typeface="Arial MT"/>
              <a:buChar char="•"/>
              <a:tabLst>
                <a:tab pos="241300" algn="l"/>
              </a:tabLst>
            </a:pPr>
            <a:r>
              <a:rPr sz="2200" spc="-5" dirty="0">
                <a:latin typeface="Calibri"/>
                <a:cs typeface="Calibri"/>
              </a:rPr>
              <a:t>Act</a:t>
            </a:r>
            <a:r>
              <a:rPr sz="2200" spc="-20" dirty="0">
                <a:latin typeface="Calibri"/>
                <a:cs typeface="Calibri"/>
              </a:rPr>
              <a:t> </a:t>
            </a:r>
            <a:r>
              <a:rPr sz="2200" spc="-5" dirty="0">
                <a:latin typeface="Calibri"/>
                <a:cs typeface="Calibri"/>
              </a:rPr>
              <a:t>as</a:t>
            </a:r>
            <a:r>
              <a:rPr sz="2200" spc="-10" dirty="0">
                <a:latin typeface="Calibri"/>
                <a:cs typeface="Calibri"/>
              </a:rPr>
              <a:t> </a:t>
            </a:r>
            <a:r>
              <a:rPr sz="2200" spc="-50" dirty="0">
                <a:latin typeface="Calibri"/>
                <a:cs typeface="Calibri"/>
              </a:rPr>
              <a:t>buffers</a:t>
            </a:r>
            <a:r>
              <a:rPr sz="2200" spc="-75" dirty="0">
                <a:latin typeface="Calibri"/>
                <a:cs typeface="Calibri"/>
              </a:rPr>
              <a:t> </a:t>
            </a:r>
            <a:r>
              <a:rPr sz="2200" spc="-40" dirty="0">
                <a:latin typeface="Calibri"/>
                <a:cs typeface="Calibri"/>
              </a:rPr>
              <a:t>for</a:t>
            </a:r>
            <a:r>
              <a:rPr sz="2200" spc="-45" dirty="0">
                <a:latin typeface="Calibri"/>
                <a:cs typeface="Calibri"/>
              </a:rPr>
              <a:t> </a:t>
            </a:r>
            <a:r>
              <a:rPr sz="2200" spc="-25" dirty="0">
                <a:latin typeface="Calibri"/>
                <a:cs typeface="Calibri"/>
              </a:rPr>
              <a:t>stimuli</a:t>
            </a:r>
            <a:r>
              <a:rPr sz="2200" spc="-20" dirty="0">
                <a:latin typeface="Calibri"/>
                <a:cs typeface="Calibri"/>
              </a:rPr>
              <a:t> </a:t>
            </a:r>
            <a:r>
              <a:rPr sz="2200" spc="-25" dirty="0">
                <a:latin typeface="Calibri"/>
                <a:cs typeface="Calibri"/>
              </a:rPr>
              <a:t>received</a:t>
            </a:r>
            <a:r>
              <a:rPr sz="2200" spc="-50" dirty="0">
                <a:latin typeface="Calibri"/>
                <a:cs typeface="Calibri"/>
              </a:rPr>
              <a:t> </a:t>
            </a:r>
            <a:r>
              <a:rPr sz="2200" spc="-25" dirty="0">
                <a:latin typeface="Calibri"/>
                <a:cs typeface="Calibri"/>
              </a:rPr>
              <a:t>through</a:t>
            </a:r>
            <a:r>
              <a:rPr sz="2200" spc="220" dirty="0">
                <a:latin typeface="Calibri"/>
                <a:cs typeface="Calibri"/>
              </a:rPr>
              <a:t> </a:t>
            </a:r>
            <a:r>
              <a:rPr sz="2200" spc="-15" dirty="0">
                <a:latin typeface="Calibri"/>
                <a:cs typeface="Calibri"/>
              </a:rPr>
              <a:t>senses</a:t>
            </a:r>
            <a:endParaRPr sz="2200" dirty="0">
              <a:latin typeface="Calibri"/>
              <a:cs typeface="Calibri"/>
            </a:endParaRPr>
          </a:p>
          <a:p>
            <a:pPr marL="241300" indent="-228600">
              <a:spcBef>
                <a:spcPts val="710"/>
              </a:spcBef>
              <a:buFont typeface="Arial MT"/>
              <a:buChar char="•"/>
              <a:tabLst>
                <a:tab pos="241300" algn="l"/>
              </a:tabLst>
            </a:pPr>
            <a:r>
              <a:rPr sz="2200" spc="-25" dirty="0">
                <a:latin typeface="Calibri"/>
                <a:cs typeface="Calibri"/>
              </a:rPr>
              <a:t>Exists</a:t>
            </a:r>
            <a:r>
              <a:rPr sz="2200" spc="-40" dirty="0">
                <a:latin typeface="Calibri"/>
                <a:cs typeface="Calibri"/>
              </a:rPr>
              <a:t> for</a:t>
            </a:r>
            <a:r>
              <a:rPr sz="2200" spc="-50" dirty="0">
                <a:latin typeface="Calibri"/>
                <a:cs typeface="Calibri"/>
              </a:rPr>
              <a:t> </a:t>
            </a:r>
            <a:r>
              <a:rPr sz="2200" spc="-5" dirty="0">
                <a:latin typeface="Calibri"/>
                <a:cs typeface="Calibri"/>
              </a:rPr>
              <a:t>each</a:t>
            </a:r>
            <a:r>
              <a:rPr sz="2200" spc="-30" dirty="0">
                <a:latin typeface="Calibri"/>
                <a:cs typeface="Calibri"/>
              </a:rPr>
              <a:t> </a:t>
            </a:r>
            <a:r>
              <a:rPr sz="2200" spc="-10" dirty="0">
                <a:latin typeface="Calibri"/>
                <a:cs typeface="Calibri"/>
              </a:rPr>
              <a:t>sensory</a:t>
            </a:r>
            <a:r>
              <a:rPr sz="2200" spc="70" dirty="0">
                <a:latin typeface="Calibri"/>
                <a:cs typeface="Calibri"/>
              </a:rPr>
              <a:t> </a:t>
            </a:r>
            <a:r>
              <a:rPr sz="2200" spc="-5" dirty="0">
                <a:latin typeface="Calibri"/>
                <a:cs typeface="Calibri"/>
              </a:rPr>
              <a:t>channel</a:t>
            </a:r>
            <a:endParaRPr sz="2200" dirty="0">
              <a:latin typeface="Calibri"/>
              <a:cs typeface="Calibri"/>
            </a:endParaRPr>
          </a:p>
          <a:p>
            <a:pPr marL="698500" lvl="1" indent="-229235">
              <a:spcBef>
                <a:spcPts val="219"/>
              </a:spcBef>
              <a:buFont typeface="Arial MT"/>
              <a:buChar char="•"/>
              <a:tabLst>
                <a:tab pos="699135" algn="l"/>
              </a:tabLst>
            </a:pPr>
            <a:r>
              <a:rPr sz="2200" i="1" spc="-20" dirty="0">
                <a:latin typeface="Calibri"/>
                <a:cs typeface="Calibri"/>
              </a:rPr>
              <a:t>Iconic</a:t>
            </a:r>
            <a:r>
              <a:rPr sz="2200" i="1" spc="-30" dirty="0">
                <a:latin typeface="Calibri"/>
                <a:cs typeface="Calibri"/>
              </a:rPr>
              <a:t> </a:t>
            </a:r>
            <a:r>
              <a:rPr sz="2200" i="1" dirty="0">
                <a:latin typeface="Calibri"/>
                <a:cs typeface="Calibri"/>
              </a:rPr>
              <a:t>Memory</a:t>
            </a:r>
            <a:r>
              <a:rPr sz="2200" i="1" spc="-20" dirty="0">
                <a:latin typeface="Calibri"/>
                <a:cs typeface="Calibri"/>
              </a:rPr>
              <a:t> </a:t>
            </a:r>
            <a:r>
              <a:rPr sz="2200" spc="-35" dirty="0">
                <a:latin typeface="Calibri"/>
                <a:cs typeface="Calibri"/>
              </a:rPr>
              <a:t>for</a:t>
            </a:r>
            <a:r>
              <a:rPr sz="2200" spc="-40" dirty="0">
                <a:latin typeface="Calibri"/>
                <a:cs typeface="Calibri"/>
              </a:rPr>
              <a:t> </a:t>
            </a:r>
            <a:r>
              <a:rPr sz="2200" spc="-5" dirty="0">
                <a:latin typeface="Calibri"/>
                <a:cs typeface="Calibri"/>
              </a:rPr>
              <a:t>Visual</a:t>
            </a:r>
            <a:r>
              <a:rPr sz="2200" spc="-55" dirty="0">
                <a:latin typeface="Calibri"/>
                <a:cs typeface="Calibri"/>
              </a:rPr>
              <a:t> </a:t>
            </a:r>
            <a:r>
              <a:rPr sz="2200" spc="-5" dirty="0">
                <a:latin typeface="Calibri"/>
                <a:cs typeface="Calibri"/>
              </a:rPr>
              <a:t>Stimuli</a:t>
            </a:r>
            <a:endParaRPr sz="2200" dirty="0">
              <a:latin typeface="Calibri"/>
              <a:cs typeface="Calibri"/>
            </a:endParaRPr>
          </a:p>
          <a:p>
            <a:pPr marL="698500" lvl="1" indent="-229235">
              <a:spcBef>
                <a:spcPts val="204"/>
              </a:spcBef>
              <a:buFont typeface="Arial MT"/>
              <a:buChar char="•"/>
              <a:tabLst>
                <a:tab pos="699135" algn="l"/>
              </a:tabLst>
            </a:pPr>
            <a:r>
              <a:rPr sz="2200" i="1" spc="-20" dirty="0">
                <a:latin typeface="Calibri"/>
                <a:cs typeface="Calibri"/>
              </a:rPr>
              <a:t>Echoic</a:t>
            </a:r>
            <a:r>
              <a:rPr sz="2200" i="1" spc="-35" dirty="0">
                <a:latin typeface="Calibri"/>
                <a:cs typeface="Calibri"/>
              </a:rPr>
              <a:t> </a:t>
            </a:r>
            <a:r>
              <a:rPr sz="2200" i="1" dirty="0">
                <a:latin typeface="Calibri"/>
                <a:cs typeface="Calibri"/>
              </a:rPr>
              <a:t>Memory</a:t>
            </a:r>
            <a:r>
              <a:rPr sz="2200" i="1" spc="-20" dirty="0">
                <a:latin typeface="Calibri"/>
                <a:cs typeface="Calibri"/>
              </a:rPr>
              <a:t> </a:t>
            </a:r>
            <a:r>
              <a:rPr sz="2200" spc="-40" dirty="0">
                <a:latin typeface="Calibri"/>
                <a:cs typeface="Calibri"/>
              </a:rPr>
              <a:t>for</a:t>
            </a:r>
            <a:r>
              <a:rPr sz="2200" spc="-45" dirty="0">
                <a:latin typeface="Calibri"/>
                <a:cs typeface="Calibri"/>
              </a:rPr>
              <a:t> </a:t>
            </a:r>
            <a:r>
              <a:rPr sz="2200" spc="-20" dirty="0">
                <a:latin typeface="Calibri"/>
                <a:cs typeface="Calibri"/>
              </a:rPr>
              <a:t>Aural</a:t>
            </a:r>
            <a:r>
              <a:rPr sz="2200" spc="-75" dirty="0">
                <a:latin typeface="Calibri"/>
                <a:cs typeface="Calibri"/>
              </a:rPr>
              <a:t> </a:t>
            </a:r>
            <a:r>
              <a:rPr sz="2200" spc="-5" dirty="0">
                <a:latin typeface="Calibri"/>
                <a:cs typeface="Calibri"/>
              </a:rPr>
              <a:t>Stimuli</a:t>
            </a:r>
            <a:endParaRPr sz="2200" dirty="0">
              <a:latin typeface="Calibri"/>
              <a:cs typeface="Calibri"/>
            </a:endParaRPr>
          </a:p>
          <a:p>
            <a:pPr marL="698500" lvl="1" indent="-229235">
              <a:spcBef>
                <a:spcPts val="204"/>
              </a:spcBef>
              <a:buFont typeface="Arial MT"/>
              <a:buChar char="•"/>
              <a:tabLst>
                <a:tab pos="699135" algn="l"/>
              </a:tabLst>
            </a:pPr>
            <a:r>
              <a:rPr sz="2200" i="1" spc="-5" dirty="0">
                <a:latin typeface="Calibri"/>
                <a:cs typeface="Calibri"/>
              </a:rPr>
              <a:t>Haptic</a:t>
            </a:r>
            <a:r>
              <a:rPr sz="2200" i="1" spc="-70" dirty="0">
                <a:latin typeface="Calibri"/>
                <a:cs typeface="Calibri"/>
              </a:rPr>
              <a:t> </a:t>
            </a:r>
            <a:r>
              <a:rPr sz="2200" i="1" dirty="0">
                <a:latin typeface="Calibri"/>
                <a:cs typeface="Calibri"/>
              </a:rPr>
              <a:t>Memory</a:t>
            </a:r>
            <a:r>
              <a:rPr sz="2200" i="1" spc="-25" dirty="0">
                <a:latin typeface="Calibri"/>
                <a:cs typeface="Calibri"/>
              </a:rPr>
              <a:t> </a:t>
            </a:r>
            <a:r>
              <a:rPr sz="2200" spc="-35" dirty="0">
                <a:latin typeface="Calibri"/>
                <a:cs typeface="Calibri"/>
              </a:rPr>
              <a:t>for</a:t>
            </a:r>
            <a:r>
              <a:rPr sz="2200" spc="-40" dirty="0">
                <a:latin typeface="Calibri"/>
                <a:cs typeface="Calibri"/>
              </a:rPr>
              <a:t> </a:t>
            </a:r>
            <a:r>
              <a:rPr sz="2200" spc="-85" dirty="0">
                <a:latin typeface="Calibri"/>
                <a:cs typeface="Calibri"/>
              </a:rPr>
              <a:t>Touch</a:t>
            </a:r>
            <a:endParaRPr sz="2200" dirty="0">
              <a:latin typeface="Calibri"/>
              <a:cs typeface="Calibri"/>
            </a:endParaRPr>
          </a:p>
          <a:p>
            <a:pPr marL="241300" marR="5080" indent="-228600">
              <a:lnSpc>
                <a:spcPts val="3000"/>
              </a:lnSpc>
              <a:spcBef>
                <a:spcPts val="1005"/>
              </a:spcBef>
              <a:buFont typeface="Arial MT"/>
              <a:buChar char="•"/>
              <a:tabLst>
                <a:tab pos="241300" algn="l"/>
              </a:tabLst>
            </a:pPr>
            <a:r>
              <a:rPr sz="2200" spc="-10" dirty="0">
                <a:latin typeface="Calibri"/>
                <a:cs typeface="Calibri"/>
              </a:rPr>
              <a:t>These</a:t>
            </a:r>
            <a:r>
              <a:rPr sz="2200" spc="-30" dirty="0">
                <a:latin typeface="Calibri"/>
                <a:cs typeface="Calibri"/>
              </a:rPr>
              <a:t> </a:t>
            </a:r>
            <a:r>
              <a:rPr sz="2200" spc="-15" dirty="0">
                <a:latin typeface="Calibri"/>
                <a:cs typeface="Calibri"/>
              </a:rPr>
              <a:t>memories</a:t>
            </a:r>
            <a:r>
              <a:rPr sz="2200" spc="15" dirty="0">
                <a:latin typeface="Calibri"/>
                <a:cs typeface="Calibri"/>
              </a:rPr>
              <a:t> </a:t>
            </a:r>
            <a:r>
              <a:rPr sz="2200" spc="-25" dirty="0">
                <a:latin typeface="Calibri"/>
                <a:cs typeface="Calibri"/>
              </a:rPr>
              <a:t>are</a:t>
            </a:r>
            <a:r>
              <a:rPr sz="2200" spc="-40" dirty="0">
                <a:latin typeface="Calibri"/>
                <a:cs typeface="Calibri"/>
              </a:rPr>
              <a:t> constantly</a:t>
            </a:r>
            <a:r>
              <a:rPr sz="2200" spc="10" dirty="0">
                <a:latin typeface="Calibri"/>
                <a:cs typeface="Calibri"/>
              </a:rPr>
              <a:t> </a:t>
            </a:r>
            <a:r>
              <a:rPr sz="2200" spc="-25" dirty="0">
                <a:latin typeface="Calibri"/>
                <a:cs typeface="Calibri"/>
              </a:rPr>
              <a:t>overwritten</a:t>
            </a:r>
            <a:r>
              <a:rPr sz="2200" spc="-60" dirty="0">
                <a:latin typeface="Calibri"/>
                <a:cs typeface="Calibri"/>
              </a:rPr>
              <a:t> </a:t>
            </a:r>
            <a:r>
              <a:rPr sz="2200" spc="-20" dirty="0">
                <a:latin typeface="Calibri"/>
                <a:cs typeface="Calibri"/>
              </a:rPr>
              <a:t>by</a:t>
            </a:r>
            <a:r>
              <a:rPr sz="2200" spc="-25" dirty="0">
                <a:latin typeface="Calibri"/>
                <a:cs typeface="Calibri"/>
              </a:rPr>
              <a:t> </a:t>
            </a:r>
            <a:r>
              <a:rPr sz="2200" spc="-20" dirty="0">
                <a:latin typeface="Calibri"/>
                <a:cs typeface="Calibri"/>
              </a:rPr>
              <a:t>new </a:t>
            </a:r>
            <a:r>
              <a:rPr sz="2200" spc="-620" dirty="0">
                <a:latin typeface="Calibri"/>
                <a:cs typeface="Calibri"/>
              </a:rPr>
              <a:t> </a:t>
            </a:r>
            <a:r>
              <a:rPr sz="2200" spc="-25" dirty="0">
                <a:latin typeface="Calibri"/>
                <a:cs typeface="Calibri"/>
              </a:rPr>
              <a:t>information</a:t>
            </a:r>
            <a:r>
              <a:rPr sz="2200" spc="-55" dirty="0">
                <a:latin typeface="Calibri"/>
                <a:cs typeface="Calibri"/>
              </a:rPr>
              <a:t> </a:t>
            </a:r>
            <a:r>
              <a:rPr sz="2200" spc="-20" dirty="0">
                <a:latin typeface="Calibri"/>
                <a:cs typeface="Calibri"/>
              </a:rPr>
              <a:t>coming</a:t>
            </a:r>
            <a:r>
              <a:rPr sz="2200" spc="-25" dirty="0">
                <a:latin typeface="Calibri"/>
                <a:cs typeface="Calibri"/>
              </a:rPr>
              <a:t> </a:t>
            </a:r>
            <a:r>
              <a:rPr sz="2200" spc="-5" dirty="0">
                <a:latin typeface="Calibri"/>
                <a:cs typeface="Calibri"/>
              </a:rPr>
              <a:t>in</a:t>
            </a:r>
            <a:r>
              <a:rPr sz="2200" spc="-20" dirty="0">
                <a:latin typeface="Calibri"/>
                <a:cs typeface="Calibri"/>
              </a:rPr>
              <a:t> </a:t>
            </a:r>
            <a:r>
              <a:rPr sz="2200" spc="-5" dirty="0">
                <a:latin typeface="Calibri"/>
                <a:cs typeface="Calibri"/>
              </a:rPr>
              <a:t>on these</a:t>
            </a:r>
            <a:r>
              <a:rPr sz="2200" spc="50" dirty="0">
                <a:latin typeface="Calibri"/>
                <a:cs typeface="Calibri"/>
              </a:rPr>
              <a:t> </a:t>
            </a:r>
            <a:r>
              <a:rPr sz="2200" spc="-5" dirty="0">
                <a:latin typeface="Calibri"/>
                <a:cs typeface="Calibri"/>
              </a:rPr>
              <a:t>channels</a:t>
            </a:r>
            <a:endParaRPr sz="2200" dirty="0">
              <a:latin typeface="Calibri"/>
              <a:cs typeface="Calibri"/>
            </a:endParaRPr>
          </a:p>
          <a:p>
            <a:pPr marL="241300" marR="375920" indent="-228600">
              <a:lnSpc>
                <a:spcPts val="3000"/>
              </a:lnSpc>
              <a:spcBef>
                <a:spcPts val="1000"/>
              </a:spcBef>
              <a:buFont typeface="Arial MT"/>
              <a:buChar char="•"/>
              <a:tabLst>
                <a:tab pos="241300" algn="l"/>
              </a:tabLst>
            </a:pPr>
            <a:r>
              <a:rPr sz="2200" spc="-25" dirty="0">
                <a:latin typeface="Calibri"/>
                <a:cs typeface="Calibri"/>
              </a:rPr>
              <a:t>Information</a:t>
            </a:r>
            <a:r>
              <a:rPr sz="2200" spc="-65" dirty="0">
                <a:latin typeface="Calibri"/>
                <a:cs typeface="Calibri"/>
              </a:rPr>
              <a:t> </a:t>
            </a:r>
            <a:r>
              <a:rPr sz="2200" spc="-5" dirty="0">
                <a:latin typeface="Calibri"/>
                <a:cs typeface="Calibri"/>
              </a:rPr>
              <a:t>is</a:t>
            </a:r>
            <a:r>
              <a:rPr sz="2200" spc="-10" dirty="0">
                <a:latin typeface="Calibri"/>
                <a:cs typeface="Calibri"/>
              </a:rPr>
              <a:t> </a:t>
            </a:r>
            <a:r>
              <a:rPr sz="2200" spc="-15" dirty="0">
                <a:latin typeface="Calibri"/>
                <a:cs typeface="Calibri"/>
              </a:rPr>
              <a:t>passed</a:t>
            </a:r>
            <a:r>
              <a:rPr sz="2200" spc="10" dirty="0">
                <a:latin typeface="Calibri"/>
                <a:cs typeface="Calibri"/>
              </a:rPr>
              <a:t> </a:t>
            </a:r>
            <a:r>
              <a:rPr sz="2200" spc="-35" dirty="0">
                <a:latin typeface="Calibri"/>
                <a:cs typeface="Calibri"/>
              </a:rPr>
              <a:t>from</a:t>
            </a:r>
            <a:r>
              <a:rPr sz="2200" spc="-10" dirty="0">
                <a:latin typeface="Calibri"/>
                <a:cs typeface="Calibri"/>
              </a:rPr>
              <a:t> </a:t>
            </a:r>
            <a:r>
              <a:rPr sz="2200" spc="-15" dirty="0">
                <a:latin typeface="Calibri"/>
                <a:cs typeface="Calibri"/>
              </a:rPr>
              <a:t>sensory</a:t>
            </a:r>
            <a:r>
              <a:rPr sz="2200" spc="5" dirty="0">
                <a:latin typeface="Calibri"/>
                <a:cs typeface="Calibri"/>
              </a:rPr>
              <a:t> </a:t>
            </a:r>
            <a:r>
              <a:rPr sz="2200" spc="-5" dirty="0">
                <a:latin typeface="Calibri"/>
                <a:cs typeface="Calibri"/>
              </a:rPr>
              <a:t>memory</a:t>
            </a:r>
            <a:r>
              <a:rPr sz="2200" spc="-10" dirty="0">
                <a:latin typeface="Calibri"/>
                <a:cs typeface="Calibri"/>
              </a:rPr>
              <a:t> </a:t>
            </a:r>
            <a:r>
              <a:rPr sz="2200" spc="-40" dirty="0">
                <a:latin typeface="Calibri"/>
                <a:cs typeface="Calibri"/>
              </a:rPr>
              <a:t>into </a:t>
            </a:r>
            <a:r>
              <a:rPr sz="2200" spc="-620" dirty="0">
                <a:latin typeface="Calibri"/>
                <a:cs typeface="Calibri"/>
              </a:rPr>
              <a:t> </a:t>
            </a:r>
            <a:r>
              <a:rPr sz="2200" spc="-20" dirty="0">
                <a:latin typeface="Calibri"/>
                <a:cs typeface="Calibri"/>
              </a:rPr>
              <a:t>short-term</a:t>
            </a:r>
            <a:r>
              <a:rPr sz="2200" spc="20" dirty="0">
                <a:latin typeface="Calibri"/>
                <a:cs typeface="Calibri"/>
              </a:rPr>
              <a:t> </a:t>
            </a:r>
            <a:r>
              <a:rPr sz="2200" spc="-5" dirty="0">
                <a:latin typeface="Calibri"/>
                <a:cs typeface="Calibri"/>
              </a:rPr>
              <a:t>memory</a:t>
            </a:r>
            <a:r>
              <a:rPr sz="2200" spc="-20" dirty="0">
                <a:latin typeface="Calibri"/>
                <a:cs typeface="Calibri"/>
              </a:rPr>
              <a:t> by</a:t>
            </a:r>
            <a:r>
              <a:rPr sz="2200" spc="30" dirty="0">
                <a:latin typeface="Calibri"/>
                <a:cs typeface="Calibri"/>
              </a:rPr>
              <a:t> </a:t>
            </a:r>
            <a:r>
              <a:rPr sz="2200" spc="-30" dirty="0" smtClean="0">
                <a:latin typeface="Calibri"/>
                <a:cs typeface="Calibri"/>
              </a:rPr>
              <a:t>attention</a:t>
            </a:r>
            <a:endParaRPr lang="en-IN" sz="2200" spc="-30" dirty="0" smtClean="0">
              <a:latin typeface="Calibri"/>
              <a:cs typeface="Calibri"/>
            </a:endParaRPr>
          </a:p>
          <a:p>
            <a:pPr marL="241300" marR="5080" indent="-228600">
              <a:lnSpc>
                <a:spcPts val="3000"/>
              </a:lnSpc>
              <a:spcBef>
                <a:spcPts val="495"/>
              </a:spcBef>
              <a:buFont typeface="Arial MT"/>
              <a:buChar char="•"/>
              <a:tabLst>
                <a:tab pos="241300" algn="l"/>
              </a:tabLst>
            </a:pPr>
            <a:r>
              <a:rPr lang="en-US" sz="2200" spc="-45" dirty="0">
                <a:cs typeface="Calibri"/>
              </a:rPr>
              <a:t>Attention </a:t>
            </a:r>
            <a:r>
              <a:rPr lang="en-US" sz="2200" spc="-5" dirty="0">
                <a:cs typeface="Calibri"/>
              </a:rPr>
              <a:t>is </a:t>
            </a:r>
            <a:r>
              <a:rPr lang="en-US" sz="2200" spc="-15" dirty="0">
                <a:cs typeface="Calibri"/>
              </a:rPr>
              <a:t>the </a:t>
            </a:r>
            <a:r>
              <a:rPr lang="en-US" sz="2200" spc="-25" dirty="0">
                <a:cs typeface="Calibri"/>
              </a:rPr>
              <a:t>concentration </a:t>
            </a:r>
            <a:r>
              <a:rPr lang="en-US" sz="2200" spc="-5" dirty="0">
                <a:cs typeface="Calibri"/>
              </a:rPr>
              <a:t>of </a:t>
            </a:r>
            <a:r>
              <a:rPr lang="en-US" sz="2200" spc="-15" dirty="0">
                <a:cs typeface="Calibri"/>
              </a:rPr>
              <a:t>the </a:t>
            </a:r>
            <a:r>
              <a:rPr lang="en-US" sz="2200" spc="-20" dirty="0">
                <a:cs typeface="Calibri"/>
              </a:rPr>
              <a:t>mind </a:t>
            </a:r>
            <a:r>
              <a:rPr lang="en-US" sz="2200" spc="-5" dirty="0">
                <a:cs typeface="Calibri"/>
              </a:rPr>
              <a:t>on </a:t>
            </a:r>
            <a:r>
              <a:rPr lang="en-US" sz="2200" spc="-15" dirty="0">
                <a:cs typeface="Calibri"/>
              </a:rPr>
              <a:t>one </a:t>
            </a:r>
            <a:r>
              <a:rPr lang="en-US" sz="2200" spc="-620" dirty="0">
                <a:cs typeface="Calibri"/>
              </a:rPr>
              <a:t> </a:t>
            </a:r>
            <a:r>
              <a:rPr lang="en-US" sz="2200" spc="-15" dirty="0">
                <a:cs typeface="Calibri"/>
              </a:rPr>
              <a:t>out </a:t>
            </a:r>
            <a:r>
              <a:rPr lang="en-US" sz="2200" spc="-5" dirty="0">
                <a:cs typeface="Calibri"/>
              </a:rPr>
              <a:t>of</a:t>
            </a:r>
            <a:r>
              <a:rPr lang="en-US" sz="2200" spc="-25" dirty="0">
                <a:cs typeface="Calibri"/>
              </a:rPr>
              <a:t> </a:t>
            </a:r>
            <a:r>
              <a:rPr lang="en-US" sz="2200" spc="-5" dirty="0">
                <a:cs typeface="Calibri"/>
              </a:rPr>
              <a:t>a </a:t>
            </a:r>
            <a:r>
              <a:rPr lang="en-US" sz="2200" spc="-20" dirty="0">
                <a:cs typeface="Calibri"/>
              </a:rPr>
              <a:t>number</a:t>
            </a:r>
            <a:r>
              <a:rPr lang="en-US" sz="2200" spc="30" dirty="0">
                <a:cs typeface="Calibri"/>
              </a:rPr>
              <a:t> </a:t>
            </a:r>
            <a:r>
              <a:rPr lang="en-US" sz="2200" spc="-5" dirty="0">
                <a:cs typeface="Calibri"/>
              </a:rPr>
              <a:t>of</a:t>
            </a:r>
            <a:r>
              <a:rPr lang="en-US" sz="2200" spc="-20" dirty="0">
                <a:cs typeface="Calibri"/>
              </a:rPr>
              <a:t> competing</a:t>
            </a:r>
            <a:r>
              <a:rPr lang="en-US" sz="2200" spc="15" dirty="0">
                <a:cs typeface="Calibri"/>
              </a:rPr>
              <a:t> </a:t>
            </a:r>
            <a:r>
              <a:rPr lang="en-US" sz="2200" spc="-25" dirty="0">
                <a:cs typeface="Calibri"/>
              </a:rPr>
              <a:t>stimuli</a:t>
            </a:r>
            <a:r>
              <a:rPr lang="en-US" sz="2200" spc="-15" dirty="0">
                <a:cs typeface="Calibri"/>
              </a:rPr>
              <a:t> </a:t>
            </a:r>
            <a:r>
              <a:rPr lang="en-US" sz="2200" spc="-5" dirty="0">
                <a:cs typeface="Calibri"/>
              </a:rPr>
              <a:t>or</a:t>
            </a:r>
            <a:r>
              <a:rPr lang="en-US" sz="2200" spc="125" dirty="0">
                <a:cs typeface="Calibri"/>
              </a:rPr>
              <a:t> </a:t>
            </a:r>
            <a:r>
              <a:rPr lang="en-US" sz="2200" spc="-20" dirty="0">
                <a:cs typeface="Calibri"/>
              </a:rPr>
              <a:t>thoughts</a:t>
            </a:r>
            <a:endParaRPr lang="en-US" sz="2200" dirty="0">
              <a:cs typeface="Calibri"/>
            </a:endParaRPr>
          </a:p>
          <a:p>
            <a:pPr marL="241300" marR="252095" indent="-228600">
              <a:lnSpc>
                <a:spcPts val="3000"/>
              </a:lnSpc>
              <a:spcBef>
                <a:spcPts val="1010"/>
              </a:spcBef>
              <a:buFont typeface="Arial MT"/>
              <a:buChar char="•"/>
              <a:tabLst>
                <a:tab pos="241300" algn="l"/>
              </a:tabLst>
            </a:pPr>
            <a:r>
              <a:rPr lang="en-US" sz="2200" spc="-5" dirty="0">
                <a:cs typeface="Calibri"/>
              </a:rPr>
              <a:t>It</a:t>
            </a:r>
            <a:r>
              <a:rPr lang="en-US" sz="2200" spc="-30" dirty="0">
                <a:cs typeface="Calibri"/>
              </a:rPr>
              <a:t> </a:t>
            </a:r>
            <a:r>
              <a:rPr lang="en-US" sz="2200" spc="-5" dirty="0">
                <a:cs typeface="Calibri"/>
              </a:rPr>
              <a:t>is</a:t>
            </a:r>
            <a:r>
              <a:rPr lang="en-US" sz="2200" spc="5" dirty="0">
                <a:cs typeface="Calibri"/>
              </a:rPr>
              <a:t> </a:t>
            </a:r>
            <a:r>
              <a:rPr lang="en-US" sz="2200" spc="-5" dirty="0">
                <a:cs typeface="Calibri"/>
              </a:rPr>
              <a:t>clear</a:t>
            </a:r>
            <a:r>
              <a:rPr lang="en-US" sz="2200" spc="-45" dirty="0">
                <a:cs typeface="Calibri"/>
              </a:rPr>
              <a:t> </a:t>
            </a:r>
            <a:r>
              <a:rPr lang="en-US" sz="2200" spc="-20" dirty="0">
                <a:cs typeface="Calibri"/>
              </a:rPr>
              <a:t>that</a:t>
            </a:r>
            <a:r>
              <a:rPr lang="en-US" sz="2200" spc="-5" dirty="0">
                <a:cs typeface="Calibri"/>
              </a:rPr>
              <a:t> </a:t>
            </a:r>
            <a:r>
              <a:rPr lang="en-US" sz="2200" spc="-20" dirty="0">
                <a:cs typeface="Calibri"/>
              </a:rPr>
              <a:t>we</a:t>
            </a:r>
            <a:r>
              <a:rPr lang="en-US" sz="2200" spc="-35" dirty="0">
                <a:cs typeface="Calibri"/>
              </a:rPr>
              <a:t> are</a:t>
            </a:r>
            <a:r>
              <a:rPr lang="en-US" sz="2200" spc="-25" dirty="0">
                <a:cs typeface="Calibri"/>
              </a:rPr>
              <a:t> </a:t>
            </a:r>
            <a:r>
              <a:rPr lang="en-US" sz="2200" spc="-15" dirty="0">
                <a:cs typeface="Calibri"/>
              </a:rPr>
              <a:t>able</a:t>
            </a:r>
            <a:r>
              <a:rPr lang="en-US" sz="2200" spc="-10" dirty="0">
                <a:cs typeface="Calibri"/>
              </a:rPr>
              <a:t> </a:t>
            </a:r>
            <a:r>
              <a:rPr lang="en-US" sz="2200" spc="-30" dirty="0">
                <a:cs typeface="Calibri"/>
              </a:rPr>
              <a:t>to</a:t>
            </a:r>
            <a:r>
              <a:rPr lang="en-US" sz="2200" spc="-20" dirty="0">
                <a:cs typeface="Calibri"/>
              </a:rPr>
              <a:t> </a:t>
            </a:r>
            <a:r>
              <a:rPr lang="en-US" sz="2200" spc="-40" dirty="0">
                <a:cs typeface="Calibri"/>
              </a:rPr>
              <a:t>focus</a:t>
            </a:r>
            <a:r>
              <a:rPr lang="en-US" sz="2200" spc="-10" dirty="0">
                <a:cs typeface="Calibri"/>
              </a:rPr>
              <a:t> </a:t>
            </a:r>
            <a:r>
              <a:rPr lang="en-US" sz="2200" spc="-15" dirty="0">
                <a:cs typeface="Calibri"/>
              </a:rPr>
              <a:t>our</a:t>
            </a:r>
            <a:r>
              <a:rPr lang="en-US" sz="2200" spc="5" dirty="0">
                <a:cs typeface="Calibri"/>
              </a:rPr>
              <a:t> </a:t>
            </a:r>
            <a:r>
              <a:rPr lang="en-US" sz="2200" spc="-30" dirty="0">
                <a:cs typeface="Calibri"/>
              </a:rPr>
              <a:t>attention </a:t>
            </a:r>
            <a:r>
              <a:rPr lang="en-US" sz="2200" spc="-620" dirty="0">
                <a:cs typeface="Calibri"/>
              </a:rPr>
              <a:t> </a:t>
            </a:r>
            <a:r>
              <a:rPr lang="en-US" sz="2200" spc="-20" dirty="0">
                <a:cs typeface="Calibri"/>
              </a:rPr>
              <a:t>selectively</a:t>
            </a:r>
            <a:endParaRPr lang="en-US" sz="2200" dirty="0">
              <a:cs typeface="Calibri"/>
            </a:endParaRPr>
          </a:p>
          <a:p>
            <a:pPr marL="241300" marR="201930" indent="-228600">
              <a:lnSpc>
                <a:spcPts val="3000"/>
              </a:lnSpc>
              <a:spcBef>
                <a:spcPts val="1000"/>
              </a:spcBef>
              <a:buFont typeface="Arial MT"/>
              <a:buChar char="•"/>
              <a:tabLst>
                <a:tab pos="241300" algn="l"/>
              </a:tabLst>
            </a:pPr>
            <a:r>
              <a:rPr lang="en-US" sz="2200" spc="-15" dirty="0">
                <a:cs typeface="Calibri"/>
              </a:rPr>
              <a:t>This </a:t>
            </a:r>
            <a:r>
              <a:rPr lang="en-US" sz="2200" spc="-5" dirty="0">
                <a:cs typeface="Calibri"/>
              </a:rPr>
              <a:t>is </a:t>
            </a:r>
            <a:r>
              <a:rPr lang="en-US" sz="2200" spc="-20" dirty="0">
                <a:cs typeface="Calibri"/>
              </a:rPr>
              <a:t>due </a:t>
            </a:r>
            <a:r>
              <a:rPr lang="en-US" sz="2200" spc="-30" dirty="0">
                <a:cs typeface="Calibri"/>
              </a:rPr>
              <a:t>to </a:t>
            </a:r>
            <a:r>
              <a:rPr lang="en-US" sz="2200" spc="-5" dirty="0">
                <a:cs typeface="Calibri"/>
              </a:rPr>
              <a:t>the </a:t>
            </a:r>
            <a:r>
              <a:rPr lang="en-US" sz="2200" spc="-20" dirty="0">
                <a:cs typeface="Calibri"/>
              </a:rPr>
              <a:t>limited </a:t>
            </a:r>
            <a:r>
              <a:rPr lang="en-US" sz="2200" spc="-5" dirty="0">
                <a:cs typeface="Calibri"/>
              </a:rPr>
              <a:t>capacity of </a:t>
            </a:r>
            <a:r>
              <a:rPr lang="en-US" sz="2200" spc="-15" dirty="0">
                <a:cs typeface="Calibri"/>
              </a:rPr>
              <a:t>our sensory </a:t>
            </a:r>
            <a:r>
              <a:rPr lang="en-US" sz="2200" spc="-620" dirty="0">
                <a:cs typeface="Calibri"/>
              </a:rPr>
              <a:t> </a:t>
            </a:r>
            <a:r>
              <a:rPr lang="en-US" sz="2200" spc="-5" dirty="0">
                <a:cs typeface="Calibri"/>
              </a:rPr>
              <a:t>and</a:t>
            </a:r>
            <a:r>
              <a:rPr lang="en-US" sz="2200" spc="-20" dirty="0">
                <a:cs typeface="Calibri"/>
              </a:rPr>
              <a:t> </a:t>
            </a:r>
            <a:r>
              <a:rPr lang="en-US" sz="2200" spc="-25" dirty="0">
                <a:cs typeface="Calibri"/>
              </a:rPr>
              <a:t>mental </a:t>
            </a:r>
            <a:r>
              <a:rPr lang="en-US" sz="2200" spc="-20" dirty="0">
                <a:cs typeface="Calibri"/>
              </a:rPr>
              <a:t>processes</a:t>
            </a:r>
            <a:endParaRPr lang="en-US" sz="2200" dirty="0">
              <a:cs typeface="Calibri"/>
            </a:endParaRPr>
          </a:p>
          <a:p>
            <a:pPr marL="241300" marR="114935" indent="-228600">
              <a:lnSpc>
                <a:spcPts val="3000"/>
              </a:lnSpc>
              <a:spcBef>
                <a:spcPts val="994"/>
              </a:spcBef>
              <a:buFont typeface="Arial MT"/>
              <a:buChar char="•"/>
              <a:tabLst>
                <a:tab pos="241300" algn="l"/>
              </a:tabLst>
            </a:pPr>
            <a:r>
              <a:rPr lang="en-US" sz="2200" spc="-5" dirty="0">
                <a:cs typeface="Calibri"/>
              </a:rPr>
              <a:t>If</a:t>
            </a:r>
            <a:r>
              <a:rPr lang="en-US" sz="2200" spc="-35" dirty="0">
                <a:cs typeface="Calibri"/>
              </a:rPr>
              <a:t> </a:t>
            </a:r>
            <a:r>
              <a:rPr lang="en-US" sz="2200" spc="-20" dirty="0">
                <a:cs typeface="Calibri"/>
              </a:rPr>
              <a:t>we</a:t>
            </a:r>
            <a:r>
              <a:rPr lang="en-US" sz="2200" spc="-35" dirty="0">
                <a:cs typeface="Calibri"/>
              </a:rPr>
              <a:t> </a:t>
            </a:r>
            <a:r>
              <a:rPr lang="en-US" sz="2200" spc="-10" dirty="0">
                <a:cs typeface="Calibri"/>
              </a:rPr>
              <a:t>did</a:t>
            </a:r>
            <a:r>
              <a:rPr lang="en-US" sz="2200" dirty="0">
                <a:cs typeface="Calibri"/>
              </a:rPr>
              <a:t> </a:t>
            </a:r>
            <a:r>
              <a:rPr lang="en-US" sz="2200" spc="-15" dirty="0">
                <a:cs typeface="Calibri"/>
              </a:rPr>
              <a:t>not</a:t>
            </a:r>
            <a:r>
              <a:rPr lang="en-US" sz="2200" spc="-5" dirty="0">
                <a:cs typeface="Calibri"/>
              </a:rPr>
              <a:t> </a:t>
            </a:r>
            <a:r>
              <a:rPr lang="en-US" sz="2200" spc="-20" dirty="0">
                <a:cs typeface="Calibri"/>
              </a:rPr>
              <a:t>selectively</a:t>
            </a:r>
            <a:r>
              <a:rPr lang="en-US" sz="2200" dirty="0">
                <a:cs typeface="Calibri"/>
              </a:rPr>
              <a:t> </a:t>
            </a:r>
            <a:r>
              <a:rPr lang="en-US" sz="2200" spc="-40" dirty="0">
                <a:cs typeface="Calibri"/>
              </a:rPr>
              <a:t>attend</a:t>
            </a:r>
            <a:r>
              <a:rPr lang="en-US" sz="2200" spc="-20" dirty="0">
                <a:cs typeface="Calibri"/>
              </a:rPr>
              <a:t> </a:t>
            </a:r>
            <a:r>
              <a:rPr lang="en-US" sz="2200" spc="-30" dirty="0">
                <a:cs typeface="Calibri"/>
              </a:rPr>
              <a:t>to </a:t>
            </a:r>
            <a:r>
              <a:rPr lang="en-US" sz="2200" spc="-5" dirty="0">
                <a:cs typeface="Calibri"/>
              </a:rPr>
              <a:t>the</a:t>
            </a:r>
            <a:r>
              <a:rPr lang="en-US" sz="2200" spc="-15" dirty="0">
                <a:cs typeface="Calibri"/>
              </a:rPr>
              <a:t> </a:t>
            </a:r>
            <a:r>
              <a:rPr lang="en-US" sz="2200" spc="-25" dirty="0">
                <a:cs typeface="Calibri"/>
              </a:rPr>
              <a:t>stimuli </a:t>
            </a:r>
            <a:r>
              <a:rPr lang="en-US" sz="2200" spc="-20" dirty="0">
                <a:cs typeface="Calibri"/>
              </a:rPr>
              <a:t> coming</a:t>
            </a:r>
            <a:r>
              <a:rPr lang="en-US" sz="2200" spc="-45" dirty="0">
                <a:cs typeface="Calibri"/>
              </a:rPr>
              <a:t> </a:t>
            </a:r>
            <a:r>
              <a:rPr lang="en-US" sz="2200" spc="-40" dirty="0">
                <a:cs typeface="Calibri"/>
              </a:rPr>
              <a:t>into</a:t>
            </a:r>
            <a:r>
              <a:rPr lang="en-US" sz="2200" spc="-15" dirty="0">
                <a:cs typeface="Calibri"/>
              </a:rPr>
              <a:t> our</a:t>
            </a:r>
            <a:r>
              <a:rPr lang="en-US" sz="2200" spc="-10" dirty="0">
                <a:cs typeface="Calibri"/>
              </a:rPr>
              <a:t> </a:t>
            </a:r>
            <a:r>
              <a:rPr lang="en-US" sz="2200" spc="-15" dirty="0">
                <a:cs typeface="Calibri"/>
              </a:rPr>
              <a:t>senses,</a:t>
            </a:r>
            <a:r>
              <a:rPr lang="en-US" sz="2200" spc="10" dirty="0">
                <a:cs typeface="Calibri"/>
              </a:rPr>
              <a:t> </a:t>
            </a:r>
            <a:r>
              <a:rPr lang="en-US" sz="2200" spc="-20" dirty="0">
                <a:cs typeface="Calibri"/>
              </a:rPr>
              <a:t>we</a:t>
            </a:r>
            <a:r>
              <a:rPr lang="en-US" sz="2200" spc="-35" dirty="0">
                <a:cs typeface="Calibri"/>
              </a:rPr>
              <a:t> </a:t>
            </a:r>
            <a:r>
              <a:rPr lang="en-US" sz="2200" spc="-20" dirty="0">
                <a:cs typeface="Calibri"/>
              </a:rPr>
              <a:t>would</a:t>
            </a:r>
            <a:r>
              <a:rPr lang="en-US" sz="2200" spc="-35" dirty="0">
                <a:cs typeface="Calibri"/>
              </a:rPr>
              <a:t> </a:t>
            </a:r>
            <a:r>
              <a:rPr lang="en-US" sz="2200" spc="-5" dirty="0">
                <a:cs typeface="Calibri"/>
              </a:rPr>
              <a:t>be</a:t>
            </a:r>
            <a:r>
              <a:rPr lang="en-US" sz="2200" spc="150" dirty="0">
                <a:cs typeface="Calibri"/>
              </a:rPr>
              <a:t> </a:t>
            </a:r>
            <a:r>
              <a:rPr lang="en-US" sz="2200" spc="-20" dirty="0" smtClean="0">
                <a:cs typeface="Calibri"/>
              </a:rPr>
              <a:t>overloaded</a:t>
            </a:r>
            <a:endParaRPr lang="en-US" sz="2200" dirty="0">
              <a:cs typeface="Calibri"/>
            </a:endParaRPr>
          </a:p>
        </p:txBody>
      </p:sp>
    </p:spTree>
    <p:extLst>
      <p:ext uri="{BB962C8B-B14F-4D97-AF65-F5344CB8AC3E}">
        <p14:creationId xmlns:p14="http://schemas.microsoft.com/office/powerpoint/2010/main" val="11042177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524000" y="1"/>
            <a:ext cx="0" cy="461665"/>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15</a:t>
            </a:fld>
            <a:endParaRPr dirty="0"/>
          </a:p>
        </p:txBody>
      </p:sp>
      <p:sp>
        <p:nvSpPr>
          <p:cNvPr id="2" name="object 2"/>
          <p:cNvSpPr txBox="1">
            <a:spLocks noGrp="1"/>
          </p:cNvSpPr>
          <p:nvPr>
            <p:ph type="title"/>
          </p:nvPr>
        </p:nvSpPr>
        <p:spPr>
          <a:xfrm>
            <a:off x="3821938" y="573735"/>
            <a:ext cx="4536440" cy="697230"/>
          </a:xfrm>
          <a:prstGeom prst="rect">
            <a:avLst/>
          </a:prstGeom>
        </p:spPr>
        <p:txBody>
          <a:bodyPr vert="horz" wrap="square" lIns="0" tIns="13335" rIns="0" bIns="0" rtlCol="0" anchor="ctr">
            <a:spAutoFit/>
          </a:bodyPr>
          <a:lstStyle/>
          <a:p>
            <a:pPr marL="12700">
              <a:lnSpc>
                <a:spcPct val="100000"/>
              </a:lnSpc>
              <a:spcBef>
                <a:spcPts val="105"/>
              </a:spcBef>
            </a:pPr>
            <a:r>
              <a:rPr dirty="0"/>
              <a:t>Short-term</a:t>
            </a:r>
            <a:r>
              <a:rPr spc="-190" dirty="0"/>
              <a:t> </a:t>
            </a:r>
            <a:r>
              <a:rPr spc="-5" dirty="0"/>
              <a:t>Memory</a:t>
            </a:r>
          </a:p>
        </p:txBody>
      </p:sp>
      <p:sp>
        <p:nvSpPr>
          <p:cNvPr id="3" name="object 3"/>
          <p:cNvSpPr txBox="1"/>
          <p:nvPr/>
        </p:nvSpPr>
        <p:spPr>
          <a:xfrm>
            <a:off x="2231238" y="1687414"/>
            <a:ext cx="7452359" cy="3319779"/>
          </a:xfrm>
          <a:prstGeom prst="rect">
            <a:avLst/>
          </a:prstGeom>
        </p:spPr>
        <p:txBody>
          <a:bodyPr vert="horz" wrap="square" lIns="0" tIns="95250" rIns="0" bIns="0" rtlCol="0">
            <a:spAutoFit/>
          </a:bodyPr>
          <a:lstStyle/>
          <a:p>
            <a:pPr marL="241300" indent="-228600">
              <a:spcBef>
                <a:spcPts val="750"/>
              </a:spcBef>
              <a:buFont typeface="Arial MT"/>
              <a:buChar char="•"/>
              <a:tabLst>
                <a:tab pos="241300" algn="l"/>
              </a:tabLst>
            </a:pPr>
            <a:r>
              <a:rPr sz="2800" spc="-5" dirty="0">
                <a:latin typeface="Calibri"/>
                <a:cs typeface="Calibri"/>
              </a:rPr>
              <a:t>Acts</a:t>
            </a:r>
            <a:r>
              <a:rPr sz="2800" spc="-25" dirty="0">
                <a:latin typeface="Calibri"/>
                <a:cs typeface="Calibri"/>
              </a:rPr>
              <a:t> </a:t>
            </a:r>
            <a:r>
              <a:rPr sz="2800" spc="-5" dirty="0">
                <a:latin typeface="Calibri"/>
                <a:cs typeface="Calibri"/>
              </a:rPr>
              <a:t>as</a:t>
            </a:r>
            <a:r>
              <a:rPr sz="2800" spc="-15" dirty="0">
                <a:latin typeface="Calibri"/>
                <a:cs typeface="Calibri"/>
              </a:rPr>
              <a:t> </a:t>
            </a:r>
            <a:r>
              <a:rPr sz="2800" spc="-35" dirty="0">
                <a:latin typeface="Calibri"/>
                <a:cs typeface="Calibri"/>
              </a:rPr>
              <a:t>‘scratch-pad’</a:t>
            </a:r>
            <a:r>
              <a:rPr sz="2800" dirty="0">
                <a:latin typeface="Calibri"/>
                <a:cs typeface="Calibri"/>
              </a:rPr>
              <a:t> </a:t>
            </a:r>
            <a:r>
              <a:rPr sz="2800" spc="-40" dirty="0">
                <a:latin typeface="Calibri"/>
                <a:cs typeface="Calibri"/>
              </a:rPr>
              <a:t>for</a:t>
            </a:r>
            <a:r>
              <a:rPr sz="2800" spc="-55" dirty="0">
                <a:latin typeface="Calibri"/>
                <a:cs typeface="Calibri"/>
              </a:rPr>
              <a:t> </a:t>
            </a:r>
            <a:r>
              <a:rPr sz="2800" spc="-25" dirty="0">
                <a:latin typeface="Calibri"/>
                <a:cs typeface="Calibri"/>
              </a:rPr>
              <a:t>temporary</a:t>
            </a:r>
            <a:r>
              <a:rPr sz="2800" spc="-45" dirty="0">
                <a:latin typeface="Calibri"/>
                <a:cs typeface="Calibri"/>
              </a:rPr>
              <a:t> </a:t>
            </a:r>
            <a:r>
              <a:rPr sz="2800" spc="-25" dirty="0">
                <a:latin typeface="Calibri"/>
                <a:cs typeface="Calibri"/>
              </a:rPr>
              <a:t>recall</a:t>
            </a:r>
            <a:r>
              <a:rPr sz="2800" spc="-65" dirty="0">
                <a:latin typeface="Calibri"/>
                <a:cs typeface="Calibri"/>
              </a:rPr>
              <a:t> </a:t>
            </a:r>
            <a:r>
              <a:rPr sz="2800" spc="-5" dirty="0">
                <a:latin typeface="Calibri"/>
                <a:cs typeface="Calibri"/>
              </a:rPr>
              <a:t>of</a:t>
            </a:r>
            <a:r>
              <a:rPr sz="2800" spc="140" dirty="0">
                <a:latin typeface="Calibri"/>
                <a:cs typeface="Calibri"/>
              </a:rPr>
              <a:t> </a:t>
            </a:r>
            <a:r>
              <a:rPr sz="2800" spc="-45" dirty="0">
                <a:latin typeface="Calibri"/>
                <a:cs typeface="Calibri"/>
              </a:rPr>
              <a:t>info</a:t>
            </a:r>
            <a:endParaRPr sz="2800">
              <a:latin typeface="Calibri"/>
              <a:cs typeface="Calibri"/>
            </a:endParaRPr>
          </a:p>
          <a:p>
            <a:pPr marL="241300" marR="313055" indent="-228600">
              <a:lnSpc>
                <a:spcPts val="3000"/>
              </a:lnSpc>
              <a:spcBef>
                <a:spcPts val="1050"/>
              </a:spcBef>
              <a:buFont typeface="Arial MT"/>
              <a:buChar char="•"/>
              <a:tabLst>
                <a:tab pos="241300" algn="l"/>
              </a:tabLst>
            </a:pPr>
            <a:r>
              <a:rPr sz="2800" spc="-5" dirty="0">
                <a:latin typeface="Calibri"/>
                <a:cs typeface="Calibri"/>
              </a:rPr>
              <a:t>Used </a:t>
            </a:r>
            <a:r>
              <a:rPr sz="2800" spc="-30" dirty="0">
                <a:latin typeface="Calibri"/>
                <a:cs typeface="Calibri"/>
              </a:rPr>
              <a:t>to </a:t>
            </a:r>
            <a:r>
              <a:rPr sz="2800" spc="-45" dirty="0">
                <a:latin typeface="Calibri"/>
                <a:cs typeface="Calibri"/>
              </a:rPr>
              <a:t>store </a:t>
            </a:r>
            <a:r>
              <a:rPr sz="2800" spc="-25" dirty="0">
                <a:latin typeface="Calibri"/>
                <a:cs typeface="Calibri"/>
              </a:rPr>
              <a:t>information </a:t>
            </a:r>
            <a:r>
              <a:rPr sz="2800" spc="-5" dirty="0">
                <a:latin typeface="Calibri"/>
                <a:cs typeface="Calibri"/>
              </a:rPr>
              <a:t>which is </a:t>
            </a:r>
            <a:r>
              <a:rPr sz="2800" spc="-15" dirty="0">
                <a:latin typeface="Calibri"/>
                <a:cs typeface="Calibri"/>
              </a:rPr>
              <a:t>only </a:t>
            </a:r>
            <a:r>
              <a:rPr sz="2800" spc="-30" dirty="0">
                <a:latin typeface="Calibri"/>
                <a:cs typeface="Calibri"/>
              </a:rPr>
              <a:t>required </a:t>
            </a:r>
            <a:r>
              <a:rPr sz="2800" spc="-620" dirty="0">
                <a:latin typeface="Calibri"/>
                <a:cs typeface="Calibri"/>
              </a:rPr>
              <a:t> </a:t>
            </a:r>
            <a:r>
              <a:rPr sz="2800" spc="-20" dirty="0">
                <a:latin typeface="Calibri"/>
                <a:cs typeface="Calibri"/>
              </a:rPr>
              <a:t>quickly</a:t>
            </a:r>
            <a:endParaRPr sz="2800">
              <a:latin typeface="Calibri"/>
              <a:cs typeface="Calibri"/>
            </a:endParaRPr>
          </a:p>
          <a:p>
            <a:pPr marL="241300" indent="-228600">
              <a:spcBef>
                <a:spcPts val="560"/>
              </a:spcBef>
              <a:buFont typeface="Arial MT"/>
              <a:buChar char="•"/>
              <a:tabLst>
                <a:tab pos="241300" algn="l"/>
              </a:tabLst>
            </a:pPr>
            <a:r>
              <a:rPr sz="2800" spc="-15" dirty="0">
                <a:latin typeface="Calibri"/>
                <a:cs typeface="Calibri"/>
              </a:rPr>
              <a:t>Can</a:t>
            </a:r>
            <a:r>
              <a:rPr sz="2800" spc="-30" dirty="0">
                <a:latin typeface="Calibri"/>
                <a:cs typeface="Calibri"/>
              </a:rPr>
              <a:t> </a:t>
            </a:r>
            <a:r>
              <a:rPr sz="2800" spc="-5" dirty="0">
                <a:latin typeface="Calibri"/>
                <a:cs typeface="Calibri"/>
              </a:rPr>
              <a:t>be</a:t>
            </a:r>
            <a:r>
              <a:rPr sz="2800" dirty="0">
                <a:latin typeface="Calibri"/>
                <a:cs typeface="Calibri"/>
              </a:rPr>
              <a:t> </a:t>
            </a:r>
            <a:r>
              <a:rPr sz="2800" spc="-5" dirty="0">
                <a:latin typeface="Calibri"/>
                <a:cs typeface="Calibri"/>
              </a:rPr>
              <a:t>accessed</a:t>
            </a:r>
            <a:r>
              <a:rPr sz="2800" spc="-35" dirty="0">
                <a:latin typeface="Calibri"/>
                <a:cs typeface="Calibri"/>
              </a:rPr>
              <a:t> </a:t>
            </a:r>
            <a:r>
              <a:rPr sz="2800" spc="-75" dirty="0">
                <a:latin typeface="Calibri"/>
                <a:cs typeface="Calibri"/>
              </a:rPr>
              <a:t>rapidly,</a:t>
            </a:r>
            <a:r>
              <a:rPr sz="2800" spc="-65" dirty="0">
                <a:latin typeface="Calibri"/>
                <a:cs typeface="Calibri"/>
              </a:rPr>
              <a:t> </a:t>
            </a:r>
            <a:r>
              <a:rPr sz="2800" spc="-5" dirty="0">
                <a:latin typeface="Calibri"/>
                <a:cs typeface="Calibri"/>
              </a:rPr>
              <a:t>in</a:t>
            </a:r>
            <a:r>
              <a:rPr sz="2800" spc="-10" dirty="0">
                <a:latin typeface="Calibri"/>
                <a:cs typeface="Calibri"/>
              </a:rPr>
              <a:t> </a:t>
            </a:r>
            <a:r>
              <a:rPr sz="2800" spc="-5" dirty="0">
                <a:latin typeface="Calibri"/>
                <a:cs typeface="Calibri"/>
              </a:rPr>
              <a:t>the</a:t>
            </a:r>
            <a:r>
              <a:rPr sz="2800" spc="-10" dirty="0">
                <a:latin typeface="Calibri"/>
                <a:cs typeface="Calibri"/>
              </a:rPr>
              <a:t> </a:t>
            </a:r>
            <a:r>
              <a:rPr sz="2800" spc="-25" dirty="0">
                <a:latin typeface="Calibri"/>
                <a:cs typeface="Calibri"/>
              </a:rPr>
              <a:t>order</a:t>
            </a:r>
            <a:r>
              <a:rPr sz="2800" spc="-40" dirty="0">
                <a:latin typeface="Calibri"/>
                <a:cs typeface="Calibri"/>
              </a:rPr>
              <a:t> </a:t>
            </a:r>
            <a:r>
              <a:rPr sz="2800" spc="-5" dirty="0">
                <a:latin typeface="Calibri"/>
                <a:cs typeface="Calibri"/>
              </a:rPr>
              <a:t>of</a:t>
            </a:r>
            <a:r>
              <a:rPr sz="2800" spc="5" dirty="0">
                <a:latin typeface="Calibri"/>
                <a:cs typeface="Calibri"/>
              </a:rPr>
              <a:t> </a:t>
            </a:r>
            <a:r>
              <a:rPr sz="2800" spc="-5" dirty="0">
                <a:latin typeface="Calibri"/>
                <a:cs typeface="Calibri"/>
              </a:rPr>
              <a:t>70</a:t>
            </a:r>
            <a:r>
              <a:rPr sz="2800" spc="195" dirty="0">
                <a:latin typeface="Calibri"/>
                <a:cs typeface="Calibri"/>
              </a:rPr>
              <a:t> </a:t>
            </a:r>
            <a:r>
              <a:rPr sz="2800" spc="-25" dirty="0">
                <a:latin typeface="Calibri"/>
                <a:cs typeface="Calibri"/>
              </a:rPr>
              <a:t>ms</a:t>
            </a:r>
            <a:endParaRPr sz="2800">
              <a:latin typeface="Calibri"/>
              <a:cs typeface="Calibri"/>
            </a:endParaRPr>
          </a:p>
          <a:p>
            <a:pPr marL="241300" marR="5080" indent="-228600">
              <a:lnSpc>
                <a:spcPts val="3000"/>
              </a:lnSpc>
              <a:spcBef>
                <a:spcPts val="1035"/>
              </a:spcBef>
              <a:buFont typeface="Arial MT"/>
              <a:buChar char="•"/>
              <a:tabLst>
                <a:tab pos="241300" algn="l"/>
              </a:tabLst>
            </a:pPr>
            <a:r>
              <a:rPr sz="2800" spc="-5" dirty="0">
                <a:latin typeface="Calibri"/>
                <a:cs typeface="Calibri"/>
              </a:rPr>
              <a:t>Also</a:t>
            </a:r>
            <a:r>
              <a:rPr sz="2800" spc="-45" dirty="0">
                <a:latin typeface="Calibri"/>
                <a:cs typeface="Calibri"/>
              </a:rPr>
              <a:t> </a:t>
            </a:r>
            <a:r>
              <a:rPr sz="2800" spc="-40" dirty="0">
                <a:latin typeface="Calibri"/>
                <a:cs typeface="Calibri"/>
              </a:rPr>
              <a:t>decays</a:t>
            </a:r>
            <a:r>
              <a:rPr sz="2800" spc="-50" dirty="0">
                <a:latin typeface="Calibri"/>
                <a:cs typeface="Calibri"/>
              </a:rPr>
              <a:t> </a:t>
            </a:r>
            <a:r>
              <a:rPr sz="2800" spc="-25" dirty="0">
                <a:latin typeface="Calibri"/>
                <a:cs typeface="Calibri"/>
              </a:rPr>
              <a:t>rapidly</a:t>
            </a:r>
            <a:r>
              <a:rPr sz="2800" spc="-30" dirty="0">
                <a:latin typeface="Calibri"/>
                <a:cs typeface="Calibri"/>
              </a:rPr>
              <a:t> </a:t>
            </a:r>
            <a:r>
              <a:rPr sz="2800" spc="-5" dirty="0">
                <a:latin typeface="Calibri"/>
                <a:cs typeface="Calibri"/>
              </a:rPr>
              <a:t>means</a:t>
            </a:r>
            <a:r>
              <a:rPr sz="2800" spc="-30" dirty="0">
                <a:latin typeface="Calibri"/>
                <a:cs typeface="Calibri"/>
              </a:rPr>
              <a:t> </a:t>
            </a:r>
            <a:r>
              <a:rPr sz="2800" spc="-25" dirty="0">
                <a:latin typeface="Calibri"/>
                <a:cs typeface="Calibri"/>
              </a:rPr>
              <a:t>information</a:t>
            </a:r>
            <a:r>
              <a:rPr sz="2800" spc="-45" dirty="0">
                <a:latin typeface="Calibri"/>
                <a:cs typeface="Calibri"/>
              </a:rPr>
              <a:t> </a:t>
            </a:r>
            <a:r>
              <a:rPr sz="2800" spc="-15" dirty="0">
                <a:latin typeface="Calibri"/>
                <a:cs typeface="Calibri"/>
              </a:rPr>
              <a:t>can</a:t>
            </a:r>
            <a:r>
              <a:rPr sz="2800" spc="-30" dirty="0">
                <a:latin typeface="Calibri"/>
                <a:cs typeface="Calibri"/>
              </a:rPr>
              <a:t> </a:t>
            </a:r>
            <a:r>
              <a:rPr sz="2800" spc="-15" dirty="0">
                <a:latin typeface="Calibri"/>
                <a:cs typeface="Calibri"/>
              </a:rPr>
              <a:t>only be </a:t>
            </a:r>
            <a:r>
              <a:rPr sz="2800" spc="-620" dirty="0">
                <a:latin typeface="Calibri"/>
                <a:cs typeface="Calibri"/>
              </a:rPr>
              <a:t> </a:t>
            </a:r>
            <a:r>
              <a:rPr sz="2800" spc="-15" dirty="0">
                <a:latin typeface="Calibri"/>
                <a:cs typeface="Calibri"/>
              </a:rPr>
              <a:t>held</a:t>
            </a:r>
            <a:r>
              <a:rPr sz="2800" spc="-10" dirty="0">
                <a:latin typeface="Calibri"/>
                <a:cs typeface="Calibri"/>
              </a:rPr>
              <a:t> </a:t>
            </a:r>
            <a:r>
              <a:rPr sz="2800" spc="-25" dirty="0">
                <a:latin typeface="Calibri"/>
                <a:cs typeface="Calibri"/>
              </a:rPr>
              <a:t>there</a:t>
            </a:r>
            <a:r>
              <a:rPr sz="2800" spc="-35" dirty="0">
                <a:latin typeface="Calibri"/>
                <a:cs typeface="Calibri"/>
              </a:rPr>
              <a:t> </a:t>
            </a:r>
            <a:r>
              <a:rPr sz="2800" spc="-25" dirty="0">
                <a:latin typeface="Calibri"/>
                <a:cs typeface="Calibri"/>
              </a:rPr>
              <a:t>temporarily</a:t>
            </a:r>
            <a:r>
              <a:rPr sz="2800" spc="-50" dirty="0">
                <a:latin typeface="Calibri"/>
                <a:cs typeface="Calibri"/>
              </a:rPr>
              <a:t> </a:t>
            </a:r>
            <a:r>
              <a:rPr sz="2800" spc="-5" dirty="0">
                <a:latin typeface="Calibri"/>
                <a:cs typeface="Calibri"/>
              </a:rPr>
              <a:t>in</a:t>
            </a:r>
            <a:r>
              <a:rPr sz="2800" spc="-15" dirty="0">
                <a:latin typeface="Calibri"/>
                <a:cs typeface="Calibri"/>
              </a:rPr>
              <a:t> </a:t>
            </a:r>
            <a:r>
              <a:rPr sz="2800" spc="-5" dirty="0">
                <a:latin typeface="Calibri"/>
                <a:cs typeface="Calibri"/>
              </a:rPr>
              <a:t>the</a:t>
            </a:r>
            <a:r>
              <a:rPr sz="2800" spc="-15" dirty="0">
                <a:latin typeface="Calibri"/>
                <a:cs typeface="Calibri"/>
              </a:rPr>
              <a:t> </a:t>
            </a:r>
            <a:r>
              <a:rPr sz="2800" spc="-25" dirty="0">
                <a:latin typeface="Calibri"/>
                <a:cs typeface="Calibri"/>
              </a:rPr>
              <a:t>order</a:t>
            </a:r>
            <a:r>
              <a:rPr sz="2800" spc="-35" dirty="0">
                <a:latin typeface="Calibri"/>
                <a:cs typeface="Calibri"/>
              </a:rPr>
              <a:t> </a:t>
            </a:r>
            <a:r>
              <a:rPr sz="2800" spc="-5" dirty="0">
                <a:latin typeface="Calibri"/>
                <a:cs typeface="Calibri"/>
              </a:rPr>
              <a:t>of </a:t>
            </a:r>
            <a:r>
              <a:rPr sz="2800" spc="-10" dirty="0">
                <a:latin typeface="Calibri"/>
                <a:cs typeface="Calibri"/>
              </a:rPr>
              <a:t>200</a:t>
            </a:r>
            <a:r>
              <a:rPr sz="2800" spc="160" dirty="0">
                <a:latin typeface="Calibri"/>
                <a:cs typeface="Calibri"/>
              </a:rPr>
              <a:t> </a:t>
            </a:r>
            <a:r>
              <a:rPr sz="2800" spc="-20" dirty="0">
                <a:latin typeface="Calibri"/>
                <a:cs typeface="Calibri"/>
              </a:rPr>
              <a:t>ms</a:t>
            </a:r>
            <a:endParaRPr sz="2800">
              <a:latin typeface="Calibri"/>
              <a:cs typeface="Calibri"/>
            </a:endParaRPr>
          </a:p>
          <a:p>
            <a:pPr marL="241300" indent="-228600">
              <a:spcBef>
                <a:spcPts val="565"/>
              </a:spcBef>
              <a:buFont typeface="Arial MT"/>
              <a:buChar char="•"/>
              <a:tabLst>
                <a:tab pos="241300" algn="l"/>
              </a:tabLst>
            </a:pPr>
            <a:r>
              <a:rPr sz="2800" spc="-5" dirty="0">
                <a:latin typeface="Calibri"/>
                <a:cs typeface="Calibri"/>
              </a:rPr>
              <a:t>Also</a:t>
            </a:r>
            <a:r>
              <a:rPr sz="2800" spc="-40" dirty="0">
                <a:latin typeface="Calibri"/>
                <a:cs typeface="Calibri"/>
              </a:rPr>
              <a:t> </a:t>
            </a:r>
            <a:r>
              <a:rPr sz="2800" spc="-15" dirty="0">
                <a:latin typeface="Calibri"/>
                <a:cs typeface="Calibri"/>
              </a:rPr>
              <a:t>has</a:t>
            </a:r>
            <a:r>
              <a:rPr sz="2800" spc="-25" dirty="0">
                <a:latin typeface="Calibri"/>
                <a:cs typeface="Calibri"/>
              </a:rPr>
              <a:t> </a:t>
            </a:r>
            <a:r>
              <a:rPr sz="2800" spc="-20" dirty="0">
                <a:latin typeface="Calibri"/>
                <a:cs typeface="Calibri"/>
              </a:rPr>
              <a:t>limited</a:t>
            </a:r>
            <a:r>
              <a:rPr sz="2800" spc="40" dirty="0">
                <a:latin typeface="Calibri"/>
                <a:cs typeface="Calibri"/>
              </a:rPr>
              <a:t> </a:t>
            </a:r>
            <a:r>
              <a:rPr sz="2800" spc="-5" dirty="0">
                <a:latin typeface="Calibri"/>
                <a:cs typeface="Calibri"/>
              </a:rPr>
              <a:t>capacity</a:t>
            </a:r>
            <a:endParaRPr sz="2800">
              <a:latin typeface="Calibri"/>
              <a:cs typeface="Calibri"/>
            </a:endParaRPr>
          </a:p>
        </p:txBody>
      </p:sp>
    </p:spTree>
    <p:extLst>
      <p:ext uri="{BB962C8B-B14F-4D97-AF65-F5344CB8AC3E}">
        <p14:creationId xmlns:p14="http://schemas.microsoft.com/office/powerpoint/2010/main" val="20231924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524000" y="1"/>
            <a:ext cx="0" cy="461665"/>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16</a:t>
            </a:fld>
            <a:endParaRPr dirty="0"/>
          </a:p>
        </p:txBody>
      </p:sp>
      <p:sp>
        <p:nvSpPr>
          <p:cNvPr id="2" name="object 2"/>
          <p:cNvSpPr txBox="1">
            <a:spLocks noGrp="1"/>
          </p:cNvSpPr>
          <p:nvPr>
            <p:ph type="title"/>
          </p:nvPr>
        </p:nvSpPr>
        <p:spPr>
          <a:xfrm>
            <a:off x="3888994" y="573735"/>
            <a:ext cx="4398010" cy="697230"/>
          </a:xfrm>
          <a:prstGeom prst="rect">
            <a:avLst/>
          </a:prstGeom>
        </p:spPr>
        <p:txBody>
          <a:bodyPr vert="horz" wrap="square" lIns="0" tIns="13335" rIns="0" bIns="0" rtlCol="0" anchor="ctr">
            <a:spAutoFit/>
          </a:bodyPr>
          <a:lstStyle/>
          <a:p>
            <a:pPr marL="12700">
              <a:lnSpc>
                <a:spcPct val="100000"/>
              </a:lnSpc>
              <a:spcBef>
                <a:spcPts val="105"/>
              </a:spcBef>
            </a:pPr>
            <a:r>
              <a:rPr dirty="0"/>
              <a:t>Long-term</a:t>
            </a:r>
            <a:r>
              <a:rPr spc="-229" dirty="0"/>
              <a:t> </a:t>
            </a:r>
            <a:r>
              <a:rPr spc="-5" dirty="0"/>
              <a:t>Memory</a:t>
            </a:r>
          </a:p>
        </p:txBody>
      </p:sp>
      <p:sp>
        <p:nvSpPr>
          <p:cNvPr id="3" name="object 3"/>
          <p:cNvSpPr txBox="1"/>
          <p:nvPr/>
        </p:nvSpPr>
        <p:spPr>
          <a:xfrm>
            <a:off x="2231237" y="1773378"/>
            <a:ext cx="7621270" cy="4170679"/>
          </a:xfrm>
          <a:prstGeom prst="rect">
            <a:avLst/>
          </a:prstGeom>
        </p:spPr>
        <p:txBody>
          <a:bodyPr vert="horz" wrap="square" lIns="0" tIns="62865" rIns="0" bIns="0" rtlCol="0">
            <a:spAutoFit/>
          </a:bodyPr>
          <a:lstStyle/>
          <a:p>
            <a:pPr marL="241300" marR="5080" indent="-228600">
              <a:lnSpc>
                <a:spcPts val="3000"/>
              </a:lnSpc>
              <a:spcBef>
                <a:spcPts val="495"/>
              </a:spcBef>
              <a:buFont typeface="Arial MT"/>
              <a:buChar char="•"/>
              <a:tabLst>
                <a:tab pos="241300" algn="l"/>
              </a:tabLst>
            </a:pPr>
            <a:r>
              <a:rPr sz="2800" spc="-5" dirty="0">
                <a:latin typeface="Calibri"/>
                <a:cs typeface="Calibri"/>
              </a:rPr>
              <a:t>If</a:t>
            </a:r>
            <a:r>
              <a:rPr sz="2800" spc="-40" dirty="0">
                <a:latin typeface="Calibri"/>
                <a:cs typeface="Calibri"/>
              </a:rPr>
              <a:t> </a:t>
            </a:r>
            <a:r>
              <a:rPr sz="2800" spc="-20" dirty="0">
                <a:latin typeface="Calibri"/>
                <a:cs typeface="Calibri"/>
              </a:rPr>
              <a:t>short-term</a:t>
            </a:r>
            <a:r>
              <a:rPr sz="2800" spc="30" dirty="0">
                <a:latin typeface="Calibri"/>
                <a:cs typeface="Calibri"/>
              </a:rPr>
              <a:t> </a:t>
            </a:r>
            <a:r>
              <a:rPr sz="2800" spc="-5" dirty="0">
                <a:latin typeface="Calibri"/>
                <a:cs typeface="Calibri"/>
              </a:rPr>
              <a:t>memory</a:t>
            </a:r>
            <a:r>
              <a:rPr sz="2800" spc="-35" dirty="0">
                <a:latin typeface="Calibri"/>
                <a:cs typeface="Calibri"/>
              </a:rPr>
              <a:t> </a:t>
            </a:r>
            <a:r>
              <a:rPr sz="2800" spc="-5" dirty="0">
                <a:latin typeface="Calibri"/>
                <a:cs typeface="Calibri"/>
              </a:rPr>
              <a:t>is</a:t>
            </a:r>
            <a:r>
              <a:rPr sz="2800" spc="-15" dirty="0">
                <a:latin typeface="Calibri"/>
                <a:cs typeface="Calibri"/>
              </a:rPr>
              <a:t> </a:t>
            </a:r>
            <a:r>
              <a:rPr sz="2800" spc="-5" dirty="0">
                <a:latin typeface="Calibri"/>
                <a:cs typeface="Calibri"/>
              </a:rPr>
              <a:t>our</a:t>
            </a:r>
            <a:r>
              <a:rPr sz="2800" spc="-10" dirty="0">
                <a:latin typeface="Calibri"/>
                <a:cs typeface="Calibri"/>
              </a:rPr>
              <a:t> </a:t>
            </a:r>
            <a:r>
              <a:rPr sz="2800" spc="-20" dirty="0">
                <a:latin typeface="Calibri"/>
                <a:cs typeface="Calibri"/>
              </a:rPr>
              <a:t>working</a:t>
            </a:r>
            <a:r>
              <a:rPr sz="2800" dirty="0">
                <a:latin typeface="Calibri"/>
                <a:cs typeface="Calibri"/>
              </a:rPr>
              <a:t> </a:t>
            </a:r>
            <a:r>
              <a:rPr sz="2800" spc="-65" dirty="0">
                <a:latin typeface="Calibri"/>
                <a:cs typeface="Calibri"/>
              </a:rPr>
              <a:t>memory,</a:t>
            </a:r>
            <a:r>
              <a:rPr sz="2800" spc="-45" dirty="0">
                <a:latin typeface="Calibri"/>
                <a:cs typeface="Calibri"/>
              </a:rPr>
              <a:t> </a:t>
            </a:r>
            <a:r>
              <a:rPr sz="2800" spc="-5" dirty="0">
                <a:latin typeface="Calibri"/>
                <a:cs typeface="Calibri"/>
              </a:rPr>
              <a:t>long- </a:t>
            </a:r>
            <a:r>
              <a:rPr sz="2800" spc="-615" dirty="0">
                <a:latin typeface="Calibri"/>
                <a:cs typeface="Calibri"/>
              </a:rPr>
              <a:t> </a:t>
            </a:r>
            <a:r>
              <a:rPr sz="2800" spc="-20" dirty="0">
                <a:latin typeface="Calibri"/>
                <a:cs typeface="Calibri"/>
              </a:rPr>
              <a:t>term</a:t>
            </a:r>
            <a:r>
              <a:rPr sz="2800" spc="-30" dirty="0">
                <a:latin typeface="Calibri"/>
                <a:cs typeface="Calibri"/>
              </a:rPr>
              <a:t> </a:t>
            </a:r>
            <a:r>
              <a:rPr sz="2800" spc="-5" dirty="0">
                <a:latin typeface="Calibri"/>
                <a:cs typeface="Calibri"/>
              </a:rPr>
              <a:t>memory</a:t>
            </a:r>
            <a:r>
              <a:rPr sz="2800" spc="-20" dirty="0">
                <a:latin typeface="Calibri"/>
                <a:cs typeface="Calibri"/>
              </a:rPr>
              <a:t> </a:t>
            </a:r>
            <a:r>
              <a:rPr sz="2800" spc="-5" dirty="0">
                <a:latin typeface="Calibri"/>
                <a:cs typeface="Calibri"/>
              </a:rPr>
              <a:t>is</a:t>
            </a:r>
            <a:r>
              <a:rPr sz="2800" dirty="0">
                <a:latin typeface="Calibri"/>
                <a:cs typeface="Calibri"/>
              </a:rPr>
              <a:t> </a:t>
            </a:r>
            <a:r>
              <a:rPr sz="2800" spc="-10" dirty="0">
                <a:latin typeface="Calibri"/>
                <a:cs typeface="Calibri"/>
              </a:rPr>
              <a:t>our</a:t>
            </a:r>
            <a:r>
              <a:rPr sz="2800" spc="-15" dirty="0">
                <a:latin typeface="Calibri"/>
                <a:cs typeface="Calibri"/>
              </a:rPr>
              <a:t> </a:t>
            </a:r>
            <a:r>
              <a:rPr sz="2800" spc="-10" dirty="0">
                <a:latin typeface="Calibri"/>
                <a:cs typeface="Calibri"/>
              </a:rPr>
              <a:t>main</a:t>
            </a:r>
            <a:r>
              <a:rPr sz="2800" spc="20" dirty="0">
                <a:latin typeface="Calibri"/>
                <a:cs typeface="Calibri"/>
              </a:rPr>
              <a:t> </a:t>
            </a:r>
            <a:r>
              <a:rPr sz="2800" spc="-25" dirty="0">
                <a:latin typeface="Calibri"/>
                <a:cs typeface="Calibri"/>
              </a:rPr>
              <a:t>resource</a:t>
            </a:r>
            <a:endParaRPr sz="2800">
              <a:latin typeface="Calibri"/>
              <a:cs typeface="Calibri"/>
            </a:endParaRPr>
          </a:p>
          <a:p>
            <a:pPr marL="241300" marR="53975" indent="-228600">
              <a:lnSpc>
                <a:spcPct val="89300"/>
              </a:lnSpc>
              <a:spcBef>
                <a:spcPts val="969"/>
              </a:spcBef>
              <a:buFont typeface="Arial MT"/>
              <a:buChar char="•"/>
              <a:tabLst>
                <a:tab pos="241300" algn="l"/>
              </a:tabLst>
            </a:pPr>
            <a:r>
              <a:rPr sz="2800" spc="-35" dirty="0">
                <a:latin typeface="Calibri"/>
                <a:cs typeface="Calibri"/>
              </a:rPr>
              <a:t>Store </a:t>
            </a:r>
            <a:r>
              <a:rPr sz="2800" spc="-20" dirty="0">
                <a:latin typeface="Calibri"/>
                <a:cs typeface="Calibri"/>
              </a:rPr>
              <a:t>factual </a:t>
            </a:r>
            <a:r>
              <a:rPr sz="2800" spc="-25" dirty="0">
                <a:latin typeface="Calibri"/>
                <a:cs typeface="Calibri"/>
              </a:rPr>
              <a:t>information, experiential </a:t>
            </a:r>
            <a:r>
              <a:rPr sz="2800" spc="-20" dirty="0">
                <a:latin typeface="Calibri"/>
                <a:cs typeface="Calibri"/>
              </a:rPr>
              <a:t>knowledge, </a:t>
            </a:r>
            <a:r>
              <a:rPr sz="2800" spc="-15" dirty="0">
                <a:latin typeface="Calibri"/>
                <a:cs typeface="Calibri"/>
              </a:rPr>
              <a:t> </a:t>
            </a:r>
            <a:r>
              <a:rPr sz="2800" spc="-40" dirty="0">
                <a:latin typeface="Calibri"/>
                <a:cs typeface="Calibri"/>
              </a:rPr>
              <a:t>procedural</a:t>
            </a:r>
            <a:r>
              <a:rPr sz="2800" spc="10" dirty="0">
                <a:latin typeface="Calibri"/>
                <a:cs typeface="Calibri"/>
              </a:rPr>
              <a:t> </a:t>
            </a:r>
            <a:r>
              <a:rPr sz="2800" spc="-5" dirty="0">
                <a:latin typeface="Calibri"/>
                <a:cs typeface="Calibri"/>
              </a:rPr>
              <a:t>rules</a:t>
            </a:r>
            <a:r>
              <a:rPr sz="2800" spc="-10" dirty="0">
                <a:latin typeface="Calibri"/>
                <a:cs typeface="Calibri"/>
              </a:rPr>
              <a:t> </a:t>
            </a:r>
            <a:r>
              <a:rPr sz="2800" spc="-5" dirty="0">
                <a:latin typeface="Calibri"/>
                <a:cs typeface="Calibri"/>
              </a:rPr>
              <a:t>of</a:t>
            </a:r>
            <a:r>
              <a:rPr sz="2800" spc="-20" dirty="0">
                <a:latin typeface="Calibri"/>
                <a:cs typeface="Calibri"/>
              </a:rPr>
              <a:t> </a:t>
            </a:r>
            <a:r>
              <a:rPr sz="2800" spc="-25" dirty="0">
                <a:latin typeface="Calibri"/>
                <a:cs typeface="Calibri"/>
              </a:rPr>
              <a:t>behavior </a:t>
            </a:r>
            <a:r>
              <a:rPr sz="2800" spc="-5" dirty="0">
                <a:latin typeface="Calibri"/>
                <a:cs typeface="Calibri"/>
              </a:rPr>
              <a:t>i.e.</a:t>
            </a:r>
            <a:r>
              <a:rPr sz="2800" spc="-30" dirty="0">
                <a:latin typeface="Calibri"/>
                <a:cs typeface="Calibri"/>
              </a:rPr>
              <a:t> </a:t>
            </a:r>
            <a:r>
              <a:rPr sz="2800" spc="-20" dirty="0">
                <a:latin typeface="Calibri"/>
                <a:cs typeface="Calibri"/>
              </a:rPr>
              <a:t>everything</a:t>
            </a:r>
            <a:r>
              <a:rPr sz="2800" spc="30" dirty="0">
                <a:latin typeface="Calibri"/>
                <a:cs typeface="Calibri"/>
              </a:rPr>
              <a:t> </a:t>
            </a:r>
            <a:r>
              <a:rPr sz="2800" spc="-20" dirty="0">
                <a:latin typeface="Calibri"/>
                <a:cs typeface="Calibri"/>
              </a:rPr>
              <a:t>that</a:t>
            </a:r>
            <a:r>
              <a:rPr sz="2800" dirty="0">
                <a:latin typeface="Calibri"/>
                <a:cs typeface="Calibri"/>
              </a:rPr>
              <a:t> </a:t>
            </a:r>
            <a:r>
              <a:rPr sz="2800" spc="-20" dirty="0">
                <a:latin typeface="Calibri"/>
                <a:cs typeface="Calibri"/>
              </a:rPr>
              <a:t>we </a:t>
            </a:r>
            <a:r>
              <a:rPr sz="2800" spc="-620" dirty="0">
                <a:latin typeface="Calibri"/>
                <a:cs typeface="Calibri"/>
              </a:rPr>
              <a:t> </a:t>
            </a:r>
            <a:r>
              <a:rPr sz="2800" spc="5" dirty="0">
                <a:latin typeface="Calibri"/>
                <a:cs typeface="Calibri"/>
              </a:rPr>
              <a:t>‘know’</a:t>
            </a:r>
            <a:endParaRPr sz="2800">
              <a:latin typeface="Calibri"/>
              <a:cs typeface="Calibri"/>
            </a:endParaRPr>
          </a:p>
          <a:p>
            <a:pPr marL="241300" marR="832485" indent="-228600">
              <a:lnSpc>
                <a:spcPts val="3000"/>
              </a:lnSpc>
              <a:spcBef>
                <a:spcPts val="1035"/>
              </a:spcBef>
              <a:buFont typeface="Arial MT"/>
              <a:buChar char="•"/>
              <a:tabLst>
                <a:tab pos="241300" algn="l"/>
              </a:tabLst>
            </a:pPr>
            <a:r>
              <a:rPr sz="2800" spc="-50" dirty="0">
                <a:latin typeface="Calibri"/>
                <a:cs typeface="Calibri"/>
              </a:rPr>
              <a:t>Differs</a:t>
            </a:r>
            <a:r>
              <a:rPr sz="2800" spc="-100" dirty="0">
                <a:latin typeface="Calibri"/>
                <a:cs typeface="Calibri"/>
              </a:rPr>
              <a:t> </a:t>
            </a:r>
            <a:r>
              <a:rPr sz="2800" spc="-35" dirty="0">
                <a:latin typeface="Calibri"/>
                <a:cs typeface="Calibri"/>
              </a:rPr>
              <a:t>from</a:t>
            </a:r>
            <a:r>
              <a:rPr sz="2800" spc="-15" dirty="0">
                <a:latin typeface="Calibri"/>
                <a:cs typeface="Calibri"/>
              </a:rPr>
              <a:t> </a:t>
            </a:r>
            <a:r>
              <a:rPr sz="2800" spc="-20" dirty="0">
                <a:latin typeface="Calibri"/>
                <a:cs typeface="Calibri"/>
              </a:rPr>
              <a:t>short-term</a:t>
            </a:r>
            <a:r>
              <a:rPr sz="2800" spc="20" dirty="0">
                <a:latin typeface="Calibri"/>
                <a:cs typeface="Calibri"/>
              </a:rPr>
              <a:t> </a:t>
            </a:r>
            <a:r>
              <a:rPr sz="2800" spc="-5" dirty="0">
                <a:latin typeface="Calibri"/>
                <a:cs typeface="Calibri"/>
              </a:rPr>
              <a:t>memory</a:t>
            </a:r>
            <a:r>
              <a:rPr sz="2800" spc="-10" dirty="0">
                <a:latin typeface="Calibri"/>
                <a:cs typeface="Calibri"/>
              </a:rPr>
              <a:t> in</a:t>
            </a:r>
            <a:r>
              <a:rPr sz="2800" spc="-25" dirty="0">
                <a:latin typeface="Calibri"/>
                <a:cs typeface="Calibri"/>
              </a:rPr>
              <a:t> </a:t>
            </a:r>
            <a:r>
              <a:rPr sz="2800" spc="-15" dirty="0">
                <a:latin typeface="Calibri"/>
                <a:cs typeface="Calibri"/>
              </a:rPr>
              <a:t>number</a:t>
            </a:r>
            <a:r>
              <a:rPr sz="2800" spc="10" dirty="0">
                <a:latin typeface="Calibri"/>
                <a:cs typeface="Calibri"/>
              </a:rPr>
              <a:t> </a:t>
            </a:r>
            <a:r>
              <a:rPr sz="2800" spc="-10" dirty="0">
                <a:latin typeface="Calibri"/>
                <a:cs typeface="Calibri"/>
              </a:rPr>
              <a:t>of </a:t>
            </a:r>
            <a:r>
              <a:rPr sz="2800" spc="-620" dirty="0">
                <a:latin typeface="Calibri"/>
                <a:cs typeface="Calibri"/>
              </a:rPr>
              <a:t> </a:t>
            </a:r>
            <a:r>
              <a:rPr sz="2800" spc="-25" dirty="0">
                <a:latin typeface="Calibri"/>
                <a:cs typeface="Calibri"/>
              </a:rPr>
              <a:t>significant</a:t>
            </a:r>
            <a:r>
              <a:rPr sz="2800" spc="35" dirty="0">
                <a:latin typeface="Calibri"/>
                <a:cs typeface="Calibri"/>
              </a:rPr>
              <a:t> </a:t>
            </a:r>
            <a:r>
              <a:rPr sz="2800" spc="-50" dirty="0">
                <a:latin typeface="Calibri"/>
                <a:cs typeface="Calibri"/>
              </a:rPr>
              <a:t>ways</a:t>
            </a:r>
            <a:endParaRPr sz="2800">
              <a:latin typeface="Calibri"/>
              <a:cs typeface="Calibri"/>
            </a:endParaRPr>
          </a:p>
          <a:p>
            <a:pPr marL="698500" lvl="1" indent="-229235">
              <a:spcBef>
                <a:spcPts val="195"/>
              </a:spcBef>
              <a:buFont typeface="Arial MT"/>
              <a:buChar char="•"/>
              <a:tabLst>
                <a:tab pos="699135" algn="l"/>
              </a:tabLst>
            </a:pPr>
            <a:r>
              <a:rPr sz="2400" spc="-20" dirty="0">
                <a:latin typeface="Calibri"/>
                <a:cs typeface="Calibri"/>
              </a:rPr>
              <a:t>Huge</a:t>
            </a:r>
            <a:r>
              <a:rPr sz="2400" spc="-45" dirty="0">
                <a:latin typeface="Calibri"/>
                <a:cs typeface="Calibri"/>
              </a:rPr>
              <a:t> </a:t>
            </a:r>
            <a:r>
              <a:rPr sz="2400" spc="-5" dirty="0">
                <a:latin typeface="Calibri"/>
                <a:cs typeface="Calibri"/>
              </a:rPr>
              <a:t>capacity</a:t>
            </a:r>
            <a:endParaRPr sz="2400">
              <a:latin typeface="Calibri"/>
              <a:cs typeface="Calibri"/>
            </a:endParaRPr>
          </a:p>
          <a:p>
            <a:pPr marL="698500" lvl="1" indent="-229235">
              <a:spcBef>
                <a:spcPts val="190"/>
              </a:spcBef>
              <a:buFont typeface="Arial MT"/>
              <a:buChar char="•"/>
              <a:tabLst>
                <a:tab pos="699135" algn="l"/>
              </a:tabLst>
            </a:pPr>
            <a:r>
              <a:rPr sz="2400" spc="-20" dirty="0">
                <a:latin typeface="Calibri"/>
                <a:cs typeface="Calibri"/>
              </a:rPr>
              <a:t>Relatively</a:t>
            </a:r>
            <a:r>
              <a:rPr sz="2400" spc="-45" dirty="0">
                <a:latin typeface="Calibri"/>
                <a:cs typeface="Calibri"/>
              </a:rPr>
              <a:t> </a:t>
            </a:r>
            <a:r>
              <a:rPr sz="2400" spc="-15" dirty="0">
                <a:latin typeface="Calibri"/>
                <a:cs typeface="Calibri"/>
              </a:rPr>
              <a:t>slow</a:t>
            </a:r>
            <a:r>
              <a:rPr sz="2400" spc="-20" dirty="0">
                <a:latin typeface="Calibri"/>
                <a:cs typeface="Calibri"/>
              </a:rPr>
              <a:t> </a:t>
            </a:r>
            <a:r>
              <a:rPr sz="2400" dirty="0">
                <a:latin typeface="Calibri"/>
                <a:cs typeface="Calibri"/>
              </a:rPr>
              <a:t>access</a:t>
            </a:r>
            <a:r>
              <a:rPr sz="2400" spc="-40" dirty="0">
                <a:latin typeface="Calibri"/>
                <a:cs typeface="Calibri"/>
              </a:rPr>
              <a:t> </a:t>
            </a:r>
            <a:r>
              <a:rPr sz="2400" dirty="0">
                <a:latin typeface="Calibri"/>
                <a:cs typeface="Calibri"/>
              </a:rPr>
              <a:t>time</a:t>
            </a:r>
            <a:r>
              <a:rPr sz="2400" spc="-10" dirty="0">
                <a:latin typeface="Calibri"/>
                <a:cs typeface="Calibri"/>
              </a:rPr>
              <a:t> </a:t>
            </a:r>
            <a:r>
              <a:rPr sz="2400" spc="-5" dirty="0">
                <a:latin typeface="Calibri"/>
                <a:cs typeface="Calibri"/>
              </a:rPr>
              <a:t>of</a:t>
            </a:r>
            <a:r>
              <a:rPr sz="2400" spc="-25" dirty="0">
                <a:latin typeface="Calibri"/>
                <a:cs typeface="Calibri"/>
              </a:rPr>
              <a:t> approx.</a:t>
            </a:r>
            <a:r>
              <a:rPr sz="2400" spc="-75" dirty="0">
                <a:latin typeface="Calibri"/>
                <a:cs typeface="Calibri"/>
              </a:rPr>
              <a:t> </a:t>
            </a:r>
            <a:r>
              <a:rPr sz="2400" spc="-20" dirty="0">
                <a:latin typeface="Calibri"/>
                <a:cs typeface="Calibri"/>
              </a:rPr>
              <a:t>tenth</a:t>
            </a:r>
            <a:r>
              <a:rPr sz="2400" spc="-30" dirty="0">
                <a:latin typeface="Calibri"/>
                <a:cs typeface="Calibri"/>
              </a:rPr>
              <a:t> </a:t>
            </a:r>
            <a:r>
              <a:rPr sz="2400" spc="-5" dirty="0">
                <a:latin typeface="Calibri"/>
                <a:cs typeface="Calibri"/>
              </a:rPr>
              <a:t>of</a:t>
            </a:r>
            <a:r>
              <a:rPr sz="2400" spc="-25" dirty="0">
                <a:latin typeface="Calibri"/>
                <a:cs typeface="Calibri"/>
              </a:rPr>
              <a:t> </a:t>
            </a:r>
            <a:r>
              <a:rPr sz="2400" dirty="0">
                <a:latin typeface="Calibri"/>
                <a:cs typeface="Calibri"/>
              </a:rPr>
              <a:t>a</a:t>
            </a:r>
            <a:r>
              <a:rPr sz="2400" spc="-80" dirty="0">
                <a:latin typeface="Calibri"/>
                <a:cs typeface="Calibri"/>
              </a:rPr>
              <a:t> </a:t>
            </a:r>
            <a:r>
              <a:rPr sz="2400" spc="-15" dirty="0">
                <a:latin typeface="Calibri"/>
                <a:cs typeface="Calibri"/>
              </a:rPr>
              <a:t>second</a:t>
            </a:r>
            <a:endParaRPr sz="2400">
              <a:latin typeface="Calibri"/>
              <a:cs typeface="Calibri"/>
            </a:endParaRPr>
          </a:p>
          <a:p>
            <a:pPr marL="698500" lvl="1" indent="-229235">
              <a:spcBef>
                <a:spcPts val="204"/>
              </a:spcBef>
              <a:buFont typeface="Arial MT"/>
              <a:buChar char="•"/>
              <a:tabLst>
                <a:tab pos="699135" algn="l"/>
              </a:tabLst>
            </a:pPr>
            <a:r>
              <a:rPr sz="2400" spc="-40" dirty="0">
                <a:latin typeface="Calibri"/>
                <a:cs typeface="Calibri"/>
              </a:rPr>
              <a:t>Forgetting </a:t>
            </a:r>
            <a:r>
              <a:rPr sz="2400" spc="-20" dirty="0">
                <a:latin typeface="Calibri"/>
                <a:cs typeface="Calibri"/>
              </a:rPr>
              <a:t>occurs</a:t>
            </a:r>
            <a:r>
              <a:rPr sz="2400" spc="-35" dirty="0">
                <a:latin typeface="Calibri"/>
                <a:cs typeface="Calibri"/>
              </a:rPr>
              <a:t> </a:t>
            </a:r>
            <a:r>
              <a:rPr sz="2400" spc="-20" dirty="0">
                <a:latin typeface="Calibri"/>
                <a:cs typeface="Calibri"/>
              </a:rPr>
              <a:t>more</a:t>
            </a:r>
            <a:r>
              <a:rPr sz="2400" spc="-25" dirty="0">
                <a:latin typeface="Calibri"/>
                <a:cs typeface="Calibri"/>
              </a:rPr>
              <a:t> </a:t>
            </a:r>
            <a:r>
              <a:rPr sz="2400" spc="-5" dirty="0">
                <a:latin typeface="Calibri"/>
                <a:cs typeface="Calibri"/>
              </a:rPr>
              <a:t>slowly</a:t>
            </a:r>
            <a:r>
              <a:rPr sz="2400" spc="-50" dirty="0">
                <a:latin typeface="Calibri"/>
                <a:cs typeface="Calibri"/>
              </a:rPr>
              <a:t> </a:t>
            </a:r>
            <a:r>
              <a:rPr sz="2400" dirty="0">
                <a:latin typeface="Calibri"/>
                <a:cs typeface="Calibri"/>
              </a:rPr>
              <a:t>in</a:t>
            </a:r>
            <a:r>
              <a:rPr sz="2400" spc="-10" dirty="0">
                <a:latin typeface="Calibri"/>
                <a:cs typeface="Calibri"/>
              </a:rPr>
              <a:t> </a:t>
            </a:r>
            <a:r>
              <a:rPr sz="2400" spc="-5" dirty="0">
                <a:latin typeface="Calibri"/>
                <a:cs typeface="Calibri"/>
              </a:rPr>
              <a:t>long-term</a:t>
            </a:r>
            <a:r>
              <a:rPr sz="2400" spc="-110" dirty="0">
                <a:latin typeface="Calibri"/>
                <a:cs typeface="Calibri"/>
              </a:rPr>
              <a:t> </a:t>
            </a:r>
            <a:r>
              <a:rPr sz="2400" dirty="0">
                <a:latin typeface="Calibri"/>
                <a:cs typeface="Calibri"/>
              </a:rPr>
              <a:t>memory</a:t>
            </a:r>
            <a:endParaRPr sz="2400">
              <a:latin typeface="Calibri"/>
              <a:cs typeface="Calibri"/>
            </a:endParaRPr>
          </a:p>
        </p:txBody>
      </p:sp>
    </p:spTree>
    <p:extLst>
      <p:ext uri="{BB962C8B-B14F-4D97-AF65-F5344CB8AC3E}">
        <p14:creationId xmlns:p14="http://schemas.microsoft.com/office/powerpoint/2010/main" val="13925266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524000" y="1"/>
            <a:ext cx="0" cy="461665"/>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17</a:t>
            </a:fld>
            <a:endParaRPr dirty="0"/>
          </a:p>
        </p:txBody>
      </p:sp>
      <p:sp>
        <p:nvSpPr>
          <p:cNvPr id="2" name="object 2"/>
          <p:cNvSpPr txBox="1">
            <a:spLocks noGrp="1"/>
          </p:cNvSpPr>
          <p:nvPr>
            <p:ph type="title"/>
          </p:nvPr>
        </p:nvSpPr>
        <p:spPr>
          <a:xfrm>
            <a:off x="3888994" y="573735"/>
            <a:ext cx="4398010" cy="697230"/>
          </a:xfrm>
          <a:prstGeom prst="rect">
            <a:avLst/>
          </a:prstGeom>
        </p:spPr>
        <p:txBody>
          <a:bodyPr vert="horz" wrap="square" lIns="0" tIns="13335" rIns="0" bIns="0" rtlCol="0" anchor="ctr">
            <a:spAutoFit/>
          </a:bodyPr>
          <a:lstStyle/>
          <a:p>
            <a:pPr marL="12700">
              <a:lnSpc>
                <a:spcPct val="100000"/>
              </a:lnSpc>
              <a:spcBef>
                <a:spcPts val="105"/>
              </a:spcBef>
            </a:pPr>
            <a:r>
              <a:rPr dirty="0"/>
              <a:t>Long-term</a:t>
            </a:r>
            <a:r>
              <a:rPr spc="-229" dirty="0"/>
              <a:t> </a:t>
            </a:r>
            <a:r>
              <a:rPr spc="-5" dirty="0"/>
              <a:t>Memory</a:t>
            </a:r>
          </a:p>
        </p:txBody>
      </p:sp>
      <p:sp>
        <p:nvSpPr>
          <p:cNvPr id="3" name="object 3"/>
          <p:cNvSpPr txBox="1"/>
          <p:nvPr/>
        </p:nvSpPr>
        <p:spPr>
          <a:xfrm>
            <a:off x="2231237" y="1773377"/>
            <a:ext cx="7538720" cy="2801620"/>
          </a:xfrm>
          <a:prstGeom prst="rect">
            <a:avLst/>
          </a:prstGeom>
        </p:spPr>
        <p:txBody>
          <a:bodyPr vert="horz" wrap="square" lIns="0" tIns="62865" rIns="0" bIns="0" rtlCol="0">
            <a:spAutoFit/>
          </a:bodyPr>
          <a:lstStyle/>
          <a:p>
            <a:pPr marL="241300" marR="984885" indent="-228600">
              <a:lnSpc>
                <a:spcPts val="3000"/>
              </a:lnSpc>
              <a:spcBef>
                <a:spcPts val="495"/>
              </a:spcBef>
              <a:buFont typeface="Arial MT"/>
              <a:buChar char="•"/>
              <a:tabLst>
                <a:tab pos="241300" algn="l"/>
              </a:tabLst>
            </a:pPr>
            <a:r>
              <a:rPr sz="2800" spc="-25" dirty="0">
                <a:latin typeface="Calibri"/>
                <a:cs typeface="Calibri"/>
              </a:rPr>
              <a:t>Information </a:t>
            </a:r>
            <a:r>
              <a:rPr sz="2800" spc="-5" dirty="0">
                <a:latin typeface="Calibri"/>
                <a:cs typeface="Calibri"/>
              </a:rPr>
              <a:t>is </a:t>
            </a:r>
            <a:r>
              <a:rPr sz="2800" spc="-15" dirty="0">
                <a:latin typeface="Calibri"/>
                <a:cs typeface="Calibri"/>
              </a:rPr>
              <a:t>placed </a:t>
            </a:r>
            <a:r>
              <a:rPr sz="2800" spc="-35" dirty="0">
                <a:latin typeface="Calibri"/>
                <a:cs typeface="Calibri"/>
              </a:rPr>
              <a:t>from </a:t>
            </a:r>
            <a:r>
              <a:rPr sz="2800" spc="-20" dirty="0">
                <a:latin typeface="Calibri"/>
                <a:cs typeface="Calibri"/>
              </a:rPr>
              <a:t>working </a:t>
            </a:r>
            <a:r>
              <a:rPr sz="2800" spc="-5" dirty="0">
                <a:latin typeface="Calibri"/>
                <a:cs typeface="Calibri"/>
              </a:rPr>
              <a:t>memory </a:t>
            </a:r>
            <a:r>
              <a:rPr sz="2800" spc="-620" dirty="0">
                <a:latin typeface="Calibri"/>
                <a:cs typeface="Calibri"/>
              </a:rPr>
              <a:t> </a:t>
            </a:r>
            <a:r>
              <a:rPr sz="2800" spc="-25" dirty="0">
                <a:latin typeface="Calibri"/>
                <a:cs typeface="Calibri"/>
              </a:rPr>
              <a:t>through</a:t>
            </a:r>
            <a:r>
              <a:rPr sz="2800" spc="5" dirty="0">
                <a:latin typeface="Calibri"/>
                <a:cs typeface="Calibri"/>
              </a:rPr>
              <a:t> </a:t>
            </a:r>
            <a:r>
              <a:rPr sz="2800" spc="-25" dirty="0">
                <a:latin typeface="Calibri"/>
                <a:cs typeface="Calibri"/>
              </a:rPr>
              <a:t>rehearsal</a:t>
            </a:r>
            <a:endParaRPr sz="2800">
              <a:latin typeface="Calibri"/>
              <a:cs typeface="Calibri"/>
            </a:endParaRPr>
          </a:p>
          <a:p>
            <a:pPr marL="241300" indent="-228600">
              <a:spcBef>
                <a:spcPts val="560"/>
              </a:spcBef>
              <a:buFont typeface="Arial MT"/>
              <a:buChar char="•"/>
              <a:tabLst>
                <a:tab pos="241300" algn="l"/>
              </a:tabLst>
            </a:pPr>
            <a:r>
              <a:rPr sz="2800" spc="-170" dirty="0">
                <a:latin typeface="Calibri"/>
                <a:cs typeface="Calibri"/>
              </a:rPr>
              <a:t>T</a:t>
            </a:r>
            <a:r>
              <a:rPr sz="2800" spc="-75" dirty="0">
                <a:latin typeface="Calibri"/>
                <a:cs typeface="Calibri"/>
              </a:rPr>
              <a:t>w</a:t>
            </a:r>
            <a:r>
              <a:rPr sz="2800" spc="-5" dirty="0">
                <a:latin typeface="Calibri"/>
                <a:cs typeface="Calibri"/>
              </a:rPr>
              <a:t>o</a:t>
            </a:r>
            <a:r>
              <a:rPr sz="2800" spc="-114" dirty="0">
                <a:latin typeface="Calibri"/>
                <a:cs typeface="Calibri"/>
              </a:rPr>
              <a:t> </a:t>
            </a:r>
            <a:r>
              <a:rPr sz="2800" spc="-20" dirty="0">
                <a:latin typeface="Calibri"/>
                <a:cs typeface="Calibri"/>
              </a:rPr>
              <a:t>t</a:t>
            </a:r>
            <a:r>
              <a:rPr sz="2800" spc="-25" dirty="0">
                <a:latin typeface="Calibri"/>
                <a:cs typeface="Calibri"/>
              </a:rPr>
              <a:t>yp</a:t>
            </a:r>
            <a:r>
              <a:rPr sz="2800" spc="-15" dirty="0">
                <a:latin typeface="Calibri"/>
                <a:cs typeface="Calibri"/>
              </a:rPr>
              <a:t>e</a:t>
            </a:r>
            <a:r>
              <a:rPr sz="2800" spc="-5" dirty="0">
                <a:latin typeface="Calibri"/>
                <a:cs typeface="Calibri"/>
              </a:rPr>
              <a:t>s</a:t>
            </a:r>
            <a:r>
              <a:rPr sz="2800" spc="5" dirty="0">
                <a:latin typeface="Calibri"/>
                <a:cs typeface="Calibri"/>
              </a:rPr>
              <a:t> </a:t>
            </a:r>
            <a:r>
              <a:rPr sz="2800" spc="-10" dirty="0">
                <a:latin typeface="Calibri"/>
                <a:cs typeface="Calibri"/>
              </a:rPr>
              <a:t>o</a:t>
            </a:r>
            <a:r>
              <a:rPr sz="2800" spc="-5" dirty="0">
                <a:latin typeface="Calibri"/>
                <a:cs typeface="Calibri"/>
              </a:rPr>
              <a:t>f </a:t>
            </a:r>
            <a:r>
              <a:rPr sz="2800" spc="-20" dirty="0">
                <a:latin typeface="Calibri"/>
                <a:cs typeface="Calibri"/>
              </a:rPr>
              <a:t>l</a:t>
            </a:r>
            <a:r>
              <a:rPr sz="2800" spc="-10" dirty="0">
                <a:latin typeface="Calibri"/>
                <a:cs typeface="Calibri"/>
              </a:rPr>
              <a:t>on</a:t>
            </a:r>
            <a:r>
              <a:rPr sz="2800" dirty="0">
                <a:latin typeface="Calibri"/>
                <a:cs typeface="Calibri"/>
              </a:rPr>
              <a:t>g</a:t>
            </a:r>
            <a:r>
              <a:rPr sz="2800" spc="-10" dirty="0">
                <a:latin typeface="Calibri"/>
                <a:cs typeface="Calibri"/>
              </a:rPr>
              <a:t>-</a:t>
            </a:r>
            <a:r>
              <a:rPr sz="2800" spc="-35" dirty="0">
                <a:latin typeface="Calibri"/>
                <a:cs typeface="Calibri"/>
              </a:rPr>
              <a:t>t</a:t>
            </a:r>
            <a:r>
              <a:rPr sz="2800" spc="-5" dirty="0">
                <a:latin typeface="Calibri"/>
                <a:cs typeface="Calibri"/>
              </a:rPr>
              <a:t>erm</a:t>
            </a:r>
            <a:r>
              <a:rPr sz="2800" spc="35" dirty="0">
                <a:latin typeface="Calibri"/>
                <a:cs typeface="Calibri"/>
              </a:rPr>
              <a:t> </a:t>
            </a:r>
            <a:r>
              <a:rPr sz="2800" spc="-5" dirty="0">
                <a:latin typeface="Calibri"/>
                <a:cs typeface="Calibri"/>
              </a:rPr>
              <a:t>memory</a:t>
            </a:r>
            <a:endParaRPr sz="2800">
              <a:latin typeface="Calibri"/>
              <a:cs typeface="Calibri"/>
            </a:endParaRPr>
          </a:p>
          <a:p>
            <a:pPr marL="698500" marR="297180" lvl="1" indent="-229235">
              <a:lnSpc>
                <a:spcPts val="2610"/>
              </a:lnSpc>
              <a:spcBef>
                <a:spcPts val="665"/>
              </a:spcBef>
              <a:buFont typeface="Arial MT"/>
              <a:buChar char="•"/>
              <a:tabLst>
                <a:tab pos="699135" algn="l"/>
              </a:tabLst>
            </a:pPr>
            <a:r>
              <a:rPr sz="2400" spc="-5" dirty="0">
                <a:latin typeface="Calibri"/>
                <a:cs typeface="Calibri"/>
              </a:rPr>
              <a:t>Episodic</a:t>
            </a:r>
            <a:r>
              <a:rPr sz="2400" spc="-65" dirty="0">
                <a:latin typeface="Calibri"/>
                <a:cs typeface="Calibri"/>
              </a:rPr>
              <a:t> </a:t>
            </a:r>
            <a:r>
              <a:rPr sz="2400" dirty="0">
                <a:latin typeface="Calibri"/>
                <a:cs typeface="Calibri"/>
              </a:rPr>
              <a:t>Memory</a:t>
            </a:r>
            <a:r>
              <a:rPr sz="2400" spc="-20" dirty="0">
                <a:latin typeface="Calibri"/>
                <a:cs typeface="Calibri"/>
              </a:rPr>
              <a:t> </a:t>
            </a:r>
            <a:r>
              <a:rPr sz="2400" dirty="0">
                <a:latin typeface="Calibri"/>
                <a:cs typeface="Calibri"/>
              </a:rPr>
              <a:t>-</a:t>
            </a:r>
            <a:r>
              <a:rPr sz="2400" spc="-5" dirty="0">
                <a:latin typeface="Calibri"/>
                <a:cs typeface="Calibri"/>
              </a:rPr>
              <a:t> </a:t>
            </a:r>
            <a:r>
              <a:rPr sz="2400" spc="-20" dirty="0">
                <a:latin typeface="Calibri"/>
                <a:cs typeface="Calibri"/>
              </a:rPr>
              <a:t>Represents</a:t>
            </a:r>
            <a:r>
              <a:rPr sz="2400" spc="-25" dirty="0">
                <a:latin typeface="Calibri"/>
                <a:cs typeface="Calibri"/>
              </a:rPr>
              <a:t> </a:t>
            </a:r>
            <a:r>
              <a:rPr sz="2400" spc="-15" dirty="0">
                <a:latin typeface="Calibri"/>
                <a:cs typeface="Calibri"/>
              </a:rPr>
              <a:t>our</a:t>
            </a:r>
            <a:r>
              <a:rPr sz="2400" spc="-40" dirty="0">
                <a:latin typeface="Calibri"/>
                <a:cs typeface="Calibri"/>
              </a:rPr>
              <a:t> </a:t>
            </a:r>
            <a:r>
              <a:rPr sz="2400" dirty="0">
                <a:latin typeface="Calibri"/>
                <a:cs typeface="Calibri"/>
              </a:rPr>
              <a:t>memory</a:t>
            </a:r>
            <a:r>
              <a:rPr sz="2400" spc="-25" dirty="0">
                <a:latin typeface="Calibri"/>
                <a:cs typeface="Calibri"/>
              </a:rPr>
              <a:t> </a:t>
            </a:r>
            <a:r>
              <a:rPr sz="2400" spc="-5" dirty="0">
                <a:latin typeface="Calibri"/>
                <a:cs typeface="Calibri"/>
              </a:rPr>
              <a:t>of</a:t>
            </a:r>
            <a:r>
              <a:rPr sz="2400" spc="-15" dirty="0">
                <a:latin typeface="Calibri"/>
                <a:cs typeface="Calibri"/>
              </a:rPr>
              <a:t> </a:t>
            </a:r>
            <a:r>
              <a:rPr sz="2400" spc="-20" dirty="0">
                <a:latin typeface="Calibri"/>
                <a:cs typeface="Calibri"/>
              </a:rPr>
              <a:t>events </a:t>
            </a:r>
            <a:r>
              <a:rPr sz="2400" spc="-530" dirty="0">
                <a:latin typeface="Calibri"/>
                <a:cs typeface="Calibri"/>
              </a:rPr>
              <a:t> </a:t>
            </a:r>
            <a:r>
              <a:rPr sz="2400" dirty="0">
                <a:latin typeface="Calibri"/>
                <a:cs typeface="Calibri"/>
              </a:rPr>
              <a:t>and</a:t>
            </a:r>
            <a:r>
              <a:rPr sz="2400" spc="-20" dirty="0">
                <a:latin typeface="Calibri"/>
                <a:cs typeface="Calibri"/>
              </a:rPr>
              <a:t> </a:t>
            </a:r>
            <a:r>
              <a:rPr sz="2400" spc="-5" dirty="0">
                <a:latin typeface="Calibri"/>
                <a:cs typeface="Calibri"/>
              </a:rPr>
              <a:t>experiences</a:t>
            </a:r>
            <a:r>
              <a:rPr sz="2400" spc="-60" dirty="0">
                <a:latin typeface="Calibri"/>
                <a:cs typeface="Calibri"/>
              </a:rPr>
              <a:t> </a:t>
            </a:r>
            <a:r>
              <a:rPr sz="2400" dirty="0">
                <a:latin typeface="Calibri"/>
                <a:cs typeface="Calibri"/>
              </a:rPr>
              <a:t>in</a:t>
            </a:r>
            <a:r>
              <a:rPr sz="2400" spc="-5" dirty="0">
                <a:latin typeface="Calibri"/>
                <a:cs typeface="Calibri"/>
              </a:rPr>
              <a:t> serial</a:t>
            </a:r>
            <a:r>
              <a:rPr sz="2400" spc="-85" dirty="0">
                <a:latin typeface="Calibri"/>
                <a:cs typeface="Calibri"/>
              </a:rPr>
              <a:t> </a:t>
            </a:r>
            <a:r>
              <a:rPr sz="2400" spc="-35" dirty="0">
                <a:latin typeface="Calibri"/>
                <a:cs typeface="Calibri"/>
              </a:rPr>
              <a:t>form</a:t>
            </a:r>
            <a:endParaRPr sz="2400">
              <a:latin typeface="Calibri"/>
              <a:cs typeface="Calibri"/>
            </a:endParaRPr>
          </a:p>
          <a:p>
            <a:pPr marL="698500" marR="5080" lvl="1" indent="-229235">
              <a:lnSpc>
                <a:spcPts val="2600"/>
              </a:lnSpc>
              <a:spcBef>
                <a:spcPts val="490"/>
              </a:spcBef>
              <a:buFont typeface="Arial MT"/>
              <a:buChar char="•"/>
              <a:tabLst>
                <a:tab pos="699135" algn="l"/>
              </a:tabLst>
            </a:pPr>
            <a:r>
              <a:rPr sz="2400" spc="-5" dirty="0">
                <a:latin typeface="Calibri"/>
                <a:cs typeface="Calibri"/>
              </a:rPr>
              <a:t>Semantic </a:t>
            </a:r>
            <a:r>
              <a:rPr sz="2400" dirty="0">
                <a:latin typeface="Calibri"/>
                <a:cs typeface="Calibri"/>
              </a:rPr>
              <a:t>Memory - </a:t>
            </a:r>
            <a:r>
              <a:rPr sz="2400" spc="-20" dirty="0">
                <a:latin typeface="Calibri"/>
                <a:cs typeface="Calibri"/>
              </a:rPr>
              <a:t>structured </a:t>
            </a:r>
            <a:r>
              <a:rPr sz="2400" spc="-40" dirty="0">
                <a:latin typeface="Calibri"/>
                <a:cs typeface="Calibri"/>
              </a:rPr>
              <a:t>record </a:t>
            </a:r>
            <a:r>
              <a:rPr sz="2400" spc="-5" dirty="0">
                <a:latin typeface="Calibri"/>
                <a:cs typeface="Calibri"/>
              </a:rPr>
              <a:t>of </a:t>
            </a:r>
            <a:r>
              <a:rPr sz="2400" spc="-20" dirty="0">
                <a:latin typeface="Calibri"/>
                <a:cs typeface="Calibri"/>
              </a:rPr>
              <a:t>facts, concepts </a:t>
            </a:r>
            <a:r>
              <a:rPr sz="2400" spc="-530" dirty="0">
                <a:latin typeface="Calibri"/>
                <a:cs typeface="Calibri"/>
              </a:rPr>
              <a:t> </a:t>
            </a:r>
            <a:r>
              <a:rPr sz="2400" dirty="0">
                <a:latin typeface="Calibri"/>
                <a:cs typeface="Calibri"/>
              </a:rPr>
              <a:t>and</a:t>
            </a:r>
            <a:r>
              <a:rPr sz="2400" spc="-20" dirty="0">
                <a:latin typeface="Calibri"/>
                <a:cs typeface="Calibri"/>
              </a:rPr>
              <a:t> </a:t>
            </a:r>
            <a:r>
              <a:rPr sz="2400" spc="-5" dirty="0">
                <a:latin typeface="Calibri"/>
                <a:cs typeface="Calibri"/>
              </a:rPr>
              <a:t>skills</a:t>
            </a:r>
            <a:r>
              <a:rPr sz="2400" spc="-50" dirty="0">
                <a:latin typeface="Calibri"/>
                <a:cs typeface="Calibri"/>
              </a:rPr>
              <a:t> </a:t>
            </a:r>
            <a:r>
              <a:rPr sz="2400" spc="-20" dirty="0">
                <a:latin typeface="Calibri"/>
                <a:cs typeface="Calibri"/>
              </a:rPr>
              <a:t>that</a:t>
            </a:r>
            <a:r>
              <a:rPr sz="2400" spc="-30" dirty="0">
                <a:latin typeface="Calibri"/>
                <a:cs typeface="Calibri"/>
              </a:rPr>
              <a:t> </a:t>
            </a:r>
            <a:r>
              <a:rPr sz="2400" spc="-20" dirty="0">
                <a:latin typeface="Calibri"/>
                <a:cs typeface="Calibri"/>
              </a:rPr>
              <a:t>we</a:t>
            </a:r>
            <a:r>
              <a:rPr sz="2400" spc="-35" dirty="0">
                <a:latin typeface="Calibri"/>
                <a:cs typeface="Calibri"/>
              </a:rPr>
              <a:t> have</a:t>
            </a:r>
            <a:r>
              <a:rPr sz="2400" spc="-10" dirty="0">
                <a:latin typeface="Calibri"/>
                <a:cs typeface="Calibri"/>
              </a:rPr>
              <a:t> </a:t>
            </a:r>
            <a:r>
              <a:rPr sz="2400" spc="-15" dirty="0">
                <a:latin typeface="Calibri"/>
                <a:cs typeface="Calibri"/>
              </a:rPr>
              <a:t>acquired</a:t>
            </a:r>
            <a:endParaRPr sz="2400">
              <a:latin typeface="Calibri"/>
              <a:cs typeface="Calibri"/>
            </a:endParaRPr>
          </a:p>
        </p:txBody>
      </p:sp>
      <p:sp>
        <p:nvSpPr>
          <p:cNvPr id="5" name="Rectangle 4"/>
          <p:cNvSpPr/>
          <p:nvPr/>
        </p:nvSpPr>
        <p:spPr>
          <a:xfrm>
            <a:off x="2743200" y="5486400"/>
            <a:ext cx="3969998" cy="369332"/>
          </a:xfrm>
          <a:prstGeom prst="rect">
            <a:avLst/>
          </a:prstGeom>
        </p:spPr>
        <p:txBody>
          <a:bodyPr wrap="none">
            <a:spAutoFit/>
          </a:bodyPr>
          <a:lstStyle/>
          <a:p>
            <a:r>
              <a:rPr lang="en-IN" dirty="0"/>
              <a:t>https://online.seterra.com/en/vgp/3382</a:t>
            </a:r>
          </a:p>
        </p:txBody>
      </p:sp>
      <p:sp>
        <p:nvSpPr>
          <p:cNvPr id="6" name="Rectangle 5"/>
          <p:cNvSpPr/>
          <p:nvPr/>
        </p:nvSpPr>
        <p:spPr>
          <a:xfrm>
            <a:off x="2720454" y="5855732"/>
            <a:ext cx="3969998" cy="369332"/>
          </a:xfrm>
          <a:prstGeom prst="rect">
            <a:avLst/>
          </a:prstGeom>
        </p:spPr>
        <p:txBody>
          <a:bodyPr wrap="none">
            <a:spAutoFit/>
          </a:bodyPr>
          <a:lstStyle/>
          <a:p>
            <a:r>
              <a:rPr lang="en-IN" dirty="0"/>
              <a:t>https://online.seterra.com/en/vgp/3369</a:t>
            </a:r>
          </a:p>
        </p:txBody>
      </p:sp>
    </p:spTree>
    <p:extLst>
      <p:ext uri="{BB962C8B-B14F-4D97-AF65-F5344CB8AC3E}">
        <p14:creationId xmlns:p14="http://schemas.microsoft.com/office/powerpoint/2010/main" val="19519852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80096" y="457188"/>
            <a:ext cx="8182483" cy="5806059"/>
          </a:xfrm>
          <a:prstGeom prst="rect">
            <a:avLst/>
          </a:prstGeom>
        </p:spPr>
      </p:pic>
      <p:sp>
        <p:nvSpPr>
          <p:cNvPr id="3" name="object 3"/>
          <p:cNvSpPr txBox="1"/>
          <p:nvPr/>
        </p:nvSpPr>
        <p:spPr>
          <a:xfrm>
            <a:off x="2231237" y="6415532"/>
            <a:ext cx="671830" cy="197490"/>
          </a:xfrm>
          <a:prstGeom prst="rect">
            <a:avLst/>
          </a:prstGeom>
        </p:spPr>
        <p:txBody>
          <a:bodyPr vert="horz" wrap="square" lIns="0" tIns="12700" rIns="0" bIns="0" rtlCol="0">
            <a:spAutoFit/>
          </a:bodyPr>
          <a:lstStyle/>
          <a:p>
            <a:pPr marL="12700">
              <a:spcBef>
                <a:spcPts val="100"/>
              </a:spcBef>
            </a:pPr>
            <a:r>
              <a:rPr sz="1200" dirty="0">
                <a:solidFill>
                  <a:srgbClr val="878787"/>
                </a:solidFill>
                <a:latin typeface="Calibri"/>
                <a:cs typeface="Calibri"/>
              </a:rPr>
              <a:t>01-A</a:t>
            </a:r>
            <a:r>
              <a:rPr sz="1200" spc="5" dirty="0">
                <a:solidFill>
                  <a:srgbClr val="878787"/>
                </a:solidFill>
                <a:latin typeface="Calibri"/>
                <a:cs typeface="Calibri"/>
              </a:rPr>
              <a:t>u</a:t>
            </a:r>
            <a:r>
              <a:rPr sz="1200" spc="-5" dirty="0">
                <a:solidFill>
                  <a:srgbClr val="878787"/>
                </a:solidFill>
                <a:latin typeface="Calibri"/>
                <a:cs typeface="Calibri"/>
              </a:rPr>
              <a:t>g</a:t>
            </a:r>
            <a:r>
              <a:rPr sz="1200" dirty="0">
                <a:solidFill>
                  <a:srgbClr val="878787"/>
                </a:solidFill>
                <a:latin typeface="Calibri"/>
                <a:cs typeface="Calibri"/>
              </a:rPr>
              <a:t>-17</a:t>
            </a:r>
            <a:endParaRPr sz="1200">
              <a:latin typeface="Calibri"/>
              <a:cs typeface="Calibri"/>
            </a:endParaRPr>
          </a:p>
        </p:txBody>
      </p:sp>
      <p:sp>
        <p:nvSpPr>
          <p:cNvPr id="5" name="object 5"/>
          <p:cNvSpPr txBox="1"/>
          <p:nvPr/>
        </p:nvSpPr>
        <p:spPr>
          <a:xfrm>
            <a:off x="9783319" y="6415532"/>
            <a:ext cx="180975" cy="197490"/>
          </a:xfrm>
          <a:prstGeom prst="rect">
            <a:avLst/>
          </a:prstGeom>
        </p:spPr>
        <p:txBody>
          <a:bodyPr vert="horz" wrap="square" lIns="0" tIns="12700" rIns="0" bIns="0" rtlCol="0">
            <a:spAutoFit/>
          </a:bodyPr>
          <a:lstStyle/>
          <a:p>
            <a:pPr marL="12700">
              <a:spcBef>
                <a:spcPts val="100"/>
              </a:spcBef>
            </a:pPr>
            <a:r>
              <a:rPr sz="1200" dirty="0">
                <a:solidFill>
                  <a:srgbClr val="878787"/>
                </a:solidFill>
                <a:latin typeface="Calibri"/>
                <a:cs typeface="Calibri"/>
              </a:rPr>
              <a:t>22</a:t>
            </a:r>
            <a:endParaRPr sz="1200">
              <a:latin typeface="Calibri"/>
              <a:cs typeface="Calibri"/>
            </a:endParaRPr>
          </a:p>
        </p:txBody>
      </p:sp>
    </p:spTree>
    <p:extLst>
      <p:ext uri="{BB962C8B-B14F-4D97-AF65-F5344CB8AC3E}">
        <p14:creationId xmlns:p14="http://schemas.microsoft.com/office/powerpoint/2010/main" val="2470502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524000" y="1"/>
            <a:ext cx="0" cy="461665"/>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19</a:t>
            </a:fld>
            <a:endParaRPr dirty="0"/>
          </a:p>
        </p:txBody>
      </p:sp>
      <p:sp>
        <p:nvSpPr>
          <p:cNvPr id="2" name="object 2"/>
          <p:cNvSpPr txBox="1">
            <a:spLocks noGrp="1"/>
          </p:cNvSpPr>
          <p:nvPr>
            <p:ph type="title"/>
          </p:nvPr>
        </p:nvSpPr>
        <p:spPr>
          <a:xfrm>
            <a:off x="4192588" y="0"/>
            <a:ext cx="3883025" cy="697230"/>
          </a:xfrm>
          <a:prstGeom prst="rect">
            <a:avLst/>
          </a:prstGeom>
        </p:spPr>
        <p:txBody>
          <a:bodyPr vert="horz" wrap="square" lIns="0" tIns="13335" rIns="0" bIns="0" rtlCol="0" anchor="ctr">
            <a:spAutoFit/>
          </a:bodyPr>
          <a:lstStyle/>
          <a:p>
            <a:pPr marL="12700">
              <a:lnSpc>
                <a:spcPct val="100000"/>
              </a:lnSpc>
              <a:spcBef>
                <a:spcPts val="105"/>
              </a:spcBef>
            </a:pPr>
            <a:r>
              <a:rPr spc="-5" dirty="0"/>
              <a:t>Human</a:t>
            </a:r>
            <a:r>
              <a:rPr spc="-195" dirty="0"/>
              <a:t> </a:t>
            </a:r>
            <a:r>
              <a:rPr dirty="0"/>
              <a:t>Emotions</a:t>
            </a:r>
          </a:p>
        </p:txBody>
      </p:sp>
      <p:sp>
        <p:nvSpPr>
          <p:cNvPr id="3" name="object 3"/>
          <p:cNvSpPr txBox="1"/>
          <p:nvPr/>
        </p:nvSpPr>
        <p:spPr>
          <a:xfrm>
            <a:off x="1828799" y="533400"/>
            <a:ext cx="8839201" cy="6344686"/>
          </a:xfrm>
          <a:prstGeom prst="rect">
            <a:avLst/>
          </a:prstGeom>
        </p:spPr>
        <p:txBody>
          <a:bodyPr vert="horz" wrap="square" lIns="0" tIns="62865" rIns="0" bIns="0" rtlCol="0">
            <a:spAutoFit/>
          </a:bodyPr>
          <a:lstStyle/>
          <a:p>
            <a:pPr marL="241300" marR="617855" indent="-228600">
              <a:lnSpc>
                <a:spcPts val="3000"/>
              </a:lnSpc>
              <a:spcBef>
                <a:spcPts val="495"/>
              </a:spcBef>
              <a:buFont typeface="Arial MT"/>
              <a:buChar char="•"/>
              <a:tabLst>
                <a:tab pos="241300" algn="l"/>
              </a:tabLst>
            </a:pPr>
            <a:r>
              <a:rPr sz="2400" spc="-10" dirty="0">
                <a:latin typeface="Calibri"/>
                <a:cs typeface="Calibri"/>
              </a:rPr>
              <a:t>Till </a:t>
            </a:r>
            <a:r>
              <a:rPr sz="2400" spc="-20" dirty="0">
                <a:latin typeface="Calibri"/>
                <a:cs typeface="Calibri"/>
              </a:rPr>
              <a:t>now we saw </a:t>
            </a:r>
            <a:r>
              <a:rPr sz="2400" spc="-5" dirty="0">
                <a:latin typeface="Calibri"/>
                <a:cs typeface="Calibri"/>
              </a:rPr>
              <a:t>about </a:t>
            </a:r>
            <a:r>
              <a:rPr sz="2400" spc="-15" dirty="0">
                <a:latin typeface="Calibri"/>
                <a:cs typeface="Calibri"/>
              </a:rPr>
              <a:t>human </a:t>
            </a:r>
            <a:r>
              <a:rPr sz="2400" spc="-20" dirty="0">
                <a:latin typeface="Calibri"/>
                <a:cs typeface="Calibri"/>
              </a:rPr>
              <a:t>perceptual </a:t>
            </a:r>
            <a:r>
              <a:rPr sz="2400" spc="-5" dirty="0">
                <a:latin typeface="Calibri"/>
                <a:cs typeface="Calibri"/>
              </a:rPr>
              <a:t>and </a:t>
            </a:r>
            <a:r>
              <a:rPr sz="2400" spc="-620" dirty="0">
                <a:latin typeface="Calibri"/>
                <a:cs typeface="Calibri"/>
              </a:rPr>
              <a:t> </a:t>
            </a:r>
            <a:r>
              <a:rPr sz="2400" spc="-25" dirty="0">
                <a:latin typeface="Calibri"/>
                <a:cs typeface="Calibri"/>
              </a:rPr>
              <a:t>cognitive</a:t>
            </a:r>
            <a:r>
              <a:rPr sz="2400" spc="-50" dirty="0">
                <a:latin typeface="Calibri"/>
                <a:cs typeface="Calibri"/>
              </a:rPr>
              <a:t> </a:t>
            </a:r>
            <a:r>
              <a:rPr sz="2400" spc="-5" dirty="0">
                <a:latin typeface="Calibri"/>
                <a:cs typeface="Calibri"/>
              </a:rPr>
              <a:t>abilities</a:t>
            </a:r>
            <a:endParaRPr sz="2400" dirty="0">
              <a:latin typeface="Calibri"/>
              <a:cs typeface="Calibri"/>
            </a:endParaRPr>
          </a:p>
          <a:p>
            <a:pPr marL="241300" indent="-228600">
              <a:spcBef>
                <a:spcPts val="560"/>
              </a:spcBef>
              <a:buFont typeface="Arial MT"/>
              <a:buChar char="•"/>
              <a:tabLst>
                <a:tab pos="241300" algn="l"/>
              </a:tabLst>
            </a:pPr>
            <a:r>
              <a:rPr sz="2400" spc="-5" dirty="0">
                <a:latin typeface="Calibri"/>
                <a:cs typeface="Calibri"/>
              </a:rPr>
              <a:t>But</a:t>
            </a:r>
            <a:r>
              <a:rPr sz="2400" spc="-20" dirty="0">
                <a:latin typeface="Calibri"/>
                <a:cs typeface="Calibri"/>
              </a:rPr>
              <a:t> </a:t>
            </a:r>
            <a:r>
              <a:rPr sz="2400" spc="-15" dirty="0">
                <a:latin typeface="Calibri"/>
                <a:cs typeface="Calibri"/>
              </a:rPr>
              <a:t>human</a:t>
            </a:r>
            <a:r>
              <a:rPr sz="2400" dirty="0">
                <a:latin typeface="Calibri"/>
                <a:cs typeface="Calibri"/>
              </a:rPr>
              <a:t> </a:t>
            </a:r>
            <a:r>
              <a:rPr sz="2400" spc="-20" dirty="0">
                <a:latin typeface="Calibri"/>
                <a:cs typeface="Calibri"/>
              </a:rPr>
              <a:t>experience</a:t>
            </a:r>
            <a:r>
              <a:rPr sz="2400" spc="-35" dirty="0">
                <a:latin typeface="Calibri"/>
                <a:cs typeface="Calibri"/>
              </a:rPr>
              <a:t> </a:t>
            </a:r>
            <a:r>
              <a:rPr sz="2400" spc="-5" dirty="0">
                <a:latin typeface="Calibri"/>
                <a:cs typeface="Calibri"/>
              </a:rPr>
              <a:t>is</a:t>
            </a:r>
            <a:r>
              <a:rPr sz="2400" spc="-15" dirty="0">
                <a:latin typeface="Calibri"/>
                <a:cs typeface="Calibri"/>
              </a:rPr>
              <a:t> </a:t>
            </a:r>
            <a:r>
              <a:rPr sz="2400" spc="-25" dirty="0">
                <a:latin typeface="Calibri"/>
                <a:cs typeface="Calibri"/>
              </a:rPr>
              <a:t>more</a:t>
            </a:r>
            <a:r>
              <a:rPr sz="2400" spc="-35" dirty="0">
                <a:latin typeface="Calibri"/>
                <a:cs typeface="Calibri"/>
              </a:rPr>
              <a:t> complex</a:t>
            </a:r>
            <a:r>
              <a:rPr sz="2400" dirty="0">
                <a:latin typeface="Calibri"/>
                <a:cs typeface="Calibri"/>
              </a:rPr>
              <a:t> </a:t>
            </a:r>
            <a:r>
              <a:rPr sz="2400" spc="-5" dirty="0">
                <a:latin typeface="Calibri"/>
                <a:cs typeface="Calibri"/>
              </a:rPr>
              <a:t>than</a:t>
            </a:r>
            <a:r>
              <a:rPr sz="2400" spc="195" dirty="0">
                <a:latin typeface="Calibri"/>
                <a:cs typeface="Calibri"/>
              </a:rPr>
              <a:t> </a:t>
            </a:r>
            <a:r>
              <a:rPr sz="2400" spc="-20" dirty="0">
                <a:latin typeface="Calibri"/>
                <a:cs typeface="Calibri"/>
              </a:rPr>
              <a:t>this</a:t>
            </a:r>
            <a:endParaRPr sz="2400" dirty="0">
              <a:latin typeface="Calibri"/>
              <a:cs typeface="Calibri"/>
            </a:endParaRPr>
          </a:p>
          <a:p>
            <a:pPr marL="241300" marR="88265" indent="-228600">
              <a:lnSpc>
                <a:spcPts val="3000"/>
              </a:lnSpc>
              <a:spcBef>
                <a:spcPts val="1055"/>
              </a:spcBef>
              <a:buFont typeface="Arial MT"/>
              <a:buChar char="•"/>
              <a:tabLst>
                <a:tab pos="241300" algn="l"/>
              </a:tabLst>
            </a:pPr>
            <a:r>
              <a:rPr sz="2400" spc="-20" dirty="0">
                <a:latin typeface="Calibri"/>
                <a:cs typeface="Calibri"/>
              </a:rPr>
              <a:t>Our </a:t>
            </a:r>
            <a:r>
              <a:rPr sz="2400" spc="-5" dirty="0">
                <a:latin typeface="Calibri"/>
                <a:cs typeface="Calibri"/>
              </a:rPr>
              <a:t>emotional</a:t>
            </a:r>
            <a:r>
              <a:rPr sz="2400" spc="-50" dirty="0">
                <a:latin typeface="Calibri"/>
                <a:cs typeface="Calibri"/>
              </a:rPr>
              <a:t> </a:t>
            </a:r>
            <a:r>
              <a:rPr sz="2400" spc="-20" dirty="0">
                <a:latin typeface="Calibri"/>
                <a:cs typeface="Calibri"/>
              </a:rPr>
              <a:t>response</a:t>
            </a:r>
            <a:r>
              <a:rPr sz="2400" spc="25" dirty="0">
                <a:latin typeface="Calibri"/>
                <a:cs typeface="Calibri"/>
              </a:rPr>
              <a:t> </a:t>
            </a:r>
            <a:r>
              <a:rPr sz="2400" spc="-30" dirty="0">
                <a:latin typeface="Calibri"/>
                <a:cs typeface="Calibri"/>
              </a:rPr>
              <a:t>to</a:t>
            </a:r>
            <a:r>
              <a:rPr sz="2400" spc="-40" dirty="0">
                <a:latin typeface="Calibri"/>
                <a:cs typeface="Calibri"/>
              </a:rPr>
              <a:t> </a:t>
            </a:r>
            <a:r>
              <a:rPr sz="2400" spc="-20" dirty="0">
                <a:latin typeface="Calibri"/>
                <a:cs typeface="Calibri"/>
              </a:rPr>
              <a:t>situations</a:t>
            </a:r>
            <a:r>
              <a:rPr sz="2400" spc="35" dirty="0">
                <a:latin typeface="Calibri"/>
                <a:cs typeface="Calibri"/>
              </a:rPr>
              <a:t> </a:t>
            </a:r>
            <a:r>
              <a:rPr sz="2400" spc="-40" dirty="0">
                <a:latin typeface="Calibri"/>
                <a:cs typeface="Calibri"/>
              </a:rPr>
              <a:t>affects </a:t>
            </a:r>
            <a:r>
              <a:rPr sz="2400" spc="-20" dirty="0">
                <a:latin typeface="Calibri"/>
                <a:cs typeface="Calibri"/>
              </a:rPr>
              <a:t>how </a:t>
            </a:r>
            <a:r>
              <a:rPr sz="2400" spc="-620" dirty="0">
                <a:latin typeface="Calibri"/>
                <a:cs typeface="Calibri"/>
              </a:rPr>
              <a:t> </a:t>
            </a:r>
            <a:r>
              <a:rPr sz="2400" spc="-20" dirty="0">
                <a:latin typeface="Calibri"/>
                <a:cs typeface="Calibri"/>
              </a:rPr>
              <a:t>we</a:t>
            </a:r>
            <a:r>
              <a:rPr sz="2400" spc="-50" dirty="0">
                <a:latin typeface="Calibri"/>
                <a:cs typeface="Calibri"/>
              </a:rPr>
              <a:t> </a:t>
            </a:r>
            <a:r>
              <a:rPr sz="2400" spc="-35" dirty="0">
                <a:latin typeface="Calibri"/>
                <a:cs typeface="Calibri"/>
              </a:rPr>
              <a:t>perform</a:t>
            </a:r>
            <a:endParaRPr sz="2400" dirty="0">
              <a:latin typeface="Calibri"/>
              <a:cs typeface="Calibri"/>
            </a:endParaRPr>
          </a:p>
          <a:p>
            <a:pPr marL="241300" marR="20320" indent="-228600">
              <a:lnSpc>
                <a:spcPts val="3000"/>
              </a:lnSpc>
              <a:spcBef>
                <a:spcPts val="994"/>
              </a:spcBef>
              <a:buFont typeface="Arial MT"/>
              <a:buChar char="•"/>
              <a:tabLst>
                <a:tab pos="241300" algn="l"/>
              </a:tabLst>
            </a:pPr>
            <a:r>
              <a:rPr sz="2400" spc="-35" dirty="0">
                <a:latin typeface="Calibri"/>
                <a:cs typeface="Calibri"/>
              </a:rPr>
              <a:t>For </a:t>
            </a:r>
            <a:r>
              <a:rPr sz="2400" spc="-40" dirty="0">
                <a:latin typeface="Calibri"/>
                <a:cs typeface="Calibri"/>
              </a:rPr>
              <a:t>example,</a:t>
            </a:r>
            <a:r>
              <a:rPr sz="2400" dirty="0">
                <a:latin typeface="Calibri"/>
                <a:cs typeface="Calibri"/>
              </a:rPr>
              <a:t> </a:t>
            </a:r>
            <a:r>
              <a:rPr sz="2400" spc="-20" dirty="0">
                <a:solidFill>
                  <a:srgbClr val="00B0F0"/>
                </a:solidFill>
                <a:latin typeface="Calibri"/>
                <a:cs typeface="Calibri"/>
              </a:rPr>
              <a:t>positive</a:t>
            </a:r>
            <a:r>
              <a:rPr sz="2400" spc="20" dirty="0">
                <a:solidFill>
                  <a:srgbClr val="00B0F0"/>
                </a:solidFill>
                <a:latin typeface="Calibri"/>
                <a:cs typeface="Calibri"/>
              </a:rPr>
              <a:t> </a:t>
            </a:r>
            <a:r>
              <a:rPr sz="2400" spc="-5" dirty="0">
                <a:solidFill>
                  <a:srgbClr val="00B0F0"/>
                </a:solidFill>
                <a:latin typeface="Calibri"/>
                <a:cs typeface="Calibri"/>
              </a:rPr>
              <a:t>emotions</a:t>
            </a:r>
            <a:r>
              <a:rPr sz="2400" spc="-30" dirty="0">
                <a:solidFill>
                  <a:srgbClr val="00B0F0"/>
                </a:solidFill>
                <a:latin typeface="Calibri"/>
                <a:cs typeface="Calibri"/>
              </a:rPr>
              <a:t> </a:t>
            </a:r>
            <a:r>
              <a:rPr sz="2400" spc="-5" dirty="0">
                <a:solidFill>
                  <a:srgbClr val="00B0F0"/>
                </a:solidFill>
                <a:latin typeface="Calibri"/>
                <a:cs typeface="Calibri"/>
              </a:rPr>
              <a:t>enable</a:t>
            </a:r>
            <a:r>
              <a:rPr sz="2400" spc="-20" dirty="0">
                <a:solidFill>
                  <a:srgbClr val="00B0F0"/>
                </a:solidFill>
                <a:latin typeface="Calibri"/>
                <a:cs typeface="Calibri"/>
              </a:rPr>
              <a:t> </a:t>
            </a:r>
            <a:r>
              <a:rPr sz="2400" spc="-5" dirty="0">
                <a:solidFill>
                  <a:srgbClr val="00B0F0"/>
                </a:solidFill>
                <a:latin typeface="Calibri"/>
                <a:cs typeface="Calibri"/>
              </a:rPr>
              <a:t>us</a:t>
            </a:r>
            <a:r>
              <a:rPr sz="2400" spc="-15" dirty="0">
                <a:solidFill>
                  <a:srgbClr val="00B0F0"/>
                </a:solidFill>
                <a:latin typeface="Calibri"/>
                <a:cs typeface="Calibri"/>
              </a:rPr>
              <a:t> </a:t>
            </a:r>
            <a:r>
              <a:rPr sz="2400" spc="-25" dirty="0">
                <a:solidFill>
                  <a:srgbClr val="00B0F0"/>
                </a:solidFill>
                <a:latin typeface="Calibri"/>
                <a:cs typeface="Calibri"/>
              </a:rPr>
              <a:t>to</a:t>
            </a:r>
            <a:r>
              <a:rPr sz="2400" spc="-35" dirty="0">
                <a:solidFill>
                  <a:srgbClr val="00B0F0"/>
                </a:solidFill>
                <a:latin typeface="Calibri"/>
                <a:cs typeface="Calibri"/>
              </a:rPr>
              <a:t> </a:t>
            </a:r>
            <a:r>
              <a:rPr sz="2400" spc="-10" dirty="0">
                <a:solidFill>
                  <a:srgbClr val="00B0F0"/>
                </a:solidFill>
                <a:latin typeface="Calibri"/>
                <a:cs typeface="Calibri"/>
              </a:rPr>
              <a:t>think </a:t>
            </a:r>
            <a:r>
              <a:rPr sz="2400" spc="-620" dirty="0">
                <a:solidFill>
                  <a:srgbClr val="00B0F0"/>
                </a:solidFill>
                <a:latin typeface="Calibri"/>
                <a:cs typeface="Calibri"/>
              </a:rPr>
              <a:t> </a:t>
            </a:r>
            <a:r>
              <a:rPr sz="2400" spc="-25" dirty="0">
                <a:solidFill>
                  <a:srgbClr val="00B0F0"/>
                </a:solidFill>
                <a:latin typeface="Calibri"/>
                <a:cs typeface="Calibri"/>
              </a:rPr>
              <a:t>more</a:t>
            </a:r>
            <a:r>
              <a:rPr sz="2400" spc="-50" dirty="0">
                <a:solidFill>
                  <a:srgbClr val="00B0F0"/>
                </a:solidFill>
                <a:latin typeface="Calibri"/>
                <a:cs typeface="Calibri"/>
              </a:rPr>
              <a:t> </a:t>
            </a:r>
            <a:r>
              <a:rPr sz="2400" spc="-25" dirty="0">
                <a:solidFill>
                  <a:srgbClr val="00B0F0"/>
                </a:solidFill>
                <a:latin typeface="Calibri"/>
                <a:cs typeface="Calibri"/>
              </a:rPr>
              <a:t>creatively</a:t>
            </a:r>
            <a:r>
              <a:rPr sz="2400" spc="-65" dirty="0">
                <a:solidFill>
                  <a:srgbClr val="00B0F0"/>
                </a:solidFill>
                <a:latin typeface="Calibri"/>
                <a:cs typeface="Calibri"/>
              </a:rPr>
              <a:t> </a:t>
            </a:r>
            <a:r>
              <a:rPr sz="2400" spc="-25" dirty="0">
                <a:latin typeface="Calibri"/>
                <a:cs typeface="Calibri"/>
              </a:rPr>
              <a:t>to</a:t>
            </a:r>
            <a:r>
              <a:rPr sz="2400" spc="-30" dirty="0">
                <a:latin typeface="Calibri"/>
                <a:cs typeface="Calibri"/>
              </a:rPr>
              <a:t> </a:t>
            </a:r>
            <a:r>
              <a:rPr sz="2400" spc="-20" dirty="0">
                <a:latin typeface="Calibri"/>
                <a:cs typeface="Calibri"/>
              </a:rPr>
              <a:t>solve</a:t>
            </a:r>
            <a:r>
              <a:rPr sz="2400" spc="-40" dirty="0">
                <a:latin typeface="Calibri"/>
                <a:cs typeface="Calibri"/>
              </a:rPr>
              <a:t> </a:t>
            </a:r>
            <a:r>
              <a:rPr sz="2400" spc="-35" dirty="0">
                <a:latin typeface="Calibri"/>
                <a:cs typeface="Calibri"/>
              </a:rPr>
              <a:t>complex</a:t>
            </a:r>
            <a:r>
              <a:rPr sz="2400" spc="100" dirty="0">
                <a:latin typeface="Calibri"/>
                <a:cs typeface="Calibri"/>
              </a:rPr>
              <a:t> </a:t>
            </a:r>
            <a:r>
              <a:rPr sz="2400" spc="-25" dirty="0">
                <a:latin typeface="Calibri"/>
                <a:cs typeface="Calibri"/>
              </a:rPr>
              <a:t>problems</a:t>
            </a:r>
            <a:endParaRPr sz="2400" dirty="0">
              <a:latin typeface="Calibri"/>
              <a:cs typeface="Calibri"/>
            </a:endParaRPr>
          </a:p>
          <a:p>
            <a:pPr marL="241300" marR="5080" indent="-228600">
              <a:lnSpc>
                <a:spcPts val="3000"/>
              </a:lnSpc>
              <a:spcBef>
                <a:spcPts val="994"/>
              </a:spcBef>
              <a:buFont typeface="Arial MT"/>
              <a:buChar char="•"/>
              <a:tabLst>
                <a:tab pos="241300" algn="l"/>
              </a:tabLst>
            </a:pPr>
            <a:r>
              <a:rPr sz="2400" spc="-25" dirty="0">
                <a:latin typeface="Calibri"/>
                <a:cs typeface="Calibri"/>
              </a:rPr>
              <a:t>Whereas</a:t>
            </a:r>
            <a:r>
              <a:rPr sz="2400" spc="-10" dirty="0">
                <a:latin typeface="Calibri"/>
                <a:cs typeface="Calibri"/>
              </a:rPr>
              <a:t> </a:t>
            </a:r>
            <a:r>
              <a:rPr sz="2400" spc="-40" dirty="0">
                <a:solidFill>
                  <a:srgbClr val="FF0000"/>
                </a:solidFill>
                <a:latin typeface="Calibri"/>
                <a:cs typeface="Calibri"/>
              </a:rPr>
              <a:t>negative</a:t>
            </a:r>
            <a:r>
              <a:rPr sz="2400" spc="-20" dirty="0">
                <a:solidFill>
                  <a:srgbClr val="FF0000"/>
                </a:solidFill>
                <a:latin typeface="Calibri"/>
                <a:cs typeface="Calibri"/>
              </a:rPr>
              <a:t> </a:t>
            </a:r>
            <a:r>
              <a:rPr sz="2400" spc="-5" dirty="0">
                <a:solidFill>
                  <a:srgbClr val="FF0000"/>
                </a:solidFill>
                <a:latin typeface="Calibri"/>
                <a:cs typeface="Calibri"/>
              </a:rPr>
              <a:t>emotion</a:t>
            </a:r>
            <a:r>
              <a:rPr sz="2400" spc="-25" dirty="0">
                <a:solidFill>
                  <a:srgbClr val="FF0000"/>
                </a:solidFill>
                <a:latin typeface="Calibri"/>
                <a:cs typeface="Calibri"/>
              </a:rPr>
              <a:t> </a:t>
            </a:r>
            <a:r>
              <a:rPr sz="2400" spc="-15" dirty="0">
                <a:solidFill>
                  <a:srgbClr val="FF0000"/>
                </a:solidFill>
                <a:latin typeface="Calibri"/>
                <a:cs typeface="Calibri"/>
              </a:rPr>
              <a:t>pushes</a:t>
            </a:r>
            <a:r>
              <a:rPr sz="2400" spc="25" dirty="0">
                <a:solidFill>
                  <a:srgbClr val="FF0000"/>
                </a:solidFill>
                <a:latin typeface="Calibri"/>
                <a:cs typeface="Calibri"/>
              </a:rPr>
              <a:t> </a:t>
            </a:r>
            <a:r>
              <a:rPr sz="2400" spc="-5" dirty="0">
                <a:solidFill>
                  <a:srgbClr val="FF0000"/>
                </a:solidFill>
                <a:latin typeface="Calibri"/>
                <a:cs typeface="Calibri"/>
              </a:rPr>
              <a:t>us</a:t>
            </a:r>
            <a:r>
              <a:rPr sz="2400" dirty="0">
                <a:solidFill>
                  <a:srgbClr val="FF0000"/>
                </a:solidFill>
                <a:latin typeface="Calibri"/>
                <a:cs typeface="Calibri"/>
              </a:rPr>
              <a:t> </a:t>
            </a:r>
            <a:r>
              <a:rPr sz="2400" spc="-40" dirty="0">
                <a:solidFill>
                  <a:srgbClr val="FF0000"/>
                </a:solidFill>
                <a:latin typeface="Calibri"/>
                <a:cs typeface="Calibri"/>
              </a:rPr>
              <a:t>into</a:t>
            </a:r>
            <a:r>
              <a:rPr sz="2400" spc="-5" dirty="0">
                <a:solidFill>
                  <a:srgbClr val="FF0000"/>
                </a:solidFill>
                <a:latin typeface="Calibri"/>
                <a:cs typeface="Calibri"/>
              </a:rPr>
              <a:t> </a:t>
            </a:r>
            <a:r>
              <a:rPr sz="2400" spc="-90" dirty="0">
                <a:solidFill>
                  <a:srgbClr val="FF0000"/>
                </a:solidFill>
                <a:latin typeface="Calibri"/>
                <a:cs typeface="Calibri"/>
              </a:rPr>
              <a:t>narrow, </a:t>
            </a:r>
            <a:r>
              <a:rPr sz="2400" spc="-615" dirty="0">
                <a:solidFill>
                  <a:srgbClr val="FF0000"/>
                </a:solidFill>
                <a:latin typeface="Calibri"/>
                <a:cs typeface="Calibri"/>
              </a:rPr>
              <a:t> </a:t>
            </a:r>
            <a:r>
              <a:rPr sz="2400" spc="-25" dirty="0">
                <a:solidFill>
                  <a:srgbClr val="FF0000"/>
                </a:solidFill>
                <a:latin typeface="Calibri"/>
                <a:cs typeface="Calibri"/>
              </a:rPr>
              <a:t>focused </a:t>
            </a:r>
            <a:r>
              <a:rPr sz="2400" spc="-20" dirty="0">
                <a:solidFill>
                  <a:srgbClr val="FF0000"/>
                </a:solidFill>
                <a:latin typeface="Calibri"/>
                <a:cs typeface="Calibri"/>
              </a:rPr>
              <a:t>thinking</a:t>
            </a:r>
            <a:endParaRPr lang="en-IN" sz="2400" spc="-20" dirty="0">
              <a:solidFill>
                <a:srgbClr val="FF0000"/>
              </a:solidFill>
              <a:latin typeface="Calibri"/>
              <a:cs typeface="Calibri"/>
            </a:endParaRPr>
          </a:p>
          <a:p>
            <a:pPr marL="241300" marR="5080" indent="-228600">
              <a:lnSpc>
                <a:spcPts val="3000"/>
              </a:lnSpc>
              <a:spcBef>
                <a:spcPts val="994"/>
              </a:spcBef>
              <a:buFont typeface="Arial MT"/>
              <a:buChar char="•"/>
              <a:tabLst>
                <a:tab pos="241300" algn="l"/>
              </a:tabLst>
            </a:pPr>
            <a:r>
              <a:rPr lang="en-IN" sz="2400" spc="-20" dirty="0">
                <a:solidFill>
                  <a:srgbClr val="7030A0"/>
                </a:solidFill>
                <a:latin typeface="Calibri"/>
                <a:cs typeface="Calibri"/>
              </a:rPr>
              <a:t>Sad, happy,</a:t>
            </a:r>
            <a:r>
              <a:rPr lang="en-IN" sz="2400" dirty="0">
                <a:solidFill>
                  <a:srgbClr val="7030A0"/>
                </a:solidFill>
                <a:latin typeface="Calibri"/>
                <a:cs typeface="Calibri"/>
              </a:rPr>
              <a:t> </a:t>
            </a:r>
            <a:r>
              <a:rPr lang="en-IN" sz="2400" dirty="0">
                <a:solidFill>
                  <a:srgbClr val="7030A0"/>
                </a:solidFill>
                <a:latin typeface="Calibri"/>
                <a:cs typeface="Calibri"/>
              </a:rPr>
              <a:t>fear, anger, affection, surprise, hate, disgust, nervous(anxiety),excitement, loneliness, satisfaction, shyness, awkwardness, proud, love, sympathy, empathy, aggression</a:t>
            </a:r>
          </a:p>
          <a:p>
            <a:pPr marL="241300" marR="5080" indent="-228600">
              <a:lnSpc>
                <a:spcPts val="2900"/>
              </a:lnSpc>
              <a:buFont typeface="Arial MT"/>
              <a:buChar char="•"/>
              <a:tabLst>
                <a:tab pos="241300" algn="l"/>
              </a:tabLst>
            </a:pPr>
            <a:r>
              <a:rPr lang="en-IN" sz="2400" dirty="0" err="1">
                <a:latin typeface="Calibri"/>
                <a:cs typeface="Calibri"/>
              </a:rPr>
              <a:t>Whatsapp</a:t>
            </a:r>
            <a:r>
              <a:rPr lang="en-IN" sz="2400" dirty="0">
                <a:latin typeface="Calibri"/>
                <a:cs typeface="Calibri"/>
              </a:rPr>
              <a:t>- compulsive</a:t>
            </a:r>
          </a:p>
          <a:p>
            <a:pPr marL="241300" marR="5080" indent="-228600">
              <a:lnSpc>
                <a:spcPts val="2900"/>
              </a:lnSpc>
              <a:buFont typeface="Arial MT"/>
              <a:buChar char="•"/>
              <a:tabLst>
                <a:tab pos="241300" algn="l"/>
              </a:tabLst>
            </a:pPr>
            <a:r>
              <a:rPr lang="en-IN" sz="2400" dirty="0" err="1">
                <a:latin typeface="Calibri"/>
                <a:cs typeface="Calibri"/>
              </a:rPr>
              <a:t>Gpay</a:t>
            </a:r>
            <a:r>
              <a:rPr lang="en-IN" sz="2400" dirty="0">
                <a:latin typeface="Calibri"/>
                <a:cs typeface="Calibri"/>
              </a:rPr>
              <a:t>- rewards- </a:t>
            </a:r>
            <a:r>
              <a:rPr lang="en-IN" sz="2400" dirty="0">
                <a:cs typeface="Calibri"/>
              </a:rPr>
              <a:t>excitement, Satisfaction, happy,</a:t>
            </a:r>
            <a:endParaRPr lang="en-IN" sz="2400" dirty="0">
              <a:latin typeface="Calibri"/>
              <a:cs typeface="Calibri"/>
            </a:endParaRPr>
          </a:p>
          <a:p>
            <a:pPr marL="241300" marR="5080" indent="-228600">
              <a:lnSpc>
                <a:spcPts val="2900"/>
              </a:lnSpc>
              <a:buFont typeface="Arial MT"/>
              <a:buChar char="•"/>
              <a:tabLst>
                <a:tab pos="241300" algn="l"/>
              </a:tabLst>
            </a:pPr>
            <a:r>
              <a:rPr lang="en-IN" sz="2400" dirty="0">
                <a:latin typeface="Calibri"/>
                <a:cs typeface="Calibri"/>
              </a:rPr>
              <a:t>Games- points/ bonus/ rewards- joy, proud, excitement,</a:t>
            </a:r>
            <a:r>
              <a:rPr lang="en-IN" sz="2400" dirty="0">
                <a:cs typeface="Calibri"/>
              </a:rPr>
              <a:t> </a:t>
            </a:r>
            <a:r>
              <a:rPr lang="en-IN" sz="2400" dirty="0">
                <a:cs typeface="Calibri"/>
              </a:rPr>
              <a:t>Satisfaction, aggression, </a:t>
            </a:r>
            <a:r>
              <a:rPr lang="en-IN" sz="2400" dirty="0">
                <a:cs typeface="Calibri"/>
              </a:rPr>
              <a:t>nervous(anxiety)</a:t>
            </a:r>
            <a:endParaRPr lang="en-IN" sz="2400" dirty="0">
              <a:latin typeface="Calibri"/>
              <a:cs typeface="Calibri"/>
            </a:endParaRPr>
          </a:p>
          <a:p>
            <a:pPr marL="241300" marR="5080" indent="-228600">
              <a:lnSpc>
                <a:spcPts val="2900"/>
              </a:lnSpc>
              <a:buFont typeface="Arial MT"/>
              <a:buChar char="•"/>
              <a:tabLst>
                <a:tab pos="241300" algn="l"/>
              </a:tabLst>
            </a:pPr>
            <a:r>
              <a:rPr lang="en-IN" sz="2400" dirty="0">
                <a:latin typeface="Calibri"/>
                <a:cs typeface="Calibri"/>
              </a:rPr>
              <a:t>Facebook- surprise, </a:t>
            </a:r>
            <a:r>
              <a:rPr lang="en-IN" sz="2400" dirty="0">
                <a:cs typeface="Calibri"/>
              </a:rPr>
              <a:t>excitement, </a:t>
            </a:r>
            <a:r>
              <a:rPr lang="en-IN" sz="2400" spc="-20" dirty="0">
                <a:solidFill>
                  <a:srgbClr val="FF0000"/>
                </a:solidFill>
                <a:cs typeface="Calibri"/>
              </a:rPr>
              <a:t>happy, </a:t>
            </a:r>
            <a:r>
              <a:rPr lang="en-IN" sz="2400" dirty="0">
                <a:cs typeface="Calibri"/>
              </a:rPr>
              <a:t>loneliness, </a:t>
            </a:r>
            <a:r>
              <a:rPr lang="en-IN" sz="2400" spc="-20" dirty="0">
                <a:solidFill>
                  <a:srgbClr val="FF0000"/>
                </a:solidFill>
                <a:cs typeface="Calibri"/>
              </a:rPr>
              <a:t>Sad….DEPRESSION</a:t>
            </a:r>
          </a:p>
          <a:p>
            <a:pPr marL="241300" marR="5080" indent="-228600">
              <a:lnSpc>
                <a:spcPts val="2900"/>
              </a:lnSpc>
              <a:buFont typeface="Arial MT"/>
              <a:buChar char="•"/>
              <a:tabLst>
                <a:tab pos="241300" algn="l"/>
              </a:tabLst>
            </a:pPr>
            <a:r>
              <a:rPr lang="en-IN" sz="2400" spc="-20" dirty="0">
                <a:solidFill>
                  <a:srgbClr val="FF0000"/>
                </a:solidFill>
                <a:latin typeface="Calibri"/>
                <a:cs typeface="Calibri"/>
              </a:rPr>
              <a:t>Instagram : </a:t>
            </a:r>
            <a:r>
              <a:rPr lang="en-IN" sz="2400" spc="-20" dirty="0">
                <a:solidFill>
                  <a:srgbClr val="7030A0"/>
                </a:solidFill>
                <a:latin typeface="Calibri"/>
                <a:cs typeface="Calibri"/>
              </a:rPr>
              <a:t>business…. </a:t>
            </a:r>
            <a:r>
              <a:rPr lang="en-IN" sz="2400" dirty="0">
                <a:cs typeface="Calibri"/>
              </a:rPr>
              <a:t>, excitement</a:t>
            </a:r>
            <a:r>
              <a:rPr lang="en-IN" sz="2400" dirty="0">
                <a:cs typeface="Calibri"/>
              </a:rPr>
              <a:t>, </a:t>
            </a:r>
            <a:r>
              <a:rPr lang="en-IN" sz="2400" dirty="0">
                <a:cs typeface="Calibri"/>
              </a:rPr>
              <a:t>Satisfaction, </a:t>
            </a:r>
            <a:r>
              <a:rPr lang="en-IN" sz="2400" dirty="0">
                <a:cs typeface="Calibri"/>
              </a:rPr>
              <a:t>happy</a:t>
            </a:r>
            <a:endParaRPr lang="en-IN" sz="2400" dirty="0">
              <a:cs typeface="Calibri"/>
            </a:endParaRPr>
          </a:p>
        </p:txBody>
      </p:sp>
    </p:spTree>
    <p:extLst>
      <p:ext uri="{BB962C8B-B14F-4D97-AF65-F5344CB8AC3E}">
        <p14:creationId xmlns:p14="http://schemas.microsoft.com/office/powerpoint/2010/main" val="3838854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UNIT I – </a:t>
            </a:r>
            <a:br>
              <a:rPr lang="en-IN" dirty="0" smtClean="0"/>
            </a:br>
            <a:r>
              <a:rPr lang="en-IN" dirty="0" smtClean="0"/>
              <a:t>INTRODUCTION AND OVERVIEW OF UI</a:t>
            </a:r>
            <a:endParaRPr lang="en-IN" dirty="0"/>
          </a:p>
        </p:txBody>
      </p:sp>
      <p:sp>
        <p:nvSpPr>
          <p:cNvPr id="3" name="Content Placeholder 2"/>
          <p:cNvSpPr>
            <a:spLocks noGrp="1"/>
          </p:cNvSpPr>
          <p:nvPr>
            <p:ph idx="1"/>
          </p:nvPr>
        </p:nvSpPr>
        <p:spPr/>
        <p:txBody>
          <a:bodyPr>
            <a:normAutofit lnSpcReduction="10000"/>
          </a:bodyPr>
          <a:lstStyle/>
          <a:p>
            <a:r>
              <a:rPr lang="en-US" dirty="0" smtClean="0"/>
              <a:t>The Human –</a:t>
            </a:r>
          </a:p>
          <a:p>
            <a:pPr lvl="1"/>
            <a:r>
              <a:rPr lang="en-US" dirty="0" smtClean="0"/>
              <a:t>I/P, O/P channels, Human Memory, thinking, emotion, individual difference (diversity), human psychology.</a:t>
            </a:r>
          </a:p>
          <a:p>
            <a:r>
              <a:rPr lang="en-US" dirty="0" smtClean="0"/>
              <a:t>Introduction to User Interface Design (UI) –</a:t>
            </a:r>
          </a:p>
          <a:p>
            <a:pPr lvl="1" algn="just"/>
            <a:r>
              <a:rPr lang="en-US" dirty="0" smtClean="0"/>
              <a:t>The Relationship Between UI and UX, Roles in UI/UX, A Brief Historical Overview of Interface Design, Interface Conventions, Approaches to Screen Based UI, Template vs Content, Formal Elements of Interface Design, Active Elements of Interface Design, Composing the Elements of Interface Design, UI Design Process, Visual Communication design component in Interface Design , Application of UI design </a:t>
            </a:r>
          </a:p>
          <a:p>
            <a:r>
              <a:rPr lang="en-US" dirty="0" smtClean="0"/>
              <a:t>Introduction to Design Technologies and Tools-</a:t>
            </a:r>
          </a:p>
          <a:p>
            <a:pPr lvl="1" algn="just"/>
            <a:r>
              <a:rPr lang="en-US" dirty="0" smtClean="0"/>
              <a:t>Sketch ,Wireframe ,</a:t>
            </a:r>
            <a:r>
              <a:rPr lang="en-US" dirty="0" err="1" smtClean="0"/>
              <a:t>Invision</a:t>
            </a:r>
            <a:r>
              <a:rPr lang="en-US" dirty="0" smtClean="0"/>
              <a:t>, </a:t>
            </a:r>
            <a:r>
              <a:rPr lang="en-US" dirty="0" err="1" smtClean="0"/>
              <a:t>Axure</a:t>
            </a:r>
            <a:r>
              <a:rPr lang="en-US" dirty="0" smtClean="0"/>
              <a:t>, </a:t>
            </a:r>
            <a:r>
              <a:rPr lang="en-US" dirty="0" err="1" smtClean="0"/>
              <a:t>Figma</a:t>
            </a:r>
            <a:r>
              <a:rPr lang="en-US" dirty="0" smtClean="0"/>
              <a:t>, Flutter, Mockups </a:t>
            </a:r>
            <a:endParaRPr lang="en-IN" dirty="0"/>
          </a:p>
        </p:txBody>
      </p:sp>
    </p:spTree>
    <p:extLst>
      <p:ext uri="{BB962C8B-B14F-4D97-AF65-F5344CB8AC3E}">
        <p14:creationId xmlns:p14="http://schemas.microsoft.com/office/powerpoint/2010/main" val="1069744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524000" y="1"/>
            <a:ext cx="0" cy="461665"/>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20</a:t>
            </a:fld>
            <a:endParaRPr dirty="0"/>
          </a:p>
        </p:txBody>
      </p:sp>
      <p:sp>
        <p:nvSpPr>
          <p:cNvPr id="2" name="object 2"/>
          <p:cNvSpPr txBox="1">
            <a:spLocks noGrp="1"/>
          </p:cNvSpPr>
          <p:nvPr>
            <p:ph type="title"/>
          </p:nvPr>
        </p:nvSpPr>
        <p:spPr>
          <a:xfrm>
            <a:off x="4148455" y="573735"/>
            <a:ext cx="3883025" cy="697230"/>
          </a:xfrm>
          <a:prstGeom prst="rect">
            <a:avLst/>
          </a:prstGeom>
        </p:spPr>
        <p:txBody>
          <a:bodyPr vert="horz" wrap="square" lIns="0" tIns="13335" rIns="0" bIns="0" rtlCol="0" anchor="ctr">
            <a:spAutoFit/>
          </a:bodyPr>
          <a:lstStyle/>
          <a:p>
            <a:pPr marL="12700">
              <a:lnSpc>
                <a:spcPct val="100000"/>
              </a:lnSpc>
              <a:spcBef>
                <a:spcPts val="105"/>
              </a:spcBef>
            </a:pPr>
            <a:r>
              <a:rPr spc="-5" dirty="0"/>
              <a:t>Human</a:t>
            </a:r>
            <a:r>
              <a:rPr spc="-195" dirty="0"/>
              <a:t> </a:t>
            </a:r>
            <a:r>
              <a:rPr dirty="0"/>
              <a:t>Emotions</a:t>
            </a:r>
          </a:p>
        </p:txBody>
      </p:sp>
      <p:sp>
        <p:nvSpPr>
          <p:cNvPr id="3" name="object 3"/>
          <p:cNvSpPr txBox="1"/>
          <p:nvPr/>
        </p:nvSpPr>
        <p:spPr>
          <a:xfrm>
            <a:off x="2231237" y="1773378"/>
            <a:ext cx="7621270" cy="4041491"/>
          </a:xfrm>
          <a:prstGeom prst="rect">
            <a:avLst/>
          </a:prstGeom>
        </p:spPr>
        <p:txBody>
          <a:bodyPr vert="horz" wrap="square" lIns="0" tIns="62865" rIns="0" bIns="0" rtlCol="0">
            <a:spAutoFit/>
          </a:bodyPr>
          <a:lstStyle/>
          <a:p>
            <a:pPr marL="241300" marR="24130" indent="-228600" algn="just">
              <a:lnSpc>
                <a:spcPts val="3000"/>
              </a:lnSpc>
              <a:spcBef>
                <a:spcPts val="495"/>
              </a:spcBef>
              <a:buFont typeface="Arial MT"/>
              <a:buChar char="•"/>
              <a:tabLst>
                <a:tab pos="241300" algn="l"/>
              </a:tabLst>
            </a:pPr>
            <a:r>
              <a:rPr sz="2800" spc="-25" dirty="0">
                <a:latin typeface="Calibri"/>
                <a:cs typeface="Calibri"/>
              </a:rPr>
              <a:t>Problem </a:t>
            </a:r>
            <a:r>
              <a:rPr sz="2800" spc="-35" dirty="0">
                <a:latin typeface="Calibri"/>
                <a:cs typeface="Calibri"/>
              </a:rPr>
              <a:t>may </a:t>
            </a:r>
            <a:r>
              <a:rPr sz="2800" spc="-5" dirty="0">
                <a:latin typeface="Calibri"/>
                <a:cs typeface="Calibri"/>
              </a:rPr>
              <a:t>be </a:t>
            </a:r>
            <a:r>
              <a:rPr sz="2800" spc="-25" dirty="0">
                <a:latin typeface="Calibri"/>
                <a:cs typeface="Calibri"/>
              </a:rPr>
              <a:t>easy </a:t>
            </a:r>
            <a:r>
              <a:rPr sz="2800" spc="-30" dirty="0">
                <a:latin typeface="Calibri"/>
                <a:cs typeface="Calibri"/>
              </a:rPr>
              <a:t>to </a:t>
            </a:r>
            <a:r>
              <a:rPr sz="2800" spc="-20" dirty="0">
                <a:latin typeface="Calibri"/>
                <a:cs typeface="Calibri"/>
              </a:rPr>
              <a:t>solve </a:t>
            </a:r>
            <a:r>
              <a:rPr sz="2800" spc="-5" dirty="0">
                <a:latin typeface="Calibri"/>
                <a:cs typeface="Calibri"/>
              </a:rPr>
              <a:t>when </a:t>
            </a:r>
            <a:r>
              <a:rPr sz="2800" spc="-20" dirty="0">
                <a:latin typeface="Calibri"/>
                <a:cs typeface="Calibri"/>
              </a:rPr>
              <a:t>we </a:t>
            </a:r>
            <a:r>
              <a:rPr sz="2800" spc="-25" dirty="0">
                <a:latin typeface="Calibri"/>
                <a:cs typeface="Calibri"/>
              </a:rPr>
              <a:t>are </a:t>
            </a:r>
            <a:r>
              <a:rPr sz="2800" spc="-45" dirty="0">
                <a:latin typeface="Calibri"/>
                <a:cs typeface="Calibri"/>
              </a:rPr>
              <a:t>relaxed, </a:t>
            </a:r>
            <a:r>
              <a:rPr sz="2800" spc="-625" dirty="0">
                <a:latin typeface="Calibri"/>
                <a:cs typeface="Calibri"/>
              </a:rPr>
              <a:t> </a:t>
            </a:r>
            <a:r>
              <a:rPr sz="2800" spc="-5" dirty="0">
                <a:latin typeface="Calibri"/>
                <a:cs typeface="Calibri"/>
              </a:rPr>
              <a:t>will</a:t>
            </a:r>
            <a:r>
              <a:rPr sz="2800" spc="-40" dirty="0">
                <a:latin typeface="Calibri"/>
                <a:cs typeface="Calibri"/>
              </a:rPr>
              <a:t> </a:t>
            </a:r>
            <a:r>
              <a:rPr sz="2800" spc="-20" dirty="0">
                <a:latin typeface="Calibri"/>
                <a:cs typeface="Calibri"/>
              </a:rPr>
              <a:t>become</a:t>
            </a:r>
            <a:r>
              <a:rPr sz="2800" spc="-35" dirty="0">
                <a:latin typeface="Calibri"/>
                <a:cs typeface="Calibri"/>
              </a:rPr>
              <a:t> </a:t>
            </a:r>
            <a:r>
              <a:rPr sz="2800" spc="-20" dirty="0">
                <a:latin typeface="Calibri"/>
                <a:cs typeface="Calibri"/>
              </a:rPr>
              <a:t>difficult</a:t>
            </a:r>
            <a:r>
              <a:rPr sz="2800" spc="-35" dirty="0">
                <a:latin typeface="Calibri"/>
                <a:cs typeface="Calibri"/>
              </a:rPr>
              <a:t> </a:t>
            </a:r>
            <a:r>
              <a:rPr sz="2800" spc="-5" dirty="0">
                <a:latin typeface="Calibri"/>
                <a:cs typeface="Calibri"/>
              </a:rPr>
              <a:t>if</a:t>
            </a:r>
            <a:r>
              <a:rPr sz="2800" spc="-20" dirty="0">
                <a:latin typeface="Calibri"/>
                <a:cs typeface="Calibri"/>
              </a:rPr>
              <a:t> we</a:t>
            </a:r>
            <a:r>
              <a:rPr sz="2800" spc="-35" dirty="0">
                <a:latin typeface="Calibri"/>
                <a:cs typeface="Calibri"/>
              </a:rPr>
              <a:t> are</a:t>
            </a:r>
            <a:r>
              <a:rPr sz="2800" spc="-25" dirty="0">
                <a:latin typeface="Calibri"/>
                <a:cs typeface="Calibri"/>
              </a:rPr>
              <a:t> </a:t>
            </a:r>
            <a:r>
              <a:rPr sz="2800" spc="-45" dirty="0">
                <a:latin typeface="Calibri"/>
                <a:cs typeface="Calibri"/>
              </a:rPr>
              <a:t>frustrated</a:t>
            </a:r>
            <a:r>
              <a:rPr sz="2800" spc="-5" dirty="0">
                <a:latin typeface="Calibri"/>
                <a:cs typeface="Calibri"/>
              </a:rPr>
              <a:t> or</a:t>
            </a:r>
            <a:r>
              <a:rPr sz="2800" spc="145" dirty="0">
                <a:latin typeface="Calibri"/>
                <a:cs typeface="Calibri"/>
              </a:rPr>
              <a:t> </a:t>
            </a:r>
            <a:r>
              <a:rPr sz="2800" spc="-25" dirty="0">
                <a:latin typeface="Calibri"/>
                <a:cs typeface="Calibri"/>
              </a:rPr>
              <a:t>afraid</a:t>
            </a:r>
            <a:endParaRPr sz="2800" dirty="0">
              <a:latin typeface="Calibri"/>
              <a:cs typeface="Calibri"/>
            </a:endParaRPr>
          </a:p>
          <a:p>
            <a:pPr marL="241300" indent="-228600" algn="just">
              <a:spcBef>
                <a:spcPts val="560"/>
              </a:spcBef>
              <a:buFont typeface="Arial MT"/>
              <a:buChar char="•"/>
              <a:tabLst>
                <a:tab pos="241300" algn="l"/>
              </a:tabLst>
            </a:pPr>
            <a:r>
              <a:rPr sz="2800" spc="-5" dirty="0">
                <a:latin typeface="Calibri"/>
                <a:cs typeface="Calibri"/>
              </a:rPr>
              <a:t>So</a:t>
            </a:r>
            <a:r>
              <a:rPr sz="2800" spc="-20" dirty="0">
                <a:latin typeface="Calibri"/>
                <a:cs typeface="Calibri"/>
              </a:rPr>
              <a:t> what</a:t>
            </a:r>
            <a:r>
              <a:rPr sz="2800" spc="-10" dirty="0">
                <a:latin typeface="Calibri"/>
                <a:cs typeface="Calibri"/>
              </a:rPr>
              <a:t> </a:t>
            </a:r>
            <a:r>
              <a:rPr sz="2800" spc="-25" dirty="0">
                <a:latin typeface="Calibri"/>
                <a:cs typeface="Calibri"/>
              </a:rPr>
              <a:t>are</a:t>
            </a:r>
            <a:r>
              <a:rPr sz="2800" spc="-40" dirty="0">
                <a:latin typeface="Calibri"/>
                <a:cs typeface="Calibri"/>
              </a:rPr>
              <a:t> </a:t>
            </a:r>
            <a:r>
              <a:rPr sz="2800" spc="-5" dirty="0">
                <a:latin typeface="Calibri"/>
                <a:cs typeface="Calibri"/>
              </a:rPr>
              <a:t>the</a:t>
            </a:r>
            <a:r>
              <a:rPr sz="2800" dirty="0">
                <a:latin typeface="Calibri"/>
                <a:cs typeface="Calibri"/>
              </a:rPr>
              <a:t> </a:t>
            </a:r>
            <a:r>
              <a:rPr sz="2800" spc="-25" dirty="0">
                <a:latin typeface="Calibri"/>
                <a:cs typeface="Calibri"/>
              </a:rPr>
              <a:t>implications</a:t>
            </a:r>
            <a:r>
              <a:rPr sz="2800" spc="45" dirty="0">
                <a:latin typeface="Calibri"/>
                <a:cs typeface="Calibri"/>
              </a:rPr>
              <a:t> </a:t>
            </a:r>
            <a:r>
              <a:rPr sz="2800" spc="-5" dirty="0">
                <a:latin typeface="Calibri"/>
                <a:cs typeface="Calibri"/>
              </a:rPr>
              <a:t>of</a:t>
            </a:r>
            <a:r>
              <a:rPr sz="2800" spc="-15" dirty="0">
                <a:latin typeface="Calibri"/>
                <a:cs typeface="Calibri"/>
              </a:rPr>
              <a:t> </a:t>
            </a:r>
            <a:r>
              <a:rPr sz="2800" spc="-20" dirty="0">
                <a:latin typeface="Calibri"/>
                <a:cs typeface="Calibri"/>
              </a:rPr>
              <a:t>this</a:t>
            </a:r>
            <a:r>
              <a:rPr sz="2800" spc="15" dirty="0">
                <a:latin typeface="Calibri"/>
                <a:cs typeface="Calibri"/>
              </a:rPr>
              <a:t> </a:t>
            </a:r>
            <a:r>
              <a:rPr sz="2800" spc="-40" dirty="0">
                <a:latin typeface="Calibri"/>
                <a:cs typeface="Calibri"/>
              </a:rPr>
              <a:t>for</a:t>
            </a:r>
            <a:r>
              <a:rPr sz="2800" spc="75" dirty="0">
                <a:latin typeface="Calibri"/>
                <a:cs typeface="Calibri"/>
              </a:rPr>
              <a:t> </a:t>
            </a:r>
            <a:r>
              <a:rPr sz="2800" spc="-20" dirty="0">
                <a:latin typeface="Calibri"/>
                <a:cs typeface="Calibri"/>
              </a:rPr>
              <a:t>design?</a:t>
            </a:r>
            <a:endParaRPr sz="2800" dirty="0">
              <a:latin typeface="Calibri"/>
              <a:cs typeface="Calibri"/>
            </a:endParaRPr>
          </a:p>
          <a:p>
            <a:pPr marL="241300" marR="376555" indent="-228600" algn="just">
              <a:lnSpc>
                <a:spcPts val="3000"/>
              </a:lnSpc>
              <a:spcBef>
                <a:spcPts val="1055"/>
              </a:spcBef>
              <a:buFont typeface="Arial MT"/>
              <a:buChar char="•"/>
              <a:tabLst>
                <a:tab pos="241300" algn="l"/>
              </a:tabLst>
            </a:pPr>
            <a:r>
              <a:rPr sz="2800" spc="-5" dirty="0">
                <a:latin typeface="Calibri"/>
                <a:cs typeface="Calibri"/>
              </a:rPr>
              <a:t>In </a:t>
            </a:r>
            <a:r>
              <a:rPr sz="2800" spc="-20" dirty="0">
                <a:latin typeface="Calibri"/>
                <a:cs typeface="Calibri"/>
              </a:rPr>
              <a:t>situations </a:t>
            </a:r>
            <a:r>
              <a:rPr sz="2800" spc="-5" dirty="0">
                <a:latin typeface="Calibri"/>
                <a:cs typeface="Calibri"/>
              </a:rPr>
              <a:t>of </a:t>
            </a:r>
            <a:r>
              <a:rPr sz="2800" spc="-30" dirty="0">
                <a:latin typeface="Calibri"/>
                <a:cs typeface="Calibri"/>
              </a:rPr>
              <a:t>stress, </a:t>
            </a:r>
            <a:r>
              <a:rPr sz="2800" spc="-15" dirty="0">
                <a:latin typeface="Calibri"/>
                <a:cs typeface="Calibri"/>
              </a:rPr>
              <a:t>people </a:t>
            </a:r>
            <a:r>
              <a:rPr sz="2800" spc="-10" dirty="0">
                <a:latin typeface="Calibri"/>
                <a:cs typeface="Calibri"/>
              </a:rPr>
              <a:t>will </a:t>
            </a:r>
            <a:r>
              <a:rPr sz="2800" spc="-5" dirty="0">
                <a:latin typeface="Calibri"/>
                <a:cs typeface="Calibri"/>
              </a:rPr>
              <a:t>be </a:t>
            </a:r>
            <a:r>
              <a:rPr sz="2800" spc="-15" dirty="0">
                <a:latin typeface="Calibri"/>
                <a:cs typeface="Calibri"/>
              </a:rPr>
              <a:t>less </a:t>
            </a:r>
            <a:r>
              <a:rPr sz="2800" spc="-5" dirty="0">
                <a:latin typeface="Calibri"/>
                <a:cs typeface="Calibri"/>
              </a:rPr>
              <a:t>able </a:t>
            </a:r>
            <a:r>
              <a:rPr sz="2800" spc="-55" dirty="0">
                <a:latin typeface="Calibri"/>
                <a:cs typeface="Calibri"/>
              </a:rPr>
              <a:t>to </a:t>
            </a:r>
            <a:r>
              <a:rPr sz="2800" spc="-50" dirty="0">
                <a:latin typeface="Calibri"/>
                <a:cs typeface="Calibri"/>
              </a:rPr>
              <a:t> </a:t>
            </a:r>
            <a:r>
              <a:rPr sz="2800" spc="-20" dirty="0">
                <a:latin typeface="Calibri"/>
                <a:cs typeface="Calibri"/>
              </a:rPr>
              <a:t>cope </a:t>
            </a:r>
            <a:r>
              <a:rPr sz="2800" spc="-5" dirty="0">
                <a:latin typeface="Calibri"/>
                <a:cs typeface="Calibri"/>
              </a:rPr>
              <a:t>with </a:t>
            </a:r>
            <a:r>
              <a:rPr sz="2800" spc="-35" dirty="0">
                <a:latin typeface="Calibri"/>
                <a:cs typeface="Calibri"/>
              </a:rPr>
              <a:t>complex </a:t>
            </a:r>
            <a:r>
              <a:rPr sz="2800" spc="-25" dirty="0">
                <a:latin typeface="Calibri"/>
                <a:cs typeface="Calibri"/>
              </a:rPr>
              <a:t>problem </a:t>
            </a:r>
            <a:r>
              <a:rPr sz="2800" spc="-15" dirty="0">
                <a:latin typeface="Calibri"/>
                <a:cs typeface="Calibri"/>
              </a:rPr>
              <a:t>solving </a:t>
            </a:r>
            <a:r>
              <a:rPr sz="2800" spc="-5" dirty="0">
                <a:latin typeface="Calibri"/>
                <a:cs typeface="Calibri"/>
              </a:rPr>
              <a:t>or </a:t>
            </a:r>
            <a:r>
              <a:rPr sz="2800" spc="-10" dirty="0">
                <a:latin typeface="Calibri"/>
                <a:cs typeface="Calibri"/>
              </a:rPr>
              <a:t>managing </a:t>
            </a:r>
            <a:r>
              <a:rPr sz="2800" spc="-5" dirty="0">
                <a:latin typeface="Calibri"/>
                <a:cs typeface="Calibri"/>
              </a:rPr>
              <a:t> </a:t>
            </a:r>
            <a:r>
              <a:rPr sz="2800" spc="-20" dirty="0">
                <a:latin typeface="Calibri"/>
                <a:cs typeface="Calibri"/>
              </a:rPr>
              <a:t>difficult</a:t>
            </a:r>
            <a:r>
              <a:rPr sz="2800" spc="35" dirty="0">
                <a:latin typeface="Calibri"/>
                <a:cs typeface="Calibri"/>
              </a:rPr>
              <a:t> </a:t>
            </a:r>
            <a:r>
              <a:rPr sz="2800" spc="-30" dirty="0">
                <a:latin typeface="Calibri"/>
                <a:cs typeface="Calibri"/>
              </a:rPr>
              <a:t>interfaces</a:t>
            </a:r>
            <a:endParaRPr sz="2800" dirty="0">
              <a:latin typeface="Calibri"/>
              <a:cs typeface="Calibri"/>
            </a:endParaRPr>
          </a:p>
          <a:p>
            <a:pPr marL="241300" marR="544830" indent="-228600" algn="just">
              <a:lnSpc>
                <a:spcPts val="3000"/>
              </a:lnSpc>
              <a:spcBef>
                <a:spcPts val="994"/>
              </a:spcBef>
              <a:buFont typeface="Arial MT"/>
              <a:buChar char="•"/>
              <a:tabLst>
                <a:tab pos="241300" algn="l"/>
              </a:tabLst>
            </a:pPr>
            <a:r>
              <a:rPr sz="2800" spc="-20" dirty="0">
                <a:latin typeface="Calibri"/>
                <a:cs typeface="Calibri"/>
              </a:rPr>
              <a:t>Whereas </a:t>
            </a:r>
            <a:r>
              <a:rPr sz="2800" spc="-5" dirty="0">
                <a:latin typeface="Calibri"/>
                <a:cs typeface="Calibri"/>
              </a:rPr>
              <a:t>if </a:t>
            </a:r>
            <a:r>
              <a:rPr sz="2800" spc="-20" dirty="0">
                <a:latin typeface="Calibri"/>
                <a:cs typeface="Calibri"/>
              </a:rPr>
              <a:t>people </a:t>
            </a:r>
            <a:r>
              <a:rPr sz="2800" spc="-35" dirty="0">
                <a:latin typeface="Calibri"/>
                <a:cs typeface="Calibri"/>
              </a:rPr>
              <a:t>are </a:t>
            </a:r>
            <a:r>
              <a:rPr sz="2800" spc="-45" dirty="0">
                <a:latin typeface="Calibri"/>
                <a:cs typeface="Calibri"/>
              </a:rPr>
              <a:t>relaxed </a:t>
            </a:r>
            <a:r>
              <a:rPr sz="2800" spc="-20" dirty="0">
                <a:latin typeface="Calibri"/>
                <a:cs typeface="Calibri"/>
              </a:rPr>
              <a:t>they </a:t>
            </a:r>
            <a:r>
              <a:rPr sz="2800" spc="-5" dirty="0">
                <a:latin typeface="Calibri"/>
                <a:cs typeface="Calibri"/>
              </a:rPr>
              <a:t>will be </a:t>
            </a:r>
            <a:r>
              <a:rPr sz="2800" spc="-25" dirty="0">
                <a:latin typeface="Calibri"/>
                <a:cs typeface="Calibri"/>
              </a:rPr>
              <a:t>more </a:t>
            </a:r>
            <a:r>
              <a:rPr sz="2800" spc="-620" dirty="0">
                <a:latin typeface="Calibri"/>
                <a:cs typeface="Calibri"/>
              </a:rPr>
              <a:t> </a:t>
            </a:r>
            <a:r>
              <a:rPr sz="2800" spc="-40" dirty="0">
                <a:latin typeface="Calibri"/>
                <a:cs typeface="Calibri"/>
              </a:rPr>
              <a:t>forgiving</a:t>
            </a:r>
            <a:r>
              <a:rPr sz="2800" spc="-25" dirty="0">
                <a:latin typeface="Calibri"/>
                <a:cs typeface="Calibri"/>
              </a:rPr>
              <a:t> </a:t>
            </a:r>
            <a:r>
              <a:rPr sz="2800" spc="-5" dirty="0">
                <a:latin typeface="Calibri"/>
                <a:cs typeface="Calibri"/>
              </a:rPr>
              <a:t>of</a:t>
            </a:r>
            <a:r>
              <a:rPr sz="2800" spc="-10" dirty="0">
                <a:latin typeface="Calibri"/>
                <a:cs typeface="Calibri"/>
              </a:rPr>
              <a:t> </a:t>
            </a:r>
            <a:r>
              <a:rPr sz="2800" spc="-25" dirty="0">
                <a:latin typeface="Calibri"/>
                <a:cs typeface="Calibri"/>
              </a:rPr>
              <a:t>limitations</a:t>
            </a:r>
            <a:r>
              <a:rPr sz="2800" spc="-30" dirty="0">
                <a:latin typeface="Calibri"/>
                <a:cs typeface="Calibri"/>
              </a:rPr>
              <a:t> </a:t>
            </a:r>
            <a:r>
              <a:rPr sz="2800" spc="-5" dirty="0">
                <a:latin typeface="Calibri"/>
                <a:cs typeface="Calibri"/>
              </a:rPr>
              <a:t>in</a:t>
            </a:r>
            <a:r>
              <a:rPr sz="2800" spc="-15" dirty="0">
                <a:latin typeface="Calibri"/>
                <a:cs typeface="Calibri"/>
              </a:rPr>
              <a:t> </a:t>
            </a:r>
            <a:r>
              <a:rPr sz="2800" spc="-5" dirty="0">
                <a:latin typeface="Calibri"/>
                <a:cs typeface="Calibri"/>
              </a:rPr>
              <a:t>the</a:t>
            </a:r>
            <a:r>
              <a:rPr sz="2800" spc="55" dirty="0">
                <a:latin typeface="Calibri"/>
                <a:cs typeface="Calibri"/>
              </a:rPr>
              <a:t> </a:t>
            </a:r>
            <a:r>
              <a:rPr sz="2800" spc="-15" dirty="0">
                <a:latin typeface="Calibri"/>
                <a:cs typeface="Calibri"/>
              </a:rPr>
              <a:t>design</a:t>
            </a:r>
            <a:endParaRPr sz="2800" dirty="0">
              <a:latin typeface="Calibri"/>
              <a:cs typeface="Calibri"/>
            </a:endParaRPr>
          </a:p>
          <a:p>
            <a:pPr marL="241300" indent="-228600" algn="just">
              <a:spcBef>
                <a:spcPts val="560"/>
              </a:spcBef>
              <a:buFont typeface="Arial MT"/>
              <a:buChar char="•"/>
              <a:tabLst>
                <a:tab pos="241300" algn="l"/>
              </a:tabLst>
            </a:pPr>
            <a:r>
              <a:rPr sz="2800" spc="-15" dirty="0">
                <a:latin typeface="Calibri"/>
                <a:cs typeface="Calibri"/>
              </a:rPr>
              <a:t>This</a:t>
            </a:r>
            <a:r>
              <a:rPr sz="2800" spc="-20" dirty="0">
                <a:latin typeface="Calibri"/>
                <a:cs typeface="Calibri"/>
              </a:rPr>
              <a:t> </a:t>
            </a:r>
            <a:r>
              <a:rPr sz="2800" spc="-15" dirty="0">
                <a:latin typeface="Calibri"/>
                <a:cs typeface="Calibri"/>
              </a:rPr>
              <a:t>doesn’t</a:t>
            </a:r>
            <a:r>
              <a:rPr sz="2800" spc="20" dirty="0">
                <a:latin typeface="Calibri"/>
                <a:cs typeface="Calibri"/>
              </a:rPr>
              <a:t> </a:t>
            </a:r>
            <a:r>
              <a:rPr sz="2800" spc="-20" dirty="0">
                <a:latin typeface="Calibri"/>
                <a:cs typeface="Calibri"/>
              </a:rPr>
              <a:t>give</a:t>
            </a:r>
            <a:r>
              <a:rPr sz="2800" spc="-15" dirty="0">
                <a:latin typeface="Calibri"/>
                <a:cs typeface="Calibri"/>
              </a:rPr>
              <a:t> </a:t>
            </a:r>
            <a:r>
              <a:rPr sz="2800" spc="-5" dirty="0">
                <a:latin typeface="Calibri"/>
                <a:cs typeface="Calibri"/>
              </a:rPr>
              <a:t>an</a:t>
            </a:r>
            <a:r>
              <a:rPr sz="2800" spc="-10" dirty="0">
                <a:latin typeface="Calibri"/>
                <a:cs typeface="Calibri"/>
              </a:rPr>
              <a:t> </a:t>
            </a:r>
            <a:r>
              <a:rPr sz="2800" spc="-45" dirty="0">
                <a:latin typeface="Calibri"/>
                <a:cs typeface="Calibri"/>
              </a:rPr>
              <a:t>excuse</a:t>
            </a:r>
            <a:r>
              <a:rPr sz="2800" spc="-30" dirty="0">
                <a:latin typeface="Calibri"/>
                <a:cs typeface="Calibri"/>
              </a:rPr>
              <a:t> to</a:t>
            </a:r>
            <a:r>
              <a:rPr sz="2800" spc="-35" dirty="0">
                <a:latin typeface="Calibri"/>
                <a:cs typeface="Calibri"/>
              </a:rPr>
              <a:t> </a:t>
            </a:r>
            <a:r>
              <a:rPr sz="2800" spc="-15" dirty="0">
                <a:latin typeface="Calibri"/>
                <a:cs typeface="Calibri"/>
              </a:rPr>
              <a:t>design</a:t>
            </a:r>
            <a:r>
              <a:rPr sz="2800" spc="5" dirty="0">
                <a:latin typeface="Calibri"/>
                <a:cs typeface="Calibri"/>
              </a:rPr>
              <a:t> </a:t>
            </a:r>
            <a:r>
              <a:rPr sz="2800" spc="-10" dirty="0">
                <a:latin typeface="Calibri"/>
                <a:cs typeface="Calibri"/>
              </a:rPr>
              <a:t>bad</a:t>
            </a:r>
            <a:r>
              <a:rPr sz="2800" spc="175" dirty="0">
                <a:latin typeface="Calibri"/>
                <a:cs typeface="Calibri"/>
              </a:rPr>
              <a:t> </a:t>
            </a:r>
            <a:r>
              <a:rPr sz="2800" spc="-30" dirty="0">
                <a:latin typeface="Calibri"/>
                <a:cs typeface="Calibri"/>
              </a:rPr>
              <a:t>interfaces</a:t>
            </a:r>
            <a:endParaRPr sz="2800" dirty="0">
              <a:latin typeface="Calibri"/>
              <a:cs typeface="Calibri"/>
            </a:endParaRPr>
          </a:p>
        </p:txBody>
      </p:sp>
    </p:spTree>
    <p:extLst>
      <p:ext uri="{BB962C8B-B14F-4D97-AF65-F5344CB8AC3E}">
        <p14:creationId xmlns:p14="http://schemas.microsoft.com/office/powerpoint/2010/main" val="1410146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8888" y="573736"/>
            <a:ext cx="6052312" cy="569265"/>
          </a:xfrm>
        </p:spPr>
        <p:txBody>
          <a:bodyPr>
            <a:normAutofit fontScale="90000"/>
          </a:bodyPr>
          <a:lstStyle/>
          <a:p>
            <a:r>
              <a:rPr lang="en-IN" dirty="0" smtClean="0"/>
              <a:t>Types of Human Emotions</a:t>
            </a:r>
            <a:endParaRPr lang="en-IN" dirty="0"/>
          </a:p>
        </p:txBody>
      </p:sp>
      <p:sp>
        <p:nvSpPr>
          <p:cNvPr id="3" name="Text Placeholder 2"/>
          <p:cNvSpPr>
            <a:spLocks noGrp="1"/>
          </p:cNvSpPr>
          <p:nvPr>
            <p:ph type="body" idx="1"/>
          </p:nvPr>
        </p:nvSpPr>
        <p:spPr>
          <a:xfrm>
            <a:off x="2209800" y="1447800"/>
            <a:ext cx="7729524" cy="4801314"/>
          </a:xfrm>
        </p:spPr>
        <p:txBody>
          <a:bodyPr>
            <a:normAutofit fontScale="92500" lnSpcReduction="10000"/>
          </a:bodyPr>
          <a:lstStyle/>
          <a:p>
            <a:pPr marL="342900" indent="-342900">
              <a:buAutoNum type="arabicPeriod"/>
            </a:pPr>
            <a:r>
              <a:rPr lang="en-IN" sz="4000" dirty="0">
                <a:solidFill>
                  <a:schemeClr val="accent2">
                    <a:lumMod val="75000"/>
                  </a:schemeClr>
                </a:solidFill>
              </a:rPr>
              <a:t>Visceral</a:t>
            </a:r>
          </a:p>
          <a:p>
            <a:pPr marL="342900" indent="-342900">
              <a:buAutoNum type="arabicPeriod"/>
            </a:pPr>
            <a:r>
              <a:rPr lang="en-IN" sz="4000" dirty="0">
                <a:solidFill>
                  <a:schemeClr val="accent2">
                    <a:lumMod val="75000"/>
                  </a:schemeClr>
                </a:solidFill>
              </a:rPr>
              <a:t>Behavioural</a:t>
            </a:r>
          </a:p>
          <a:p>
            <a:pPr marL="342900" indent="-342900">
              <a:buAutoNum type="arabicPeriod"/>
            </a:pPr>
            <a:r>
              <a:rPr lang="en-IN" sz="4000" dirty="0">
                <a:solidFill>
                  <a:schemeClr val="accent2">
                    <a:lumMod val="75000"/>
                  </a:schemeClr>
                </a:solidFill>
              </a:rPr>
              <a:t>Reflective </a:t>
            </a:r>
          </a:p>
          <a:p>
            <a:pPr lvl="2"/>
            <a:r>
              <a:rPr lang="en-IN" sz="4000" dirty="0">
                <a:solidFill>
                  <a:schemeClr val="accent2">
                    <a:lumMod val="75000"/>
                  </a:schemeClr>
                </a:solidFill>
              </a:rPr>
              <a:t>- Don Norman</a:t>
            </a:r>
            <a:endParaRPr lang="en-IN" sz="4000" dirty="0"/>
          </a:p>
          <a:p>
            <a:r>
              <a:rPr lang="en-IN" sz="4000" dirty="0"/>
              <a:t> </a:t>
            </a:r>
            <a:r>
              <a:rPr lang="en-IN" dirty="0"/>
              <a:t>self-reflection</a:t>
            </a:r>
          </a:p>
          <a:p>
            <a:r>
              <a:rPr lang="en-IN" dirty="0"/>
              <a:t>Apple: costly- easy to use app, trust, brand</a:t>
            </a:r>
          </a:p>
          <a:p>
            <a:r>
              <a:rPr lang="en-IN" dirty="0"/>
              <a:t>CRED App </a:t>
            </a:r>
          </a:p>
          <a:p>
            <a:r>
              <a:rPr lang="en-IN" dirty="0"/>
              <a:t>trust brand-</a:t>
            </a:r>
            <a:r>
              <a:rPr lang="en-IN" dirty="0">
                <a:sym typeface="Wingdings" panose="05000000000000000000" pitchFamily="2" charset="2"/>
              </a:rPr>
              <a:t> proud: </a:t>
            </a:r>
          </a:p>
          <a:p>
            <a:pPr marL="342900" indent="-342900">
              <a:buAutoNum type="arabicPeriod"/>
            </a:pPr>
            <a:r>
              <a:rPr lang="en-IN" dirty="0" err="1">
                <a:sym typeface="Wingdings" panose="05000000000000000000" pitchFamily="2" charset="2"/>
              </a:rPr>
              <a:t>Creta</a:t>
            </a:r>
            <a:r>
              <a:rPr lang="en-IN" dirty="0">
                <a:sym typeface="Wingdings" panose="05000000000000000000" pitchFamily="2" charset="2"/>
              </a:rPr>
              <a:t>: proud, </a:t>
            </a:r>
            <a:endParaRPr lang="en-IN" dirty="0"/>
          </a:p>
        </p:txBody>
      </p:sp>
    </p:spTree>
    <p:extLst>
      <p:ext uri="{BB962C8B-B14F-4D97-AF65-F5344CB8AC3E}">
        <p14:creationId xmlns:p14="http://schemas.microsoft.com/office/powerpoint/2010/main" val="3484612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524000" y="1"/>
            <a:ext cx="0" cy="461665"/>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22</a:t>
            </a:fld>
            <a:endParaRPr dirty="0"/>
          </a:p>
        </p:txBody>
      </p:sp>
      <p:sp>
        <p:nvSpPr>
          <p:cNvPr id="2" name="object 2"/>
          <p:cNvSpPr txBox="1">
            <a:spLocks noGrp="1"/>
          </p:cNvSpPr>
          <p:nvPr>
            <p:ph type="title"/>
          </p:nvPr>
        </p:nvSpPr>
        <p:spPr>
          <a:xfrm>
            <a:off x="3663442" y="573735"/>
            <a:ext cx="4851400" cy="697230"/>
          </a:xfrm>
          <a:prstGeom prst="rect">
            <a:avLst/>
          </a:prstGeom>
        </p:spPr>
        <p:txBody>
          <a:bodyPr vert="horz" wrap="square" lIns="0" tIns="13335" rIns="0" bIns="0" rtlCol="0" anchor="ctr">
            <a:spAutoFit/>
          </a:bodyPr>
          <a:lstStyle/>
          <a:p>
            <a:pPr marL="12700">
              <a:lnSpc>
                <a:spcPct val="100000"/>
              </a:lnSpc>
              <a:spcBef>
                <a:spcPts val="105"/>
              </a:spcBef>
            </a:pPr>
            <a:r>
              <a:rPr spc="-5" dirty="0"/>
              <a:t>Individual</a:t>
            </a:r>
            <a:r>
              <a:rPr spc="-140" dirty="0"/>
              <a:t> </a:t>
            </a:r>
            <a:r>
              <a:rPr spc="-25" dirty="0"/>
              <a:t>Differences</a:t>
            </a:r>
          </a:p>
        </p:txBody>
      </p:sp>
      <p:sp>
        <p:nvSpPr>
          <p:cNvPr id="3" name="object 3"/>
          <p:cNvSpPr txBox="1"/>
          <p:nvPr/>
        </p:nvSpPr>
        <p:spPr>
          <a:xfrm>
            <a:off x="2231238" y="1687413"/>
            <a:ext cx="7120255" cy="4208780"/>
          </a:xfrm>
          <a:prstGeom prst="rect">
            <a:avLst/>
          </a:prstGeom>
        </p:spPr>
        <p:txBody>
          <a:bodyPr vert="horz" wrap="square" lIns="0" tIns="95250" rIns="0" bIns="0" rtlCol="0">
            <a:spAutoFit/>
          </a:bodyPr>
          <a:lstStyle/>
          <a:p>
            <a:pPr marL="241300" indent="-228600">
              <a:spcBef>
                <a:spcPts val="750"/>
              </a:spcBef>
              <a:buFont typeface="Arial MT"/>
              <a:buChar char="•"/>
              <a:tabLst>
                <a:tab pos="241300" algn="l"/>
              </a:tabLst>
            </a:pPr>
            <a:r>
              <a:rPr sz="2800" spc="-10" dirty="0">
                <a:latin typeface="Calibri"/>
                <a:cs typeface="Calibri"/>
              </a:rPr>
              <a:t>Till</a:t>
            </a:r>
            <a:r>
              <a:rPr sz="2800" spc="-40" dirty="0">
                <a:latin typeface="Calibri"/>
                <a:cs typeface="Calibri"/>
              </a:rPr>
              <a:t> </a:t>
            </a:r>
            <a:r>
              <a:rPr sz="2800" spc="-20" dirty="0">
                <a:latin typeface="Calibri"/>
                <a:cs typeface="Calibri"/>
              </a:rPr>
              <a:t>now</a:t>
            </a:r>
            <a:r>
              <a:rPr sz="2800" spc="-10" dirty="0">
                <a:latin typeface="Calibri"/>
                <a:cs typeface="Calibri"/>
              </a:rPr>
              <a:t> </a:t>
            </a:r>
            <a:r>
              <a:rPr sz="2800" spc="-20" dirty="0">
                <a:latin typeface="Calibri"/>
                <a:cs typeface="Calibri"/>
              </a:rPr>
              <a:t>we</a:t>
            </a:r>
            <a:r>
              <a:rPr sz="2800" spc="-40" dirty="0">
                <a:latin typeface="Calibri"/>
                <a:cs typeface="Calibri"/>
              </a:rPr>
              <a:t> </a:t>
            </a:r>
            <a:r>
              <a:rPr sz="2800" spc="-10" dirty="0">
                <a:latin typeface="Calibri"/>
                <a:cs typeface="Calibri"/>
              </a:rPr>
              <a:t>discussed</a:t>
            </a:r>
            <a:r>
              <a:rPr sz="2800" dirty="0">
                <a:latin typeface="Calibri"/>
                <a:cs typeface="Calibri"/>
              </a:rPr>
              <a:t> </a:t>
            </a:r>
            <a:r>
              <a:rPr sz="2800" spc="-15" dirty="0">
                <a:latin typeface="Calibri"/>
                <a:cs typeface="Calibri"/>
              </a:rPr>
              <a:t>humans</a:t>
            </a:r>
            <a:r>
              <a:rPr sz="2800" spc="15" dirty="0">
                <a:latin typeface="Calibri"/>
                <a:cs typeface="Calibri"/>
              </a:rPr>
              <a:t> </a:t>
            </a:r>
            <a:r>
              <a:rPr sz="2800" spc="-10" dirty="0">
                <a:latin typeface="Calibri"/>
                <a:cs typeface="Calibri"/>
              </a:rPr>
              <a:t>in</a:t>
            </a:r>
            <a:r>
              <a:rPr sz="2800" spc="110" dirty="0">
                <a:latin typeface="Calibri"/>
                <a:cs typeface="Calibri"/>
              </a:rPr>
              <a:t> </a:t>
            </a:r>
            <a:r>
              <a:rPr sz="2800" spc="-25" dirty="0">
                <a:latin typeface="Calibri"/>
                <a:cs typeface="Calibri"/>
              </a:rPr>
              <a:t>general</a:t>
            </a:r>
            <a:endParaRPr sz="2800">
              <a:latin typeface="Calibri"/>
              <a:cs typeface="Calibri"/>
            </a:endParaRPr>
          </a:p>
          <a:p>
            <a:pPr marL="241300" marR="50165" indent="-228600">
              <a:lnSpc>
                <a:spcPts val="3000"/>
              </a:lnSpc>
              <a:spcBef>
                <a:spcPts val="1050"/>
              </a:spcBef>
              <a:buFont typeface="Arial MT"/>
              <a:buChar char="•"/>
              <a:tabLst>
                <a:tab pos="241300" algn="l"/>
              </a:tabLst>
            </a:pPr>
            <a:r>
              <a:rPr sz="2800" spc="-5" dirty="0">
                <a:latin typeface="Calibri"/>
                <a:cs typeface="Calibri"/>
              </a:rPr>
              <a:t>Made the </a:t>
            </a:r>
            <a:r>
              <a:rPr sz="2800" spc="-15" dirty="0">
                <a:latin typeface="Calibri"/>
                <a:cs typeface="Calibri"/>
              </a:rPr>
              <a:t>assumption </a:t>
            </a:r>
            <a:r>
              <a:rPr sz="2800" spc="-20" dirty="0">
                <a:latin typeface="Calibri"/>
                <a:cs typeface="Calibri"/>
              </a:rPr>
              <a:t>that </a:t>
            </a:r>
            <a:r>
              <a:rPr sz="2800" spc="-25" dirty="0">
                <a:latin typeface="Calibri"/>
                <a:cs typeface="Calibri"/>
              </a:rPr>
              <a:t>everyone </a:t>
            </a:r>
            <a:r>
              <a:rPr sz="2800" spc="-10" dirty="0">
                <a:latin typeface="Calibri"/>
                <a:cs typeface="Calibri"/>
              </a:rPr>
              <a:t>has </a:t>
            </a:r>
            <a:r>
              <a:rPr sz="2800" spc="-15" dirty="0">
                <a:latin typeface="Calibri"/>
                <a:cs typeface="Calibri"/>
              </a:rPr>
              <a:t>similar </a:t>
            </a:r>
            <a:r>
              <a:rPr sz="2800" spc="-620" dirty="0">
                <a:latin typeface="Calibri"/>
                <a:cs typeface="Calibri"/>
              </a:rPr>
              <a:t> </a:t>
            </a:r>
            <a:r>
              <a:rPr sz="2800" spc="-20" dirty="0">
                <a:latin typeface="Calibri"/>
                <a:cs typeface="Calibri"/>
              </a:rPr>
              <a:t>capabilities</a:t>
            </a:r>
            <a:r>
              <a:rPr sz="2800" spc="5" dirty="0">
                <a:latin typeface="Calibri"/>
                <a:cs typeface="Calibri"/>
              </a:rPr>
              <a:t> </a:t>
            </a:r>
            <a:r>
              <a:rPr sz="2800" spc="-5" dirty="0">
                <a:latin typeface="Calibri"/>
                <a:cs typeface="Calibri"/>
              </a:rPr>
              <a:t>and</a:t>
            </a:r>
            <a:r>
              <a:rPr sz="2800" spc="45" dirty="0">
                <a:latin typeface="Calibri"/>
                <a:cs typeface="Calibri"/>
              </a:rPr>
              <a:t> </a:t>
            </a:r>
            <a:r>
              <a:rPr sz="2800" spc="-25" dirty="0">
                <a:latin typeface="Calibri"/>
                <a:cs typeface="Calibri"/>
              </a:rPr>
              <a:t>limitations</a:t>
            </a:r>
            <a:endParaRPr sz="2800">
              <a:latin typeface="Calibri"/>
              <a:cs typeface="Calibri"/>
            </a:endParaRPr>
          </a:p>
          <a:p>
            <a:pPr marL="241300" indent="-228600">
              <a:spcBef>
                <a:spcPts val="560"/>
              </a:spcBef>
              <a:buFont typeface="Arial MT"/>
              <a:buChar char="•"/>
              <a:tabLst>
                <a:tab pos="241300" algn="l"/>
              </a:tabLst>
            </a:pPr>
            <a:r>
              <a:rPr sz="2800" spc="-5" dirty="0">
                <a:latin typeface="Calibri"/>
                <a:cs typeface="Calibri"/>
              </a:rPr>
              <a:t>And</a:t>
            </a:r>
            <a:r>
              <a:rPr sz="2800" spc="-15" dirty="0">
                <a:latin typeface="Calibri"/>
                <a:cs typeface="Calibri"/>
              </a:rPr>
              <a:t> </a:t>
            </a:r>
            <a:r>
              <a:rPr sz="2800" spc="-20" dirty="0">
                <a:latin typeface="Calibri"/>
                <a:cs typeface="Calibri"/>
              </a:rPr>
              <a:t>can</a:t>
            </a:r>
            <a:r>
              <a:rPr sz="2800" spc="-10" dirty="0">
                <a:latin typeface="Calibri"/>
                <a:cs typeface="Calibri"/>
              </a:rPr>
              <a:t> </a:t>
            </a:r>
            <a:r>
              <a:rPr sz="2800" spc="-45" dirty="0">
                <a:latin typeface="Calibri"/>
                <a:cs typeface="Calibri"/>
              </a:rPr>
              <a:t>therefore</a:t>
            </a:r>
            <a:r>
              <a:rPr sz="2800" spc="-55" dirty="0">
                <a:latin typeface="Calibri"/>
                <a:cs typeface="Calibri"/>
              </a:rPr>
              <a:t> </a:t>
            </a:r>
            <a:r>
              <a:rPr sz="2800" spc="-45" dirty="0">
                <a:latin typeface="Calibri"/>
                <a:cs typeface="Calibri"/>
              </a:rPr>
              <a:t>make</a:t>
            </a:r>
            <a:r>
              <a:rPr sz="2800" spc="25" dirty="0">
                <a:latin typeface="Calibri"/>
                <a:cs typeface="Calibri"/>
              </a:rPr>
              <a:t> </a:t>
            </a:r>
            <a:r>
              <a:rPr sz="2800" spc="-30" dirty="0">
                <a:latin typeface="Calibri"/>
                <a:cs typeface="Calibri"/>
              </a:rPr>
              <a:t>generalizations</a:t>
            </a:r>
            <a:endParaRPr sz="2800">
              <a:latin typeface="Calibri"/>
              <a:cs typeface="Calibri"/>
            </a:endParaRPr>
          </a:p>
          <a:p>
            <a:pPr marL="241300" marR="59055" indent="-228600">
              <a:lnSpc>
                <a:spcPts val="3000"/>
              </a:lnSpc>
              <a:spcBef>
                <a:spcPts val="1035"/>
              </a:spcBef>
              <a:buFont typeface="Arial MT"/>
              <a:buChar char="•"/>
              <a:tabLst>
                <a:tab pos="241300" algn="l"/>
              </a:tabLst>
            </a:pPr>
            <a:r>
              <a:rPr sz="2800" spc="-195" dirty="0">
                <a:latin typeface="Calibri"/>
                <a:cs typeface="Calibri"/>
              </a:rPr>
              <a:t>To </a:t>
            </a:r>
            <a:r>
              <a:rPr sz="2800" spc="-5" dirty="0">
                <a:latin typeface="Calibri"/>
                <a:cs typeface="Calibri"/>
              </a:rPr>
              <a:t>an </a:t>
            </a:r>
            <a:r>
              <a:rPr sz="2800" spc="-40" dirty="0">
                <a:latin typeface="Calibri"/>
                <a:cs typeface="Calibri"/>
              </a:rPr>
              <a:t>extent </a:t>
            </a:r>
            <a:r>
              <a:rPr sz="2800" spc="-10" dirty="0">
                <a:latin typeface="Calibri"/>
                <a:cs typeface="Calibri"/>
              </a:rPr>
              <a:t>this </a:t>
            </a:r>
            <a:r>
              <a:rPr sz="2800" spc="-5" dirty="0">
                <a:latin typeface="Calibri"/>
                <a:cs typeface="Calibri"/>
              </a:rPr>
              <a:t>is true: </a:t>
            </a:r>
            <a:r>
              <a:rPr sz="2800" spc="-25" dirty="0">
                <a:latin typeface="Calibri"/>
                <a:cs typeface="Calibri"/>
              </a:rPr>
              <a:t>psychological </a:t>
            </a:r>
            <a:r>
              <a:rPr sz="2800" spc="-20" dirty="0">
                <a:latin typeface="Calibri"/>
                <a:cs typeface="Calibri"/>
              </a:rPr>
              <a:t>principles </a:t>
            </a:r>
            <a:r>
              <a:rPr sz="2800" spc="-620" dirty="0">
                <a:latin typeface="Calibri"/>
                <a:cs typeface="Calibri"/>
              </a:rPr>
              <a:t> </a:t>
            </a:r>
            <a:r>
              <a:rPr sz="2800" spc="-5" dirty="0">
                <a:latin typeface="Calibri"/>
                <a:cs typeface="Calibri"/>
              </a:rPr>
              <a:t>and</a:t>
            </a:r>
            <a:r>
              <a:rPr sz="2800" spc="-15" dirty="0">
                <a:latin typeface="Calibri"/>
                <a:cs typeface="Calibri"/>
              </a:rPr>
              <a:t> </a:t>
            </a:r>
            <a:r>
              <a:rPr sz="2800" spc="-25" dirty="0">
                <a:latin typeface="Calibri"/>
                <a:cs typeface="Calibri"/>
              </a:rPr>
              <a:t>properties</a:t>
            </a:r>
            <a:r>
              <a:rPr sz="2800" spc="-20" dirty="0">
                <a:latin typeface="Calibri"/>
                <a:cs typeface="Calibri"/>
              </a:rPr>
              <a:t> </a:t>
            </a:r>
            <a:r>
              <a:rPr sz="2800" spc="-5" dirty="0">
                <a:latin typeface="Calibri"/>
                <a:cs typeface="Calibri"/>
              </a:rPr>
              <a:t>apply</a:t>
            </a:r>
            <a:r>
              <a:rPr sz="2800" spc="-10" dirty="0">
                <a:latin typeface="Calibri"/>
                <a:cs typeface="Calibri"/>
              </a:rPr>
              <a:t> </a:t>
            </a:r>
            <a:r>
              <a:rPr sz="2800" spc="-30" dirty="0">
                <a:latin typeface="Calibri"/>
                <a:cs typeface="Calibri"/>
              </a:rPr>
              <a:t>to</a:t>
            </a:r>
            <a:r>
              <a:rPr sz="2800" spc="-35" dirty="0">
                <a:latin typeface="Calibri"/>
                <a:cs typeface="Calibri"/>
              </a:rPr>
              <a:t> </a:t>
            </a:r>
            <a:r>
              <a:rPr sz="2800" spc="-5" dirty="0">
                <a:latin typeface="Calibri"/>
                <a:cs typeface="Calibri"/>
              </a:rPr>
              <a:t>the</a:t>
            </a:r>
            <a:r>
              <a:rPr sz="2800" spc="-15" dirty="0">
                <a:latin typeface="Calibri"/>
                <a:cs typeface="Calibri"/>
              </a:rPr>
              <a:t> </a:t>
            </a:r>
            <a:r>
              <a:rPr sz="2800" spc="-5" dirty="0">
                <a:latin typeface="Calibri"/>
                <a:cs typeface="Calibri"/>
              </a:rPr>
              <a:t>majority</a:t>
            </a:r>
            <a:r>
              <a:rPr sz="2800" spc="-35" dirty="0">
                <a:latin typeface="Calibri"/>
                <a:cs typeface="Calibri"/>
              </a:rPr>
              <a:t> </a:t>
            </a:r>
            <a:r>
              <a:rPr sz="2800" spc="-5" dirty="0">
                <a:latin typeface="Calibri"/>
                <a:cs typeface="Calibri"/>
              </a:rPr>
              <a:t>of</a:t>
            </a:r>
            <a:r>
              <a:rPr sz="2800" spc="114" dirty="0">
                <a:latin typeface="Calibri"/>
                <a:cs typeface="Calibri"/>
              </a:rPr>
              <a:t> </a:t>
            </a:r>
            <a:r>
              <a:rPr sz="2800" spc="-20" dirty="0">
                <a:latin typeface="Calibri"/>
                <a:cs typeface="Calibri"/>
              </a:rPr>
              <a:t>people</a:t>
            </a:r>
            <a:endParaRPr sz="2800">
              <a:latin typeface="Calibri"/>
              <a:cs typeface="Calibri"/>
            </a:endParaRPr>
          </a:p>
          <a:p>
            <a:pPr marL="241300" indent="-228600">
              <a:spcBef>
                <a:spcPts val="565"/>
              </a:spcBef>
              <a:buFont typeface="Arial MT"/>
              <a:buChar char="•"/>
              <a:tabLst>
                <a:tab pos="241300" algn="l"/>
              </a:tabLst>
            </a:pPr>
            <a:r>
              <a:rPr sz="2800" spc="-5" dirty="0">
                <a:latin typeface="Calibri"/>
                <a:cs typeface="Calibri"/>
              </a:rPr>
              <a:t>But</a:t>
            </a:r>
            <a:r>
              <a:rPr sz="2800" spc="-25" dirty="0">
                <a:latin typeface="Calibri"/>
                <a:cs typeface="Calibri"/>
              </a:rPr>
              <a:t> </a:t>
            </a:r>
            <a:r>
              <a:rPr sz="2800" spc="-5" dirty="0">
                <a:latin typeface="Calibri"/>
                <a:cs typeface="Calibri"/>
              </a:rPr>
              <a:t>all</a:t>
            </a:r>
            <a:r>
              <a:rPr sz="2800" spc="-40" dirty="0">
                <a:latin typeface="Calibri"/>
                <a:cs typeface="Calibri"/>
              </a:rPr>
              <a:t> </a:t>
            </a:r>
            <a:r>
              <a:rPr sz="2800" spc="-35" dirty="0">
                <a:latin typeface="Calibri"/>
                <a:cs typeface="Calibri"/>
              </a:rPr>
              <a:t>users</a:t>
            </a:r>
            <a:r>
              <a:rPr sz="2800" spc="-10" dirty="0">
                <a:latin typeface="Calibri"/>
                <a:cs typeface="Calibri"/>
              </a:rPr>
              <a:t> </a:t>
            </a:r>
            <a:r>
              <a:rPr sz="2800" spc="-30" dirty="0">
                <a:latin typeface="Calibri"/>
                <a:cs typeface="Calibri"/>
              </a:rPr>
              <a:t>are</a:t>
            </a:r>
            <a:r>
              <a:rPr sz="2800" spc="-40" dirty="0">
                <a:latin typeface="Calibri"/>
                <a:cs typeface="Calibri"/>
              </a:rPr>
              <a:t> </a:t>
            </a:r>
            <a:r>
              <a:rPr sz="2800" spc="-15" dirty="0">
                <a:latin typeface="Calibri"/>
                <a:cs typeface="Calibri"/>
              </a:rPr>
              <a:t>not</a:t>
            </a:r>
            <a:r>
              <a:rPr sz="2800" spc="75" dirty="0">
                <a:latin typeface="Calibri"/>
                <a:cs typeface="Calibri"/>
              </a:rPr>
              <a:t> </a:t>
            </a:r>
            <a:r>
              <a:rPr sz="2800" spc="-15" dirty="0">
                <a:latin typeface="Calibri"/>
                <a:cs typeface="Calibri"/>
              </a:rPr>
              <a:t>same</a:t>
            </a:r>
            <a:endParaRPr sz="2800">
              <a:latin typeface="Calibri"/>
              <a:cs typeface="Calibri"/>
            </a:endParaRPr>
          </a:p>
          <a:p>
            <a:pPr marL="241300" marR="5080" indent="-228600">
              <a:lnSpc>
                <a:spcPts val="3000"/>
              </a:lnSpc>
              <a:spcBef>
                <a:spcPts val="1035"/>
              </a:spcBef>
              <a:buFont typeface="Arial MT"/>
              <a:buChar char="•"/>
              <a:tabLst>
                <a:tab pos="241300" algn="l"/>
              </a:tabLst>
            </a:pPr>
            <a:r>
              <a:rPr sz="2800" spc="-20" dirty="0">
                <a:latin typeface="Calibri"/>
                <a:cs typeface="Calibri"/>
              </a:rPr>
              <a:t>Should</a:t>
            </a:r>
            <a:r>
              <a:rPr sz="2800" spc="5" dirty="0">
                <a:latin typeface="Calibri"/>
                <a:cs typeface="Calibri"/>
              </a:rPr>
              <a:t> </a:t>
            </a:r>
            <a:r>
              <a:rPr sz="2800" spc="-5" dirty="0">
                <a:latin typeface="Calibri"/>
                <a:cs typeface="Calibri"/>
              </a:rPr>
              <a:t>be </a:t>
            </a:r>
            <a:r>
              <a:rPr sz="2800" spc="-40" dirty="0">
                <a:latin typeface="Calibri"/>
                <a:cs typeface="Calibri"/>
              </a:rPr>
              <a:t>aware</a:t>
            </a:r>
            <a:r>
              <a:rPr sz="2800" spc="-65" dirty="0">
                <a:latin typeface="Calibri"/>
                <a:cs typeface="Calibri"/>
              </a:rPr>
              <a:t> </a:t>
            </a:r>
            <a:r>
              <a:rPr sz="2800" spc="-5" dirty="0">
                <a:latin typeface="Calibri"/>
                <a:cs typeface="Calibri"/>
              </a:rPr>
              <a:t>of</a:t>
            </a:r>
            <a:r>
              <a:rPr sz="2800" spc="-20" dirty="0">
                <a:latin typeface="Calibri"/>
                <a:cs typeface="Calibri"/>
              </a:rPr>
              <a:t> </a:t>
            </a:r>
            <a:r>
              <a:rPr sz="2800" spc="-15" dirty="0">
                <a:latin typeface="Calibri"/>
                <a:cs typeface="Calibri"/>
              </a:rPr>
              <a:t>individual</a:t>
            </a:r>
            <a:r>
              <a:rPr sz="2800" spc="10" dirty="0">
                <a:latin typeface="Calibri"/>
                <a:cs typeface="Calibri"/>
              </a:rPr>
              <a:t> </a:t>
            </a:r>
            <a:r>
              <a:rPr sz="2800" spc="-40" dirty="0">
                <a:latin typeface="Calibri"/>
                <a:cs typeface="Calibri"/>
              </a:rPr>
              <a:t>differences</a:t>
            </a:r>
            <a:r>
              <a:rPr sz="2800" spc="-5" dirty="0">
                <a:latin typeface="Calibri"/>
                <a:cs typeface="Calibri"/>
              </a:rPr>
              <a:t> </a:t>
            </a:r>
            <a:r>
              <a:rPr sz="2800" spc="-20" dirty="0">
                <a:latin typeface="Calibri"/>
                <a:cs typeface="Calibri"/>
              </a:rPr>
              <a:t>during </a:t>
            </a:r>
            <a:r>
              <a:rPr sz="2800" spc="-620" dirty="0">
                <a:latin typeface="Calibri"/>
                <a:cs typeface="Calibri"/>
              </a:rPr>
              <a:t> </a:t>
            </a:r>
            <a:r>
              <a:rPr sz="2800" spc="-10" dirty="0">
                <a:latin typeface="Calibri"/>
                <a:cs typeface="Calibri"/>
              </a:rPr>
              <a:t>designs</a:t>
            </a:r>
            <a:endParaRPr sz="2800">
              <a:latin typeface="Calibri"/>
              <a:cs typeface="Calibri"/>
            </a:endParaRPr>
          </a:p>
        </p:txBody>
      </p:sp>
    </p:spTree>
    <p:extLst>
      <p:ext uri="{BB962C8B-B14F-4D97-AF65-F5344CB8AC3E}">
        <p14:creationId xmlns:p14="http://schemas.microsoft.com/office/powerpoint/2010/main" val="34825386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524000" y="1"/>
            <a:ext cx="0" cy="461665"/>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23</a:t>
            </a:fld>
            <a:endParaRPr dirty="0"/>
          </a:p>
        </p:txBody>
      </p:sp>
      <p:sp>
        <p:nvSpPr>
          <p:cNvPr id="2" name="object 2"/>
          <p:cNvSpPr txBox="1">
            <a:spLocks noGrp="1"/>
          </p:cNvSpPr>
          <p:nvPr>
            <p:ph type="title"/>
          </p:nvPr>
        </p:nvSpPr>
        <p:spPr>
          <a:xfrm>
            <a:off x="2231237" y="573735"/>
            <a:ext cx="7758456" cy="690574"/>
          </a:xfrm>
          <a:prstGeom prst="rect">
            <a:avLst/>
          </a:prstGeom>
        </p:spPr>
        <p:txBody>
          <a:bodyPr vert="horz" wrap="square" lIns="0" tIns="13335" rIns="0" bIns="0" rtlCol="0" anchor="ctr">
            <a:spAutoFit/>
          </a:bodyPr>
          <a:lstStyle/>
          <a:p>
            <a:pPr marL="12700">
              <a:lnSpc>
                <a:spcPct val="100000"/>
              </a:lnSpc>
              <a:spcBef>
                <a:spcPts val="105"/>
              </a:spcBef>
            </a:pPr>
            <a:r>
              <a:rPr lang="en-IN" spc="-5" dirty="0"/>
              <a:t> Types of </a:t>
            </a:r>
            <a:r>
              <a:rPr spc="-5" dirty="0"/>
              <a:t>Individual</a:t>
            </a:r>
            <a:r>
              <a:rPr spc="-140" dirty="0"/>
              <a:t> </a:t>
            </a:r>
            <a:r>
              <a:rPr spc="-25" dirty="0"/>
              <a:t>Differences</a:t>
            </a:r>
          </a:p>
        </p:txBody>
      </p:sp>
      <p:sp>
        <p:nvSpPr>
          <p:cNvPr id="3" name="object 3"/>
          <p:cNvSpPr txBox="1"/>
          <p:nvPr/>
        </p:nvSpPr>
        <p:spPr>
          <a:xfrm>
            <a:off x="2231237" y="1773378"/>
            <a:ext cx="7628890" cy="4487767"/>
          </a:xfrm>
          <a:prstGeom prst="rect">
            <a:avLst/>
          </a:prstGeom>
        </p:spPr>
        <p:txBody>
          <a:bodyPr vert="horz" wrap="square" lIns="0" tIns="62865" rIns="0" bIns="0" rtlCol="0">
            <a:spAutoFit/>
          </a:bodyPr>
          <a:lstStyle/>
          <a:p>
            <a:pPr marL="527050" marR="581025" indent="-514350">
              <a:lnSpc>
                <a:spcPts val="3000"/>
              </a:lnSpc>
              <a:spcBef>
                <a:spcPts val="495"/>
              </a:spcBef>
              <a:buAutoNum type="arabicPeriod"/>
              <a:tabLst>
                <a:tab pos="241300" algn="l"/>
              </a:tabLst>
            </a:pPr>
            <a:r>
              <a:rPr sz="2800" spc="-10" dirty="0">
                <a:latin typeface="Calibri"/>
                <a:cs typeface="Calibri"/>
              </a:rPr>
              <a:t>long</a:t>
            </a:r>
            <a:r>
              <a:rPr sz="2800" spc="-15" dirty="0">
                <a:latin typeface="Calibri"/>
                <a:cs typeface="Calibri"/>
              </a:rPr>
              <a:t> </a:t>
            </a:r>
            <a:r>
              <a:rPr sz="2800" spc="-20" dirty="0">
                <a:latin typeface="Calibri"/>
                <a:cs typeface="Calibri"/>
              </a:rPr>
              <a:t>term </a:t>
            </a:r>
            <a:endParaRPr lang="en-IN" sz="2800" spc="-10" dirty="0">
              <a:latin typeface="Calibri"/>
              <a:cs typeface="Calibri"/>
            </a:endParaRPr>
          </a:p>
          <a:p>
            <a:pPr marL="984250" marR="581025" lvl="1" indent="-514350">
              <a:lnSpc>
                <a:spcPts val="3000"/>
              </a:lnSpc>
              <a:spcBef>
                <a:spcPts val="495"/>
              </a:spcBef>
              <a:buFont typeface="+mj-lt"/>
              <a:buAutoNum type="arabicPeriod"/>
              <a:tabLst>
                <a:tab pos="241300" algn="l"/>
              </a:tabLst>
            </a:pPr>
            <a:r>
              <a:rPr sz="2800" spc="-85" dirty="0">
                <a:latin typeface="Calibri"/>
                <a:cs typeface="Calibri"/>
              </a:rPr>
              <a:t>gender</a:t>
            </a:r>
            <a:r>
              <a:rPr sz="2800" spc="-85" dirty="0">
                <a:latin typeface="Calibri"/>
                <a:cs typeface="Calibri"/>
              </a:rPr>
              <a:t>, </a:t>
            </a:r>
            <a:r>
              <a:rPr sz="2800" spc="-80" dirty="0">
                <a:latin typeface="Calibri"/>
                <a:cs typeface="Calibri"/>
              </a:rPr>
              <a:t> </a:t>
            </a:r>
            <a:endParaRPr lang="en-IN" sz="2800" spc="-80" dirty="0">
              <a:latin typeface="Calibri"/>
              <a:cs typeface="Calibri"/>
            </a:endParaRPr>
          </a:p>
          <a:p>
            <a:pPr marL="984250" marR="581025" lvl="1" indent="-514350">
              <a:lnSpc>
                <a:spcPts val="3000"/>
              </a:lnSpc>
              <a:spcBef>
                <a:spcPts val="495"/>
              </a:spcBef>
              <a:buFont typeface="+mj-lt"/>
              <a:buAutoNum type="arabicPeriod"/>
              <a:tabLst>
                <a:tab pos="241300" algn="l"/>
              </a:tabLst>
            </a:pPr>
            <a:r>
              <a:rPr sz="2800" spc="-40" dirty="0">
                <a:latin typeface="Calibri"/>
                <a:cs typeface="Calibri"/>
              </a:rPr>
              <a:t>physical</a:t>
            </a:r>
            <a:r>
              <a:rPr sz="2800" spc="-5" dirty="0">
                <a:latin typeface="Calibri"/>
                <a:cs typeface="Calibri"/>
              </a:rPr>
              <a:t> </a:t>
            </a:r>
            <a:r>
              <a:rPr sz="2800" spc="-20" dirty="0">
                <a:latin typeface="Calibri"/>
                <a:cs typeface="Calibri"/>
              </a:rPr>
              <a:t>capabilities</a:t>
            </a:r>
            <a:r>
              <a:rPr sz="2800" spc="25" dirty="0">
                <a:latin typeface="Calibri"/>
                <a:cs typeface="Calibri"/>
              </a:rPr>
              <a:t> </a:t>
            </a:r>
            <a:endParaRPr lang="en-IN" sz="2800" spc="25" dirty="0">
              <a:latin typeface="Calibri"/>
              <a:cs typeface="Calibri"/>
            </a:endParaRPr>
          </a:p>
          <a:p>
            <a:pPr marL="984250" marR="581025" lvl="1" indent="-514350">
              <a:lnSpc>
                <a:spcPts val="3000"/>
              </a:lnSpc>
              <a:spcBef>
                <a:spcPts val="495"/>
              </a:spcBef>
              <a:buFont typeface="+mj-lt"/>
              <a:buAutoNum type="arabicPeriod"/>
              <a:tabLst>
                <a:tab pos="241300" algn="l"/>
              </a:tabLst>
            </a:pPr>
            <a:r>
              <a:rPr sz="2800" spc="-20" dirty="0">
                <a:latin typeface="Calibri"/>
                <a:cs typeface="Calibri"/>
              </a:rPr>
              <a:t>intellectual</a:t>
            </a:r>
            <a:r>
              <a:rPr sz="2800" spc="150" dirty="0">
                <a:latin typeface="Calibri"/>
                <a:cs typeface="Calibri"/>
              </a:rPr>
              <a:t> </a:t>
            </a:r>
            <a:r>
              <a:rPr sz="2800" spc="-20" dirty="0">
                <a:latin typeface="Calibri"/>
                <a:cs typeface="Calibri"/>
              </a:rPr>
              <a:t>capabilities</a:t>
            </a:r>
            <a:endParaRPr lang="en-IN" sz="2800" dirty="0">
              <a:latin typeface="Calibri"/>
              <a:cs typeface="Calibri"/>
            </a:endParaRPr>
          </a:p>
          <a:p>
            <a:pPr marL="527050" marR="581025" indent="-514350">
              <a:lnSpc>
                <a:spcPts val="3000"/>
              </a:lnSpc>
              <a:spcBef>
                <a:spcPts val="495"/>
              </a:spcBef>
              <a:buFont typeface="+mj-lt"/>
              <a:buAutoNum type="arabicPeriod"/>
              <a:tabLst>
                <a:tab pos="241300" algn="l"/>
              </a:tabLst>
            </a:pPr>
            <a:r>
              <a:rPr sz="2800" spc="-20" dirty="0">
                <a:latin typeface="Calibri"/>
                <a:cs typeface="Calibri"/>
              </a:rPr>
              <a:t>shorter</a:t>
            </a:r>
            <a:r>
              <a:rPr sz="2800" spc="-5" dirty="0">
                <a:latin typeface="Calibri"/>
                <a:cs typeface="Calibri"/>
              </a:rPr>
              <a:t> </a:t>
            </a:r>
            <a:r>
              <a:rPr sz="2800" spc="-20" dirty="0">
                <a:latin typeface="Calibri"/>
                <a:cs typeface="Calibri"/>
              </a:rPr>
              <a:t>term</a:t>
            </a:r>
            <a:r>
              <a:rPr sz="2800" spc="-15" dirty="0">
                <a:latin typeface="Calibri"/>
                <a:cs typeface="Calibri"/>
              </a:rPr>
              <a:t> </a:t>
            </a:r>
            <a:endParaRPr lang="en-IN" sz="2800" spc="-15" dirty="0">
              <a:latin typeface="Calibri"/>
              <a:cs typeface="Calibri"/>
            </a:endParaRPr>
          </a:p>
          <a:p>
            <a:pPr marL="984250" marR="581025" lvl="1" indent="-514350">
              <a:lnSpc>
                <a:spcPts val="3000"/>
              </a:lnSpc>
              <a:spcBef>
                <a:spcPts val="495"/>
              </a:spcBef>
              <a:buFont typeface="+mj-lt"/>
              <a:buAutoNum type="arabicPeriod"/>
              <a:tabLst>
                <a:tab pos="241300" algn="l"/>
              </a:tabLst>
            </a:pPr>
            <a:r>
              <a:rPr sz="2800" spc="-45" dirty="0">
                <a:latin typeface="Calibri"/>
                <a:cs typeface="Calibri"/>
              </a:rPr>
              <a:t>effect</a:t>
            </a:r>
            <a:r>
              <a:rPr sz="2800" spc="-60" dirty="0">
                <a:latin typeface="Calibri"/>
                <a:cs typeface="Calibri"/>
              </a:rPr>
              <a:t> </a:t>
            </a:r>
            <a:r>
              <a:rPr sz="2800" spc="-5" dirty="0">
                <a:latin typeface="Calibri"/>
                <a:cs typeface="Calibri"/>
              </a:rPr>
              <a:t>of</a:t>
            </a:r>
            <a:r>
              <a:rPr sz="2800" spc="-20" dirty="0">
                <a:latin typeface="Calibri"/>
                <a:cs typeface="Calibri"/>
              </a:rPr>
              <a:t> </a:t>
            </a:r>
            <a:r>
              <a:rPr sz="2800" spc="-30" dirty="0">
                <a:latin typeface="Calibri"/>
                <a:cs typeface="Calibri"/>
              </a:rPr>
              <a:t>stress</a:t>
            </a:r>
            <a:r>
              <a:rPr sz="2800" spc="-15" dirty="0">
                <a:latin typeface="Calibri"/>
                <a:cs typeface="Calibri"/>
              </a:rPr>
              <a:t> </a:t>
            </a:r>
            <a:endParaRPr lang="en-IN" sz="2800" spc="-15" dirty="0">
              <a:latin typeface="Calibri"/>
              <a:cs typeface="Calibri"/>
            </a:endParaRPr>
          </a:p>
          <a:p>
            <a:pPr marL="984250" marR="581025" lvl="1" indent="-514350">
              <a:lnSpc>
                <a:spcPts val="3000"/>
              </a:lnSpc>
              <a:spcBef>
                <a:spcPts val="495"/>
              </a:spcBef>
              <a:buFont typeface="+mj-lt"/>
              <a:buAutoNum type="arabicPeriod"/>
              <a:tabLst>
                <a:tab pos="241300" algn="l"/>
              </a:tabLst>
            </a:pPr>
            <a:r>
              <a:rPr sz="2800" spc="-5" dirty="0">
                <a:latin typeface="Calibri"/>
                <a:cs typeface="Calibri"/>
              </a:rPr>
              <a:t>weakness</a:t>
            </a:r>
            <a:r>
              <a:rPr sz="2800" spc="-55" dirty="0">
                <a:latin typeface="Calibri"/>
                <a:cs typeface="Calibri"/>
              </a:rPr>
              <a:t> </a:t>
            </a:r>
            <a:r>
              <a:rPr lang="en-IN" sz="2800" spc="-55" dirty="0">
                <a:latin typeface="Calibri"/>
                <a:cs typeface="Calibri"/>
              </a:rPr>
              <a:t>(Fatigue) </a:t>
            </a:r>
            <a:r>
              <a:rPr sz="2800" spc="-5" dirty="0">
                <a:latin typeface="Calibri"/>
                <a:cs typeface="Calibri"/>
              </a:rPr>
              <a:t>on</a:t>
            </a:r>
            <a:r>
              <a:rPr sz="2800" spc="10" dirty="0">
                <a:latin typeface="Calibri"/>
                <a:cs typeface="Calibri"/>
              </a:rPr>
              <a:t> </a:t>
            </a:r>
            <a:r>
              <a:rPr sz="2800" spc="-15" dirty="0">
                <a:latin typeface="Calibri"/>
                <a:cs typeface="Calibri"/>
              </a:rPr>
              <a:t>user</a:t>
            </a:r>
            <a:endParaRPr lang="en-IN" sz="2800" dirty="0">
              <a:latin typeface="Calibri"/>
              <a:cs typeface="Calibri"/>
            </a:endParaRPr>
          </a:p>
          <a:p>
            <a:pPr marL="527050" marR="581025" indent="-514350">
              <a:lnSpc>
                <a:spcPts val="3000"/>
              </a:lnSpc>
              <a:spcBef>
                <a:spcPts val="495"/>
              </a:spcBef>
              <a:buFont typeface="+mj-lt"/>
              <a:buAutoNum type="arabicPeriod"/>
              <a:tabLst>
                <a:tab pos="241300" algn="l"/>
              </a:tabLst>
            </a:pPr>
            <a:r>
              <a:rPr lang="en-IN" sz="2800" spc="-15" dirty="0">
                <a:latin typeface="Calibri"/>
                <a:cs typeface="Calibri"/>
              </a:rPr>
              <a:t>Changing Differences</a:t>
            </a:r>
          </a:p>
          <a:p>
            <a:pPr marL="984250" marR="581025" lvl="1" indent="-514350">
              <a:lnSpc>
                <a:spcPts val="3000"/>
              </a:lnSpc>
              <a:spcBef>
                <a:spcPts val="495"/>
              </a:spcBef>
              <a:buFont typeface="+mj-lt"/>
              <a:buAutoNum type="arabicPeriod"/>
              <a:tabLst>
                <a:tab pos="241300" algn="l"/>
              </a:tabLst>
            </a:pPr>
            <a:r>
              <a:rPr lang="en-IN" sz="2800" spc="-15" dirty="0">
                <a:latin typeface="Calibri"/>
                <a:cs typeface="Calibri"/>
              </a:rPr>
              <a:t>Through time/ age</a:t>
            </a:r>
          </a:p>
          <a:p>
            <a:pPr marL="984250" marR="581025" lvl="1" indent="-514350">
              <a:lnSpc>
                <a:spcPts val="3000"/>
              </a:lnSpc>
              <a:spcBef>
                <a:spcPts val="495"/>
              </a:spcBef>
              <a:buFont typeface="+mj-lt"/>
              <a:buAutoNum type="arabicPeriod"/>
              <a:tabLst>
                <a:tab pos="241300" algn="l"/>
              </a:tabLst>
            </a:pPr>
            <a:r>
              <a:rPr lang="en-IN" sz="2800" spc="-15" dirty="0">
                <a:latin typeface="Calibri"/>
                <a:cs typeface="Calibri"/>
              </a:rPr>
              <a:t>Through experience</a:t>
            </a:r>
            <a:endParaRPr sz="2800" dirty="0">
              <a:latin typeface="Calibri"/>
              <a:cs typeface="Calibri"/>
            </a:endParaRPr>
          </a:p>
        </p:txBody>
      </p:sp>
    </p:spTree>
    <p:extLst>
      <p:ext uri="{BB962C8B-B14F-4D97-AF65-F5344CB8AC3E}">
        <p14:creationId xmlns:p14="http://schemas.microsoft.com/office/powerpoint/2010/main" val="6914080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824" y="609601"/>
            <a:ext cx="10824882" cy="615553"/>
          </a:xfrm>
        </p:spPr>
        <p:txBody>
          <a:bodyPr>
            <a:normAutofit fontScale="90000"/>
          </a:bodyPr>
          <a:lstStyle/>
          <a:p>
            <a:r>
              <a:rPr lang="en-IN" sz="4000" dirty="0" smtClean="0"/>
              <a:t>Case Study: What </a:t>
            </a:r>
            <a:r>
              <a:rPr lang="en-IN" sz="4000" dirty="0"/>
              <a:t>predicts differences in performance</a:t>
            </a:r>
            <a:endParaRPr lang="en-IN" sz="4000" dirty="0"/>
          </a:p>
        </p:txBody>
      </p:sp>
      <p:sp>
        <p:nvSpPr>
          <p:cNvPr id="3" name="Text Placeholder 2"/>
          <p:cNvSpPr>
            <a:spLocks noGrp="1"/>
          </p:cNvSpPr>
          <p:nvPr>
            <p:ph type="body" idx="1"/>
          </p:nvPr>
        </p:nvSpPr>
        <p:spPr>
          <a:xfrm>
            <a:off x="2231237" y="1419770"/>
            <a:ext cx="7729524" cy="1846659"/>
          </a:xfrm>
        </p:spPr>
        <p:txBody>
          <a:bodyPr>
            <a:normAutofit fontScale="85000" lnSpcReduction="20000"/>
          </a:bodyPr>
          <a:lstStyle/>
          <a:p>
            <a:pPr marL="342900" indent="-342900">
              <a:buAutoNum type="arabicPeriod"/>
            </a:pPr>
            <a:r>
              <a:rPr lang="en-IN" sz="2000" dirty="0"/>
              <a:t>Experience </a:t>
            </a:r>
          </a:p>
          <a:p>
            <a:pPr marL="342900" indent="-342900">
              <a:buAutoNum type="arabicPeriod"/>
            </a:pPr>
            <a:r>
              <a:rPr lang="en-IN" sz="2000" dirty="0"/>
              <a:t>Technical aptitude</a:t>
            </a:r>
          </a:p>
          <a:p>
            <a:pPr marL="342900" indent="-342900">
              <a:buAutoNum type="arabicPeriod"/>
            </a:pPr>
            <a:r>
              <a:rPr lang="en-IN" sz="2000" dirty="0"/>
              <a:t>Age</a:t>
            </a:r>
          </a:p>
          <a:p>
            <a:pPr marL="342900" indent="-342900">
              <a:buAutoNum type="arabicPeriod"/>
            </a:pPr>
            <a:r>
              <a:rPr lang="en-IN" sz="2000" dirty="0"/>
              <a:t>Domain Specific knowledge</a:t>
            </a:r>
          </a:p>
          <a:p>
            <a:pPr marL="342900" indent="-342900">
              <a:buAutoNum type="arabicPeriod"/>
            </a:pPr>
            <a:r>
              <a:rPr lang="en-IN" sz="2000" dirty="0"/>
              <a:t>Personality</a:t>
            </a:r>
          </a:p>
          <a:p>
            <a:pPr marL="342900" indent="-342900">
              <a:buAutoNum type="arabicPeriod"/>
            </a:pPr>
            <a:r>
              <a:rPr lang="en-IN" sz="2000" dirty="0"/>
              <a:t>Affective factors-  situational + emotional</a:t>
            </a:r>
            <a:endParaRPr lang="en-IN" sz="2000" dirty="0"/>
          </a:p>
        </p:txBody>
      </p:sp>
      <p:sp>
        <p:nvSpPr>
          <p:cNvPr id="4" name="Oval 3"/>
          <p:cNvSpPr/>
          <p:nvPr/>
        </p:nvSpPr>
        <p:spPr>
          <a:xfrm>
            <a:off x="6248400" y="3962400"/>
            <a:ext cx="1981200" cy="1981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a:p>
            <a:pPr algn="ctr"/>
            <a:r>
              <a:rPr lang="en-IN" dirty="0"/>
              <a:t>Domain Knowledge</a:t>
            </a:r>
            <a:endParaRPr lang="en-IN" dirty="0"/>
          </a:p>
        </p:txBody>
      </p:sp>
      <p:cxnSp>
        <p:nvCxnSpPr>
          <p:cNvPr id="6" name="Straight Connector 5"/>
          <p:cNvCxnSpPr>
            <a:stCxn id="4" idx="0"/>
          </p:cNvCxnSpPr>
          <p:nvPr/>
        </p:nvCxnSpPr>
        <p:spPr>
          <a:xfrm>
            <a:off x="7239000" y="3962400"/>
            <a:ext cx="0" cy="1066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4" idx="6"/>
          </p:cNvCxnSpPr>
          <p:nvPr/>
        </p:nvCxnSpPr>
        <p:spPr>
          <a:xfrm flipH="1">
            <a:off x="7239000" y="4953000"/>
            <a:ext cx="990600" cy="76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7"/>
          </p:cNvCxnSpPr>
          <p:nvPr/>
        </p:nvCxnSpPr>
        <p:spPr>
          <a:xfrm flipH="1">
            <a:off x="7239000" y="4252540"/>
            <a:ext cx="700460" cy="7766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467600" y="3657600"/>
            <a:ext cx="2771528" cy="369332"/>
          </a:xfrm>
          <a:prstGeom prst="rect">
            <a:avLst/>
          </a:prstGeom>
          <a:noFill/>
        </p:spPr>
        <p:txBody>
          <a:bodyPr wrap="none" rtlCol="0">
            <a:spAutoFit/>
          </a:bodyPr>
          <a:lstStyle/>
          <a:p>
            <a:r>
              <a:rPr lang="en-IN" dirty="0"/>
              <a:t>System interaction practical</a:t>
            </a:r>
            <a:endParaRPr lang="en-IN" dirty="0"/>
          </a:p>
        </p:txBody>
      </p:sp>
      <p:sp>
        <p:nvSpPr>
          <p:cNvPr id="14" name="TextBox 13"/>
          <p:cNvSpPr txBox="1"/>
          <p:nvPr/>
        </p:nvSpPr>
        <p:spPr>
          <a:xfrm>
            <a:off x="8255572" y="4418105"/>
            <a:ext cx="2107628" cy="1200329"/>
          </a:xfrm>
          <a:prstGeom prst="rect">
            <a:avLst/>
          </a:prstGeom>
          <a:noFill/>
        </p:spPr>
        <p:txBody>
          <a:bodyPr wrap="none" rtlCol="0">
            <a:spAutoFit/>
          </a:bodyPr>
          <a:lstStyle/>
          <a:p>
            <a:r>
              <a:rPr lang="en-IN" dirty="0"/>
              <a:t>Aptitude Skill</a:t>
            </a:r>
          </a:p>
          <a:p>
            <a:r>
              <a:rPr lang="en-IN" dirty="0"/>
              <a:t>Stress </a:t>
            </a:r>
          </a:p>
          <a:p>
            <a:r>
              <a:rPr lang="en-IN" dirty="0"/>
              <a:t>BASIC INTELLIGENCE</a:t>
            </a:r>
          </a:p>
          <a:p>
            <a:r>
              <a:rPr lang="en-IN" dirty="0"/>
              <a:t>IQ </a:t>
            </a:r>
            <a:endParaRPr lang="en-IN" dirty="0"/>
          </a:p>
        </p:txBody>
      </p:sp>
      <p:sp>
        <p:nvSpPr>
          <p:cNvPr id="15" name="TextBox 14"/>
          <p:cNvSpPr txBox="1"/>
          <p:nvPr/>
        </p:nvSpPr>
        <p:spPr>
          <a:xfrm>
            <a:off x="2666943" y="4953001"/>
            <a:ext cx="880369" cy="646331"/>
          </a:xfrm>
          <a:prstGeom prst="rect">
            <a:avLst/>
          </a:prstGeom>
          <a:noFill/>
        </p:spPr>
        <p:txBody>
          <a:bodyPr wrap="none" rtlCol="0">
            <a:spAutoFit/>
          </a:bodyPr>
          <a:lstStyle/>
          <a:p>
            <a:r>
              <a:rPr lang="en-IN" dirty="0"/>
              <a:t>36 lacs</a:t>
            </a:r>
          </a:p>
          <a:p>
            <a:r>
              <a:rPr lang="en-IN" dirty="0"/>
              <a:t>3.6 lacs</a:t>
            </a:r>
            <a:endParaRPr lang="en-IN" dirty="0"/>
          </a:p>
        </p:txBody>
      </p:sp>
      <p:sp>
        <p:nvSpPr>
          <p:cNvPr id="16" name="TextBox 15"/>
          <p:cNvSpPr txBox="1"/>
          <p:nvPr/>
        </p:nvSpPr>
        <p:spPr>
          <a:xfrm>
            <a:off x="6629400" y="6031468"/>
            <a:ext cx="1098378" cy="369332"/>
          </a:xfrm>
          <a:prstGeom prst="rect">
            <a:avLst/>
          </a:prstGeom>
          <a:noFill/>
        </p:spPr>
        <p:txBody>
          <a:bodyPr wrap="none" rtlCol="0">
            <a:spAutoFit/>
          </a:bodyPr>
          <a:lstStyle/>
          <a:p>
            <a:r>
              <a:rPr lang="en-IN" dirty="0"/>
              <a:t>individual</a:t>
            </a:r>
            <a:endParaRPr lang="en-IN" dirty="0"/>
          </a:p>
        </p:txBody>
      </p:sp>
      <p:sp>
        <p:nvSpPr>
          <p:cNvPr id="17" name="TextBox 16"/>
          <p:cNvSpPr txBox="1"/>
          <p:nvPr/>
        </p:nvSpPr>
        <p:spPr>
          <a:xfrm>
            <a:off x="3733801" y="4418105"/>
            <a:ext cx="1785553" cy="1200329"/>
          </a:xfrm>
          <a:prstGeom prst="rect">
            <a:avLst/>
          </a:prstGeom>
          <a:noFill/>
        </p:spPr>
        <p:txBody>
          <a:bodyPr wrap="none" rtlCol="0">
            <a:spAutoFit/>
          </a:bodyPr>
          <a:lstStyle/>
          <a:p>
            <a:r>
              <a:rPr lang="en-IN" dirty="0"/>
              <a:t>Technical </a:t>
            </a:r>
            <a:r>
              <a:rPr lang="en-IN" dirty="0"/>
              <a:t>M</a:t>
            </a:r>
            <a:r>
              <a:rPr lang="en-IN" dirty="0"/>
              <a:t>CQs</a:t>
            </a:r>
          </a:p>
          <a:p>
            <a:r>
              <a:rPr lang="en-IN" dirty="0" err="1"/>
              <a:t>Aptitute</a:t>
            </a:r>
            <a:endParaRPr lang="en-IN" dirty="0"/>
          </a:p>
          <a:p>
            <a:r>
              <a:rPr lang="en-IN" dirty="0"/>
              <a:t>Technical round- </a:t>
            </a:r>
          </a:p>
          <a:p>
            <a:r>
              <a:rPr lang="en-IN" dirty="0"/>
              <a:t>programming</a:t>
            </a:r>
            <a:endParaRPr lang="en-IN" dirty="0"/>
          </a:p>
        </p:txBody>
      </p:sp>
    </p:spTree>
    <p:extLst>
      <p:ext uri="{BB962C8B-B14F-4D97-AF65-F5344CB8AC3E}">
        <p14:creationId xmlns:p14="http://schemas.microsoft.com/office/powerpoint/2010/main" val="33929701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524000" y="1"/>
            <a:ext cx="0" cy="461665"/>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25</a:t>
            </a:fld>
            <a:endParaRPr dirty="0"/>
          </a:p>
        </p:txBody>
      </p:sp>
      <p:sp>
        <p:nvSpPr>
          <p:cNvPr id="2" name="object 2"/>
          <p:cNvSpPr txBox="1">
            <a:spLocks noGrp="1"/>
          </p:cNvSpPr>
          <p:nvPr>
            <p:ph type="title"/>
          </p:nvPr>
        </p:nvSpPr>
        <p:spPr>
          <a:xfrm>
            <a:off x="3548888" y="573735"/>
            <a:ext cx="5082540" cy="697230"/>
          </a:xfrm>
          <a:prstGeom prst="rect">
            <a:avLst/>
          </a:prstGeom>
        </p:spPr>
        <p:txBody>
          <a:bodyPr vert="horz" wrap="square" lIns="0" tIns="13335" rIns="0" bIns="0" rtlCol="0" anchor="ctr">
            <a:spAutoFit/>
          </a:bodyPr>
          <a:lstStyle/>
          <a:p>
            <a:pPr marL="12700">
              <a:lnSpc>
                <a:spcPct val="100000"/>
              </a:lnSpc>
              <a:spcBef>
                <a:spcPts val="105"/>
              </a:spcBef>
            </a:pPr>
            <a:r>
              <a:rPr spc="-25" dirty="0"/>
              <a:t>Psychology</a:t>
            </a:r>
            <a:r>
              <a:rPr spc="-95" dirty="0"/>
              <a:t> </a:t>
            </a:r>
            <a:r>
              <a:rPr dirty="0"/>
              <a:t>and</a:t>
            </a:r>
            <a:r>
              <a:rPr spc="-75" dirty="0"/>
              <a:t> </a:t>
            </a:r>
            <a:r>
              <a:rPr dirty="0"/>
              <a:t>Design</a:t>
            </a:r>
          </a:p>
        </p:txBody>
      </p:sp>
      <p:sp>
        <p:nvSpPr>
          <p:cNvPr id="3" name="object 3"/>
          <p:cNvSpPr txBox="1"/>
          <p:nvPr/>
        </p:nvSpPr>
        <p:spPr>
          <a:xfrm>
            <a:off x="2231238" y="1744217"/>
            <a:ext cx="7458075" cy="4197944"/>
          </a:xfrm>
          <a:prstGeom prst="rect">
            <a:avLst/>
          </a:prstGeom>
        </p:spPr>
        <p:txBody>
          <a:bodyPr vert="horz" wrap="square" lIns="0" tIns="93345" rIns="0" bIns="0" rtlCol="0">
            <a:spAutoFit/>
          </a:bodyPr>
          <a:lstStyle/>
          <a:p>
            <a:pPr marL="241300" marR="413384" indent="-228600">
              <a:lnSpc>
                <a:spcPts val="2700"/>
              </a:lnSpc>
              <a:spcBef>
                <a:spcPts val="735"/>
              </a:spcBef>
              <a:buFont typeface="Arial MT"/>
              <a:buChar char="•"/>
              <a:tabLst>
                <a:tab pos="241300" algn="l"/>
              </a:tabLst>
            </a:pPr>
            <a:r>
              <a:rPr sz="2800" spc="-95" dirty="0">
                <a:latin typeface="Calibri"/>
                <a:cs typeface="Calibri"/>
              </a:rPr>
              <a:t>We </a:t>
            </a:r>
            <a:r>
              <a:rPr sz="2800" spc="-20" dirty="0">
                <a:latin typeface="Calibri"/>
                <a:cs typeface="Calibri"/>
              </a:rPr>
              <a:t>saw how </a:t>
            </a:r>
            <a:r>
              <a:rPr sz="2800" spc="-15" dirty="0">
                <a:latin typeface="Calibri"/>
                <a:cs typeface="Calibri"/>
              </a:rPr>
              <a:t>humans </a:t>
            </a:r>
            <a:r>
              <a:rPr sz="2800" spc="-25" dirty="0">
                <a:latin typeface="Calibri"/>
                <a:cs typeface="Calibri"/>
              </a:rPr>
              <a:t>receive, process </a:t>
            </a:r>
            <a:r>
              <a:rPr sz="2800" spc="-5" dirty="0">
                <a:latin typeface="Calibri"/>
                <a:cs typeface="Calibri"/>
              </a:rPr>
              <a:t>and </a:t>
            </a:r>
            <a:r>
              <a:rPr sz="2800" spc="-45" dirty="0">
                <a:latin typeface="Calibri"/>
                <a:cs typeface="Calibri"/>
              </a:rPr>
              <a:t>store </a:t>
            </a:r>
            <a:r>
              <a:rPr sz="2800" spc="-620" dirty="0">
                <a:latin typeface="Calibri"/>
                <a:cs typeface="Calibri"/>
              </a:rPr>
              <a:t> </a:t>
            </a:r>
            <a:r>
              <a:rPr sz="2800" spc="-25" dirty="0">
                <a:latin typeface="Calibri"/>
                <a:cs typeface="Calibri"/>
              </a:rPr>
              <a:t>information,</a:t>
            </a:r>
            <a:r>
              <a:rPr sz="2800" spc="-50" dirty="0">
                <a:latin typeface="Calibri"/>
                <a:cs typeface="Calibri"/>
              </a:rPr>
              <a:t> </a:t>
            </a:r>
            <a:r>
              <a:rPr sz="2800" spc="-20" dirty="0">
                <a:latin typeface="Calibri"/>
                <a:cs typeface="Calibri"/>
              </a:rPr>
              <a:t>solve</a:t>
            </a:r>
            <a:r>
              <a:rPr sz="2800" spc="-35" dirty="0">
                <a:latin typeface="Calibri"/>
                <a:cs typeface="Calibri"/>
              </a:rPr>
              <a:t> </a:t>
            </a:r>
            <a:r>
              <a:rPr sz="2800" spc="-25" dirty="0">
                <a:latin typeface="Calibri"/>
                <a:cs typeface="Calibri"/>
              </a:rPr>
              <a:t>problems</a:t>
            </a:r>
            <a:r>
              <a:rPr sz="2800" spc="-10" dirty="0">
                <a:latin typeface="Calibri"/>
                <a:cs typeface="Calibri"/>
              </a:rPr>
              <a:t> </a:t>
            </a:r>
            <a:r>
              <a:rPr sz="2800" spc="-5" dirty="0">
                <a:latin typeface="Calibri"/>
                <a:cs typeface="Calibri"/>
              </a:rPr>
              <a:t>and</a:t>
            </a:r>
            <a:r>
              <a:rPr sz="2800" spc="-20" dirty="0">
                <a:latin typeface="Calibri"/>
                <a:cs typeface="Calibri"/>
              </a:rPr>
              <a:t> </a:t>
            </a:r>
            <a:r>
              <a:rPr sz="2800" spc="-25" dirty="0">
                <a:latin typeface="Calibri"/>
                <a:cs typeface="Calibri"/>
              </a:rPr>
              <a:t>acquire</a:t>
            </a:r>
            <a:r>
              <a:rPr sz="2800" spc="135" dirty="0">
                <a:latin typeface="Calibri"/>
                <a:cs typeface="Calibri"/>
              </a:rPr>
              <a:t> </a:t>
            </a:r>
            <a:r>
              <a:rPr sz="2800" spc="-15" dirty="0">
                <a:latin typeface="Calibri"/>
                <a:cs typeface="Calibri"/>
              </a:rPr>
              <a:t>skill</a:t>
            </a:r>
            <a:endParaRPr sz="2800" dirty="0">
              <a:latin typeface="Calibri"/>
              <a:cs typeface="Calibri"/>
            </a:endParaRPr>
          </a:p>
          <a:p>
            <a:pPr marL="241300" marR="97790" indent="-228600">
              <a:lnSpc>
                <a:spcPts val="2700"/>
              </a:lnSpc>
              <a:spcBef>
                <a:spcPts val="994"/>
              </a:spcBef>
              <a:buFont typeface="Arial MT"/>
              <a:buChar char="•"/>
              <a:tabLst>
                <a:tab pos="241300" algn="l"/>
              </a:tabLst>
            </a:pPr>
            <a:r>
              <a:rPr sz="2800" spc="-5" dirty="0">
                <a:latin typeface="Calibri"/>
                <a:cs typeface="Calibri"/>
              </a:rPr>
              <a:t>In</a:t>
            </a:r>
            <a:r>
              <a:rPr sz="2800" spc="-25" dirty="0">
                <a:latin typeface="Calibri"/>
                <a:cs typeface="Calibri"/>
              </a:rPr>
              <a:t> order</a:t>
            </a:r>
            <a:r>
              <a:rPr sz="2800" spc="-35" dirty="0">
                <a:latin typeface="Calibri"/>
                <a:cs typeface="Calibri"/>
              </a:rPr>
              <a:t> </a:t>
            </a:r>
            <a:r>
              <a:rPr sz="2800" spc="-25" dirty="0">
                <a:latin typeface="Calibri"/>
                <a:cs typeface="Calibri"/>
              </a:rPr>
              <a:t>to</a:t>
            </a:r>
            <a:r>
              <a:rPr sz="2800" spc="-15" dirty="0">
                <a:latin typeface="Calibri"/>
                <a:cs typeface="Calibri"/>
              </a:rPr>
              <a:t> apply</a:t>
            </a:r>
            <a:r>
              <a:rPr sz="2800" dirty="0">
                <a:latin typeface="Calibri"/>
                <a:cs typeface="Calibri"/>
              </a:rPr>
              <a:t> </a:t>
            </a:r>
            <a:r>
              <a:rPr sz="2800" spc="-25" dirty="0">
                <a:latin typeface="Calibri"/>
                <a:cs typeface="Calibri"/>
              </a:rPr>
              <a:t>psychological</a:t>
            </a:r>
            <a:r>
              <a:rPr sz="2800" spc="-50" dirty="0">
                <a:latin typeface="Calibri"/>
                <a:cs typeface="Calibri"/>
              </a:rPr>
              <a:t> </a:t>
            </a:r>
            <a:r>
              <a:rPr sz="2800" spc="-20" dirty="0">
                <a:latin typeface="Calibri"/>
                <a:cs typeface="Calibri"/>
              </a:rPr>
              <a:t>principle</a:t>
            </a:r>
            <a:r>
              <a:rPr sz="2800" spc="35" dirty="0">
                <a:latin typeface="Calibri"/>
                <a:cs typeface="Calibri"/>
              </a:rPr>
              <a:t> </a:t>
            </a:r>
            <a:r>
              <a:rPr sz="2800" spc="-5" dirty="0">
                <a:latin typeface="Calibri"/>
                <a:cs typeface="Calibri"/>
              </a:rPr>
              <a:t>in</a:t>
            </a:r>
            <a:r>
              <a:rPr sz="2800" spc="-10" dirty="0">
                <a:latin typeface="Calibri"/>
                <a:cs typeface="Calibri"/>
              </a:rPr>
              <a:t> </a:t>
            </a:r>
            <a:r>
              <a:rPr sz="2800" spc="-20" dirty="0">
                <a:latin typeface="Calibri"/>
                <a:cs typeface="Calibri"/>
              </a:rPr>
              <a:t>design, </a:t>
            </a:r>
            <a:r>
              <a:rPr sz="2800" spc="-615" dirty="0">
                <a:latin typeface="Calibri"/>
                <a:cs typeface="Calibri"/>
              </a:rPr>
              <a:t> </a:t>
            </a:r>
            <a:r>
              <a:rPr sz="2800" spc="-20" dirty="0">
                <a:latin typeface="Calibri"/>
                <a:cs typeface="Calibri"/>
              </a:rPr>
              <a:t>we</a:t>
            </a:r>
            <a:r>
              <a:rPr sz="2800" spc="-45" dirty="0">
                <a:latin typeface="Calibri"/>
                <a:cs typeface="Calibri"/>
              </a:rPr>
              <a:t> </a:t>
            </a:r>
            <a:r>
              <a:rPr sz="2800" spc="-15" dirty="0">
                <a:latin typeface="Calibri"/>
                <a:cs typeface="Calibri"/>
              </a:rPr>
              <a:t>need</a:t>
            </a:r>
            <a:r>
              <a:rPr sz="2800" spc="-5" dirty="0">
                <a:latin typeface="Calibri"/>
                <a:cs typeface="Calibri"/>
              </a:rPr>
              <a:t> </a:t>
            </a:r>
            <a:r>
              <a:rPr sz="2800" spc="-30" dirty="0">
                <a:latin typeface="Calibri"/>
                <a:cs typeface="Calibri"/>
              </a:rPr>
              <a:t>to</a:t>
            </a:r>
            <a:r>
              <a:rPr sz="2800" spc="-25" dirty="0">
                <a:latin typeface="Calibri"/>
                <a:cs typeface="Calibri"/>
              </a:rPr>
              <a:t> </a:t>
            </a:r>
            <a:r>
              <a:rPr sz="2800" spc="-40" dirty="0">
                <a:latin typeface="Calibri"/>
                <a:cs typeface="Calibri"/>
              </a:rPr>
              <a:t>understand</a:t>
            </a:r>
            <a:r>
              <a:rPr sz="2800" spc="10" dirty="0">
                <a:latin typeface="Calibri"/>
                <a:cs typeface="Calibri"/>
              </a:rPr>
              <a:t> </a:t>
            </a:r>
            <a:r>
              <a:rPr sz="2800" spc="-5" dirty="0">
                <a:latin typeface="Calibri"/>
                <a:cs typeface="Calibri"/>
              </a:rPr>
              <a:t>its</a:t>
            </a:r>
            <a:r>
              <a:rPr sz="2800" spc="-20" dirty="0">
                <a:latin typeface="Calibri"/>
                <a:cs typeface="Calibri"/>
              </a:rPr>
              <a:t> </a:t>
            </a:r>
            <a:r>
              <a:rPr sz="2800" spc="-40" dirty="0">
                <a:latin typeface="Calibri"/>
                <a:cs typeface="Calibri"/>
              </a:rPr>
              <a:t>context</a:t>
            </a:r>
            <a:r>
              <a:rPr sz="2800" spc="-10" dirty="0">
                <a:latin typeface="Calibri"/>
                <a:cs typeface="Calibri"/>
              </a:rPr>
              <a:t> </a:t>
            </a:r>
            <a:r>
              <a:rPr sz="2800" spc="-5" dirty="0">
                <a:latin typeface="Calibri"/>
                <a:cs typeface="Calibri"/>
              </a:rPr>
              <a:t>in</a:t>
            </a:r>
            <a:r>
              <a:rPr sz="2800" spc="-10" dirty="0">
                <a:latin typeface="Calibri"/>
                <a:cs typeface="Calibri"/>
              </a:rPr>
              <a:t> </a:t>
            </a:r>
            <a:r>
              <a:rPr sz="2800" spc="-15" dirty="0">
                <a:latin typeface="Calibri"/>
                <a:cs typeface="Calibri"/>
              </a:rPr>
              <a:t>both</a:t>
            </a:r>
            <a:r>
              <a:rPr sz="2800" spc="215" dirty="0">
                <a:latin typeface="Calibri"/>
                <a:cs typeface="Calibri"/>
              </a:rPr>
              <a:t> </a:t>
            </a:r>
            <a:r>
              <a:rPr sz="2800" spc="-20" dirty="0">
                <a:latin typeface="Calibri"/>
                <a:cs typeface="Calibri"/>
              </a:rPr>
              <a:t>terms,</a:t>
            </a:r>
            <a:endParaRPr sz="2800" dirty="0">
              <a:latin typeface="Calibri"/>
              <a:cs typeface="Calibri"/>
            </a:endParaRPr>
          </a:p>
          <a:p>
            <a:pPr marL="698500" lvl="1" indent="-229235">
              <a:lnSpc>
                <a:spcPts val="2745"/>
              </a:lnSpc>
              <a:buFont typeface="Arial MT"/>
              <a:buChar char="•"/>
              <a:tabLst>
                <a:tab pos="699135" algn="l"/>
              </a:tabLst>
            </a:pPr>
            <a:r>
              <a:rPr sz="2400" spc="-20" dirty="0">
                <a:latin typeface="Calibri"/>
                <a:cs typeface="Calibri"/>
              </a:rPr>
              <a:t>Where</a:t>
            </a:r>
            <a:r>
              <a:rPr sz="2400" spc="-30" dirty="0">
                <a:latin typeface="Calibri"/>
                <a:cs typeface="Calibri"/>
              </a:rPr>
              <a:t> </a:t>
            </a:r>
            <a:r>
              <a:rPr sz="2400" dirty="0">
                <a:latin typeface="Calibri"/>
                <a:cs typeface="Calibri"/>
              </a:rPr>
              <a:t>it</a:t>
            </a:r>
            <a:r>
              <a:rPr sz="2400" spc="-10" dirty="0">
                <a:latin typeface="Calibri"/>
                <a:cs typeface="Calibri"/>
              </a:rPr>
              <a:t> </a:t>
            </a:r>
            <a:r>
              <a:rPr sz="2400" spc="-5" dirty="0">
                <a:latin typeface="Calibri"/>
                <a:cs typeface="Calibri"/>
              </a:rPr>
              <a:t>fits</a:t>
            </a:r>
            <a:r>
              <a:rPr sz="2400" spc="-45" dirty="0">
                <a:latin typeface="Calibri"/>
                <a:cs typeface="Calibri"/>
              </a:rPr>
              <a:t> </a:t>
            </a:r>
            <a:r>
              <a:rPr sz="2400" dirty="0">
                <a:latin typeface="Calibri"/>
                <a:cs typeface="Calibri"/>
              </a:rPr>
              <a:t>in</a:t>
            </a:r>
            <a:r>
              <a:rPr sz="2400" spc="-5" dirty="0">
                <a:latin typeface="Calibri"/>
                <a:cs typeface="Calibri"/>
              </a:rPr>
              <a:t> </a:t>
            </a:r>
            <a:r>
              <a:rPr sz="2400" dirty="0">
                <a:latin typeface="Calibri"/>
                <a:cs typeface="Calibri"/>
              </a:rPr>
              <a:t>the</a:t>
            </a:r>
            <a:r>
              <a:rPr sz="2400" spc="-5" dirty="0">
                <a:latin typeface="Calibri"/>
                <a:cs typeface="Calibri"/>
              </a:rPr>
              <a:t> </a:t>
            </a:r>
            <a:r>
              <a:rPr sz="2400" dirty="0">
                <a:latin typeface="Calibri"/>
                <a:cs typeface="Calibri"/>
              </a:rPr>
              <a:t>wider</a:t>
            </a:r>
            <a:r>
              <a:rPr sz="2400" spc="-15" dirty="0">
                <a:latin typeface="Calibri"/>
                <a:cs typeface="Calibri"/>
              </a:rPr>
              <a:t> </a:t>
            </a:r>
            <a:r>
              <a:rPr sz="2400" spc="-5" dirty="0">
                <a:latin typeface="Calibri"/>
                <a:cs typeface="Calibri"/>
              </a:rPr>
              <a:t>field</a:t>
            </a:r>
            <a:r>
              <a:rPr sz="2400" spc="-30" dirty="0">
                <a:latin typeface="Calibri"/>
                <a:cs typeface="Calibri"/>
              </a:rPr>
              <a:t> </a:t>
            </a:r>
            <a:r>
              <a:rPr sz="2400" spc="-5" dirty="0">
                <a:latin typeface="Calibri"/>
                <a:cs typeface="Calibri"/>
              </a:rPr>
              <a:t>of</a:t>
            </a:r>
            <a:r>
              <a:rPr sz="2400" spc="-45" dirty="0">
                <a:latin typeface="Calibri"/>
                <a:cs typeface="Calibri"/>
              </a:rPr>
              <a:t> </a:t>
            </a:r>
            <a:r>
              <a:rPr sz="2400" spc="-25" dirty="0">
                <a:latin typeface="Calibri"/>
                <a:cs typeface="Calibri"/>
              </a:rPr>
              <a:t>psychology</a:t>
            </a:r>
            <a:endParaRPr sz="2400" dirty="0">
              <a:latin typeface="Calibri"/>
              <a:cs typeface="Calibri"/>
            </a:endParaRPr>
          </a:p>
          <a:p>
            <a:pPr marL="698500" lvl="1" indent="-229235">
              <a:lnSpc>
                <a:spcPts val="2840"/>
              </a:lnSpc>
              <a:buFont typeface="Arial MT"/>
              <a:buChar char="•"/>
              <a:tabLst>
                <a:tab pos="699135" algn="l"/>
              </a:tabLst>
            </a:pPr>
            <a:r>
              <a:rPr sz="2400" spc="-20" dirty="0">
                <a:latin typeface="Calibri"/>
                <a:cs typeface="Calibri"/>
              </a:rPr>
              <a:t>Details</a:t>
            </a:r>
            <a:r>
              <a:rPr sz="2400" spc="-45" dirty="0">
                <a:latin typeface="Calibri"/>
                <a:cs typeface="Calibri"/>
              </a:rPr>
              <a:t> </a:t>
            </a:r>
            <a:r>
              <a:rPr sz="2400" spc="-5" dirty="0">
                <a:latin typeface="Calibri"/>
                <a:cs typeface="Calibri"/>
              </a:rPr>
              <a:t>of</a:t>
            </a:r>
            <a:r>
              <a:rPr sz="2400" spc="-25" dirty="0">
                <a:latin typeface="Calibri"/>
                <a:cs typeface="Calibri"/>
              </a:rPr>
              <a:t> </a:t>
            </a:r>
            <a:r>
              <a:rPr sz="2400" dirty="0">
                <a:latin typeface="Calibri"/>
                <a:cs typeface="Calibri"/>
              </a:rPr>
              <a:t>the</a:t>
            </a:r>
            <a:r>
              <a:rPr sz="2400" spc="-10" dirty="0">
                <a:latin typeface="Calibri"/>
                <a:cs typeface="Calibri"/>
              </a:rPr>
              <a:t> </a:t>
            </a:r>
            <a:r>
              <a:rPr sz="2400" dirty="0">
                <a:latin typeface="Calibri"/>
                <a:cs typeface="Calibri"/>
              </a:rPr>
              <a:t>actual</a:t>
            </a:r>
            <a:r>
              <a:rPr sz="2400" spc="-70" dirty="0">
                <a:latin typeface="Calibri"/>
                <a:cs typeface="Calibri"/>
              </a:rPr>
              <a:t> </a:t>
            </a:r>
            <a:r>
              <a:rPr sz="2400" spc="-20" dirty="0">
                <a:latin typeface="Calibri"/>
                <a:cs typeface="Calibri"/>
              </a:rPr>
              <a:t>experiments</a:t>
            </a:r>
            <a:endParaRPr sz="2400" dirty="0">
              <a:latin typeface="Calibri"/>
              <a:cs typeface="Calibri"/>
            </a:endParaRPr>
          </a:p>
          <a:p>
            <a:pPr marL="241300" marR="5080" indent="-228600">
              <a:lnSpc>
                <a:spcPts val="2700"/>
              </a:lnSpc>
              <a:spcBef>
                <a:spcPts val="1025"/>
              </a:spcBef>
              <a:buFont typeface="Arial MT"/>
              <a:buChar char="•"/>
              <a:tabLst>
                <a:tab pos="241300" algn="l"/>
              </a:tabLst>
            </a:pPr>
            <a:r>
              <a:rPr sz="2800" spc="-65" dirty="0">
                <a:latin typeface="Calibri"/>
                <a:cs typeface="Calibri"/>
              </a:rPr>
              <a:t>Fortunately,</a:t>
            </a:r>
            <a:r>
              <a:rPr sz="2800" spc="-45" dirty="0">
                <a:latin typeface="Calibri"/>
                <a:cs typeface="Calibri"/>
              </a:rPr>
              <a:t> </a:t>
            </a:r>
            <a:r>
              <a:rPr sz="2800" spc="-20" dirty="0">
                <a:latin typeface="Calibri"/>
                <a:cs typeface="Calibri"/>
              </a:rPr>
              <a:t>principles</a:t>
            </a:r>
            <a:r>
              <a:rPr sz="2800" spc="50" dirty="0">
                <a:latin typeface="Calibri"/>
                <a:cs typeface="Calibri"/>
              </a:rPr>
              <a:t> </a:t>
            </a:r>
            <a:r>
              <a:rPr sz="2800" spc="-5" dirty="0">
                <a:latin typeface="Calibri"/>
                <a:cs typeface="Calibri"/>
              </a:rPr>
              <a:t>and</a:t>
            </a:r>
            <a:r>
              <a:rPr sz="2800" spc="-10" dirty="0">
                <a:latin typeface="Calibri"/>
                <a:cs typeface="Calibri"/>
              </a:rPr>
              <a:t> </a:t>
            </a:r>
            <a:r>
              <a:rPr sz="2800" spc="-25" dirty="0">
                <a:latin typeface="Calibri"/>
                <a:cs typeface="Calibri"/>
              </a:rPr>
              <a:t>results</a:t>
            </a:r>
            <a:r>
              <a:rPr sz="2800" spc="40" dirty="0">
                <a:latin typeface="Calibri"/>
                <a:cs typeface="Calibri"/>
              </a:rPr>
              <a:t> </a:t>
            </a:r>
            <a:r>
              <a:rPr sz="2800" spc="-35" dirty="0">
                <a:latin typeface="Calibri"/>
                <a:cs typeface="Calibri"/>
              </a:rPr>
              <a:t>from</a:t>
            </a:r>
            <a:r>
              <a:rPr sz="2800" spc="-5" dirty="0">
                <a:latin typeface="Calibri"/>
                <a:cs typeface="Calibri"/>
              </a:rPr>
              <a:t> </a:t>
            </a:r>
            <a:r>
              <a:rPr sz="2800" spc="-25" dirty="0">
                <a:latin typeface="Calibri"/>
                <a:cs typeface="Calibri"/>
              </a:rPr>
              <a:t>research</a:t>
            </a:r>
            <a:r>
              <a:rPr sz="2800" spc="-45" dirty="0">
                <a:latin typeface="Calibri"/>
                <a:cs typeface="Calibri"/>
              </a:rPr>
              <a:t> </a:t>
            </a:r>
            <a:r>
              <a:rPr sz="2800" spc="-5" dirty="0">
                <a:latin typeface="Calibri"/>
                <a:cs typeface="Calibri"/>
              </a:rPr>
              <a:t>in </a:t>
            </a:r>
            <a:r>
              <a:rPr sz="2800" spc="-620" dirty="0">
                <a:latin typeface="Calibri"/>
                <a:cs typeface="Calibri"/>
              </a:rPr>
              <a:t> </a:t>
            </a:r>
            <a:r>
              <a:rPr sz="2800" spc="-25" dirty="0">
                <a:latin typeface="Calibri"/>
                <a:cs typeface="Calibri"/>
              </a:rPr>
              <a:t>psychology</a:t>
            </a:r>
            <a:r>
              <a:rPr sz="2800" spc="-60" dirty="0">
                <a:latin typeface="Calibri"/>
                <a:cs typeface="Calibri"/>
              </a:rPr>
              <a:t> </a:t>
            </a:r>
            <a:r>
              <a:rPr sz="2800" spc="-45" dirty="0">
                <a:latin typeface="Calibri"/>
                <a:cs typeface="Calibri"/>
              </a:rPr>
              <a:t>have </a:t>
            </a:r>
            <a:r>
              <a:rPr sz="2800" spc="-15" dirty="0">
                <a:latin typeface="Calibri"/>
                <a:cs typeface="Calibri"/>
              </a:rPr>
              <a:t>been</a:t>
            </a:r>
            <a:r>
              <a:rPr sz="2800" spc="-5" dirty="0">
                <a:latin typeface="Calibri"/>
                <a:cs typeface="Calibri"/>
              </a:rPr>
              <a:t> </a:t>
            </a:r>
            <a:r>
              <a:rPr sz="2800" spc="-25" dirty="0">
                <a:latin typeface="Calibri"/>
                <a:cs typeface="Calibri"/>
              </a:rPr>
              <a:t>refined</a:t>
            </a:r>
            <a:r>
              <a:rPr sz="2800" spc="65" dirty="0">
                <a:latin typeface="Calibri"/>
                <a:cs typeface="Calibri"/>
              </a:rPr>
              <a:t> </a:t>
            </a:r>
            <a:r>
              <a:rPr sz="2800" spc="-40" dirty="0">
                <a:latin typeface="Calibri"/>
                <a:cs typeface="Calibri"/>
              </a:rPr>
              <a:t>into</a:t>
            </a:r>
            <a:endParaRPr sz="2800" dirty="0">
              <a:latin typeface="Calibri"/>
              <a:cs typeface="Calibri"/>
            </a:endParaRPr>
          </a:p>
          <a:p>
            <a:pPr marL="698500" lvl="1" indent="-229235">
              <a:lnSpc>
                <a:spcPts val="2740"/>
              </a:lnSpc>
              <a:buFont typeface="Arial MT"/>
              <a:buChar char="•"/>
              <a:tabLst>
                <a:tab pos="699135" algn="l"/>
              </a:tabLst>
            </a:pPr>
            <a:r>
              <a:rPr sz="2400" dirty="0">
                <a:latin typeface="Calibri"/>
                <a:cs typeface="Calibri"/>
              </a:rPr>
              <a:t>Guidelines</a:t>
            </a:r>
            <a:r>
              <a:rPr sz="2400" spc="-45" dirty="0">
                <a:latin typeface="Calibri"/>
                <a:cs typeface="Calibri"/>
              </a:rPr>
              <a:t> </a:t>
            </a:r>
            <a:r>
              <a:rPr sz="2400" spc="-35" dirty="0">
                <a:latin typeface="Calibri"/>
                <a:cs typeface="Calibri"/>
              </a:rPr>
              <a:t>for</a:t>
            </a:r>
            <a:r>
              <a:rPr sz="2400" spc="-50" dirty="0">
                <a:latin typeface="Calibri"/>
                <a:cs typeface="Calibri"/>
              </a:rPr>
              <a:t> </a:t>
            </a:r>
            <a:r>
              <a:rPr sz="2400" spc="-5" dirty="0">
                <a:latin typeface="Calibri"/>
                <a:cs typeface="Calibri"/>
              </a:rPr>
              <a:t>Design</a:t>
            </a:r>
            <a:endParaRPr sz="2400" dirty="0">
              <a:latin typeface="Calibri"/>
              <a:cs typeface="Calibri"/>
            </a:endParaRPr>
          </a:p>
          <a:p>
            <a:pPr marL="698500" lvl="1" indent="-229235">
              <a:lnSpc>
                <a:spcPts val="2800"/>
              </a:lnSpc>
              <a:buFont typeface="Arial MT"/>
              <a:buChar char="•"/>
              <a:tabLst>
                <a:tab pos="699135" algn="l"/>
              </a:tabLst>
            </a:pPr>
            <a:r>
              <a:rPr sz="2400" dirty="0">
                <a:latin typeface="Calibri"/>
                <a:cs typeface="Calibri"/>
              </a:rPr>
              <a:t>Models</a:t>
            </a:r>
            <a:r>
              <a:rPr sz="2400" spc="-45" dirty="0">
                <a:latin typeface="Calibri"/>
                <a:cs typeface="Calibri"/>
              </a:rPr>
              <a:t> </a:t>
            </a:r>
            <a:r>
              <a:rPr sz="2400" spc="-20" dirty="0">
                <a:latin typeface="Calibri"/>
                <a:cs typeface="Calibri"/>
              </a:rPr>
              <a:t>to</a:t>
            </a:r>
            <a:r>
              <a:rPr sz="2400" spc="-65" dirty="0">
                <a:latin typeface="Calibri"/>
                <a:cs typeface="Calibri"/>
              </a:rPr>
              <a:t> </a:t>
            </a:r>
            <a:r>
              <a:rPr sz="2400" spc="-5" dirty="0">
                <a:latin typeface="Calibri"/>
                <a:cs typeface="Calibri"/>
              </a:rPr>
              <a:t>Support</a:t>
            </a:r>
            <a:r>
              <a:rPr sz="2400" spc="-80" dirty="0">
                <a:latin typeface="Calibri"/>
                <a:cs typeface="Calibri"/>
              </a:rPr>
              <a:t> </a:t>
            </a:r>
            <a:r>
              <a:rPr sz="2400" spc="-5" dirty="0">
                <a:latin typeface="Calibri"/>
                <a:cs typeface="Calibri"/>
              </a:rPr>
              <a:t>Design</a:t>
            </a:r>
            <a:endParaRPr sz="2400" dirty="0">
              <a:latin typeface="Calibri"/>
              <a:cs typeface="Calibri"/>
            </a:endParaRPr>
          </a:p>
          <a:p>
            <a:pPr marL="698500" lvl="1" indent="-229235">
              <a:lnSpc>
                <a:spcPts val="2845"/>
              </a:lnSpc>
              <a:buFont typeface="Arial MT"/>
              <a:buChar char="•"/>
              <a:tabLst>
                <a:tab pos="699135" algn="l"/>
              </a:tabLst>
            </a:pPr>
            <a:r>
              <a:rPr sz="2400" spc="-45" dirty="0">
                <a:latin typeface="Calibri"/>
                <a:cs typeface="Calibri"/>
              </a:rPr>
              <a:t>Techniques</a:t>
            </a:r>
            <a:r>
              <a:rPr sz="2400" spc="-85" dirty="0">
                <a:latin typeface="Calibri"/>
                <a:cs typeface="Calibri"/>
              </a:rPr>
              <a:t> </a:t>
            </a:r>
            <a:r>
              <a:rPr sz="2400" spc="-35" dirty="0">
                <a:latin typeface="Calibri"/>
                <a:cs typeface="Calibri"/>
              </a:rPr>
              <a:t>for</a:t>
            </a:r>
            <a:r>
              <a:rPr sz="2400" spc="-40" dirty="0">
                <a:latin typeface="Calibri"/>
                <a:cs typeface="Calibri"/>
              </a:rPr>
              <a:t> </a:t>
            </a:r>
            <a:r>
              <a:rPr sz="2400" spc="-25" dirty="0">
                <a:latin typeface="Calibri"/>
                <a:cs typeface="Calibri"/>
              </a:rPr>
              <a:t>Evaluating</a:t>
            </a:r>
            <a:r>
              <a:rPr sz="2400" spc="-60" dirty="0">
                <a:latin typeface="Calibri"/>
                <a:cs typeface="Calibri"/>
              </a:rPr>
              <a:t> </a:t>
            </a:r>
            <a:r>
              <a:rPr sz="2400" spc="-5" dirty="0">
                <a:latin typeface="Calibri"/>
                <a:cs typeface="Calibri"/>
              </a:rPr>
              <a:t>Design</a:t>
            </a:r>
            <a:endParaRPr sz="2400" dirty="0">
              <a:latin typeface="Calibri"/>
              <a:cs typeface="Calibri"/>
            </a:endParaRPr>
          </a:p>
        </p:txBody>
      </p:sp>
    </p:spTree>
    <p:extLst>
      <p:ext uri="{BB962C8B-B14F-4D97-AF65-F5344CB8AC3E}">
        <p14:creationId xmlns:p14="http://schemas.microsoft.com/office/powerpoint/2010/main" val="34868316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238" y="573735"/>
            <a:ext cx="7979563" cy="553998"/>
          </a:xfrm>
        </p:spPr>
        <p:txBody>
          <a:bodyPr>
            <a:normAutofit fontScale="90000"/>
          </a:bodyPr>
          <a:lstStyle/>
          <a:p>
            <a:r>
              <a:rPr lang="en-US" sz="3600" dirty="0"/>
              <a:t>The 5 Dimensions of Interaction Design</a:t>
            </a:r>
            <a:endParaRPr lang="en-IN" sz="3600" dirty="0"/>
          </a:p>
        </p:txBody>
      </p:sp>
      <p:sp>
        <p:nvSpPr>
          <p:cNvPr id="3" name="Text Placeholder 2"/>
          <p:cNvSpPr>
            <a:spLocks noGrp="1"/>
          </p:cNvSpPr>
          <p:nvPr>
            <p:ph type="body" idx="1"/>
          </p:nvPr>
        </p:nvSpPr>
        <p:spPr>
          <a:xfrm>
            <a:off x="2231238" y="1600200"/>
            <a:ext cx="7729524" cy="3447098"/>
          </a:xfrm>
        </p:spPr>
        <p:txBody>
          <a:bodyPr>
            <a:normAutofit fontScale="92500" lnSpcReduction="10000"/>
          </a:bodyPr>
          <a:lstStyle/>
          <a:p>
            <a:r>
              <a:rPr lang="en-US" dirty="0"/>
              <a:t>The five dimensions of interaction design is a useful model for understanding what interaction design involves</a:t>
            </a:r>
            <a:r>
              <a:rPr lang="en-US" dirty="0"/>
              <a:t>.</a:t>
            </a:r>
          </a:p>
          <a:p>
            <a:r>
              <a:rPr lang="en-US" dirty="0"/>
              <a:t>1D: Words </a:t>
            </a:r>
            <a:endParaRPr lang="en-US" dirty="0"/>
          </a:p>
          <a:p>
            <a:r>
              <a:rPr lang="en-US" dirty="0"/>
              <a:t>2D</a:t>
            </a:r>
            <a:r>
              <a:rPr lang="en-US" dirty="0"/>
              <a:t>: Visual Representations </a:t>
            </a:r>
            <a:endParaRPr lang="en-US" dirty="0"/>
          </a:p>
          <a:p>
            <a:r>
              <a:rPr lang="en-US" dirty="0"/>
              <a:t>3D</a:t>
            </a:r>
            <a:r>
              <a:rPr lang="en-US" dirty="0"/>
              <a:t>: Physical Objects or </a:t>
            </a:r>
            <a:r>
              <a:rPr lang="en-US" dirty="0"/>
              <a:t>Space</a:t>
            </a:r>
          </a:p>
          <a:p>
            <a:r>
              <a:rPr lang="en-IN" dirty="0"/>
              <a:t>4D: </a:t>
            </a:r>
            <a:r>
              <a:rPr lang="en-IN" dirty="0"/>
              <a:t>Time</a:t>
            </a:r>
          </a:p>
          <a:p>
            <a:r>
              <a:rPr lang="en-IN" dirty="0"/>
              <a:t>5D: </a:t>
            </a:r>
            <a:r>
              <a:rPr lang="en-IN" dirty="0" err="1"/>
              <a:t>Behavior</a:t>
            </a:r>
            <a:r>
              <a:rPr lang="en-IN" dirty="0"/>
              <a:t> </a:t>
            </a:r>
          </a:p>
        </p:txBody>
      </p:sp>
      <p:sp>
        <p:nvSpPr>
          <p:cNvPr id="5" name="Rectangle 4"/>
          <p:cNvSpPr/>
          <p:nvPr/>
        </p:nvSpPr>
        <p:spPr>
          <a:xfrm>
            <a:off x="1828800" y="5903964"/>
            <a:ext cx="8534400" cy="646331"/>
          </a:xfrm>
          <a:prstGeom prst="rect">
            <a:avLst/>
          </a:prstGeom>
        </p:spPr>
        <p:txBody>
          <a:bodyPr wrap="square">
            <a:spAutoFit/>
          </a:bodyPr>
          <a:lstStyle/>
          <a:p>
            <a:r>
              <a:rPr lang="en-IN" dirty="0"/>
              <a:t>https://uxplanet.org/how-animations-and-interactive-web-design-make-better-digital-products-e4c329e229fe</a:t>
            </a:r>
          </a:p>
        </p:txBody>
      </p:sp>
    </p:spTree>
    <p:extLst>
      <p:ext uri="{BB962C8B-B14F-4D97-AF65-F5344CB8AC3E}">
        <p14:creationId xmlns:p14="http://schemas.microsoft.com/office/powerpoint/2010/main" val="34158105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Interaction Styles</a:t>
            </a:r>
            <a:endParaRPr lang="en-IN" dirty="0"/>
          </a:p>
        </p:txBody>
      </p:sp>
      <p:sp>
        <p:nvSpPr>
          <p:cNvPr id="4" name="Rectangle 3"/>
          <p:cNvSpPr/>
          <p:nvPr/>
        </p:nvSpPr>
        <p:spPr>
          <a:xfrm>
            <a:off x="3162299" y="6019800"/>
            <a:ext cx="5867400" cy="369332"/>
          </a:xfrm>
          <a:prstGeom prst="rect">
            <a:avLst/>
          </a:prstGeom>
        </p:spPr>
        <p:txBody>
          <a:bodyPr wrap="square">
            <a:spAutoFit/>
          </a:bodyPr>
          <a:lstStyle/>
          <a:p>
            <a:r>
              <a:rPr lang="en-IN" dirty="0"/>
              <a:t>https://www.youtube.com/watch?v=gSCiqgT4t_E</a:t>
            </a:r>
          </a:p>
        </p:txBody>
      </p:sp>
      <p:sp>
        <p:nvSpPr>
          <p:cNvPr id="3" name="TextBox 2"/>
          <p:cNvSpPr txBox="1"/>
          <p:nvPr/>
        </p:nvSpPr>
        <p:spPr>
          <a:xfrm>
            <a:off x="2895601" y="1383226"/>
            <a:ext cx="5359609" cy="4524315"/>
          </a:xfrm>
          <a:prstGeom prst="rect">
            <a:avLst/>
          </a:prstGeom>
          <a:noFill/>
        </p:spPr>
        <p:txBody>
          <a:bodyPr wrap="none" rtlCol="0">
            <a:spAutoFit/>
          </a:bodyPr>
          <a:lstStyle/>
          <a:p>
            <a:pPr marL="342900" indent="-342900">
              <a:buFont typeface="+mj-lt"/>
              <a:buAutoNum type="arabicPeriod"/>
            </a:pPr>
            <a:r>
              <a:rPr lang="en-IN" sz="3200" dirty="0"/>
              <a:t>Command Line Argument</a:t>
            </a:r>
          </a:p>
          <a:p>
            <a:pPr marL="342900" indent="-342900">
              <a:buFont typeface="+mj-lt"/>
              <a:buAutoNum type="arabicPeriod"/>
            </a:pPr>
            <a:r>
              <a:rPr lang="en-IN" sz="3200" dirty="0"/>
              <a:t>Form filling</a:t>
            </a:r>
          </a:p>
          <a:p>
            <a:pPr marL="342900" indent="-342900">
              <a:buFont typeface="+mj-lt"/>
              <a:buAutoNum type="arabicPeriod"/>
            </a:pPr>
            <a:r>
              <a:rPr lang="en-IN" sz="3200" dirty="0"/>
              <a:t>Question answers</a:t>
            </a:r>
          </a:p>
          <a:p>
            <a:pPr marL="342900" indent="-342900">
              <a:buFont typeface="+mj-lt"/>
              <a:buAutoNum type="arabicPeriod"/>
            </a:pPr>
            <a:r>
              <a:rPr lang="en-IN" sz="3200" dirty="0"/>
              <a:t>Menus</a:t>
            </a:r>
          </a:p>
          <a:p>
            <a:pPr marL="342900" indent="-342900">
              <a:buFont typeface="+mj-lt"/>
              <a:buAutoNum type="arabicPeriod"/>
            </a:pPr>
            <a:r>
              <a:rPr lang="en-IN" sz="3200" dirty="0"/>
              <a:t>Direct Manipulation</a:t>
            </a:r>
          </a:p>
          <a:p>
            <a:pPr marL="342900" indent="-342900">
              <a:buFont typeface="+mj-lt"/>
              <a:buAutoNum type="arabicPeriod"/>
            </a:pPr>
            <a:r>
              <a:rPr lang="en-IN" sz="3200" dirty="0"/>
              <a:t>WIMP</a:t>
            </a:r>
          </a:p>
          <a:p>
            <a:pPr marL="342900" indent="-342900">
              <a:buFont typeface="+mj-lt"/>
              <a:buAutoNum type="arabicPeriod"/>
            </a:pPr>
            <a:r>
              <a:rPr lang="en-IN" sz="3200" dirty="0"/>
              <a:t>Point and Click</a:t>
            </a:r>
          </a:p>
          <a:p>
            <a:pPr marL="342900" indent="-342900">
              <a:buFont typeface="+mj-lt"/>
              <a:buAutoNum type="arabicPeriod"/>
            </a:pPr>
            <a:r>
              <a:rPr lang="en-IN" sz="3200" dirty="0"/>
              <a:t>Natural Language</a:t>
            </a:r>
          </a:p>
          <a:p>
            <a:pPr marL="342900" indent="-342900">
              <a:buFont typeface="+mj-lt"/>
              <a:buAutoNum type="arabicPeriod"/>
            </a:pPr>
            <a:r>
              <a:rPr lang="en-IN" sz="3200" dirty="0"/>
              <a:t>3 </a:t>
            </a:r>
            <a:r>
              <a:rPr lang="en-IN" sz="3200" dirty="0" err="1"/>
              <a:t>Dimentional</a:t>
            </a:r>
            <a:r>
              <a:rPr lang="en-IN" sz="3200" dirty="0"/>
              <a:t>- Virtual reality</a:t>
            </a:r>
            <a:endParaRPr lang="en-IN" sz="3200" dirty="0"/>
          </a:p>
        </p:txBody>
      </p:sp>
    </p:spTree>
    <p:extLst>
      <p:ext uri="{BB962C8B-B14F-4D97-AF65-F5344CB8AC3E}">
        <p14:creationId xmlns:p14="http://schemas.microsoft.com/office/powerpoint/2010/main" val="37579594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7270" y="894079"/>
            <a:ext cx="6704331" cy="689932"/>
          </a:xfrm>
          <a:prstGeom prst="rect">
            <a:avLst/>
          </a:prstGeom>
        </p:spPr>
        <p:txBody>
          <a:bodyPr vert="horz" wrap="square" lIns="0" tIns="12700" rIns="0" bIns="0" rtlCol="0" anchor="ctr">
            <a:spAutoFit/>
          </a:bodyPr>
          <a:lstStyle/>
          <a:p>
            <a:pPr marL="12700">
              <a:lnSpc>
                <a:spcPct val="100000"/>
              </a:lnSpc>
              <a:spcBef>
                <a:spcPts val="100"/>
              </a:spcBef>
            </a:pPr>
            <a:r>
              <a:rPr spc="-5" dirty="0"/>
              <a:t>Command</a:t>
            </a:r>
            <a:r>
              <a:rPr spc="-25" dirty="0"/>
              <a:t> </a:t>
            </a:r>
            <a:r>
              <a:rPr spc="-5" dirty="0"/>
              <a:t>line</a:t>
            </a:r>
            <a:r>
              <a:rPr spc="-15" dirty="0"/>
              <a:t> </a:t>
            </a:r>
            <a:r>
              <a:rPr spc="-5" dirty="0"/>
              <a:t>interface</a:t>
            </a:r>
          </a:p>
        </p:txBody>
      </p:sp>
      <p:sp>
        <p:nvSpPr>
          <p:cNvPr id="3" name="object 3"/>
          <p:cNvSpPr txBox="1"/>
          <p:nvPr/>
        </p:nvSpPr>
        <p:spPr>
          <a:xfrm>
            <a:off x="2287270" y="1978659"/>
            <a:ext cx="7566659" cy="4135106"/>
          </a:xfrm>
          <a:prstGeom prst="rect">
            <a:avLst/>
          </a:prstGeom>
        </p:spPr>
        <p:txBody>
          <a:bodyPr vert="horz" wrap="square" lIns="0" tIns="53975" rIns="0" bIns="0" rtlCol="0">
            <a:spAutoFit/>
          </a:bodyPr>
          <a:lstStyle/>
          <a:p>
            <a:pPr marL="354965" marR="64769" indent="-342900">
              <a:lnSpc>
                <a:spcPts val="2590"/>
              </a:lnSpc>
              <a:spcBef>
                <a:spcPts val="425"/>
              </a:spcBef>
              <a:buChar char="•"/>
              <a:tabLst>
                <a:tab pos="354965" algn="l"/>
                <a:tab pos="355600" algn="l"/>
              </a:tabLst>
            </a:pPr>
            <a:r>
              <a:rPr sz="2400" spc="-30" dirty="0">
                <a:latin typeface="Verdana"/>
                <a:cs typeface="Verdana"/>
              </a:rPr>
              <a:t>Way</a:t>
            </a:r>
            <a:r>
              <a:rPr sz="2400" spc="-60" dirty="0">
                <a:latin typeface="Verdana"/>
                <a:cs typeface="Verdana"/>
              </a:rPr>
              <a:t> </a:t>
            </a:r>
            <a:r>
              <a:rPr sz="2400" spc="-15" dirty="0">
                <a:latin typeface="Verdana"/>
                <a:cs typeface="Verdana"/>
              </a:rPr>
              <a:t>of</a:t>
            </a:r>
            <a:r>
              <a:rPr sz="2400" spc="-40" dirty="0">
                <a:latin typeface="Verdana"/>
                <a:cs typeface="Verdana"/>
              </a:rPr>
              <a:t> </a:t>
            </a:r>
            <a:r>
              <a:rPr sz="2400" spc="-25" dirty="0">
                <a:latin typeface="Verdana"/>
                <a:cs typeface="Verdana"/>
              </a:rPr>
              <a:t>expressing</a:t>
            </a:r>
            <a:r>
              <a:rPr sz="2400" spc="-60" dirty="0">
                <a:latin typeface="Verdana"/>
                <a:cs typeface="Verdana"/>
              </a:rPr>
              <a:t> </a:t>
            </a:r>
            <a:r>
              <a:rPr sz="2400" spc="-25" dirty="0">
                <a:latin typeface="Verdana"/>
                <a:cs typeface="Verdana"/>
              </a:rPr>
              <a:t>instructions</a:t>
            </a:r>
            <a:r>
              <a:rPr sz="2400" spc="-45" dirty="0">
                <a:latin typeface="Verdana"/>
                <a:cs typeface="Verdana"/>
              </a:rPr>
              <a:t> </a:t>
            </a:r>
            <a:r>
              <a:rPr sz="2400" spc="-15" dirty="0">
                <a:latin typeface="Verdana"/>
                <a:cs typeface="Verdana"/>
              </a:rPr>
              <a:t>to</a:t>
            </a:r>
            <a:r>
              <a:rPr sz="2400" spc="-55" dirty="0">
                <a:latin typeface="Verdana"/>
                <a:cs typeface="Verdana"/>
              </a:rPr>
              <a:t> </a:t>
            </a:r>
            <a:r>
              <a:rPr sz="2400" spc="-20" dirty="0">
                <a:latin typeface="Verdana"/>
                <a:cs typeface="Verdana"/>
              </a:rPr>
              <a:t>the</a:t>
            </a:r>
            <a:r>
              <a:rPr sz="2400" spc="-55" dirty="0">
                <a:latin typeface="Verdana"/>
                <a:cs typeface="Verdana"/>
              </a:rPr>
              <a:t> </a:t>
            </a:r>
            <a:r>
              <a:rPr sz="2400" spc="-30" dirty="0">
                <a:latin typeface="Verdana"/>
                <a:cs typeface="Verdana"/>
              </a:rPr>
              <a:t>computer </a:t>
            </a:r>
            <a:r>
              <a:rPr sz="2400" spc="-830" dirty="0">
                <a:latin typeface="Verdana"/>
                <a:cs typeface="Verdana"/>
              </a:rPr>
              <a:t> </a:t>
            </a:r>
            <a:r>
              <a:rPr sz="2400" spc="-20" dirty="0">
                <a:latin typeface="Verdana"/>
                <a:cs typeface="Verdana"/>
              </a:rPr>
              <a:t>directly</a:t>
            </a:r>
            <a:endParaRPr sz="2400" dirty="0">
              <a:latin typeface="Verdana"/>
              <a:cs typeface="Verdana"/>
            </a:endParaRPr>
          </a:p>
          <a:p>
            <a:pPr marL="755015" marR="5080" indent="-285750">
              <a:lnSpc>
                <a:spcPts val="2160"/>
              </a:lnSpc>
              <a:spcBef>
                <a:spcPts val="495"/>
              </a:spcBef>
            </a:pPr>
            <a:r>
              <a:rPr sz="2000" dirty="0">
                <a:latin typeface="Verdana"/>
                <a:cs typeface="Verdana"/>
              </a:rPr>
              <a:t>–</a:t>
            </a:r>
            <a:r>
              <a:rPr sz="2000" spc="280" dirty="0">
                <a:latin typeface="Verdana"/>
                <a:cs typeface="Verdana"/>
              </a:rPr>
              <a:t> </a:t>
            </a:r>
            <a:r>
              <a:rPr sz="2000" dirty="0">
                <a:latin typeface="Verdana"/>
                <a:cs typeface="Verdana"/>
              </a:rPr>
              <a:t>function</a:t>
            </a:r>
            <a:r>
              <a:rPr sz="2000" spc="15" dirty="0">
                <a:latin typeface="Verdana"/>
                <a:cs typeface="Verdana"/>
              </a:rPr>
              <a:t> </a:t>
            </a:r>
            <a:r>
              <a:rPr sz="2000" dirty="0">
                <a:latin typeface="Verdana"/>
                <a:cs typeface="Verdana"/>
              </a:rPr>
              <a:t>keys,</a:t>
            </a:r>
            <a:r>
              <a:rPr sz="2000" spc="15" dirty="0">
                <a:latin typeface="Verdana"/>
                <a:cs typeface="Verdana"/>
              </a:rPr>
              <a:t> </a:t>
            </a:r>
            <a:r>
              <a:rPr sz="2000" spc="-5" dirty="0">
                <a:latin typeface="Verdana"/>
                <a:cs typeface="Verdana"/>
              </a:rPr>
              <a:t>single</a:t>
            </a:r>
            <a:r>
              <a:rPr sz="2000" spc="10" dirty="0">
                <a:latin typeface="Verdana"/>
                <a:cs typeface="Verdana"/>
              </a:rPr>
              <a:t> </a:t>
            </a:r>
            <a:r>
              <a:rPr sz="2000" spc="-5" dirty="0">
                <a:latin typeface="Verdana"/>
                <a:cs typeface="Verdana"/>
              </a:rPr>
              <a:t>characters,</a:t>
            </a:r>
            <a:r>
              <a:rPr sz="2000" spc="10" dirty="0">
                <a:latin typeface="Verdana"/>
                <a:cs typeface="Verdana"/>
              </a:rPr>
              <a:t> </a:t>
            </a:r>
            <a:r>
              <a:rPr sz="2000" spc="-5" dirty="0">
                <a:latin typeface="Verdana"/>
                <a:cs typeface="Verdana"/>
              </a:rPr>
              <a:t>short</a:t>
            </a:r>
            <a:r>
              <a:rPr sz="2000" spc="10" dirty="0">
                <a:latin typeface="Verdana"/>
                <a:cs typeface="Verdana"/>
              </a:rPr>
              <a:t> </a:t>
            </a:r>
            <a:r>
              <a:rPr sz="2000" spc="-5" dirty="0">
                <a:latin typeface="Verdana"/>
                <a:cs typeface="Verdana"/>
              </a:rPr>
              <a:t>abbreviations, </a:t>
            </a:r>
            <a:r>
              <a:rPr sz="2000" spc="-685" dirty="0">
                <a:latin typeface="Verdana"/>
                <a:cs typeface="Verdana"/>
              </a:rPr>
              <a:t> </a:t>
            </a:r>
            <a:r>
              <a:rPr sz="2000" dirty="0">
                <a:latin typeface="Verdana"/>
                <a:cs typeface="Verdana"/>
              </a:rPr>
              <a:t>whole</a:t>
            </a:r>
            <a:r>
              <a:rPr sz="2000" spc="-10" dirty="0">
                <a:latin typeface="Verdana"/>
                <a:cs typeface="Verdana"/>
              </a:rPr>
              <a:t> </a:t>
            </a:r>
            <a:r>
              <a:rPr sz="2000" spc="-5" dirty="0">
                <a:latin typeface="Verdana"/>
                <a:cs typeface="Verdana"/>
              </a:rPr>
              <a:t>words,</a:t>
            </a:r>
            <a:r>
              <a:rPr sz="2000" spc="5" dirty="0">
                <a:latin typeface="Verdana"/>
                <a:cs typeface="Verdana"/>
              </a:rPr>
              <a:t> </a:t>
            </a:r>
            <a:r>
              <a:rPr sz="2000" spc="-5" dirty="0">
                <a:latin typeface="Verdana"/>
                <a:cs typeface="Verdana"/>
              </a:rPr>
              <a:t>or</a:t>
            </a:r>
            <a:r>
              <a:rPr sz="2000" dirty="0">
                <a:latin typeface="Verdana"/>
                <a:cs typeface="Verdana"/>
              </a:rPr>
              <a:t> a</a:t>
            </a:r>
            <a:r>
              <a:rPr sz="2000" spc="5" dirty="0">
                <a:latin typeface="Verdana"/>
                <a:cs typeface="Verdana"/>
              </a:rPr>
              <a:t> </a:t>
            </a:r>
            <a:r>
              <a:rPr sz="2000" spc="-5" dirty="0">
                <a:latin typeface="Verdana"/>
                <a:cs typeface="Verdana"/>
              </a:rPr>
              <a:t>combination</a:t>
            </a:r>
            <a:endParaRPr sz="2000" dirty="0">
              <a:latin typeface="Verdana"/>
              <a:cs typeface="Verdana"/>
            </a:endParaRPr>
          </a:p>
          <a:p>
            <a:pPr marL="355600" indent="-342900">
              <a:spcBef>
                <a:spcPts val="1870"/>
              </a:spcBef>
              <a:buChar char="•"/>
              <a:tabLst>
                <a:tab pos="354965" algn="l"/>
                <a:tab pos="355600" algn="l"/>
              </a:tabLst>
            </a:pPr>
            <a:r>
              <a:rPr sz="2400" spc="-25" dirty="0">
                <a:latin typeface="Verdana"/>
                <a:cs typeface="Verdana"/>
              </a:rPr>
              <a:t>suitable</a:t>
            </a:r>
            <a:r>
              <a:rPr sz="2400" spc="-55" dirty="0">
                <a:latin typeface="Verdana"/>
                <a:cs typeface="Verdana"/>
              </a:rPr>
              <a:t> </a:t>
            </a:r>
            <a:r>
              <a:rPr sz="2400" spc="-15" dirty="0">
                <a:latin typeface="Verdana"/>
                <a:cs typeface="Verdana"/>
              </a:rPr>
              <a:t>for</a:t>
            </a:r>
            <a:r>
              <a:rPr sz="2400" spc="-45" dirty="0">
                <a:latin typeface="Verdana"/>
                <a:cs typeface="Verdana"/>
              </a:rPr>
              <a:t> </a:t>
            </a:r>
            <a:r>
              <a:rPr sz="2400" spc="-25" dirty="0">
                <a:latin typeface="Verdana"/>
                <a:cs typeface="Verdana"/>
              </a:rPr>
              <a:t>repetitive</a:t>
            </a:r>
            <a:r>
              <a:rPr sz="2400" spc="-55" dirty="0">
                <a:latin typeface="Verdana"/>
                <a:cs typeface="Verdana"/>
              </a:rPr>
              <a:t> </a:t>
            </a:r>
            <a:r>
              <a:rPr sz="2400" spc="-25" dirty="0">
                <a:latin typeface="Verdana"/>
                <a:cs typeface="Verdana"/>
              </a:rPr>
              <a:t>tasks</a:t>
            </a:r>
            <a:endParaRPr sz="2400" dirty="0">
              <a:latin typeface="Verdana"/>
              <a:cs typeface="Verdana"/>
            </a:endParaRPr>
          </a:p>
          <a:p>
            <a:pPr marL="355600" indent="-342900">
              <a:spcBef>
                <a:spcPts val="310"/>
              </a:spcBef>
              <a:buChar char="•"/>
              <a:tabLst>
                <a:tab pos="354965" algn="l"/>
                <a:tab pos="355600" algn="l"/>
              </a:tabLst>
            </a:pPr>
            <a:r>
              <a:rPr sz="2400" spc="-25" dirty="0">
                <a:latin typeface="Verdana"/>
                <a:cs typeface="Verdana"/>
              </a:rPr>
              <a:t>better</a:t>
            </a:r>
            <a:r>
              <a:rPr sz="2400" spc="-50" dirty="0">
                <a:latin typeface="Verdana"/>
                <a:cs typeface="Verdana"/>
              </a:rPr>
              <a:t> </a:t>
            </a:r>
            <a:r>
              <a:rPr sz="2400" spc="-15" dirty="0">
                <a:latin typeface="Verdana"/>
                <a:cs typeface="Verdana"/>
              </a:rPr>
              <a:t>for</a:t>
            </a:r>
            <a:r>
              <a:rPr sz="2400" spc="-45" dirty="0">
                <a:latin typeface="Verdana"/>
                <a:cs typeface="Verdana"/>
              </a:rPr>
              <a:t> </a:t>
            </a:r>
            <a:r>
              <a:rPr sz="2400" spc="-25" dirty="0">
                <a:latin typeface="Verdana"/>
                <a:cs typeface="Verdana"/>
              </a:rPr>
              <a:t>expert</a:t>
            </a:r>
            <a:r>
              <a:rPr sz="2400" spc="-50" dirty="0">
                <a:latin typeface="Verdana"/>
                <a:cs typeface="Verdana"/>
              </a:rPr>
              <a:t> </a:t>
            </a:r>
            <a:r>
              <a:rPr sz="2400" spc="-25" dirty="0">
                <a:latin typeface="Verdana"/>
                <a:cs typeface="Verdana"/>
              </a:rPr>
              <a:t>users</a:t>
            </a:r>
            <a:r>
              <a:rPr sz="2400" spc="-45" dirty="0">
                <a:latin typeface="Verdana"/>
                <a:cs typeface="Verdana"/>
              </a:rPr>
              <a:t> </a:t>
            </a:r>
            <a:r>
              <a:rPr sz="2400" spc="-25" dirty="0">
                <a:latin typeface="Verdana"/>
                <a:cs typeface="Verdana"/>
              </a:rPr>
              <a:t>than</a:t>
            </a:r>
            <a:r>
              <a:rPr sz="2400" spc="-50" dirty="0">
                <a:latin typeface="Verdana"/>
                <a:cs typeface="Verdana"/>
              </a:rPr>
              <a:t> </a:t>
            </a:r>
            <a:r>
              <a:rPr sz="2400" spc="-25" dirty="0">
                <a:latin typeface="Verdana"/>
                <a:cs typeface="Verdana"/>
              </a:rPr>
              <a:t>novices</a:t>
            </a:r>
            <a:endParaRPr sz="2400" dirty="0">
              <a:latin typeface="Verdana"/>
              <a:cs typeface="Verdana"/>
            </a:endParaRPr>
          </a:p>
          <a:p>
            <a:pPr marL="355600" indent="-342900">
              <a:spcBef>
                <a:spcPts val="310"/>
              </a:spcBef>
              <a:buChar char="•"/>
              <a:tabLst>
                <a:tab pos="354965" algn="l"/>
                <a:tab pos="355600" algn="l"/>
              </a:tabLst>
            </a:pPr>
            <a:r>
              <a:rPr sz="2400" spc="-20" dirty="0">
                <a:latin typeface="Verdana"/>
                <a:cs typeface="Verdana"/>
              </a:rPr>
              <a:t>offers</a:t>
            </a:r>
            <a:r>
              <a:rPr sz="2400" spc="-45" dirty="0">
                <a:latin typeface="Verdana"/>
                <a:cs typeface="Verdana"/>
              </a:rPr>
              <a:t> </a:t>
            </a:r>
            <a:r>
              <a:rPr sz="2400" spc="-25" dirty="0">
                <a:latin typeface="Verdana"/>
                <a:cs typeface="Verdana"/>
              </a:rPr>
              <a:t>direct</a:t>
            </a:r>
            <a:r>
              <a:rPr sz="2400" spc="-35" dirty="0">
                <a:latin typeface="Verdana"/>
                <a:cs typeface="Verdana"/>
              </a:rPr>
              <a:t> </a:t>
            </a:r>
            <a:r>
              <a:rPr sz="2400" spc="-25" dirty="0">
                <a:latin typeface="Verdana"/>
                <a:cs typeface="Verdana"/>
              </a:rPr>
              <a:t>access</a:t>
            </a:r>
            <a:r>
              <a:rPr sz="2400" spc="-55" dirty="0">
                <a:latin typeface="Verdana"/>
                <a:cs typeface="Verdana"/>
              </a:rPr>
              <a:t> </a:t>
            </a:r>
            <a:r>
              <a:rPr sz="2400" spc="-15" dirty="0">
                <a:latin typeface="Verdana"/>
                <a:cs typeface="Verdana"/>
              </a:rPr>
              <a:t>to</a:t>
            </a:r>
            <a:r>
              <a:rPr sz="2400" spc="-50" dirty="0">
                <a:latin typeface="Verdana"/>
                <a:cs typeface="Verdana"/>
              </a:rPr>
              <a:t> </a:t>
            </a:r>
            <a:r>
              <a:rPr sz="2400" spc="-25" dirty="0">
                <a:latin typeface="Verdana"/>
                <a:cs typeface="Verdana"/>
              </a:rPr>
              <a:t>system</a:t>
            </a:r>
            <a:r>
              <a:rPr sz="2400" spc="-65" dirty="0">
                <a:latin typeface="Verdana"/>
                <a:cs typeface="Verdana"/>
              </a:rPr>
              <a:t> </a:t>
            </a:r>
            <a:r>
              <a:rPr sz="2400" spc="-25" dirty="0">
                <a:latin typeface="Verdana"/>
                <a:cs typeface="Verdana"/>
              </a:rPr>
              <a:t>functionality</a:t>
            </a:r>
            <a:endParaRPr sz="2400" dirty="0">
              <a:latin typeface="Verdana"/>
              <a:cs typeface="Verdana"/>
            </a:endParaRPr>
          </a:p>
          <a:p>
            <a:pPr marL="354965" marR="807085" indent="-342900">
              <a:lnSpc>
                <a:spcPts val="2590"/>
              </a:lnSpc>
              <a:spcBef>
                <a:spcPts val="635"/>
              </a:spcBef>
              <a:buChar char="•"/>
              <a:tabLst>
                <a:tab pos="354965" algn="l"/>
                <a:tab pos="355600" algn="l"/>
                <a:tab pos="6383655" algn="l"/>
              </a:tabLst>
            </a:pPr>
            <a:r>
              <a:rPr sz="2400" spc="-35" dirty="0">
                <a:latin typeface="Verdana"/>
                <a:cs typeface="Verdana"/>
              </a:rPr>
              <a:t>c</a:t>
            </a:r>
            <a:r>
              <a:rPr sz="2400" spc="-30" dirty="0">
                <a:latin typeface="Verdana"/>
                <a:cs typeface="Verdana"/>
              </a:rPr>
              <a:t>o</a:t>
            </a:r>
            <a:r>
              <a:rPr sz="2400" spc="-45" dirty="0">
                <a:latin typeface="Verdana"/>
                <a:cs typeface="Verdana"/>
              </a:rPr>
              <a:t>mm</a:t>
            </a:r>
            <a:r>
              <a:rPr sz="2400" spc="-25" dirty="0">
                <a:latin typeface="Verdana"/>
                <a:cs typeface="Verdana"/>
              </a:rPr>
              <a:t>a</a:t>
            </a:r>
            <a:r>
              <a:rPr sz="2400" spc="-30" dirty="0">
                <a:latin typeface="Verdana"/>
                <a:cs typeface="Verdana"/>
              </a:rPr>
              <a:t>n</a:t>
            </a:r>
            <a:r>
              <a:rPr sz="2400" dirty="0">
                <a:latin typeface="Verdana"/>
                <a:cs typeface="Verdana"/>
              </a:rPr>
              <a:t>d</a:t>
            </a:r>
            <a:r>
              <a:rPr sz="2400" spc="-50" dirty="0">
                <a:latin typeface="Verdana"/>
                <a:cs typeface="Verdana"/>
              </a:rPr>
              <a:t> </a:t>
            </a:r>
            <a:r>
              <a:rPr sz="2400" spc="-30" dirty="0">
                <a:latin typeface="Verdana"/>
                <a:cs typeface="Verdana"/>
              </a:rPr>
              <a:t>n</a:t>
            </a:r>
            <a:r>
              <a:rPr sz="2400" spc="-35" dirty="0">
                <a:latin typeface="Verdana"/>
                <a:cs typeface="Verdana"/>
              </a:rPr>
              <a:t>am</a:t>
            </a:r>
            <a:r>
              <a:rPr sz="2400" spc="-30" dirty="0">
                <a:latin typeface="Verdana"/>
                <a:cs typeface="Verdana"/>
              </a:rPr>
              <a:t>e</a:t>
            </a:r>
            <a:r>
              <a:rPr sz="2400" spc="-35" dirty="0">
                <a:latin typeface="Verdana"/>
                <a:cs typeface="Verdana"/>
              </a:rPr>
              <a:t>s</a:t>
            </a:r>
            <a:r>
              <a:rPr sz="2400" spc="-20" dirty="0">
                <a:latin typeface="Verdana"/>
                <a:cs typeface="Verdana"/>
              </a:rPr>
              <a:t>/</a:t>
            </a:r>
            <a:r>
              <a:rPr sz="2400" spc="-25" dirty="0">
                <a:latin typeface="Verdana"/>
                <a:cs typeface="Verdana"/>
              </a:rPr>
              <a:t>a</a:t>
            </a:r>
            <a:r>
              <a:rPr sz="2400" spc="-40" dirty="0">
                <a:latin typeface="Verdana"/>
                <a:cs typeface="Verdana"/>
              </a:rPr>
              <a:t>bb</a:t>
            </a:r>
            <a:r>
              <a:rPr sz="2400" spc="-15" dirty="0">
                <a:latin typeface="Verdana"/>
                <a:cs typeface="Verdana"/>
              </a:rPr>
              <a:t>r</a:t>
            </a:r>
            <a:r>
              <a:rPr sz="2400" spc="-20" dirty="0">
                <a:latin typeface="Verdana"/>
                <a:cs typeface="Verdana"/>
              </a:rPr>
              <a:t>e</a:t>
            </a:r>
            <a:r>
              <a:rPr sz="2400" spc="-35" dirty="0">
                <a:latin typeface="Verdana"/>
                <a:cs typeface="Verdana"/>
              </a:rPr>
              <a:t>v</a:t>
            </a:r>
            <a:r>
              <a:rPr sz="2400" spc="-10" dirty="0">
                <a:latin typeface="Verdana"/>
                <a:cs typeface="Verdana"/>
              </a:rPr>
              <a:t>i</a:t>
            </a:r>
            <a:r>
              <a:rPr sz="2400" spc="-35" dirty="0">
                <a:latin typeface="Verdana"/>
                <a:cs typeface="Verdana"/>
              </a:rPr>
              <a:t>a</a:t>
            </a:r>
            <a:r>
              <a:rPr sz="2400" spc="-20" dirty="0">
                <a:latin typeface="Verdana"/>
                <a:cs typeface="Verdana"/>
              </a:rPr>
              <a:t>t</a:t>
            </a:r>
            <a:r>
              <a:rPr sz="2400" spc="-10" dirty="0">
                <a:latin typeface="Verdana"/>
                <a:cs typeface="Verdana"/>
              </a:rPr>
              <a:t>i</a:t>
            </a:r>
            <a:r>
              <a:rPr sz="2400" spc="-40" dirty="0">
                <a:latin typeface="Verdana"/>
                <a:cs typeface="Verdana"/>
              </a:rPr>
              <a:t>o</a:t>
            </a:r>
            <a:r>
              <a:rPr sz="2400" spc="-30" dirty="0">
                <a:latin typeface="Verdana"/>
                <a:cs typeface="Verdana"/>
              </a:rPr>
              <a:t>n</a:t>
            </a:r>
            <a:r>
              <a:rPr sz="2400" dirty="0">
                <a:latin typeface="Verdana"/>
                <a:cs typeface="Verdana"/>
              </a:rPr>
              <a:t>s</a:t>
            </a:r>
            <a:r>
              <a:rPr sz="2400" spc="-45" dirty="0">
                <a:latin typeface="Verdana"/>
                <a:cs typeface="Verdana"/>
              </a:rPr>
              <a:t> </a:t>
            </a:r>
            <a:r>
              <a:rPr sz="2400" spc="-25" dirty="0">
                <a:latin typeface="Verdana"/>
                <a:cs typeface="Verdana"/>
              </a:rPr>
              <a:t>s</a:t>
            </a:r>
            <a:r>
              <a:rPr sz="2400" spc="-40" dirty="0">
                <a:latin typeface="Verdana"/>
                <a:cs typeface="Verdana"/>
              </a:rPr>
              <a:t>h</a:t>
            </a:r>
            <a:r>
              <a:rPr sz="2400" spc="-30" dirty="0">
                <a:latin typeface="Verdana"/>
                <a:cs typeface="Verdana"/>
              </a:rPr>
              <a:t>ou</a:t>
            </a:r>
            <a:r>
              <a:rPr sz="2400" spc="-10" dirty="0">
                <a:latin typeface="Verdana"/>
                <a:cs typeface="Verdana"/>
              </a:rPr>
              <a:t>l</a:t>
            </a:r>
            <a:r>
              <a:rPr sz="2400" dirty="0">
                <a:latin typeface="Verdana"/>
                <a:cs typeface="Verdana"/>
              </a:rPr>
              <a:t>d	</a:t>
            </a:r>
            <a:r>
              <a:rPr sz="2400" spc="-40" dirty="0">
                <a:latin typeface="Verdana"/>
                <a:cs typeface="Verdana"/>
              </a:rPr>
              <a:t>b</a:t>
            </a:r>
            <a:r>
              <a:rPr sz="2400" dirty="0">
                <a:latin typeface="Verdana"/>
                <a:cs typeface="Verdana"/>
              </a:rPr>
              <a:t>e  </a:t>
            </a:r>
            <a:r>
              <a:rPr sz="2400" spc="-25" dirty="0">
                <a:latin typeface="Verdana"/>
                <a:cs typeface="Verdana"/>
              </a:rPr>
              <a:t>meaningful!</a:t>
            </a:r>
            <a:endParaRPr sz="2400" dirty="0">
              <a:latin typeface="Verdana"/>
              <a:cs typeface="Verdana"/>
            </a:endParaRPr>
          </a:p>
          <a:p>
            <a:pPr marL="12700">
              <a:spcBef>
                <a:spcPts val="1864"/>
              </a:spcBef>
            </a:pPr>
            <a:r>
              <a:rPr sz="2400" spc="-25" dirty="0">
                <a:latin typeface="Verdana"/>
                <a:cs typeface="Verdana"/>
              </a:rPr>
              <a:t>Typical</a:t>
            </a:r>
            <a:r>
              <a:rPr sz="2400" spc="-45" dirty="0">
                <a:latin typeface="Verdana"/>
                <a:cs typeface="Verdana"/>
              </a:rPr>
              <a:t> </a:t>
            </a:r>
            <a:r>
              <a:rPr sz="2400" spc="-30" dirty="0">
                <a:latin typeface="Verdana"/>
                <a:cs typeface="Verdana"/>
              </a:rPr>
              <a:t>example:</a:t>
            </a:r>
            <a:r>
              <a:rPr sz="2400" spc="-45" dirty="0">
                <a:latin typeface="Verdana"/>
                <a:cs typeface="Verdana"/>
              </a:rPr>
              <a:t> </a:t>
            </a:r>
            <a:r>
              <a:rPr sz="2400" spc="-20" dirty="0">
                <a:latin typeface="Verdana"/>
                <a:cs typeface="Verdana"/>
              </a:rPr>
              <a:t>the</a:t>
            </a:r>
            <a:r>
              <a:rPr sz="2400" spc="-50" dirty="0">
                <a:latin typeface="Verdana"/>
                <a:cs typeface="Verdana"/>
              </a:rPr>
              <a:t> </a:t>
            </a:r>
            <a:r>
              <a:rPr sz="2400" spc="-25" dirty="0">
                <a:latin typeface="Verdana"/>
                <a:cs typeface="Verdana"/>
              </a:rPr>
              <a:t>Unix</a:t>
            </a:r>
            <a:r>
              <a:rPr sz="2400" spc="-55" dirty="0">
                <a:latin typeface="Verdana"/>
                <a:cs typeface="Verdana"/>
              </a:rPr>
              <a:t> </a:t>
            </a:r>
            <a:r>
              <a:rPr sz="2400" spc="-25" dirty="0">
                <a:latin typeface="Verdana"/>
                <a:cs typeface="Verdana"/>
              </a:rPr>
              <a:t>system</a:t>
            </a:r>
            <a:endParaRPr sz="2400" dirty="0">
              <a:latin typeface="Verdana"/>
              <a:cs typeface="Verdana"/>
            </a:endParaRPr>
          </a:p>
        </p:txBody>
      </p:sp>
    </p:spTree>
    <p:extLst>
      <p:ext uri="{BB962C8B-B14F-4D97-AF65-F5344CB8AC3E}">
        <p14:creationId xmlns:p14="http://schemas.microsoft.com/office/powerpoint/2010/main" val="29421330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7270" y="894079"/>
            <a:ext cx="3732531" cy="689932"/>
          </a:xfrm>
          <a:prstGeom prst="rect">
            <a:avLst/>
          </a:prstGeom>
        </p:spPr>
        <p:txBody>
          <a:bodyPr vert="horz" wrap="square" lIns="0" tIns="12700" rIns="0" bIns="0" rtlCol="0" anchor="ctr">
            <a:spAutoFit/>
          </a:bodyPr>
          <a:lstStyle/>
          <a:p>
            <a:pPr marL="12700">
              <a:lnSpc>
                <a:spcPct val="100000"/>
              </a:lnSpc>
              <a:spcBef>
                <a:spcPts val="100"/>
              </a:spcBef>
            </a:pPr>
            <a:r>
              <a:rPr dirty="0"/>
              <a:t>M</a:t>
            </a:r>
            <a:r>
              <a:rPr spc="-5" dirty="0"/>
              <a:t>enu</a:t>
            </a:r>
            <a:r>
              <a:rPr dirty="0"/>
              <a:t>s</a:t>
            </a:r>
          </a:p>
        </p:txBody>
      </p:sp>
      <p:sp>
        <p:nvSpPr>
          <p:cNvPr id="3" name="object 3"/>
          <p:cNvSpPr txBox="1"/>
          <p:nvPr/>
        </p:nvSpPr>
        <p:spPr>
          <a:xfrm>
            <a:off x="2287269" y="1939289"/>
            <a:ext cx="7316470" cy="3784368"/>
          </a:xfrm>
          <a:prstGeom prst="rect">
            <a:avLst/>
          </a:prstGeom>
        </p:spPr>
        <p:txBody>
          <a:bodyPr vert="horz" wrap="square" lIns="0" tIns="52069" rIns="0" bIns="0" rtlCol="0">
            <a:spAutoFit/>
          </a:bodyPr>
          <a:lstStyle/>
          <a:p>
            <a:pPr marL="355600" indent="-342900">
              <a:spcBef>
                <a:spcPts val="409"/>
              </a:spcBef>
              <a:buChar char="•"/>
              <a:tabLst>
                <a:tab pos="354965" algn="l"/>
                <a:tab pos="355600" algn="l"/>
              </a:tabLst>
            </a:pPr>
            <a:r>
              <a:rPr sz="2400" spc="-25" dirty="0">
                <a:latin typeface="Verdana"/>
                <a:cs typeface="Verdana"/>
              </a:rPr>
              <a:t>Set</a:t>
            </a:r>
            <a:r>
              <a:rPr sz="2400" spc="-45" dirty="0">
                <a:latin typeface="Verdana"/>
                <a:cs typeface="Verdana"/>
              </a:rPr>
              <a:t> </a:t>
            </a:r>
            <a:r>
              <a:rPr sz="2400" spc="-15" dirty="0">
                <a:latin typeface="Verdana"/>
                <a:cs typeface="Verdana"/>
              </a:rPr>
              <a:t>of</a:t>
            </a:r>
            <a:r>
              <a:rPr sz="2400" spc="-40" dirty="0">
                <a:latin typeface="Verdana"/>
                <a:cs typeface="Verdana"/>
              </a:rPr>
              <a:t> </a:t>
            </a:r>
            <a:r>
              <a:rPr sz="2400" spc="-30" dirty="0">
                <a:latin typeface="Verdana"/>
                <a:cs typeface="Verdana"/>
              </a:rPr>
              <a:t>options</a:t>
            </a:r>
            <a:r>
              <a:rPr sz="2400" spc="-40" dirty="0">
                <a:latin typeface="Verdana"/>
                <a:cs typeface="Verdana"/>
              </a:rPr>
              <a:t> </a:t>
            </a:r>
            <a:r>
              <a:rPr sz="2400" spc="-25" dirty="0">
                <a:latin typeface="Verdana"/>
                <a:cs typeface="Verdana"/>
              </a:rPr>
              <a:t>displayed</a:t>
            </a:r>
            <a:r>
              <a:rPr sz="2400" spc="-55" dirty="0">
                <a:latin typeface="Verdana"/>
                <a:cs typeface="Verdana"/>
              </a:rPr>
              <a:t> </a:t>
            </a:r>
            <a:r>
              <a:rPr sz="2400" spc="-15" dirty="0">
                <a:latin typeface="Verdana"/>
                <a:cs typeface="Verdana"/>
              </a:rPr>
              <a:t>on</a:t>
            </a:r>
            <a:r>
              <a:rPr sz="2400" spc="-55" dirty="0">
                <a:latin typeface="Verdana"/>
                <a:cs typeface="Verdana"/>
              </a:rPr>
              <a:t> </a:t>
            </a:r>
            <a:r>
              <a:rPr sz="2400" spc="-20" dirty="0">
                <a:latin typeface="Verdana"/>
                <a:cs typeface="Verdana"/>
              </a:rPr>
              <a:t>the</a:t>
            </a:r>
            <a:r>
              <a:rPr sz="2400" spc="-40" dirty="0">
                <a:latin typeface="Verdana"/>
                <a:cs typeface="Verdana"/>
              </a:rPr>
              <a:t> </a:t>
            </a:r>
            <a:r>
              <a:rPr sz="2400" spc="-25" dirty="0">
                <a:latin typeface="Verdana"/>
                <a:cs typeface="Verdana"/>
              </a:rPr>
              <a:t>screen</a:t>
            </a:r>
            <a:endParaRPr sz="2400" dirty="0">
              <a:latin typeface="Verdana"/>
              <a:cs typeface="Verdana"/>
            </a:endParaRPr>
          </a:p>
          <a:p>
            <a:pPr marL="355600" indent="-342900">
              <a:spcBef>
                <a:spcPts val="310"/>
              </a:spcBef>
              <a:buChar char="•"/>
              <a:tabLst>
                <a:tab pos="354965" algn="l"/>
                <a:tab pos="355600" algn="l"/>
              </a:tabLst>
            </a:pPr>
            <a:r>
              <a:rPr sz="2400" spc="-30" dirty="0">
                <a:latin typeface="Verdana"/>
                <a:cs typeface="Verdana"/>
              </a:rPr>
              <a:t>Options</a:t>
            </a:r>
            <a:r>
              <a:rPr sz="2400" spc="-80" dirty="0">
                <a:latin typeface="Verdana"/>
                <a:cs typeface="Verdana"/>
              </a:rPr>
              <a:t> </a:t>
            </a:r>
            <a:r>
              <a:rPr sz="2400" spc="-20" dirty="0">
                <a:latin typeface="Verdana"/>
                <a:cs typeface="Verdana"/>
              </a:rPr>
              <a:t>visible</a:t>
            </a:r>
            <a:endParaRPr sz="2400" dirty="0">
              <a:latin typeface="Verdana"/>
              <a:cs typeface="Verdana"/>
            </a:endParaRPr>
          </a:p>
          <a:p>
            <a:pPr marL="755650" lvl="1" indent="-286385">
              <a:spcBef>
                <a:spcPts val="260"/>
              </a:spcBef>
              <a:buChar char="–"/>
              <a:tabLst>
                <a:tab pos="755650" algn="l"/>
              </a:tabLst>
            </a:pPr>
            <a:r>
              <a:rPr sz="2000" spc="-5" dirty="0">
                <a:latin typeface="Verdana"/>
                <a:cs typeface="Verdana"/>
              </a:rPr>
              <a:t>less</a:t>
            </a:r>
            <a:r>
              <a:rPr sz="2000" spc="-10" dirty="0">
                <a:latin typeface="Verdana"/>
                <a:cs typeface="Verdana"/>
              </a:rPr>
              <a:t> </a:t>
            </a:r>
            <a:r>
              <a:rPr sz="2000" spc="-5" dirty="0">
                <a:latin typeface="Verdana"/>
                <a:cs typeface="Verdana"/>
              </a:rPr>
              <a:t>recall </a:t>
            </a:r>
            <a:r>
              <a:rPr sz="2000" dirty="0">
                <a:latin typeface="Verdana"/>
                <a:cs typeface="Verdana"/>
              </a:rPr>
              <a:t>-</a:t>
            </a:r>
            <a:r>
              <a:rPr sz="2000" spc="-5" dirty="0">
                <a:latin typeface="Verdana"/>
                <a:cs typeface="Verdana"/>
              </a:rPr>
              <a:t> easier</a:t>
            </a:r>
            <a:r>
              <a:rPr sz="2000" spc="-10" dirty="0">
                <a:latin typeface="Verdana"/>
                <a:cs typeface="Verdana"/>
              </a:rPr>
              <a:t> </a:t>
            </a:r>
            <a:r>
              <a:rPr sz="2000" dirty="0">
                <a:latin typeface="Verdana"/>
                <a:cs typeface="Verdana"/>
              </a:rPr>
              <a:t>to</a:t>
            </a:r>
            <a:r>
              <a:rPr sz="2000" spc="-10" dirty="0">
                <a:latin typeface="Verdana"/>
                <a:cs typeface="Verdana"/>
              </a:rPr>
              <a:t> </a:t>
            </a:r>
            <a:r>
              <a:rPr sz="2000" dirty="0">
                <a:latin typeface="Verdana"/>
                <a:cs typeface="Verdana"/>
              </a:rPr>
              <a:t>use</a:t>
            </a:r>
          </a:p>
          <a:p>
            <a:pPr marL="755650" lvl="1" indent="-286385">
              <a:spcBef>
                <a:spcPts val="260"/>
              </a:spcBef>
              <a:buChar char="–"/>
              <a:tabLst>
                <a:tab pos="755650" algn="l"/>
              </a:tabLst>
            </a:pPr>
            <a:r>
              <a:rPr sz="2000" spc="-5" dirty="0">
                <a:latin typeface="Verdana"/>
                <a:cs typeface="Verdana"/>
              </a:rPr>
              <a:t>rely</a:t>
            </a:r>
            <a:r>
              <a:rPr sz="2000" dirty="0">
                <a:latin typeface="Verdana"/>
                <a:cs typeface="Verdana"/>
              </a:rPr>
              <a:t> on</a:t>
            </a:r>
            <a:r>
              <a:rPr sz="2000" spc="15" dirty="0">
                <a:latin typeface="Verdana"/>
                <a:cs typeface="Verdana"/>
              </a:rPr>
              <a:t> </a:t>
            </a:r>
            <a:r>
              <a:rPr sz="2000" spc="-5" dirty="0">
                <a:latin typeface="Verdana"/>
                <a:cs typeface="Verdana"/>
              </a:rPr>
              <a:t>recognition</a:t>
            </a:r>
            <a:r>
              <a:rPr sz="2000" spc="10" dirty="0">
                <a:latin typeface="Verdana"/>
                <a:cs typeface="Verdana"/>
              </a:rPr>
              <a:t> </a:t>
            </a:r>
            <a:r>
              <a:rPr sz="2000" spc="-5" dirty="0">
                <a:latin typeface="Verdana"/>
                <a:cs typeface="Verdana"/>
              </a:rPr>
              <a:t>so</a:t>
            </a:r>
            <a:r>
              <a:rPr sz="2000" spc="5" dirty="0">
                <a:latin typeface="Verdana"/>
                <a:cs typeface="Verdana"/>
              </a:rPr>
              <a:t> </a:t>
            </a:r>
            <a:r>
              <a:rPr sz="2000" spc="-5" dirty="0">
                <a:latin typeface="Verdana"/>
                <a:cs typeface="Verdana"/>
              </a:rPr>
              <a:t>names</a:t>
            </a:r>
            <a:r>
              <a:rPr sz="2000" dirty="0">
                <a:latin typeface="Verdana"/>
                <a:cs typeface="Verdana"/>
              </a:rPr>
              <a:t> should</a:t>
            </a:r>
            <a:r>
              <a:rPr sz="2000" spc="15" dirty="0">
                <a:latin typeface="Verdana"/>
                <a:cs typeface="Verdana"/>
              </a:rPr>
              <a:t> </a:t>
            </a:r>
            <a:r>
              <a:rPr sz="2000" dirty="0">
                <a:latin typeface="Verdana"/>
                <a:cs typeface="Verdana"/>
              </a:rPr>
              <a:t>be</a:t>
            </a:r>
            <a:r>
              <a:rPr sz="2000" spc="-5" dirty="0">
                <a:latin typeface="Verdana"/>
                <a:cs typeface="Verdana"/>
              </a:rPr>
              <a:t> meaningful</a:t>
            </a:r>
            <a:endParaRPr sz="2000" dirty="0">
              <a:latin typeface="Verdana"/>
              <a:cs typeface="Verdana"/>
            </a:endParaRPr>
          </a:p>
          <a:p>
            <a:pPr marL="355600" indent="-342900">
              <a:spcBef>
                <a:spcPts val="310"/>
              </a:spcBef>
              <a:buChar char="•"/>
              <a:tabLst>
                <a:tab pos="354965" algn="l"/>
                <a:tab pos="355600" algn="l"/>
              </a:tabLst>
            </a:pPr>
            <a:r>
              <a:rPr sz="2400" spc="-25" dirty="0">
                <a:latin typeface="Verdana"/>
                <a:cs typeface="Verdana"/>
              </a:rPr>
              <a:t>Selection</a:t>
            </a:r>
            <a:r>
              <a:rPr sz="2400" spc="-90" dirty="0">
                <a:latin typeface="Verdana"/>
                <a:cs typeface="Verdana"/>
              </a:rPr>
              <a:t> </a:t>
            </a:r>
            <a:r>
              <a:rPr sz="2400" spc="-25" dirty="0">
                <a:latin typeface="Verdana"/>
                <a:cs typeface="Verdana"/>
              </a:rPr>
              <a:t>by:</a:t>
            </a:r>
            <a:endParaRPr sz="2400" dirty="0">
              <a:latin typeface="Verdana"/>
              <a:cs typeface="Verdana"/>
            </a:endParaRPr>
          </a:p>
          <a:p>
            <a:pPr marL="755650" lvl="1" indent="-286385">
              <a:spcBef>
                <a:spcPts val="260"/>
              </a:spcBef>
              <a:buChar char="–"/>
              <a:tabLst>
                <a:tab pos="755650" algn="l"/>
              </a:tabLst>
            </a:pPr>
            <a:r>
              <a:rPr sz="2000" spc="-5" dirty="0">
                <a:latin typeface="Verdana"/>
                <a:cs typeface="Verdana"/>
              </a:rPr>
              <a:t>numbers, letters,</a:t>
            </a:r>
            <a:r>
              <a:rPr sz="2000" dirty="0">
                <a:latin typeface="Verdana"/>
                <a:cs typeface="Verdana"/>
              </a:rPr>
              <a:t> </a:t>
            </a:r>
            <a:r>
              <a:rPr sz="2000" spc="-5" dirty="0">
                <a:latin typeface="Verdana"/>
                <a:cs typeface="Verdana"/>
              </a:rPr>
              <a:t>arrow</a:t>
            </a:r>
            <a:r>
              <a:rPr sz="2000" spc="5" dirty="0">
                <a:latin typeface="Verdana"/>
                <a:cs typeface="Verdana"/>
              </a:rPr>
              <a:t> </a:t>
            </a:r>
            <a:r>
              <a:rPr sz="2000" dirty="0">
                <a:latin typeface="Verdana"/>
                <a:cs typeface="Verdana"/>
              </a:rPr>
              <a:t>keys, </a:t>
            </a:r>
            <a:r>
              <a:rPr sz="2000" spc="-5" dirty="0">
                <a:latin typeface="Verdana"/>
                <a:cs typeface="Verdana"/>
              </a:rPr>
              <a:t>mouse</a:t>
            </a:r>
            <a:endParaRPr sz="2000" dirty="0">
              <a:latin typeface="Verdana"/>
              <a:cs typeface="Verdana"/>
            </a:endParaRPr>
          </a:p>
          <a:p>
            <a:pPr marL="755650" lvl="1" indent="-286385">
              <a:spcBef>
                <a:spcPts val="260"/>
              </a:spcBef>
              <a:buChar char="–"/>
              <a:tabLst>
                <a:tab pos="755650" algn="l"/>
                <a:tab pos="2496185" algn="l"/>
              </a:tabLst>
            </a:pPr>
            <a:r>
              <a:rPr sz="2000" spc="-5" dirty="0">
                <a:latin typeface="Verdana"/>
                <a:cs typeface="Verdana"/>
              </a:rPr>
              <a:t>combination	(e.g. mouse </a:t>
            </a:r>
            <a:r>
              <a:rPr sz="2000" dirty="0">
                <a:latin typeface="Verdana"/>
                <a:cs typeface="Verdana"/>
              </a:rPr>
              <a:t>plus</a:t>
            </a:r>
            <a:r>
              <a:rPr sz="2000" spc="-5" dirty="0">
                <a:latin typeface="Verdana"/>
                <a:cs typeface="Verdana"/>
              </a:rPr>
              <a:t> accelerators)</a:t>
            </a:r>
            <a:endParaRPr sz="2000" dirty="0">
              <a:latin typeface="Verdana"/>
              <a:cs typeface="Verdana"/>
            </a:endParaRPr>
          </a:p>
          <a:p>
            <a:pPr marL="355600" indent="-342900">
              <a:spcBef>
                <a:spcPts val="300"/>
              </a:spcBef>
              <a:buChar char="•"/>
              <a:tabLst>
                <a:tab pos="354965" algn="l"/>
                <a:tab pos="355600" algn="l"/>
              </a:tabLst>
            </a:pPr>
            <a:r>
              <a:rPr sz="2400" spc="-25" dirty="0">
                <a:latin typeface="Verdana"/>
                <a:cs typeface="Verdana"/>
              </a:rPr>
              <a:t>Often</a:t>
            </a:r>
            <a:r>
              <a:rPr sz="2400" spc="-45" dirty="0">
                <a:latin typeface="Verdana"/>
                <a:cs typeface="Verdana"/>
              </a:rPr>
              <a:t> </a:t>
            </a:r>
            <a:r>
              <a:rPr sz="2400" spc="-25" dirty="0">
                <a:latin typeface="Verdana"/>
                <a:cs typeface="Verdana"/>
              </a:rPr>
              <a:t>options</a:t>
            </a:r>
            <a:r>
              <a:rPr sz="2400" spc="-45" dirty="0">
                <a:latin typeface="Verdana"/>
                <a:cs typeface="Verdana"/>
              </a:rPr>
              <a:t> </a:t>
            </a:r>
            <a:r>
              <a:rPr sz="2400" spc="-25" dirty="0">
                <a:latin typeface="Verdana"/>
                <a:cs typeface="Verdana"/>
              </a:rPr>
              <a:t>hierarchically</a:t>
            </a:r>
            <a:r>
              <a:rPr sz="2400" spc="-45" dirty="0">
                <a:latin typeface="Verdana"/>
                <a:cs typeface="Verdana"/>
              </a:rPr>
              <a:t> </a:t>
            </a:r>
            <a:r>
              <a:rPr sz="2400" spc="-30" dirty="0">
                <a:latin typeface="Verdana"/>
                <a:cs typeface="Verdana"/>
              </a:rPr>
              <a:t>grouped</a:t>
            </a:r>
            <a:endParaRPr sz="2400" dirty="0">
              <a:latin typeface="Verdana"/>
              <a:cs typeface="Verdana"/>
            </a:endParaRPr>
          </a:p>
          <a:p>
            <a:pPr marL="755650" lvl="1" indent="-286385">
              <a:spcBef>
                <a:spcPts val="260"/>
              </a:spcBef>
              <a:buChar char="–"/>
              <a:tabLst>
                <a:tab pos="755650" algn="l"/>
              </a:tabLst>
            </a:pPr>
            <a:r>
              <a:rPr sz="2000" spc="-5" dirty="0">
                <a:latin typeface="Verdana"/>
                <a:cs typeface="Verdana"/>
              </a:rPr>
              <a:t>sensible</a:t>
            </a:r>
            <a:r>
              <a:rPr sz="2000" spc="-25" dirty="0">
                <a:latin typeface="Verdana"/>
                <a:cs typeface="Verdana"/>
              </a:rPr>
              <a:t> </a:t>
            </a:r>
            <a:r>
              <a:rPr sz="2000" dirty="0">
                <a:latin typeface="Verdana"/>
                <a:cs typeface="Verdana"/>
              </a:rPr>
              <a:t>grouping</a:t>
            </a:r>
            <a:r>
              <a:rPr sz="2000" spc="-15" dirty="0">
                <a:latin typeface="Verdana"/>
                <a:cs typeface="Verdana"/>
              </a:rPr>
              <a:t> </a:t>
            </a:r>
            <a:r>
              <a:rPr sz="2000" spc="5" dirty="0">
                <a:latin typeface="Verdana"/>
                <a:cs typeface="Verdana"/>
              </a:rPr>
              <a:t>is</a:t>
            </a:r>
            <a:r>
              <a:rPr sz="2000" spc="-15" dirty="0">
                <a:latin typeface="Verdana"/>
                <a:cs typeface="Verdana"/>
              </a:rPr>
              <a:t> </a:t>
            </a:r>
            <a:r>
              <a:rPr sz="2000" spc="-5" dirty="0">
                <a:latin typeface="Verdana"/>
                <a:cs typeface="Verdana"/>
              </a:rPr>
              <a:t>needed</a:t>
            </a:r>
            <a:endParaRPr sz="2000" dirty="0">
              <a:latin typeface="Verdana"/>
              <a:cs typeface="Verdana"/>
            </a:endParaRPr>
          </a:p>
          <a:p>
            <a:pPr marL="355600" indent="-342900">
              <a:spcBef>
                <a:spcPts val="310"/>
              </a:spcBef>
              <a:buChar char="•"/>
              <a:tabLst>
                <a:tab pos="354965" algn="l"/>
                <a:tab pos="355600" algn="l"/>
              </a:tabLst>
            </a:pPr>
            <a:r>
              <a:rPr sz="2400" spc="-25" dirty="0">
                <a:latin typeface="Verdana"/>
                <a:cs typeface="Verdana"/>
              </a:rPr>
              <a:t>Restricted</a:t>
            </a:r>
            <a:r>
              <a:rPr sz="2400" spc="-60" dirty="0">
                <a:latin typeface="Verdana"/>
                <a:cs typeface="Verdana"/>
              </a:rPr>
              <a:t> </a:t>
            </a:r>
            <a:r>
              <a:rPr sz="2400" spc="-20" dirty="0">
                <a:latin typeface="Verdana"/>
                <a:cs typeface="Verdana"/>
              </a:rPr>
              <a:t>form</a:t>
            </a:r>
            <a:r>
              <a:rPr sz="2400" spc="-60" dirty="0">
                <a:latin typeface="Verdana"/>
                <a:cs typeface="Verdana"/>
              </a:rPr>
              <a:t> </a:t>
            </a:r>
            <a:r>
              <a:rPr sz="2400" spc="-20" dirty="0">
                <a:latin typeface="Verdana"/>
                <a:cs typeface="Verdana"/>
              </a:rPr>
              <a:t>of</a:t>
            </a:r>
            <a:r>
              <a:rPr sz="2400" spc="-35" dirty="0">
                <a:latin typeface="Verdana"/>
                <a:cs typeface="Verdana"/>
              </a:rPr>
              <a:t> </a:t>
            </a:r>
            <a:r>
              <a:rPr sz="2400" spc="-20" dirty="0">
                <a:latin typeface="Verdana"/>
                <a:cs typeface="Verdana"/>
              </a:rPr>
              <a:t>full</a:t>
            </a:r>
            <a:r>
              <a:rPr sz="2400" spc="-35" dirty="0">
                <a:latin typeface="Verdana"/>
                <a:cs typeface="Verdana"/>
              </a:rPr>
              <a:t> </a:t>
            </a:r>
            <a:r>
              <a:rPr sz="2400" spc="-30" dirty="0">
                <a:latin typeface="Verdana"/>
                <a:cs typeface="Verdana"/>
              </a:rPr>
              <a:t>WIMP</a:t>
            </a:r>
            <a:r>
              <a:rPr sz="2400" spc="-55" dirty="0">
                <a:latin typeface="Verdana"/>
                <a:cs typeface="Verdana"/>
              </a:rPr>
              <a:t> </a:t>
            </a:r>
            <a:r>
              <a:rPr sz="2400" spc="-25" dirty="0">
                <a:latin typeface="Verdana"/>
                <a:cs typeface="Verdana"/>
              </a:rPr>
              <a:t>system</a:t>
            </a:r>
            <a:endParaRPr sz="2400" dirty="0">
              <a:latin typeface="Verdana"/>
              <a:cs typeface="Verdana"/>
            </a:endParaRPr>
          </a:p>
        </p:txBody>
      </p:sp>
    </p:spTree>
    <p:extLst>
      <p:ext uri="{BB962C8B-B14F-4D97-AF65-F5344CB8AC3E}">
        <p14:creationId xmlns:p14="http://schemas.microsoft.com/office/powerpoint/2010/main" val="3396309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6345" y="573735"/>
            <a:ext cx="2813050" cy="697230"/>
          </a:xfrm>
          <a:prstGeom prst="rect">
            <a:avLst/>
          </a:prstGeom>
        </p:spPr>
        <p:txBody>
          <a:bodyPr vert="horz" wrap="square" lIns="0" tIns="13335" rIns="0" bIns="0" rtlCol="0" anchor="ctr">
            <a:spAutoFit/>
          </a:bodyPr>
          <a:lstStyle/>
          <a:p>
            <a:pPr marL="12700">
              <a:lnSpc>
                <a:spcPct val="100000"/>
              </a:lnSpc>
              <a:spcBef>
                <a:spcPts val="105"/>
              </a:spcBef>
            </a:pPr>
            <a:r>
              <a:rPr spc="-15" dirty="0"/>
              <a:t>Introduction</a:t>
            </a:r>
          </a:p>
        </p:txBody>
      </p:sp>
      <p:sp>
        <p:nvSpPr>
          <p:cNvPr id="3" name="object 3"/>
          <p:cNvSpPr txBox="1"/>
          <p:nvPr/>
        </p:nvSpPr>
        <p:spPr>
          <a:xfrm>
            <a:off x="900953" y="1773377"/>
            <a:ext cx="10676965" cy="2754087"/>
          </a:xfrm>
          <a:prstGeom prst="rect">
            <a:avLst/>
          </a:prstGeom>
        </p:spPr>
        <p:txBody>
          <a:bodyPr vert="horz" wrap="square" lIns="0" tIns="62865" rIns="0" bIns="0" rtlCol="0">
            <a:spAutoFit/>
          </a:bodyPr>
          <a:lstStyle/>
          <a:p>
            <a:pPr marL="241300" marR="5080" indent="-228600">
              <a:lnSpc>
                <a:spcPts val="3000"/>
              </a:lnSpc>
              <a:spcBef>
                <a:spcPts val="495"/>
              </a:spcBef>
              <a:buFont typeface="Arial MT"/>
              <a:buChar char="•"/>
              <a:tabLst>
                <a:tab pos="241300" algn="l"/>
              </a:tabLst>
            </a:pPr>
            <a:r>
              <a:rPr sz="2800" spc="-15" dirty="0">
                <a:latin typeface="Calibri"/>
                <a:cs typeface="Calibri"/>
              </a:rPr>
              <a:t>The human </a:t>
            </a:r>
            <a:r>
              <a:rPr sz="2800" spc="-5" dirty="0">
                <a:latin typeface="Calibri"/>
                <a:cs typeface="Calibri"/>
              </a:rPr>
              <a:t>- </a:t>
            </a:r>
            <a:r>
              <a:rPr sz="2800" spc="-25" dirty="0">
                <a:latin typeface="Calibri"/>
                <a:cs typeface="Calibri"/>
              </a:rPr>
              <a:t>central character </a:t>
            </a:r>
            <a:r>
              <a:rPr sz="2800" spc="-5" dirty="0">
                <a:latin typeface="Calibri"/>
                <a:cs typeface="Calibri"/>
              </a:rPr>
              <a:t>in </a:t>
            </a:r>
            <a:r>
              <a:rPr sz="2800" spc="-35" dirty="0">
                <a:latin typeface="Calibri"/>
                <a:cs typeface="Calibri"/>
              </a:rPr>
              <a:t>any </a:t>
            </a:r>
            <a:r>
              <a:rPr sz="2800" spc="-15" dirty="0">
                <a:latin typeface="Calibri"/>
                <a:cs typeface="Calibri"/>
              </a:rPr>
              <a:t>discussion </a:t>
            </a:r>
            <a:r>
              <a:rPr sz="2800" spc="-10" dirty="0">
                <a:latin typeface="Calibri"/>
                <a:cs typeface="Calibri"/>
              </a:rPr>
              <a:t>of </a:t>
            </a:r>
            <a:r>
              <a:rPr sz="2800" spc="-620" dirty="0">
                <a:latin typeface="Calibri"/>
                <a:cs typeface="Calibri"/>
              </a:rPr>
              <a:t> </a:t>
            </a:r>
            <a:r>
              <a:rPr sz="2800" spc="-40" dirty="0">
                <a:latin typeface="Calibri"/>
                <a:cs typeface="Calibri"/>
              </a:rPr>
              <a:t>interactive</a:t>
            </a:r>
            <a:r>
              <a:rPr sz="2800" dirty="0">
                <a:latin typeface="Calibri"/>
                <a:cs typeface="Calibri"/>
              </a:rPr>
              <a:t> </a:t>
            </a:r>
            <a:r>
              <a:rPr sz="2800" spc="-45" dirty="0">
                <a:latin typeface="Calibri"/>
                <a:cs typeface="Calibri"/>
              </a:rPr>
              <a:t>systems</a:t>
            </a:r>
            <a:endParaRPr sz="2800" dirty="0">
              <a:latin typeface="Calibri"/>
              <a:cs typeface="Calibri"/>
            </a:endParaRPr>
          </a:p>
          <a:p>
            <a:pPr marL="241300" marR="146050" indent="-228600">
              <a:lnSpc>
                <a:spcPts val="3000"/>
              </a:lnSpc>
              <a:spcBef>
                <a:spcPts val="1010"/>
              </a:spcBef>
              <a:buFont typeface="Arial MT"/>
              <a:buChar char="•"/>
              <a:tabLst>
                <a:tab pos="241300" algn="l"/>
              </a:tabLst>
            </a:pPr>
            <a:r>
              <a:rPr sz="2800" spc="-15" dirty="0">
                <a:latin typeface="Calibri"/>
                <a:cs typeface="Calibri"/>
              </a:rPr>
              <a:t>The </a:t>
            </a:r>
            <a:r>
              <a:rPr sz="2800" spc="-20" dirty="0">
                <a:latin typeface="Calibri"/>
                <a:cs typeface="Calibri"/>
              </a:rPr>
              <a:t>human,</a:t>
            </a:r>
            <a:r>
              <a:rPr sz="2800" spc="25" dirty="0">
                <a:latin typeface="Calibri"/>
                <a:cs typeface="Calibri"/>
              </a:rPr>
              <a:t> </a:t>
            </a:r>
            <a:r>
              <a:rPr sz="2800" spc="-5" dirty="0">
                <a:latin typeface="Calibri"/>
                <a:cs typeface="Calibri"/>
              </a:rPr>
              <a:t>the</a:t>
            </a:r>
            <a:r>
              <a:rPr sz="2800" spc="-10" dirty="0">
                <a:latin typeface="Calibri"/>
                <a:cs typeface="Calibri"/>
              </a:rPr>
              <a:t> </a:t>
            </a:r>
            <a:r>
              <a:rPr sz="2800" i="1" spc="-5" dirty="0">
                <a:latin typeface="Calibri"/>
                <a:cs typeface="Calibri"/>
              </a:rPr>
              <a:t>user</a:t>
            </a:r>
            <a:r>
              <a:rPr sz="2800" spc="-5" dirty="0">
                <a:latin typeface="Calibri"/>
                <a:cs typeface="Calibri"/>
              </a:rPr>
              <a:t>,</a:t>
            </a:r>
            <a:r>
              <a:rPr sz="2800" spc="-25" dirty="0">
                <a:latin typeface="Calibri"/>
                <a:cs typeface="Calibri"/>
              </a:rPr>
              <a:t> </a:t>
            </a:r>
            <a:r>
              <a:rPr sz="2800" spc="-5" dirty="0">
                <a:latin typeface="Calibri"/>
                <a:cs typeface="Calibri"/>
              </a:rPr>
              <a:t>is</a:t>
            </a:r>
            <a:r>
              <a:rPr sz="2800" spc="5" dirty="0">
                <a:latin typeface="Calibri"/>
                <a:cs typeface="Calibri"/>
              </a:rPr>
              <a:t> </a:t>
            </a:r>
            <a:r>
              <a:rPr sz="2800" spc="-10" dirty="0">
                <a:latin typeface="Calibri"/>
                <a:cs typeface="Calibri"/>
              </a:rPr>
              <a:t>the</a:t>
            </a:r>
            <a:r>
              <a:rPr sz="2800" dirty="0">
                <a:latin typeface="Calibri"/>
                <a:cs typeface="Calibri"/>
              </a:rPr>
              <a:t> </a:t>
            </a:r>
            <a:r>
              <a:rPr sz="2800" spc="-10" dirty="0">
                <a:latin typeface="Calibri"/>
                <a:cs typeface="Calibri"/>
              </a:rPr>
              <a:t>one</a:t>
            </a:r>
            <a:r>
              <a:rPr sz="2800" spc="5" dirty="0">
                <a:latin typeface="Calibri"/>
                <a:cs typeface="Calibri"/>
              </a:rPr>
              <a:t> </a:t>
            </a:r>
            <a:r>
              <a:rPr sz="2800" spc="-5" dirty="0">
                <a:latin typeface="Calibri"/>
                <a:cs typeface="Calibri"/>
              </a:rPr>
              <a:t>whom</a:t>
            </a:r>
            <a:r>
              <a:rPr sz="2800" spc="-30" dirty="0">
                <a:latin typeface="Calibri"/>
                <a:cs typeface="Calibri"/>
              </a:rPr>
              <a:t> </a:t>
            </a:r>
            <a:r>
              <a:rPr sz="2800" spc="-25" dirty="0">
                <a:latin typeface="Calibri"/>
                <a:cs typeface="Calibri"/>
              </a:rPr>
              <a:t>computer </a:t>
            </a:r>
            <a:r>
              <a:rPr sz="2800" spc="-620" dirty="0">
                <a:latin typeface="Calibri"/>
                <a:cs typeface="Calibri"/>
              </a:rPr>
              <a:t> </a:t>
            </a:r>
            <a:r>
              <a:rPr sz="2800" spc="-45" dirty="0">
                <a:latin typeface="Calibri"/>
                <a:cs typeface="Calibri"/>
              </a:rPr>
              <a:t>systems</a:t>
            </a:r>
            <a:r>
              <a:rPr sz="2800" spc="-50" dirty="0">
                <a:latin typeface="Calibri"/>
                <a:cs typeface="Calibri"/>
              </a:rPr>
              <a:t> </a:t>
            </a:r>
            <a:r>
              <a:rPr sz="2800" spc="-35" dirty="0">
                <a:latin typeface="Calibri"/>
                <a:cs typeface="Calibri"/>
              </a:rPr>
              <a:t>are </a:t>
            </a:r>
            <a:r>
              <a:rPr sz="2800" spc="-10" dirty="0">
                <a:latin typeface="Calibri"/>
                <a:cs typeface="Calibri"/>
              </a:rPr>
              <a:t>designed </a:t>
            </a:r>
            <a:r>
              <a:rPr sz="2800" spc="-30" dirty="0">
                <a:latin typeface="Calibri"/>
                <a:cs typeface="Calibri"/>
              </a:rPr>
              <a:t>to</a:t>
            </a:r>
            <a:r>
              <a:rPr sz="2800" spc="75" dirty="0">
                <a:latin typeface="Calibri"/>
                <a:cs typeface="Calibri"/>
              </a:rPr>
              <a:t> </a:t>
            </a:r>
            <a:r>
              <a:rPr sz="2800" spc="-20" dirty="0">
                <a:latin typeface="Calibri"/>
                <a:cs typeface="Calibri"/>
              </a:rPr>
              <a:t>assist</a:t>
            </a:r>
            <a:endParaRPr sz="2800" dirty="0">
              <a:latin typeface="Calibri"/>
              <a:cs typeface="Calibri"/>
            </a:endParaRPr>
          </a:p>
          <a:p>
            <a:pPr marL="241300" marR="88265" indent="-228600">
              <a:lnSpc>
                <a:spcPts val="3000"/>
              </a:lnSpc>
              <a:spcBef>
                <a:spcPts val="1000"/>
              </a:spcBef>
              <a:buFont typeface="Arial MT"/>
              <a:buChar char="•"/>
              <a:tabLst>
                <a:tab pos="241300" algn="l"/>
              </a:tabLst>
            </a:pPr>
            <a:r>
              <a:rPr sz="2800" spc="-15" dirty="0">
                <a:latin typeface="Calibri"/>
                <a:cs typeface="Calibri"/>
              </a:rPr>
              <a:t>The</a:t>
            </a:r>
            <a:r>
              <a:rPr sz="2800" spc="-25" dirty="0">
                <a:latin typeface="Calibri"/>
                <a:cs typeface="Calibri"/>
              </a:rPr>
              <a:t> requirements </a:t>
            </a:r>
            <a:r>
              <a:rPr sz="2800" spc="-5" dirty="0">
                <a:latin typeface="Calibri"/>
                <a:cs typeface="Calibri"/>
              </a:rPr>
              <a:t>of</a:t>
            </a:r>
            <a:r>
              <a:rPr sz="2800" spc="-10" dirty="0">
                <a:latin typeface="Calibri"/>
                <a:cs typeface="Calibri"/>
              </a:rPr>
              <a:t> </a:t>
            </a:r>
            <a:r>
              <a:rPr sz="2800" spc="-15" dirty="0">
                <a:latin typeface="Calibri"/>
                <a:cs typeface="Calibri"/>
              </a:rPr>
              <a:t>the</a:t>
            </a:r>
            <a:r>
              <a:rPr sz="2800" spc="-20" dirty="0">
                <a:latin typeface="Calibri"/>
                <a:cs typeface="Calibri"/>
              </a:rPr>
              <a:t> </a:t>
            </a:r>
            <a:r>
              <a:rPr sz="2800" spc="-15" dirty="0">
                <a:latin typeface="Calibri"/>
                <a:cs typeface="Calibri"/>
              </a:rPr>
              <a:t>user</a:t>
            </a:r>
            <a:r>
              <a:rPr sz="2800" spc="-10" dirty="0">
                <a:latin typeface="Calibri"/>
                <a:cs typeface="Calibri"/>
              </a:rPr>
              <a:t> </a:t>
            </a:r>
            <a:r>
              <a:rPr sz="2800" spc="-15" dirty="0">
                <a:latin typeface="Calibri"/>
                <a:cs typeface="Calibri"/>
              </a:rPr>
              <a:t>should</a:t>
            </a:r>
            <a:r>
              <a:rPr sz="2800" spc="15" dirty="0">
                <a:latin typeface="Calibri"/>
                <a:cs typeface="Calibri"/>
              </a:rPr>
              <a:t> </a:t>
            </a:r>
            <a:r>
              <a:rPr sz="2800" spc="-45" dirty="0">
                <a:latin typeface="Calibri"/>
                <a:cs typeface="Calibri"/>
              </a:rPr>
              <a:t>therefore</a:t>
            </a:r>
            <a:r>
              <a:rPr sz="2800" spc="-50" dirty="0">
                <a:latin typeface="Calibri"/>
                <a:cs typeface="Calibri"/>
              </a:rPr>
              <a:t> </a:t>
            </a:r>
            <a:r>
              <a:rPr sz="2800" spc="-15" dirty="0">
                <a:latin typeface="Calibri"/>
                <a:cs typeface="Calibri"/>
              </a:rPr>
              <a:t>be </a:t>
            </a:r>
            <a:r>
              <a:rPr sz="2800" spc="-620" dirty="0">
                <a:latin typeface="Calibri"/>
                <a:cs typeface="Calibri"/>
              </a:rPr>
              <a:t> </a:t>
            </a:r>
            <a:r>
              <a:rPr sz="2800" spc="-10" dirty="0">
                <a:latin typeface="Calibri"/>
                <a:cs typeface="Calibri"/>
              </a:rPr>
              <a:t>our</a:t>
            </a:r>
            <a:r>
              <a:rPr sz="2800" spc="-20" dirty="0">
                <a:latin typeface="Calibri"/>
                <a:cs typeface="Calibri"/>
              </a:rPr>
              <a:t> </a:t>
            </a:r>
            <a:r>
              <a:rPr sz="2800" spc="-45" dirty="0">
                <a:latin typeface="Calibri"/>
                <a:cs typeface="Calibri"/>
              </a:rPr>
              <a:t>first</a:t>
            </a:r>
            <a:r>
              <a:rPr sz="2800" dirty="0">
                <a:latin typeface="Calibri"/>
                <a:cs typeface="Calibri"/>
              </a:rPr>
              <a:t> </a:t>
            </a:r>
            <a:r>
              <a:rPr sz="2800" spc="-20" dirty="0">
                <a:latin typeface="Calibri"/>
                <a:cs typeface="Calibri"/>
              </a:rPr>
              <a:t>priority</a:t>
            </a:r>
            <a:endParaRPr sz="2800" dirty="0">
              <a:latin typeface="Calibri"/>
              <a:cs typeface="Calibri"/>
            </a:endParaRPr>
          </a:p>
          <a:p>
            <a:pPr marL="241300" marR="342900" indent="-228600">
              <a:lnSpc>
                <a:spcPct val="89300"/>
              </a:lnSpc>
              <a:spcBef>
                <a:spcPts val="955"/>
              </a:spcBef>
              <a:buFont typeface="Arial MT"/>
              <a:buChar char="•"/>
              <a:tabLst>
                <a:tab pos="241300" algn="l"/>
              </a:tabLst>
            </a:pPr>
            <a:r>
              <a:rPr sz="2800" spc="-5" dirty="0">
                <a:latin typeface="Calibri"/>
                <a:cs typeface="Calibri"/>
              </a:rPr>
              <a:t>In </a:t>
            </a:r>
            <a:r>
              <a:rPr sz="2800" spc="-10" dirty="0">
                <a:latin typeface="Calibri"/>
                <a:cs typeface="Calibri"/>
              </a:rPr>
              <a:t>this </a:t>
            </a:r>
            <a:r>
              <a:rPr sz="2800" spc="-20" dirty="0">
                <a:latin typeface="Calibri"/>
                <a:cs typeface="Calibri"/>
              </a:rPr>
              <a:t>chapter we </a:t>
            </a:r>
            <a:r>
              <a:rPr sz="2800" spc="-5" dirty="0">
                <a:latin typeface="Calibri"/>
                <a:cs typeface="Calibri"/>
              </a:rPr>
              <a:t>will </a:t>
            </a:r>
            <a:r>
              <a:rPr sz="2800" spc="-15" dirty="0">
                <a:latin typeface="Calibri"/>
                <a:cs typeface="Calibri"/>
              </a:rPr>
              <a:t>look </a:t>
            </a:r>
            <a:r>
              <a:rPr sz="2800" spc="-20" dirty="0">
                <a:latin typeface="Calibri"/>
                <a:cs typeface="Calibri"/>
              </a:rPr>
              <a:t>at areas </a:t>
            </a:r>
            <a:r>
              <a:rPr sz="2800" spc="-5" dirty="0">
                <a:latin typeface="Calibri"/>
                <a:cs typeface="Calibri"/>
              </a:rPr>
              <a:t>of </a:t>
            </a:r>
            <a:r>
              <a:rPr sz="2800" spc="-15" dirty="0">
                <a:latin typeface="Calibri"/>
                <a:cs typeface="Calibri"/>
              </a:rPr>
              <a:t>human </a:t>
            </a:r>
            <a:r>
              <a:rPr sz="2800" spc="-10" dirty="0">
                <a:latin typeface="Calibri"/>
                <a:cs typeface="Calibri"/>
              </a:rPr>
              <a:t> </a:t>
            </a:r>
            <a:r>
              <a:rPr sz="2800" spc="-25" dirty="0">
                <a:latin typeface="Calibri"/>
                <a:cs typeface="Calibri"/>
              </a:rPr>
              <a:t>psychology </a:t>
            </a:r>
            <a:r>
              <a:rPr sz="2800" spc="-20" dirty="0">
                <a:latin typeface="Calibri"/>
                <a:cs typeface="Calibri"/>
              </a:rPr>
              <a:t>coming under </a:t>
            </a:r>
            <a:r>
              <a:rPr sz="2800" spc="-5" dirty="0">
                <a:latin typeface="Calibri"/>
                <a:cs typeface="Calibri"/>
              </a:rPr>
              <a:t>the </a:t>
            </a:r>
            <a:r>
              <a:rPr sz="2800" spc="-25" dirty="0">
                <a:latin typeface="Calibri"/>
                <a:cs typeface="Calibri"/>
              </a:rPr>
              <a:t>general </a:t>
            </a:r>
            <a:r>
              <a:rPr sz="2800" spc="-15" dirty="0">
                <a:latin typeface="Calibri"/>
                <a:cs typeface="Calibri"/>
              </a:rPr>
              <a:t>banner </a:t>
            </a:r>
            <a:r>
              <a:rPr sz="2800" spc="-10" dirty="0">
                <a:latin typeface="Calibri"/>
                <a:cs typeface="Calibri"/>
              </a:rPr>
              <a:t>of </a:t>
            </a:r>
            <a:r>
              <a:rPr sz="2800" spc="-620" dirty="0">
                <a:latin typeface="Calibri"/>
                <a:cs typeface="Calibri"/>
              </a:rPr>
              <a:t> </a:t>
            </a:r>
            <a:r>
              <a:rPr sz="2800" i="1" spc="-20" dirty="0">
                <a:latin typeface="Calibri"/>
                <a:cs typeface="Calibri"/>
              </a:rPr>
              <a:t>cognitive</a:t>
            </a:r>
            <a:r>
              <a:rPr sz="2800" i="1" dirty="0">
                <a:latin typeface="Calibri"/>
                <a:cs typeface="Calibri"/>
              </a:rPr>
              <a:t> </a:t>
            </a:r>
            <a:r>
              <a:rPr sz="2800" i="1" spc="-25" dirty="0">
                <a:latin typeface="Calibri"/>
                <a:cs typeface="Calibri"/>
              </a:rPr>
              <a:t>psychology</a:t>
            </a:r>
            <a:endParaRPr sz="2800" dirty="0">
              <a:latin typeface="Calibri"/>
              <a:cs typeface="Calibri"/>
            </a:endParaRPr>
          </a:p>
        </p:txBody>
      </p:sp>
    </p:spTree>
    <p:extLst>
      <p:ext uri="{BB962C8B-B14F-4D97-AF65-F5344CB8AC3E}">
        <p14:creationId xmlns:p14="http://schemas.microsoft.com/office/powerpoint/2010/main" val="17927327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7270" y="894079"/>
            <a:ext cx="5027931" cy="689932"/>
          </a:xfrm>
          <a:prstGeom prst="rect">
            <a:avLst/>
          </a:prstGeom>
        </p:spPr>
        <p:txBody>
          <a:bodyPr vert="horz" wrap="square" lIns="0" tIns="12700" rIns="0" bIns="0" rtlCol="0" anchor="ctr">
            <a:spAutoFit/>
          </a:bodyPr>
          <a:lstStyle/>
          <a:p>
            <a:pPr marL="12700">
              <a:lnSpc>
                <a:spcPct val="100000"/>
              </a:lnSpc>
              <a:spcBef>
                <a:spcPts val="100"/>
              </a:spcBef>
            </a:pPr>
            <a:r>
              <a:rPr spc="-5" dirty="0"/>
              <a:t>Natural</a:t>
            </a:r>
            <a:r>
              <a:rPr spc="-50" dirty="0"/>
              <a:t> </a:t>
            </a:r>
            <a:r>
              <a:rPr spc="-5" dirty="0"/>
              <a:t>language</a:t>
            </a:r>
          </a:p>
        </p:txBody>
      </p:sp>
      <p:sp>
        <p:nvSpPr>
          <p:cNvPr id="3" name="object 3"/>
          <p:cNvSpPr txBox="1"/>
          <p:nvPr/>
        </p:nvSpPr>
        <p:spPr>
          <a:xfrm>
            <a:off x="2287270" y="1939290"/>
            <a:ext cx="7198359" cy="3633470"/>
          </a:xfrm>
          <a:prstGeom prst="rect">
            <a:avLst/>
          </a:prstGeom>
        </p:spPr>
        <p:txBody>
          <a:bodyPr vert="horz" wrap="square" lIns="0" tIns="88900" rIns="0" bIns="0" rtlCol="0">
            <a:spAutoFit/>
          </a:bodyPr>
          <a:lstStyle/>
          <a:p>
            <a:pPr marL="355600" indent="-342900">
              <a:spcBef>
                <a:spcPts val="700"/>
              </a:spcBef>
              <a:buChar char="•"/>
              <a:tabLst>
                <a:tab pos="354965" algn="l"/>
                <a:tab pos="355600" algn="l"/>
              </a:tabLst>
            </a:pPr>
            <a:r>
              <a:rPr sz="2400" spc="-25" dirty="0">
                <a:latin typeface="Verdana"/>
                <a:cs typeface="Verdana"/>
              </a:rPr>
              <a:t>Familiar</a:t>
            </a:r>
            <a:r>
              <a:rPr sz="2400" spc="-55" dirty="0">
                <a:latin typeface="Verdana"/>
                <a:cs typeface="Verdana"/>
              </a:rPr>
              <a:t> </a:t>
            </a:r>
            <a:r>
              <a:rPr sz="2400" spc="-15" dirty="0">
                <a:latin typeface="Verdana"/>
                <a:cs typeface="Verdana"/>
              </a:rPr>
              <a:t>to</a:t>
            </a:r>
            <a:r>
              <a:rPr sz="2400" spc="-65" dirty="0">
                <a:latin typeface="Verdana"/>
                <a:cs typeface="Verdana"/>
              </a:rPr>
              <a:t> </a:t>
            </a:r>
            <a:r>
              <a:rPr sz="2400" spc="-25" dirty="0">
                <a:latin typeface="Verdana"/>
                <a:cs typeface="Verdana"/>
              </a:rPr>
              <a:t>user</a:t>
            </a:r>
            <a:endParaRPr sz="2400" dirty="0">
              <a:latin typeface="Verdana"/>
              <a:cs typeface="Verdana"/>
            </a:endParaRPr>
          </a:p>
          <a:p>
            <a:pPr marL="355600" indent="-342900">
              <a:spcBef>
                <a:spcPts val="600"/>
              </a:spcBef>
              <a:buChar char="•"/>
              <a:tabLst>
                <a:tab pos="354965" algn="l"/>
                <a:tab pos="355600" algn="l"/>
              </a:tabLst>
            </a:pPr>
            <a:r>
              <a:rPr sz="2400" spc="-25" dirty="0">
                <a:latin typeface="Verdana"/>
                <a:cs typeface="Verdana"/>
              </a:rPr>
              <a:t>speech</a:t>
            </a:r>
            <a:r>
              <a:rPr sz="2400" spc="-65" dirty="0">
                <a:latin typeface="Verdana"/>
                <a:cs typeface="Verdana"/>
              </a:rPr>
              <a:t> </a:t>
            </a:r>
            <a:r>
              <a:rPr sz="2400" spc="-25" dirty="0">
                <a:latin typeface="Verdana"/>
                <a:cs typeface="Verdana"/>
              </a:rPr>
              <a:t>recognition</a:t>
            </a:r>
            <a:r>
              <a:rPr sz="2400" spc="-60" dirty="0">
                <a:latin typeface="Verdana"/>
                <a:cs typeface="Verdana"/>
              </a:rPr>
              <a:t> </a:t>
            </a:r>
            <a:r>
              <a:rPr sz="2400" spc="-15" dirty="0">
                <a:latin typeface="Verdana"/>
                <a:cs typeface="Verdana"/>
              </a:rPr>
              <a:t>or</a:t>
            </a:r>
            <a:r>
              <a:rPr sz="2400" spc="-35" dirty="0">
                <a:latin typeface="Verdana"/>
                <a:cs typeface="Verdana"/>
              </a:rPr>
              <a:t> </a:t>
            </a:r>
            <a:r>
              <a:rPr sz="2400" spc="-25" dirty="0">
                <a:latin typeface="Verdana"/>
                <a:cs typeface="Verdana"/>
              </a:rPr>
              <a:t>typed</a:t>
            </a:r>
            <a:r>
              <a:rPr sz="2400" spc="-60" dirty="0">
                <a:latin typeface="Verdana"/>
                <a:cs typeface="Verdana"/>
              </a:rPr>
              <a:t> </a:t>
            </a:r>
            <a:r>
              <a:rPr sz="2400" spc="-25" dirty="0">
                <a:latin typeface="Verdana"/>
                <a:cs typeface="Verdana"/>
              </a:rPr>
              <a:t>natural</a:t>
            </a:r>
            <a:r>
              <a:rPr sz="2400" spc="-30" dirty="0">
                <a:latin typeface="Verdana"/>
                <a:cs typeface="Verdana"/>
              </a:rPr>
              <a:t> language</a:t>
            </a:r>
            <a:endParaRPr sz="2400" dirty="0">
              <a:latin typeface="Verdana"/>
              <a:cs typeface="Verdana"/>
            </a:endParaRPr>
          </a:p>
          <a:p>
            <a:pPr marL="355600" indent="-342900">
              <a:spcBef>
                <a:spcPts val="600"/>
              </a:spcBef>
              <a:buChar char="•"/>
              <a:tabLst>
                <a:tab pos="354965" algn="l"/>
                <a:tab pos="355600" algn="l"/>
              </a:tabLst>
            </a:pPr>
            <a:r>
              <a:rPr sz="2400" spc="-25" dirty="0">
                <a:latin typeface="Verdana"/>
                <a:cs typeface="Verdana"/>
              </a:rPr>
              <a:t>Problems</a:t>
            </a:r>
            <a:endParaRPr sz="2400" dirty="0">
              <a:latin typeface="Verdana"/>
              <a:cs typeface="Verdana"/>
            </a:endParaRPr>
          </a:p>
          <a:p>
            <a:pPr marL="755650" lvl="1" indent="-286385">
              <a:spcBef>
                <a:spcPts val="500"/>
              </a:spcBef>
              <a:buChar char="–"/>
              <a:tabLst>
                <a:tab pos="755650" algn="l"/>
              </a:tabLst>
            </a:pPr>
            <a:r>
              <a:rPr sz="2000" spc="-5" dirty="0">
                <a:latin typeface="Verdana"/>
                <a:cs typeface="Verdana"/>
              </a:rPr>
              <a:t>vague</a:t>
            </a:r>
            <a:endParaRPr sz="2000" dirty="0">
              <a:latin typeface="Verdana"/>
              <a:cs typeface="Verdana"/>
            </a:endParaRPr>
          </a:p>
          <a:p>
            <a:pPr marL="755650" lvl="1" indent="-286385">
              <a:spcBef>
                <a:spcPts val="500"/>
              </a:spcBef>
              <a:buChar char="–"/>
              <a:tabLst>
                <a:tab pos="755650" algn="l"/>
              </a:tabLst>
            </a:pPr>
            <a:r>
              <a:rPr lang="en-IN" sz="2000" spc="-5" dirty="0">
                <a:latin typeface="Verdana"/>
                <a:cs typeface="Verdana"/>
              </a:rPr>
              <a:t>A</a:t>
            </a:r>
            <a:r>
              <a:rPr sz="2000" spc="-5" dirty="0" err="1">
                <a:latin typeface="Verdana"/>
                <a:cs typeface="Verdana"/>
              </a:rPr>
              <a:t>mbiguous</a:t>
            </a:r>
            <a:r>
              <a:rPr lang="en-IN" sz="2000" spc="-5" dirty="0">
                <a:latin typeface="Verdana"/>
                <a:cs typeface="Verdana"/>
              </a:rPr>
              <a:t>- confusion</a:t>
            </a:r>
            <a:endParaRPr sz="2000" dirty="0">
              <a:latin typeface="Verdana"/>
              <a:cs typeface="Verdana"/>
            </a:endParaRPr>
          </a:p>
          <a:p>
            <a:pPr marL="755650" lvl="1" indent="-286385">
              <a:spcBef>
                <a:spcPts val="500"/>
              </a:spcBef>
              <a:buChar char="–"/>
              <a:tabLst>
                <a:tab pos="755650" algn="l"/>
              </a:tabLst>
            </a:pPr>
            <a:r>
              <a:rPr sz="2000" spc="-5" dirty="0">
                <a:latin typeface="Verdana"/>
                <a:cs typeface="Verdana"/>
              </a:rPr>
              <a:t>hard</a:t>
            </a:r>
            <a:r>
              <a:rPr sz="2000" spc="-10" dirty="0">
                <a:latin typeface="Verdana"/>
                <a:cs typeface="Verdana"/>
              </a:rPr>
              <a:t> </a:t>
            </a:r>
            <a:r>
              <a:rPr sz="2000" dirty="0">
                <a:latin typeface="Verdana"/>
                <a:cs typeface="Verdana"/>
              </a:rPr>
              <a:t>to</a:t>
            </a:r>
            <a:r>
              <a:rPr sz="2000" spc="-20" dirty="0">
                <a:latin typeface="Verdana"/>
                <a:cs typeface="Verdana"/>
              </a:rPr>
              <a:t> </a:t>
            </a:r>
            <a:r>
              <a:rPr sz="2000" dirty="0">
                <a:latin typeface="Verdana"/>
                <a:cs typeface="Verdana"/>
              </a:rPr>
              <a:t>do</a:t>
            </a:r>
            <a:r>
              <a:rPr sz="2000" spc="-15" dirty="0">
                <a:latin typeface="Verdana"/>
                <a:cs typeface="Verdana"/>
              </a:rPr>
              <a:t> </a:t>
            </a:r>
            <a:r>
              <a:rPr sz="2000" spc="-5" dirty="0">
                <a:latin typeface="Verdana"/>
                <a:cs typeface="Verdana"/>
              </a:rPr>
              <a:t>well!</a:t>
            </a:r>
            <a:endParaRPr sz="2000" dirty="0">
              <a:latin typeface="Verdana"/>
              <a:cs typeface="Verdana"/>
            </a:endParaRPr>
          </a:p>
          <a:p>
            <a:pPr marL="355600" indent="-342900">
              <a:spcBef>
                <a:spcPts val="600"/>
              </a:spcBef>
              <a:buChar char="•"/>
              <a:tabLst>
                <a:tab pos="354965" algn="l"/>
                <a:tab pos="355600" algn="l"/>
              </a:tabLst>
            </a:pPr>
            <a:r>
              <a:rPr sz="2400" spc="-25" dirty="0">
                <a:latin typeface="Verdana"/>
                <a:cs typeface="Verdana"/>
              </a:rPr>
              <a:t>Solutions</a:t>
            </a:r>
            <a:endParaRPr sz="2400" dirty="0">
              <a:latin typeface="Verdana"/>
              <a:cs typeface="Verdana"/>
            </a:endParaRPr>
          </a:p>
          <a:p>
            <a:pPr marL="755650" lvl="1" indent="-286385">
              <a:spcBef>
                <a:spcPts val="489"/>
              </a:spcBef>
              <a:buChar char="–"/>
              <a:tabLst>
                <a:tab pos="755650" algn="l"/>
              </a:tabLst>
            </a:pPr>
            <a:r>
              <a:rPr sz="2000" spc="-5" dirty="0">
                <a:latin typeface="Verdana"/>
                <a:cs typeface="Verdana"/>
              </a:rPr>
              <a:t>try</a:t>
            </a:r>
            <a:r>
              <a:rPr sz="2000" dirty="0">
                <a:latin typeface="Verdana"/>
                <a:cs typeface="Verdana"/>
              </a:rPr>
              <a:t> to</a:t>
            </a:r>
            <a:r>
              <a:rPr sz="2000" spc="-5" dirty="0">
                <a:latin typeface="Verdana"/>
                <a:cs typeface="Verdana"/>
              </a:rPr>
              <a:t> understand</a:t>
            </a:r>
            <a:r>
              <a:rPr sz="2000" spc="5" dirty="0">
                <a:latin typeface="Verdana"/>
                <a:cs typeface="Verdana"/>
              </a:rPr>
              <a:t> </a:t>
            </a:r>
            <a:r>
              <a:rPr sz="2000" dirty="0">
                <a:latin typeface="Verdana"/>
                <a:cs typeface="Verdana"/>
              </a:rPr>
              <a:t>a</a:t>
            </a:r>
            <a:r>
              <a:rPr sz="2000" spc="-10" dirty="0">
                <a:latin typeface="Verdana"/>
                <a:cs typeface="Verdana"/>
              </a:rPr>
              <a:t> </a:t>
            </a:r>
            <a:r>
              <a:rPr sz="2000" spc="-5" dirty="0">
                <a:latin typeface="Verdana"/>
                <a:cs typeface="Verdana"/>
              </a:rPr>
              <a:t>subset</a:t>
            </a:r>
            <a:endParaRPr sz="2000" dirty="0">
              <a:latin typeface="Verdana"/>
              <a:cs typeface="Verdana"/>
            </a:endParaRPr>
          </a:p>
          <a:p>
            <a:pPr marL="755650" lvl="1" indent="-286385">
              <a:spcBef>
                <a:spcPts val="500"/>
              </a:spcBef>
              <a:buChar char="–"/>
              <a:tabLst>
                <a:tab pos="755650" algn="l"/>
              </a:tabLst>
            </a:pPr>
            <a:r>
              <a:rPr sz="2000" spc="-5" dirty="0">
                <a:latin typeface="Verdana"/>
                <a:cs typeface="Verdana"/>
              </a:rPr>
              <a:t>pick</a:t>
            </a:r>
            <a:r>
              <a:rPr sz="2000" spc="-10" dirty="0">
                <a:latin typeface="Verdana"/>
                <a:cs typeface="Verdana"/>
              </a:rPr>
              <a:t> </a:t>
            </a:r>
            <a:r>
              <a:rPr sz="2000" spc="-5" dirty="0">
                <a:latin typeface="Verdana"/>
                <a:cs typeface="Verdana"/>
              </a:rPr>
              <a:t>on</a:t>
            </a:r>
            <a:r>
              <a:rPr sz="2000" spc="-10" dirty="0">
                <a:latin typeface="Verdana"/>
                <a:cs typeface="Verdana"/>
              </a:rPr>
              <a:t> </a:t>
            </a:r>
            <a:r>
              <a:rPr sz="2000" spc="-5" dirty="0">
                <a:latin typeface="Verdana"/>
                <a:cs typeface="Verdana"/>
              </a:rPr>
              <a:t>key</a:t>
            </a:r>
            <a:r>
              <a:rPr sz="2000" spc="-10" dirty="0">
                <a:latin typeface="Verdana"/>
                <a:cs typeface="Verdana"/>
              </a:rPr>
              <a:t> </a:t>
            </a:r>
            <a:r>
              <a:rPr sz="2000" dirty="0">
                <a:latin typeface="Verdana"/>
                <a:cs typeface="Verdana"/>
              </a:rPr>
              <a:t>words</a:t>
            </a:r>
          </a:p>
        </p:txBody>
      </p:sp>
    </p:spTree>
    <p:extLst>
      <p:ext uri="{BB962C8B-B14F-4D97-AF65-F5344CB8AC3E}">
        <p14:creationId xmlns:p14="http://schemas.microsoft.com/office/powerpoint/2010/main" val="38484480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7270" y="836133"/>
            <a:ext cx="3733165" cy="689932"/>
          </a:xfrm>
          <a:prstGeom prst="rect">
            <a:avLst/>
          </a:prstGeom>
        </p:spPr>
        <p:txBody>
          <a:bodyPr vert="horz" wrap="square" lIns="0" tIns="12700" rIns="0" bIns="0" rtlCol="0" anchor="ctr">
            <a:spAutoFit/>
          </a:bodyPr>
          <a:lstStyle/>
          <a:p>
            <a:pPr marL="12700">
              <a:lnSpc>
                <a:spcPct val="100000"/>
              </a:lnSpc>
              <a:spcBef>
                <a:spcPts val="100"/>
              </a:spcBef>
            </a:pPr>
            <a:r>
              <a:rPr spc="-5" dirty="0"/>
              <a:t>Query</a:t>
            </a:r>
            <a:r>
              <a:rPr spc="-70" dirty="0"/>
              <a:t> </a:t>
            </a:r>
            <a:r>
              <a:rPr spc="-5" dirty="0"/>
              <a:t>interfaces</a:t>
            </a:r>
          </a:p>
        </p:txBody>
      </p:sp>
      <p:sp>
        <p:nvSpPr>
          <p:cNvPr id="3" name="object 3"/>
          <p:cNvSpPr txBox="1"/>
          <p:nvPr/>
        </p:nvSpPr>
        <p:spPr>
          <a:xfrm>
            <a:off x="2287270" y="1939291"/>
            <a:ext cx="7370445" cy="3497579"/>
          </a:xfrm>
          <a:prstGeom prst="rect">
            <a:avLst/>
          </a:prstGeom>
        </p:spPr>
        <p:txBody>
          <a:bodyPr vert="horz" wrap="square" lIns="0" tIns="88900" rIns="0" bIns="0" rtlCol="0">
            <a:spAutoFit/>
          </a:bodyPr>
          <a:lstStyle/>
          <a:p>
            <a:pPr marL="355600" indent="-342900">
              <a:spcBef>
                <a:spcPts val="700"/>
              </a:spcBef>
              <a:buChar char="•"/>
              <a:tabLst>
                <a:tab pos="354965" algn="l"/>
                <a:tab pos="355600" algn="l"/>
              </a:tabLst>
            </a:pPr>
            <a:r>
              <a:rPr sz="2400" spc="-30" dirty="0">
                <a:latin typeface="Verdana"/>
                <a:cs typeface="Verdana"/>
              </a:rPr>
              <a:t>Question/answer</a:t>
            </a:r>
            <a:r>
              <a:rPr sz="2400" spc="-55" dirty="0">
                <a:latin typeface="Verdana"/>
                <a:cs typeface="Verdana"/>
              </a:rPr>
              <a:t> </a:t>
            </a:r>
            <a:r>
              <a:rPr sz="2400" spc="-25" dirty="0">
                <a:latin typeface="Verdana"/>
                <a:cs typeface="Verdana"/>
              </a:rPr>
              <a:t>interfaces</a:t>
            </a:r>
            <a:endParaRPr sz="2400" dirty="0">
              <a:latin typeface="Verdana"/>
              <a:cs typeface="Verdana"/>
            </a:endParaRPr>
          </a:p>
          <a:p>
            <a:pPr marL="755650" lvl="1" indent="-286385">
              <a:spcBef>
                <a:spcPts val="500"/>
              </a:spcBef>
              <a:buChar char="–"/>
              <a:tabLst>
                <a:tab pos="755650" algn="l"/>
              </a:tabLst>
            </a:pPr>
            <a:r>
              <a:rPr sz="2000" spc="-5" dirty="0">
                <a:latin typeface="Verdana"/>
                <a:cs typeface="Verdana"/>
              </a:rPr>
              <a:t>user</a:t>
            </a:r>
            <a:r>
              <a:rPr sz="2000" dirty="0">
                <a:latin typeface="Verdana"/>
                <a:cs typeface="Verdana"/>
              </a:rPr>
              <a:t> </a:t>
            </a:r>
            <a:r>
              <a:rPr sz="2000" spc="-5" dirty="0">
                <a:latin typeface="Verdana"/>
                <a:cs typeface="Verdana"/>
              </a:rPr>
              <a:t>led</a:t>
            </a:r>
            <a:r>
              <a:rPr sz="2000" spc="15" dirty="0">
                <a:latin typeface="Verdana"/>
                <a:cs typeface="Verdana"/>
              </a:rPr>
              <a:t> </a:t>
            </a:r>
            <a:r>
              <a:rPr sz="2000" dirty="0">
                <a:latin typeface="Verdana"/>
                <a:cs typeface="Verdana"/>
              </a:rPr>
              <a:t>through</a:t>
            </a:r>
            <a:r>
              <a:rPr sz="2000" spc="5" dirty="0">
                <a:latin typeface="Verdana"/>
                <a:cs typeface="Verdana"/>
              </a:rPr>
              <a:t> </a:t>
            </a:r>
            <a:r>
              <a:rPr sz="2000" spc="-5" dirty="0">
                <a:latin typeface="Verdana"/>
                <a:cs typeface="Verdana"/>
              </a:rPr>
              <a:t>interaction</a:t>
            </a:r>
            <a:r>
              <a:rPr sz="2000" spc="15" dirty="0">
                <a:latin typeface="Verdana"/>
                <a:cs typeface="Verdana"/>
              </a:rPr>
              <a:t> </a:t>
            </a:r>
            <a:r>
              <a:rPr sz="2000" dirty="0">
                <a:latin typeface="Verdana"/>
                <a:cs typeface="Verdana"/>
              </a:rPr>
              <a:t>via</a:t>
            </a:r>
            <a:r>
              <a:rPr sz="2000" spc="5" dirty="0">
                <a:latin typeface="Verdana"/>
                <a:cs typeface="Verdana"/>
              </a:rPr>
              <a:t> </a:t>
            </a:r>
            <a:r>
              <a:rPr sz="2000" spc="-5" dirty="0">
                <a:latin typeface="Verdana"/>
                <a:cs typeface="Verdana"/>
              </a:rPr>
              <a:t>series</a:t>
            </a:r>
            <a:r>
              <a:rPr sz="2000" spc="5" dirty="0">
                <a:latin typeface="Verdana"/>
                <a:cs typeface="Verdana"/>
              </a:rPr>
              <a:t> </a:t>
            </a:r>
            <a:r>
              <a:rPr sz="2000" dirty="0">
                <a:latin typeface="Verdana"/>
                <a:cs typeface="Verdana"/>
              </a:rPr>
              <a:t>of</a:t>
            </a:r>
            <a:r>
              <a:rPr sz="2000" spc="5" dirty="0">
                <a:latin typeface="Verdana"/>
                <a:cs typeface="Verdana"/>
              </a:rPr>
              <a:t> </a:t>
            </a:r>
            <a:r>
              <a:rPr sz="2000" spc="-5" dirty="0">
                <a:latin typeface="Verdana"/>
                <a:cs typeface="Verdana"/>
              </a:rPr>
              <a:t>questions</a:t>
            </a:r>
            <a:endParaRPr sz="2000" dirty="0">
              <a:latin typeface="Verdana"/>
              <a:cs typeface="Verdana"/>
            </a:endParaRPr>
          </a:p>
          <a:p>
            <a:pPr marL="755650" lvl="1" indent="-286385">
              <a:spcBef>
                <a:spcPts val="500"/>
              </a:spcBef>
              <a:buChar char="–"/>
              <a:tabLst>
                <a:tab pos="755650" algn="l"/>
              </a:tabLst>
            </a:pPr>
            <a:r>
              <a:rPr sz="2000" dirty="0">
                <a:latin typeface="Verdana"/>
                <a:cs typeface="Verdana"/>
              </a:rPr>
              <a:t>suitable</a:t>
            </a:r>
            <a:r>
              <a:rPr sz="2000" spc="-15" dirty="0">
                <a:latin typeface="Verdana"/>
                <a:cs typeface="Verdana"/>
              </a:rPr>
              <a:t> </a:t>
            </a:r>
            <a:r>
              <a:rPr sz="2000" dirty="0">
                <a:latin typeface="Verdana"/>
                <a:cs typeface="Verdana"/>
              </a:rPr>
              <a:t>for</a:t>
            </a:r>
            <a:r>
              <a:rPr sz="2000" spc="-5" dirty="0">
                <a:latin typeface="Verdana"/>
                <a:cs typeface="Verdana"/>
              </a:rPr>
              <a:t> </a:t>
            </a:r>
            <a:r>
              <a:rPr sz="2000" dirty="0">
                <a:latin typeface="Verdana"/>
                <a:cs typeface="Verdana"/>
              </a:rPr>
              <a:t>novice</a:t>
            </a:r>
            <a:r>
              <a:rPr sz="2000" spc="-5" dirty="0">
                <a:latin typeface="Verdana"/>
                <a:cs typeface="Verdana"/>
              </a:rPr>
              <a:t> users </a:t>
            </a:r>
            <a:r>
              <a:rPr sz="2000" dirty="0">
                <a:latin typeface="Verdana"/>
                <a:cs typeface="Verdana"/>
              </a:rPr>
              <a:t>but</a:t>
            </a:r>
            <a:r>
              <a:rPr sz="2000" spc="-5" dirty="0">
                <a:latin typeface="Verdana"/>
                <a:cs typeface="Verdana"/>
              </a:rPr>
              <a:t> restricted</a:t>
            </a:r>
            <a:r>
              <a:rPr sz="2000" spc="5" dirty="0">
                <a:latin typeface="Verdana"/>
                <a:cs typeface="Verdana"/>
              </a:rPr>
              <a:t> </a:t>
            </a:r>
            <a:r>
              <a:rPr sz="2000" dirty="0">
                <a:latin typeface="Verdana"/>
                <a:cs typeface="Verdana"/>
              </a:rPr>
              <a:t>functionality</a:t>
            </a:r>
          </a:p>
          <a:p>
            <a:pPr marL="755650" lvl="1" indent="-286385">
              <a:spcBef>
                <a:spcPts val="500"/>
              </a:spcBef>
              <a:buChar char="–"/>
              <a:tabLst>
                <a:tab pos="755650" algn="l"/>
              </a:tabLst>
            </a:pPr>
            <a:r>
              <a:rPr sz="2000" spc="-5" dirty="0">
                <a:latin typeface="Verdana"/>
                <a:cs typeface="Verdana"/>
              </a:rPr>
              <a:t>often</a:t>
            </a:r>
            <a:r>
              <a:rPr sz="2000" spc="5" dirty="0">
                <a:latin typeface="Verdana"/>
                <a:cs typeface="Verdana"/>
              </a:rPr>
              <a:t> </a:t>
            </a:r>
            <a:r>
              <a:rPr sz="2000" spc="-5" dirty="0">
                <a:latin typeface="Verdana"/>
                <a:cs typeface="Verdana"/>
              </a:rPr>
              <a:t>used</a:t>
            </a:r>
            <a:r>
              <a:rPr sz="2000" spc="10" dirty="0">
                <a:latin typeface="Verdana"/>
                <a:cs typeface="Verdana"/>
              </a:rPr>
              <a:t> </a:t>
            </a:r>
            <a:r>
              <a:rPr sz="2000" dirty="0">
                <a:latin typeface="Verdana"/>
                <a:cs typeface="Verdana"/>
              </a:rPr>
              <a:t>in</a:t>
            </a:r>
            <a:r>
              <a:rPr sz="2000" spc="10" dirty="0">
                <a:latin typeface="Verdana"/>
                <a:cs typeface="Verdana"/>
              </a:rPr>
              <a:t> </a:t>
            </a:r>
            <a:r>
              <a:rPr sz="2000" spc="-5" dirty="0">
                <a:latin typeface="Verdana"/>
                <a:cs typeface="Verdana"/>
              </a:rPr>
              <a:t>information</a:t>
            </a:r>
            <a:r>
              <a:rPr sz="2000" spc="10" dirty="0">
                <a:latin typeface="Verdana"/>
                <a:cs typeface="Verdana"/>
              </a:rPr>
              <a:t> </a:t>
            </a:r>
            <a:r>
              <a:rPr sz="2000" spc="-5" dirty="0">
                <a:latin typeface="Verdana"/>
                <a:cs typeface="Verdana"/>
              </a:rPr>
              <a:t>systems</a:t>
            </a:r>
            <a:endParaRPr sz="2000" dirty="0">
              <a:latin typeface="Verdana"/>
              <a:cs typeface="Verdana"/>
            </a:endParaRPr>
          </a:p>
          <a:p>
            <a:pPr lvl="1">
              <a:spcBef>
                <a:spcPts val="5"/>
              </a:spcBef>
              <a:buFont typeface="Verdana"/>
              <a:buChar char="–"/>
            </a:pPr>
            <a:endParaRPr sz="3350" dirty="0">
              <a:latin typeface="Verdana"/>
              <a:cs typeface="Verdana"/>
            </a:endParaRPr>
          </a:p>
          <a:p>
            <a:pPr marL="355600" indent="-342900">
              <a:buChar char="•"/>
              <a:tabLst>
                <a:tab pos="354965" algn="l"/>
                <a:tab pos="355600" algn="l"/>
              </a:tabLst>
            </a:pPr>
            <a:r>
              <a:rPr sz="2400" spc="-25" dirty="0">
                <a:latin typeface="Verdana"/>
                <a:cs typeface="Verdana"/>
              </a:rPr>
              <a:t>Query</a:t>
            </a:r>
            <a:r>
              <a:rPr sz="2400" spc="-55" dirty="0">
                <a:latin typeface="Verdana"/>
                <a:cs typeface="Verdana"/>
              </a:rPr>
              <a:t> </a:t>
            </a:r>
            <a:r>
              <a:rPr sz="2400" spc="-30" dirty="0">
                <a:latin typeface="Verdana"/>
                <a:cs typeface="Verdana"/>
              </a:rPr>
              <a:t>languages</a:t>
            </a:r>
            <a:r>
              <a:rPr sz="2400" spc="-45" dirty="0">
                <a:latin typeface="Verdana"/>
                <a:cs typeface="Verdana"/>
              </a:rPr>
              <a:t> </a:t>
            </a:r>
            <a:r>
              <a:rPr sz="2400" spc="-25" dirty="0">
                <a:latin typeface="Verdana"/>
                <a:cs typeface="Verdana"/>
              </a:rPr>
              <a:t>(e.g.</a:t>
            </a:r>
            <a:r>
              <a:rPr sz="2400" spc="-50" dirty="0">
                <a:latin typeface="Verdana"/>
                <a:cs typeface="Verdana"/>
              </a:rPr>
              <a:t> </a:t>
            </a:r>
            <a:r>
              <a:rPr sz="2400" spc="-30" dirty="0">
                <a:latin typeface="Verdana"/>
                <a:cs typeface="Verdana"/>
              </a:rPr>
              <a:t>SQL)</a:t>
            </a:r>
            <a:endParaRPr sz="2400" dirty="0">
              <a:latin typeface="Verdana"/>
              <a:cs typeface="Verdana"/>
            </a:endParaRPr>
          </a:p>
          <a:p>
            <a:pPr marL="755650" lvl="1" indent="-286385">
              <a:spcBef>
                <a:spcPts val="500"/>
              </a:spcBef>
              <a:buChar char="–"/>
              <a:tabLst>
                <a:tab pos="755650" algn="l"/>
              </a:tabLst>
            </a:pPr>
            <a:r>
              <a:rPr sz="2000" spc="-5" dirty="0">
                <a:latin typeface="Verdana"/>
                <a:cs typeface="Verdana"/>
              </a:rPr>
              <a:t>used</a:t>
            </a:r>
            <a:r>
              <a:rPr sz="2000" spc="10" dirty="0">
                <a:latin typeface="Verdana"/>
                <a:cs typeface="Verdana"/>
              </a:rPr>
              <a:t> </a:t>
            </a:r>
            <a:r>
              <a:rPr sz="2000" dirty="0">
                <a:latin typeface="Verdana"/>
                <a:cs typeface="Verdana"/>
              </a:rPr>
              <a:t>to </a:t>
            </a:r>
            <a:r>
              <a:rPr sz="2000" spc="-5" dirty="0">
                <a:latin typeface="Verdana"/>
                <a:cs typeface="Verdana"/>
              </a:rPr>
              <a:t>retrieve</a:t>
            </a:r>
            <a:r>
              <a:rPr sz="2000" spc="10" dirty="0">
                <a:latin typeface="Verdana"/>
                <a:cs typeface="Verdana"/>
              </a:rPr>
              <a:t> </a:t>
            </a:r>
            <a:r>
              <a:rPr sz="2000" spc="-5" dirty="0">
                <a:latin typeface="Verdana"/>
                <a:cs typeface="Verdana"/>
              </a:rPr>
              <a:t>information</a:t>
            </a:r>
            <a:r>
              <a:rPr sz="2000" spc="10" dirty="0">
                <a:latin typeface="Verdana"/>
                <a:cs typeface="Verdana"/>
              </a:rPr>
              <a:t> </a:t>
            </a:r>
            <a:r>
              <a:rPr sz="2000" spc="-5" dirty="0">
                <a:latin typeface="Verdana"/>
                <a:cs typeface="Verdana"/>
              </a:rPr>
              <a:t>from</a:t>
            </a:r>
            <a:r>
              <a:rPr sz="2000" spc="10" dirty="0">
                <a:latin typeface="Verdana"/>
                <a:cs typeface="Verdana"/>
              </a:rPr>
              <a:t> </a:t>
            </a:r>
            <a:r>
              <a:rPr sz="2000" spc="-5" dirty="0">
                <a:latin typeface="Verdana"/>
                <a:cs typeface="Verdana"/>
              </a:rPr>
              <a:t>database</a:t>
            </a:r>
            <a:endParaRPr sz="2000" dirty="0">
              <a:latin typeface="Verdana"/>
              <a:cs typeface="Verdana"/>
            </a:endParaRPr>
          </a:p>
          <a:p>
            <a:pPr marL="755015" marR="249554" lvl="1" indent="-285750">
              <a:spcBef>
                <a:spcPts val="500"/>
              </a:spcBef>
              <a:buChar char="–"/>
              <a:tabLst>
                <a:tab pos="755650" algn="l"/>
              </a:tabLst>
            </a:pPr>
            <a:r>
              <a:rPr sz="2000" spc="-5" dirty="0">
                <a:latin typeface="Verdana"/>
                <a:cs typeface="Verdana"/>
              </a:rPr>
              <a:t>requires</a:t>
            </a:r>
            <a:r>
              <a:rPr sz="2000" dirty="0">
                <a:latin typeface="Verdana"/>
                <a:cs typeface="Verdana"/>
              </a:rPr>
              <a:t> </a:t>
            </a:r>
            <a:r>
              <a:rPr sz="2000" spc="-5" dirty="0">
                <a:latin typeface="Verdana"/>
                <a:cs typeface="Verdana"/>
              </a:rPr>
              <a:t>understanding</a:t>
            </a:r>
            <a:r>
              <a:rPr sz="2000" spc="10" dirty="0">
                <a:latin typeface="Verdana"/>
                <a:cs typeface="Verdana"/>
              </a:rPr>
              <a:t> </a:t>
            </a:r>
            <a:r>
              <a:rPr sz="2000" spc="-5" dirty="0">
                <a:latin typeface="Verdana"/>
                <a:cs typeface="Verdana"/>
              </a:rPr>
              <a:t>of</a:t>
            </a:r>
            <a:r>
              <a:rPr sz="2000" spc="15" dirty="0">
                <a:latin typeface="Verdana"/>
                <a:cs typeface="Verdana"/>
              </a:rPr>
              <a:t> </a:t>
            </a:r>
            <a:r>
              <a:rPr sz="2000" spc="-5" dirty="0">
                <a:latin typeface="Verdana"/>
                <a:cs typeface="Verdana"/>
              </a:rPr>
              <a:t>database </a:t>
            </a:r>
            <a:r>
              <a:rPr sz="2000" dirty="0">
                <a:latin typeface="Verdana"/>
                <a:cs typeface="Verdana"/>
              </a:rPr>
              <a:t>structure</a:t>
            </a:r>
            <a:r>
              <a:rPr sz="2000" spc="5" dirty="0">
                <a:latin typeface="Verdana"/>
                <a:cs typeface="Verdana"/>
              </a:rPr>
              <a:t> </a:t>
            </a:r>
            <a:r>
              <a:rPr sz="2000" spc="-5" dirty="0">
                <a:latin typeface="Verdana"/>
                <a:cs typeface="Verdana"/>
              </a:rPr>
              <a:t>and </a:t>
            </a:r>
            <a:r>
              <a:rPr sz="2000" spc="-685" dirty="0">
                <a:latin typeface="Verdana"/>
                <a:cs typeface="Verdana"/>
              </a:rPr>
              <a:t> </a:t>
            </a:r>
            <a:r>
              <a:rPr sz="2000" spc="-5" dirty="0">
                <a:latin typeface="Verdana"/>
                <a:cs typeface="Verdana"/>
              </a:rPr>
              <a:t>language </a:t>
            </a:r>
            <a:r>
              <a:rPr sz="2000" dirty="0">
                <a:latin typeface="Verdana"/>
                <a:cs typeface="Verdana"/>
              </a:rPr>
              <a:t>syntax,</a:t>
            </a:r>
            <a:r>
              <a:rPr sz="2000" spc="5" dirty="0">
                <a:latin typeface="Verdana"/>
                <a:cs typeface="Verdana"/>
              </a:rPr>
              <a:t> </a:t>
            </a:r>
            <a:r>
              <a:rPr sz="2000" spc="-5" dirty="0">
                <a:latin typeface="Verdana"/>
                <a:cs typeface="Verdana"/>
              </a:rPr>
              <a:t>hence</a:t>
            </a:r>
            <a:r>
              <a:rPr sz="2000" spc="5" dirty="0">
                <a:latin typeface="Verdana"/>
                <a:cs typeface="Verdana"/>
              </a:rPr>
              <a:t> </a:t>
            </a:r>
            <a:r>
              <a:rPr sz="2000" spc="-5" dirty="0">
                <a:latin typeface="Verdana"/>
                <a:cs typeface="Verdana"/>
              </a:rPr>
              <a:t>requires</a:t>
            </a:r>
            <a:r>
              <a:rPr sz="2000" dirty="0">
                <a:latin typeface="Verdana"/>
                <a:cs typeface="Verdana"/>
              </a:rPr>
              <a:t> some</a:t>
            </a:r>
            <a:r>
              <a:rPr sz="2000" spc="-5" dirty="0">
                <a:latin typeface="Verdana"/>
                <a:cs typeface="Verdana"/>
              </a:rPr>
              <a:t> expertise</a:t>
            </a:r>
            <a:endParaRPr sz="2000" dirty="0">
              <a:latin typeface="Verdana"/>
              <a:cs typeface="Verdana"/>
            </a:endParaRPr>
          </a:p>
        </p:txBody>
      </p:sp>
    </p:spTree>
    <p:extLst>
      <p:ext uri="{BB962C8B-B14F-4D97-AF65-F5344CB8AC3E}">
        <p14:creationId xmlns:p14="http://schemas.microsoft.com/office/powerpoint/2010/main" val="15098109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7270" y="836133"/>
            <a:ext cx="2140585" cy="689932"/>
          </a:xfrm>
          <a:prstGeom prst="rect">
            <a:avLst/>
          </a:prstGeom>
        </p:spPr>
        <p:txBody>
          <a:bodyPr vert="horz" wrap="square" lIns="0" tIns="12700" rIns="0" bIns="0" rtlCol="0" anchor="ctr">
            <a:spAutoFit/>
          </a:bodyPr>
          <a:lstStyle/>
          <a:p>
            <a:pPr marL="12700">
              <a:lnSpc>
                <a:spcPct val="100000"/>
              </a:lnSpc>
              <a:spcBef>
                <a:spcPts val="100"/>
              </a:spcBef>
            </a:pPr>
            <a:r>
              <a:rPr spc="-5" dirty="0"/>
              <a:t>F</a:t>
            </a:r>
            <a:r>
              <a:rPr spc="5" dirty="0"/>
              <a:t>o</a:t>
            </a:r>
            <a:r>
              <a:rPr dirty="0"/>
              <a:t>r</a:t>
            </a:r>
            <a:r>
              <a:rPr spc="-10" dirty="0"/>
              <a:t>m</a:t>
            </a:r>
            <a:r>
              <a:rPr dirty="0"/>
              <a:t>-fi</a:t>
            </a:r>
            <a:r>
              <a:rPr spc="-10" dirty="0"/>
              <a:t>ll</a:t>
            </a:r>
            <a:r>
              <a:rPr dirty="0"/>
              <a:t>s</a:t>
            </a:r>
          </a:p>
        </p:txBody>
      </p:sp>
      <p:sp>
        <p:nvSpPr>
          <p:cNvPr id="3" name="object 3"/>
          <p:cNvSpPr txBox="1"/>
          <p:nvPr/>
        </p:nvSpPr>
        <p:spPr>
          <a:xfrm>
            <a:off x="2287269" y="1939290"/>
            <a:ext cx="6421120" cy="2834640"/>
          </a:xfrm>
          <a:prstGeom prst="rect">
            <a:avLst/>
          </a:prstGeom>
        </p:spPr>
        <p:txBody>
          <a:bodyPr vert="horz" wrap="square" lIns="0" tIns="88900" rIns="0" bIns="0" rtlCol="0">
            <a:spAutoFit/>
          </a:bodyPr>
          <a:lstStyle/>
          <a:p>
            <a:pPr marL="355600" indent="-342900">
              <a:spcBef>
                <a:spcPts val="700"/>
              </a:spcBef>
              <a:buChar char="•"/>
              <a:tabLst>
                <a:tab pos="354965" algn="l"/>
                <a:tab pos="355600" algn="l"/>
              </a:tabLst>
            </a:pPr>
            <a:r>
              <a:rPr sz="2400" spc="-20" dirty="0">
                <a:latin typeface="Verdana"/>
                <a:cs typeface="Verdana"/>
              </a:rPr>
              <a:t>Primarily</a:t>
            </a:r>
            <a:r>
              <a:rPr sz="2400" spc="-55" dirty="0">
                <a:latin typeface="Verdana"/>
                <a:cs typeface="Verdana"/>
              </a:rPr>
              <a:t> </a:t>
            </a:r>
            <a:r>
              <a:rPr sz="2400" spc="-15" dirty="0">
                <a:latin typeface="Verdana"/>
                <a:cs typeface="Verdana"/>
              </a:rPr>
              <a:t>for</a:t>
            </a:r>
            <a:r>
              <a:rPr sz="2400" spc="-45" dirty="0">
                <a:latin typeface="Verdana"/>
                <a:cs typeface="Verdana"/>
              </a:rPr>
              <a:t> </a:t>
            </a:r>
            <a:r>
              <a:rPr sz="2400" spc="-25" dirty="0">
                <a:latin typeface="Verdana"/>
                <a:cs typeface="Verdana"/>
              </a:rPr>
              <a:t>data</a:t>
            </a:r>
            <a:r>
              <a:rPr sz="2400" spc="-55" dirty="0">
                <a:latin typeface="Verdana"/>
                <a:cs typeface="Verdana"/>
              </a:rPr>
              <a:t> </a:t>
            </a:r>
            <a:r>
              <a:rPr sz="2400" spc="-20" dirty="0">
                <a:latin typeface="Verdana"/>
                <a:cs typeface="Verdana"/>
              </a:rPr>
              <a:t>entry</a:t>
            </a:r>
            <a:r>
              <a:rPr sz="2400" spc="-55" dirty="0">
                <a:latin typeface="Verdana"/>
                <a:cs typeface="Verdana"/>
              </a:rPr>
              <a:t> </a:t>
            </a:r>
            <a:r>
              <a:rPr sz="2400" spc="-20" dirty="0">
                <a:latin typeface="Verdana"/>
                <a:cs typeface="Verdana"/>
              </a:rPr>
              <a:t>or</a:t>
            </a:r>
            <a:r>
              <a:rPr sz="2400" spc="-35" dirty="0">
                <a:latin typeface="Verdana"/>
                <a:cs typeface="Verdana"/>
              </a:rPr>
              <a:t> </a:t>
            </a:r>
            <a:r>
              <a:rPr sz="2400" spc="-25" dirty="0">
                <a:latin typeface="Verdana"/>
                <a:cs typeface="Verdana"/>
              </a:rPr>
              <a:t>data</a:t>
            </a:r>
            <a:r>
              <a:rPr sz="2400" spc="-45" dirty="0">
                <a:latin typeface="Verdana"/>
                <a:cs typeface="Verdana"/>
              </a:rPr>
              <a:t> </a:t>
            </a:r>
            <a:r>
              <a:rPr sz="2400" spc="-25" dirty="0">
                <a:latin typeface="Verdana"/>
                <a:cs typeface="Verdana"/>
              </a:rPr>
              <a:t>retrieval</a:t>
            </a:r>
            <a:endParaRPr sz="2400" dirty="0">
              <a:latin typeface="Verdana"/>
              <a:cs typeface="Verdana"/>
            </a:endParaRPr>
          </a:p>
          <a:p>
            <a:pPr marL="355600" indent="-342900">
              <a:spcBef>
                <a:spcPts val="600"/>
              </a:spcBef>
              <a:buChar char="•"/>
              <a:tabLst>
                <a:tab pos="354965" algn="l"/>
                <a:tab pos="355600" algn="l"/>
              </a:tabLst>
            </a:pPr>
            <a:r>
              <a:rPr sz="2400" spc="-25" dirty="0">
                <a:latin typeface="Verdana"/>
                <a:cs typeface="Verdana"/>
              </a:rPr>
              <a:t>Screen</a:t>
            </a:r>
            <a:r>
              <a:rPr sz="2400" spc="-65" dirty="0">
                <a:latin typeface="Verdana"/>
                <a:cs typeface="Verdana"/>
              </a:rPr>
              <a:t> </a:t>
            </a:r>
            <a:r>
              <a:rPr sz="2400" spc="-15" dirty="0">
                <a:latin typeface="Verdana"/>
                <a:cs typeface="Verdana"/>
              </a:rPr>
              <a:t>like</a:t>
            </a:r>
            <a:r>
              <a:rPr sz="2400" spc="-60" dirty="0">
                <a:latin typeface="Verdana"/>
                <a:cs typeface="Verdana"/>
              </a:rPr>
              <a:t> </a:t>
            </a:r>
            <a:r>
              <a:rPr sz="2400" spc="-25" dirty="0">
                <a:latin typeface="Verdana"/>
                <a:cs typeface="Verdana"/>
              </a:rPr>
              <a:t>paper</a:t>
            </a:r>
            <a:r>
              <a:rPr sz="2400" spc="-60" dirty="0">
                <a:latin typeface="Verdana"/>
                <a:cs typeface="Verdana"/>
              </a:rPr>
              <a:t> </a:t>
            </a:r>
            <a:r>
              <a:rPr sz="2400" spc="-25" dirty="0">
                <a:latin typeface="Verdana"/>
                <a:cs typeface="Verdana"/>
              </a:rPr>
              <a:t>form.</a:t>
            </a:r>
            <a:endParaRPr sz="2400" dirty="0">
              <a:latin typeface="Verdana"/>
              <a:cs typeface="Verdana"/>
            </a:endParaRPr>
          </a:p>
          <a:p>
            <a:pPr marL="355600" indent="-342900">
              <a:spcBef>
                <a:spcPts val="600"/>
              </a:spcBef>
              <a:buChar char="•"/>
              <a:tabLst>
                <a:tab pos="354965" algn="l"/>
                <a:tab pos="355600" algn="l"/>
              </a:tabLst>
            </a:pPr>
            <a:r>
              <a:rPr sz="2400" spc="-25" dirty="0">
                <a:latin typeface="Verdana"/>
                <a:cs typeface="Verdana"/>
              </a:rPr>
              <a:t>Data</a:t>
            </a:r>
            <a:r>
              <a:rPr sz="2400" spc="-65" dirty="0">
                <a:latin typeface="Verdana"/>
                <a:cs typeface="Verdana"/>
              </a:rPr>
              <a:t> </a:t>
            </a:r>
            <a:r>
              <a:rPr sz="2400" spc="-20" dirty="0">
                <a:latin typeface="Verdana"/>
                <a:cs typeface="Verdana"/>
              </a:rPr>
              <a:t>put</a:t>
            </a:r>
            <a:r>
              <a:rPr sz="2400" spc="-50" dirty="0">
                <a:latin typeface="Verdana"/>
                <a:cs typeface="Verdana"/>
              </a:rPr>
              <a:t> </a:t>
            </a:r>
            <a:r>
              <a:rPr sz="2400" spc="-10" dirty="0">
                <a:latin typeface="Verdana"/>
                <a:cs typeface="Verdana"/>
              </a:rPr>
              <a:t>in</a:t>
            </a:r>
            <a:r>
              <a:rPr sz="2400" spc="-55" dirty="0">
                <a:latin typeface="Verdana"/>
                <a:cs typeface="Verdana"/>
              </a:rPr>
              <a:t> </a:t>
            </a:r>
            <a:r>
              <a:rPr sz="2400" spc="-25" dirty="0">
                <a:latin typeface="Verdana"/>
                <a:cs typeface="Verdana"/>
              </a:rPr>
              <a:t>relevant</a:t>
            </a:r>
            <a:r>
              <a:rPr sz="2400" spc="-50" dirty="0">
                <a:latin typeface="Verdana"/>
                <a:cs typeface="Verdana"/>
              </a:rPr>
              <a:t> </a:t>
            </a:r>
            <a:r>
              <a:rPr sz="2400" spc="-25" dirty="0">
                <a:latin typeface="Verdana"/>
                <a:cs typeface="Verdana"/>
              </a:rPr>
              <a:t>place</a:t>
            </a:r>
            <a:endParaRPr sz="2400" dirty="0">
              <a:latin typeface="Verdana"/>
              <a:cs typeface="Verdana"/>
            </a:endParaRPr>
          </a:p>
          <a:p>
            <a:pPr marL="355600" indent="-342900">
              <a:spcBef>
                <a:spcPts val="600"/>
              </a:spcBef>
              <a:buChar char="•"/>
              <a:tabLst>
                <a:tab pos="354965" algn="l"/>
                <a:tab pos="355600" algn="l"/>
              </a:tabLst>
            </a:pPr>
            <a:r>
              <a:rPr sz="2400" spc="-25" dirty="0">
                <a:latin typeface="Verdana"/>
                <a:cs typeface="Verdana"/>
              </a:rPr>
              <a:t>Requires</a:t>
            </a:r>
            <a:endParaRPr sz="2400" dirty="0">
              <a:latin typeface="Verdana"/>
              <a:cs typeface="Verdana"/>
            </a:endParaRPr>
          </a:p>
          <a:p>
            <a:pPr marL="755650" lvl="1" indent="-286385">
              <a:spcBef>
                <a:spcPts val="489"/>
              </a:spcBef>
              <a:buChar char="–"/>
              <a:tabLst>
                <a:tab pos="755650" algn="l"/>
              </a:tabLst>
            </a:pPr>
            <a:r>
              <a:rPr sz="2000" spc="-5" dirty="0">
                <a:latin typeface="Verdana"/>
                <a:cs typeface="Verdana"/>
              </a:rPr>
              <a:t>good</a:t>
            </a:r>
            <a:r>
              <a:rPr sz="2000" spc="-40" dirty="0">
                <a:latin typeface="Verdana"/>
                <a:cs typeface="Verdana"/>
              </a:rPr>
              <a:t> </a:t>
            </a:r>
            <a:r>
              <a:rPr sz="2000" spc="-5" dirty="0">
                <a:latin typeface="Verdana"/>
                <a:cs typeface="Verdana"/>
              </a:rPr>
              <a:t>design</a:t>
            </a:r>
            <a:endParaRPr sz="2000" dirty="0">
              <a:latin typeface="Verdana"/>
              <a:cs typeface="Verdana"/>
            </a:endParaRPr>
          </a:p>
          <a:p>
            <a:pPr marL="755015" marR="3314700" lvl="1" indent="-285750">
              <a:spcBef>
                <a:spcPts val="500"/>
              </a:spcBef>
              <a:buChar char="–"/>
              <a:tabLst>
                <a:tab pos="755650" algn="l"/>
              </a:tabLst>
            </a:pPr>
            <a:r>
              <a:rPr sz="2000" spc="-5" dirty="0">
                <a:latin typeface="Verdana"/>
                <a:cs typeface="Verdana"/>
              </a:rPr>
              <a:t>obvious correction </a:t>
            </a:r>
            <a:r>
              <a:rPr sz="2000" spc="-690" dirty="0">
                <a:latin typeface="Verdana"/>
                <a:cs typeface="Verdana"/>
              </a:rPr>
              <a:t> </a:t>
            </a:r>
            <a:r>
              <a:rPr sz="2000" dirty="0">
                <a:latin typeface="Verdana"/>
                <a:cs typeface="Verdana"/>
              </a:rPr>
              <a:t>facilities</a:t>
            </a:r>
          </a:p>
        </p:txBody>
      </p:sp>
    </p:spTree>
    <p:extLst>
      <p:ext uri="{BB962C8B-B14F-4D97-AF65-F5344CB8AC3E}">
        <p14:creationId xmlns:p14="http://schemas.microsoft.com/office/powerpoint/2010/main" val="33602553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7270" y="894079"/>
            <a:ext cx="4951731" cy="689932"/>
          </a:xfrm>
          <a:prstGeom prst="rect">
            <a:avLst/>
          </a:prstGeom>
        </p:spPr>
        <p:txBody>
          <a:bodyPr vert="horz" wrap="square" lIns="0" tIns="12700" rIns="0" bIns="0" rtlCol="0" anchor="ctr">
            <a:spAutoFit/>
          </a:bodyPr>
          <a:lstStyle/>
          <a:p>
            <a:pPr marL="12700">
              <a:lnSpc>
                <a:spcPct val="100000"/>
              </a:lnSpc>
              <a:spcBef>
                <a:spcPts val="100"/>
              </a:spcBef>
            </a:pPr>
            <a:r>
              <a:rPr dirty="0"/>
              <a:t>S</a:t>
            </a:r>
            <a:r>
              <a:rPr spc="-5" dirty="0"/>
              <a:t>p</a:t>
            </a:r>
            <a:r>
              <a:rPr spc="-10" dirty="0"/>
              <a:t>r</a:t>
            </a:r>
            <a:r>
              <a:rPr spc="-5" dirty="0"/>
              <a:t>e</a:t>
            </a:r>
            <a:r>
              <a:rPr spc="5" dirty="0"/>
              <a:t>a</a:t>
            </a:r>
            <a:r>
              <a:rPr spc="-5" dirty="0"/>
              <a:t>ds</a:t>
            </a:r>
            <a:r>
              <a:rPr dirty="0"/>
              <a:t>h</a:t>
            </a:r>
            <a:r>
              <a:rPr spc="-5" dirty="0"/>
              <a:t>ee</a:t>
            </a:r>
            <a:r>
              <a:rPr spc="-10" dirty="0"/>
              <a:t>t</a:t>
            </a:r>
            <a:r>
              <a:rPr dirty="0"/>
              <a:t>s</a:t>
            </a:r>
          </a:p>
        </p:txBody>
      </p:sp>
      <p:sp>
        <p:nvSpPr>
          <p:cNvPr id="3" name="object 3"/>
          <p:cNvSpPr txBox="1"/>
          <p:nvPr/>
        </p:nvSpPr>
        <p:spPr>
          <a:xfrm>
            <a:off x="2287270" y="2015491"/>
            <a:ext cx="7496175" cy="3842077"/>
          </a:xfrm>
          <a:prstGeom prst="rect">
            <a:avLst/>
          </a:prstGeom>
        </p:spPr>
        <p:txBody>
          <a:bodyPr vert="horz" wrap="square" lIns="0" tIns="12700" rIns="0" bIns="0" rtlCol="0">
            <a:spAutoFit/>
          </a:bodyPr>
          <a:lstStyle/>
          <a:p>
            <a:pPr marL="354965" marR="5080" indent="-342900">
              <a:spcBef>
                <a:spcPts val="100"/>
              </a:spcBef>
              <a:buChar char="•"/>
              <a:tabLst>
                <a:tab pos="355600" algn="l"/>
              </a:tabLst>
            </a:pPr>
            <a:r>
              <a:rPr sz="2800" spc="-5" dirty="0">
                <a:latin typeface="Verdana"/>
                <a:cs typeface="Verdana"/>
              </a:rPr>
              <a:t>first </a:t>
            </a:r>
            <a:r>
              <a:rPr sz="2800" spc="-10" dirty="0">
                <a:latin typeface="Verdana"/>
                <a:cs typeface="Verdana"/>
              </a:rPr>
              <a:t>spreadsheet </a:t>
            </a:r>
            <a:r>
              <a:rPr sz="2800" spc="-5" dirty="0">
                <a:latin typeface="Verdana"/>
                <a:cs typeface="Verdana"/>
              </a:rPr>
              <a:t>VISICALC, </a:t>
            </a:r>
            <a:r>
              <a:rPr sz="2800" spc="-10" dirty="0">
                <a:latin typeface="Verdana"/>
                <a:cs typeface="Verdana"/>
              </a:rPr>
              <a:t>followed </a:t>
            </a:r>
            <a:r>
              <a:rPr sz="2800" spc="-5" dirty="0">
                <a:latin typeface="Verdana"/>
                <a:cs typeface="Verdana"/>
              </a:rPr>
              <a:t>by </a:t>
            </a:r>
            <a:r>
              <a:rPr sz="2800" spc="-969" dirty="0">
                <a:latin typeface="Verdana"/>
                <a:cs typeface="Verdana"/>
              </a:rPr>
              <a:t> </a:t>
            </a:r>
            <a:r>
              <a:rPr sz="2800" spc="-5" dirty="0">
                <a:latin typeface="Verdana"/>
                <a:cs typeface="Verdana"/>
              </a:rPr>
              <a:t>Lotus</a:t>
            </a:r>
            <a:r>
              <a:rPr sz="2800" spc="-25" dirty="0">
                <a:latin typeface="Verdana"/>
                <a:cs typeface="Verdana"/>
              </a:rPr>
              <a:t> </a:t>
            </a:r>
            <a:r>
              <a:rPr sz="2800" spc="-5" dirty="0">
                <a:latin typeface="Verdana"/>
                <a:cs typeface="Verdana"/>
              </a:rPr>
              <a:t>1-2-3</a:t>
            </a:r>
            <a:r>
              <a:rPr lang="en-IN" sz="2800" dirty="0">
                <a:latin typeface="Verdana"/>
                <a:cs typeface="Verdana"/>
              </a:rPr>
              <a:t> </a:t>
            </a:r>
            <a:endParaRPr lang="en-IN" sz="2800" dirty="0">
              <a:latin typeface="Verdana"/>
              <a:cs typeface="Verdana"/>
            </a:endParaRPr>
          </a:p>
          <a:p>
            <a:pPr marL="354965" marR="5080" indent="-342900">
              <a:spcBef>
                <a:spcPts val="100"/>
              </a:spcBef>
              <a:buChar char="•"/>
              <a:tabLst>
                <a:tab pos="355600" algn="l"/>
              </a:tabLst>
            </a:pPr>
            <a:r>
              <a:rPr sz="2800" spc="-5" dirty="0">
                <a:latin typeface="Verdana"/>
                <a:cs typeface="Verdana"/>
              </a:rPr>
              <a:t>MS</a:t>
            </a:r>
            <a:r>
              <a:rPr sz="2800" spc="-15" dirty="0">
                <a:latin typeface="Verdana"/>
                <a:cs typeface="Verdana"/>
              </a:rPr>
              <a:t> </a:t>
            </a:r>
            <a:r>
              <a:rPr sz="2800" spc="-10" dirty="0">
                <a:latin typeface="Verdana"/>
                <a:cs typeface="Verdana"/>
              </a:rPr>
              <a:t>Excel</a:t>
            </a:r>
            <a:r>
              <a:rPr sz="2800" spc="-20" dirty="0">
                <a:latin typeface="Verdana"/>
                <a:cs typeface="Verdana"/>
              </a:rPr>
              <a:t> </a:t>
            </a:r>
            <a:r>
              <a:rPr sz="2800" spc="-5" dirty="0">
                <a:latin typeface="Verdana"/>
                <a:cs typeface="Verdana"/>
              </a:rPr>
              <a:t>most</a:t>
            </a:r>
            <a:r>
              <a:rPr sz="2800" dirty="0">
                <a:latin typeface="Verdana"/>
                <a:cs typeface="Verdana"/>
              </a:rPr>
              <a:t> </a:t>
            </a:r>
            <a:r>
              <a:rPr sz="2800" spc="-10" dirty="0">
                <a:latin typeface="Verdana"/>
                <a:cs typeface="Verdana"/>
              </a:rPr>
              <a:t>common</a:t>
            </a:r>
            <a:r>
              <a:rPr sz="2800" spc="-20" dirty="0">
                <a:latin typeface="Verdana"/>
                <a:cs typeface="Verdana"/>
              </a:rPr>
              <a:t> </a:t>
            </a:r>
            <a:r>
              <a:rPr sz="2800" spc="-5" dirty="0">
                <a:latin typeface="Verdana"/>
                <a:cs typeface="Verdana"/>
              </a:rPr>
              <a:t>today</a:t>
            </a:r>
            <a:endParaRPr sz="2800" dirty="0">
              <a:latin typeface="Verdana"/>
              <a:cs typeface="Verdana"/>
            </a:endParaRPr>
          </a:p>
          <a:p>
            <a:pPr marL="355600" indent="-342900">
              <a:spcBef>
                <a:spcPts val="700"/>
              </a:spcBef>
              <a:buChar char="•"/>
              <a:tabLst>
                <a:tab pos="355600" algn="l"/>
              </a:tabLst>
            </a:pPr>
            <a:r>
              <a:rPr sz="2800" spc="-10" dirty="0">
                <a:latin typeface="Verdana"/>
                <a:cs typeface="Verdana"/>
              </a:rPr>
              <a:t>sophisticated</a:t>
            </a:r>
            <a:r>
              <a:rPr sz="2800" spc="15" dirty="0">
                <a:latin typeface="Verdana"/>
                <a:cs typeface="Verdana"/>
              </a:rPr>
              <a:t> </a:t>
            </a:r>
            <a:r>
              <a:rPr sz="2800" spc="-10" dirty="0">
                <a:latin typeface="Verdana"/>
                <a:cs typeface="Verdana"/>
              </a:rPr>
              <a:t>variation</a:t>
            </a:r>
            <a:r>
              <a:rPr sz="2800" dirty="0">
                <a:latin typeface="Verdana"/>
                <a:cs typeface="Verdana"/>
              </a:rPr>
              <a:t> </a:t>
            </a:r>
            <a:r>
              <a:rPr sz="2800" spc="-5" dirty="0">
                <a:latin typeface="Verdana"/>
                <a:cs typeface="Verdana"/>
              </a:rPr>
              <a:t>of</a:t>
            </a:r>
            <a:r>
              <a:rPr sz="2800" spc="10" dirty="0">
                <a:latin typeface="Verdana"/>
                <a:cs typeface="Verdana"/>
              </a:rPr>
              <a:t> </a:t>
            </a:r>
            <a:r>
              <a:rPr sz="2800" spc="-10" dirty="0">
                <a:latin typeface="Verdana"/>
                <a:cs typeface="Verdana"/>
              </a:rPr>
              <a:t>form-filling.</a:t>
            </a:r>
            <a:endParaRPr sz="2800" dirty="0">
              <a:latin typeface="Verdana"/>
              <a:cs typeface="Verdana"/>
            </a:endParaRPr>
          </a:p>
          <a:p>
            <a:pPr marL="755650" lvl="1" indent="-286385">
              <a:spcBef>
                <a:spcPts val="590"/>
              </a:spcBef>
              <a:buChar char="–"/>
              <a:tabLst>
                <a:tab pos="755650" algn="l"/>
              </a:tabLst>
            </a:pPr>
            <a:r>
              <a:rPr sz="2400" spc="-20" dirty="0">
                <a:latin typeface="Verdana"/>
                <a:cs typeface="Verdana"/>
              </a:rPr>
              <a:t>grid</a:t>
            </a:r>
            <a:r>
              <a:rPr sz="2400" spc="-55" dirty="0">
                <a:latin typeface="Verdana"/>
                <a:cs typeface="Verdana"/>
              </a:rPr>
              <a:t> </a:t>
            </a:r>
            <a:r>
              <a:rPr sz="2400" spc="-15" dirty="0">
                <a:latin typeface="Verdana"/>
                <a:cs typeface="Verdana"/>
              </a:rPr>
              <a:t>of</a:t>
            </a:r>
            <a:r>
              <a:rPr sz="2400" spc="-45" dirty="0">
                <a:latin typeface="Verdana"/>
                <a:cs typeface="Verdana"/>
              </a:rPr>
              <a:t> </a:t>
            </a:r>
            <a:r>
              <a:rPr sz="2400" spc="-15" dirty="0">
                <a:latin typeface="Verdana"/>
                <a:cs typeface="Verdana"/>
              </a:rPr>
              <a:t>cells</a:t>
            </a:r>
            <a:r>
              <a:rPr sz="2400" spc="-50" dirty="0">
                <a:latin typeface="Verdana"/>
                <a:cs typeface="Verdana"/>
              </a:rPr>
              <a:t> </a:t>
            </a:r>
            <a:r>
              <a:rPr sz="2400" spc="-25" dirty="0">
                <a:latin typeface="Verdana"/>
                <a:cs typeface="Verdana"/>
              </a:rPr>
              <a:t>contain</a:t>
            </a:r>
            <a:r>
              <a:rPr sz="2400" spc="-60" dirty="0">
                <a:latin typeface="Verdana"/>
                <a:cs typeface="Verdana"/>
              </a:rPr>
              <a:t> </a:t>
            </a:r>
            <a:r>
              <a:rPr sz="2400" dirty="0">
                <a:latin typeface="Verdana"/>
                <a:cs typeface="Verdana"/>
              </a:rPr>
              <a:t>a</a:t>
            </a:r>
            <a:r>
              <a:rPr sz="2400" spc="-40" dirty="0">
                <a:latin typeface="Verdana"/>
                <a:cs typeface="Verdana"/>
              </a:rPr>
              <a:t> </a:t>
            </a:r>
            <a:r>
              <a:rPr sz="2400" spc="-25" dirty="0">
                <a:latin typeface="Verdana"/>
                <a:cs typeface="Verdana"/>
              </a:rPr>
              <a:t>value</a:t>
            </a:r>
            <a:r>
              <a:rPr sz="2400" spc="-50" dirty="0">
                <a:latin typeface="Verdana"/>
                <a:cs typeface="Verdana"/>
              </a:rPr>
              <a:t> </a:t>
            </a:r>
            <a:r>
              <a:rPr sz="2400" spc="-15" dirty="0">
                <a:latin typeface="Verdana"/>
                <a:cs typeface="Verdana"/>
              </a:rPr>
              <a:t>or</a:t>
            </a:r>
            <a:r>
              <a:rPr sz="2400" spc="-35" dirty="0">
                <a:latin typeface="Verdana"/>
                <a:cs typeface="Verdana"/>
              </a:rPr>
              <a:t> </a:t>
            </a:r>
            <a:r>
              <a:rPr sz="2400" dirty="0">
                <a:latin typeface="Verdana"/>
                <a:cs typeface="Verdana"/>
              </a:rPr>
              <a:t>a</a:t>
            </a:r>
            <a:r>
              <a:rPr sz="2400" spc="-55" dirty="0">
                <a:latin typeface="Verdana"/>
                <a:cs typeface="Verdana"/>
              </a:rPr>
              <a:t> </a:t>
            </a:r>
            <a:r>
              <a:rPr sz="2400" spc="-25" dirty="0">
                <a:latin typeface="Verdana"/>
                <a:cs typeface="Verdana"/>
              </a:rPr>
              <a:t>formula</a:t>
            </a:r>
            <a:endParaRPr sz="2400" dirty="0">
              <a:latin typeface="Verdana"/>
              <a:cs typeface="Verdana"/>
            </a:endParaRPr>
          </a:p>
          <a:p>
            <a:pPr marL="755650" lvl="1" indent="-286385">
              <a:spcBef>
                <a:spcPts val="500"/>
              </a:spcBef>
              <a:buChar char="–"/>
              <a:tabLst>
                <a:tab pos="755650" algn="l"/>
              </a:tabLst>
            </a:pPr>
            <a:r>
              <a:rPr sz="2400" spc="-25" dirty="0">
                <a:latin typeface="Verdana"/>
                <a:cs typeface="Verdana"/>
              </a:rPr>
              <a:t>formula</a:t>
            </a:r>
            <a:r>
              <a:rPr sz="2400" spc="-55" dirty="0">
                <a:latin typeface="Verdana"/>
                <a:cs typeface="Verdana"/>
              </a:rPr>
              <a:t> </a:t>
            </a:r>
            <a:r>
              <a:rPr sz="2400" spc="-20" dirty="0">
                <a:latin typeface="Verdana"/>
                <a:cs typeface="Verdana"/>
              </a:rPr>
              <a:t>can</a:t>
            </a:r>
            <a:r>
              <a:rPr sz="2400" spc="-50" dirty="0">
                <a:latin typeface="Verdana"/>
                <a:cs typeface="Verdana"/>
              </a:rPr>
              <a:t> </a:t>
            </a:r>
            <a:r>
              <a:rPr sz="2400" spc="-25" dirty="0">
                <a:latin typeface="Verdana"/>
                <a:cs typeface="Verdana"/>
              </a:rPr>
              <a:t>involve</a:t>
            </a:r>
            <a:r>
              <a:rPr sz="2400" spc="-50" dirty="0">
                <a:latin typeface="Verdana"/>
                <a:cs typeface="Verdana"/>
              </a:rPr>
              <a:t> </a:t>
            </a:r>
            <a:r>
              <a:rPr sz="2400" spc="-25" dirty="0">
                <a:latin typeface="Verdana"/>
                <a:cs typeface="Verdana"/>
              </a:rPr>
              <a:t>values</a:t>
            </a:r>
            <a:r>
              <a:rPr sz="2400" spc="-35" dirty="0">
                <a:latin typeface="Verdana"/>
                <a:cs typeface="Verdana"/>
              </a:rPr>
              <a:t> </a:t>
            </a:r>
            <a:r>
              <a:rPr sz="2400" spc="-20" dirty="0">
                <a:latin typeface="Verdana"/>
                <a:cs typeface="Verdana"/>
              </a:rPr>
              <a:t>of</a:t>
            </a:r>
            <a:r>
              <a:rPr sz="2400" spc="-35" dirty="0">
                <a:latin typeface="Verdana"/>
                <a:cs typeface="Verdana"/>
              </a:rPr>
              <a:t> </a:t>
            </a:r>
            <a:r>
              <a:rPr sz="2400" spc="-25" dirty="0">
                <a:latin typeface="Verdana"/>
                <a:cs typeface="Verdana"/>
              </a:rPr>
              <a:t>other</a:t>
            </a:r>
            <a:r>
              <a:rPr sz="2400" spc="-35" dirty="0">
                <a:latin typeface="Verdana"/>
                <a:cs typeface="Verdana"/>
              </a:rPr>
              <a:t> </a:t>
            </a:r>
            <a:r>
              <a:rPr sz="2400" spc="-20" dirty="0">
                <a:latin typeface="Verdana"/>
                <a:cs typeface="Verdana"/>
              </a:rPr>
              <a:t>cells</a:t>
            </a:r>
            <a:endParaRPr sz="2400" dirty="0">
              <a:latin typeface="Verdana"/>
              <a:cs typeface="Verdana"/>
            </a:endParaRPr>
          </a:p>
          <a:p>
            <a:pPr marL="1841500"/>
            <a:r>
              <a:rPr sz="2000" spc="-5" dirty="0">
                <a:latin typeface="Verdana"/>
                <a:cs typeface="Verdana"/>
              </a:rPr>
              <a:t>e.g. </a:t>
            </a:r>
            <a:r>
              <a:rPr sz="2000" dirty="0">
                <a:latin typeface="Verdana"/>
                <a:cs typeface="Verdana"/>
              </a:rPr>
              <a:t>sum</a:t>
            </a:r>
            <a:r>
              <a:rPr sz="2000" spc="-5" dirty="0">
                <a:latin typeface="Verdana"/>
                <a:cs typeface="Verdana"/>
              </a:rPr>
              <a:t> of</a:t>
            </a:r>
            <a:r>
              <a:rPr sz="2000" spc="5" dirty="0">
                <a:latin typeface="Verdana"/>
                <a:cs typeface="Verdana"/>
              </a:rPr>
              <a:t> </a:t>
            </a:r>
            <a:r>
              <a:rPr sz="2000" spc="-5" dirty="0">
                <a:latin typeface="Verdana"/>
                <a:cs typeface="Verdana"/>
              </a:rPr>
              <a:t>all</a:t>
            </a:r>
            <a:r>
              <a:rPr sz="2000" dirty="0">
                <a:latin typeface="Verdana"/>
                <a:cs typeface="Verdana"/>
              </a:rPr>
              <a:t> cells</a:t>
            </a:r>
            <a:r>
              <a:rPr sz="2000" spc="-5" dirty="0">
                <a:latin typeface="Verdana"/>
                <a:cs typeface="Verdana"/>
              </a:rPr>
              <a:t> </a:t>
            </a:r>
            <a:r>
              <a:rPr sz="2000" dirty="0">
                <a:latin typeface="Verdana"/>
                <a:cs typeface="Verdana"/>
              </a:rPr>
              <a:t>in</a:t>
            </a:r>
            <a:r>
              <a:rPr sz="2000" spc="5" dirty="0">
                <a:latin typeface="Verdana"/>
                <a:cs typeface="Verdana"/>
              </a:rPr>
              <a:t> </a:t>
            </a:r>
            <a:r>
              <a:rPr sz="2000" dirty="0">
                <a:latin typeface="Verdana"/>
                <a:cs typeface="Verdana"/>
              </a:rPr>
              <a:t>this</a:t>
            </a:r>
            <a:r>
              <a:rPr sz="2000" spc="-5" dirty="0">
                <a:latin typeface="Verdana"/>
                <a:cs typeface="Verdana"/>
              </a:rPr>
              <a:t> column</a:t>
            </a:r>
            <a:endParaRPr sz="2000" dirty="0">
              <a:latin typeface="Verdana"/>
              <a:cs typeface="Verdana"/>
            </a:endParaRPr>
          </a:p>
          <a:p>
            <a:pPr marL="755015" marR="398145" indent="-285750">
              <a:spcBef>
                <a:spcPts val="600"/>
              </a:spcBef>
            </a:pPr>
            <a:r>
              <a:rPr sz="2400" dirty="0">
                <a:latin typeface="Verdana"/>
                <a:cs typeface="Verdana"/>
              </a:rPr>
              <a:t>–</a:t>
            </a:r>
            <a:r>
              <a:rPr sz="2400" spc="-125" dirty="0">
                <a:latin typeface="Verdana"/>
                <a:cs typeface="Verdana"/>
              </a:rPr>
              <a:t> </a:t>
            </a:r>
            <a:r>
              <a:rPr sz="2400" spc="-25" dirty="0">
                <a:latin typeface="Verdana"/>
                <a:cs typeface="Verdana"/>
              </a:rPr>
              <a:t>user</a:t>
            </a:r>
            <a:r>
              <a:rPr sz="2400" spc="-35" dirty="0">
                <a:latin typeface="Verdana"/>
                <a:cs typeface="Verdana"/>
              </a:rPr>
              <a:t> </a:t>
            </a:r>
            <a:r>
              <a:rPr sz="2400" spc="-20" dirty="0">
                <a:latin typeface="Verdana"/>
                <a:cs typeface="Verdana"/>
              </a:rPr>
              <a:t>can</a:t>
            </a:r>
            <a:r>
              <a:rPr sz="2400" spc="-60" dirty="0">
                <a:latin typeface="Verdana"/>
                <a:cs typeface="Verdana"/>
              </a:rPr>
              <a:t> </a:t>
            </a:r>
            <a:r>
              <a:rPr sz="2400" spc="-20" dirty="0">
                <a:latin typeface="Verdana"/>
                <a:cs typeface="Verdana"/>
              </a:rPr>
              <a:t>enter</a:t>
            </a:r>
            <a:r>
              <a:rPr sz="2400" spc="-45" dirty="0">
                <a:latin typeface="Verdana"/>
                <a:cs typeface="Verdana"/>
              </a:rPr>
              <a:t> </a:t>
            </a:r>
            <a:r>
              <a:rPr sz="2400" spc="-20" dirty="0">
                <a:latin typeface="Verdana"/>
                <a:cs typeface="Verdana"/>
              </a:rPr>
              <a:t>and</a:t>
            </a:r>
            <a:r>
              <a:rPr sz="2400" spc="-55" dirty="0">
                <a:latin typeface="Verdana"/>
                <a:cs typeface="Verdana"/>
              </a:rPr>
              <a:t> </a:t>
            </a:r>
            <a:r>
              <a:rPr sz="2400" spc="-20" dirty="0">
                <a:latin typeface="Verdana"/>
                <a:cs typeface="Verdana"/>
              </a:rPr>
              <a:t>alter</a:t>
            </a:r>
            <a:r>
              <a:rPr sz="2400" spc="-45" dirty="0">
                <a:latin typeface="Verdana"/>
                <a:cs typeface="Verdana"/>
              </a:rPr>
              <a:t> </a:t>
            </a:r>
            <a:r>
              <a:rPr sz="2400" spc="-25" dirty="0">
                <a:latin typeface="Verdana"/>
                <a:cs typeface="Verdana"/>
              </a:rPr>
              <a:t>data</a:t>
            </a:r>
            <a:r>
              <a:rPr sz="2400" spc="-50" dirty="0">
                <a:latin typeface="Verdana"/>
                <a:cs typeface="Verdana"/>
              </a:rPr>
              <a:t> </a:t>
            </a:r>
            <a:r>
              <a:rPr sz="2400" spc="-30" dirty="0">
                <a:latin typeface="Verdana"/>
                <a:cs typeface="Verdana"/>
              </a:rPr>
              <a:t>spreadsheet </a:t>
            </a:r>
            <a:r>
              <a:rPr sz="2400" spc="-830" dirty="0">
                <a:latin typeface="Verdana"/>
                <a:cs typeface="Verdana"/>
              </a:rPr>
              <a:t> </a:t>
            </a:r>
            <a:r>
              <a:rPr sz="2400" spc="-25" dirty="0">
                <a:latin typeface="Verdana"/>
                <a:cs typeface="Verdana"/>
              </a:rPr>
              <a:t>maintains</a:t>
            </a:r>
            <a:r>
              <a:rPr sz="2400" spc="-50" dirty="0">
                <a:latin typeface="Verdana"/>
                <a:cs typeface="Verdana"/>
              </a:rPr>
              <a:t> </a:t>
            </a:r>
            <a:r>
              <a:rPr sz="2400" spc="-30" dirty="0">
                <a:latin typeface="Verdana"/>
                <a:cs typeface="Verdana"/>
              </a:rPr>
              <a:t>consistency</a:t>
            </a:r>
            <a:endParaRPr sz="2400" dirty="0">
              <a:latin typeface="Verdana"/>
              <a:cs typeface="Verdana"/>
            </a:endParaRPr>
          </a:p>
        </p:txBody>
      </p:sp>
    </p:spTree>
    <p:extLst>
      <p:ext uri="{BB962C8B-B14F-4D97-AF65-F5344CB8AC3E}">
        <p14:creationId xmlns:p14="http://schemas.microsoft.com/office/powerpoint/2010/main" val="23339981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7270" y="894079"/>
            <a:ext cx="7085331" cy="689932"/>
          </a:xfrm>
          <a:prstGeom prst="rect">
            <a:avLst/>
          </a:prstGeom>
        </p:spPr>
        <p:txBody>
          <a:bodyPr vert="horz" wrap="square" lIns="0" tIns="12700" rIns="0" bIns="0" rtlCol="0" anchor="ctr">
            <a:spAutoFit/>
          </a:bodyPr>
          <a:lstStyle/>
          <a:p>
            <a:pPr marL="12700">
              <a:lnSpc>
                <a:spcPct val="100000"/>
              </a:lnSpc>
              <a:spcBef>
                <a:spcPts val="100"/>
              </a:spcBef>
            </a:pPr>
            <a:r>
              <a:rPr spc="-5" dirty="0"/>
              <a:t>Point</a:t>
            </a:r>
            <a:r>
              <a:rPr spc="-25" dirty="0"/>
              <a:t> </a:t>
            </a:r>
            <a:r>
              <a:rPr dirty="0"/>
              <a:t>and</a:t>
            </a:r>
            <a:r>
              <a:rPr spc="-20" dirty="0"/>
              <a:t> </a:t>
            </a:r>
            <a:r>
              <a:rPr spc="-5" dirty="0"/>
              <a:t>click</a:t>
            </a:r>
            <a:r>
              <a:rPr spc="-10" dirty="0"/>
              <a:t> </a:t>
            </a:r>
            <a:r>
              <a:rPr spc="-5" dirty="0"/>
              <a:t>interfaces</a:t>
            </a:r>
          </a:p>
        </p:txBody>
      </p:sp>
      <p:sp>
        <p:nvSpPr>
          <p:cNvPr id="3" name="object 3"/>
          <p:cNvSpPr txBox="1"/>
          <p:nvPr/>
        </p:nvSpPr>
        <p:spPr>
          <a:xfrm>
            <a:off x="2287269" y="1926590"/>
            <a:ext cx="6056630" cy="3779520"/>
          </a:xfrm>
          <a:prstGeom prst="rect">
            <a:avLst/>
          </a:prstGeom>
        </p:spPr>
        <p:txBody>
          <a:bodyPr vert="horz" wrap="square" lIns="0" tIns="101600" rIns="0" bIns="0" rtlCol="0">
            <a:spAutoFit/>
          </a:bodyPr>
          <a:lstStyle/>
          <a:p>
            <a:pPr marL="355600" indent="-342900">
              <a:spcBef>
                <a:spcPts val="800"/>
              </a:spcBef>
              <a:buChar char="•"/>
              <a:tabLst>
                <a:tab pos="355600" algn="l"/>
              </a:tabLst>
            </a:pPr>
            <a:r>
              <a:rPr sz="2800" spc="-10" dirty="0">
                <a:latin typeface="Verdana"/>
                <a:cs typeface="Verdana"/>
              </a:rPr>
              <a:t>used</a:t>
            </a:r>
            <a:r>
              <a:rPr sz="2800" spc="-30" dirty="0">
                <a:latin typeface="Verdana"/>
                <a:cs typeface="Verdana"/>
              </a:rPr>
              <a:t> </a:t>
            </a:r>
            <a:r>
              <a:rPr sz="2800" spc="-5" dirty="0">
                <a:latin typeface="Verdana"/>
                <a:cs typeface="Verdana"/>
              </a:rPr>
              <a:t>in</a:t>
            </a:r>
            <a:r>
              <a:rPr sz="2800" spc="-40" dirty="0">
                <a:latin typeface="Verdana"/>
                <a:cs typeface="Verdana"/>
              </a:rPr>
              <a:t> </a:t>
            </a:r>
            <a:r>
              <a:rPr sz="2800" spc="-5" dirty="0">
                <a:latin typeface="Verdana"/>
                <a:cs typeface="Verdana"/>
              </a:rPr>
              <a:t>..</a:t>
            </a:r>
            <a:endParaRPr sz="2800">
              <a:latin typeface="Verdana"/>
              <a:cs typeface="Verdana"/>
            </a:endParaRPr>
          </a:p>
          <a:p>
            <a:pPr marL="755650" lvl="1" indent="-286385">
              <a:spcBef>
                <a:spcPts val="600"/>
              </a:spcBef>
              <a:buChar char="–"/>
              <a:tabLst>
                <a:tab pos="755650" algn="l"/>
              </a:tabLst>
            </a:pPr>
            <a:r>
              <a:rPr sz="2400" spc="-25" dirty="0">
                <a:latin typeface="Verdana"/>
                <a:cs typeface="Verdana"/>
              </a:rPr>
              <a:t>multimedia</a:t>
            </a:r>
            <a:endParaRPr sz="2400">
              <a:latin typeface="Verdana"/>
              <a:cs typeface="Verdana"/>
            </a:endParaRPr>
          </a:p>
          <a:p>
            <a:pPr marL="755650" lvl="1" indent="-286385">
              <a:spcBef>
                <a:spcPts val="600"/>
              </a:spcBef>
              <a:buChar char="–"/>
              <a:tabLst>
                <a:tab pos="755650" algn="l"/>
              </a:tabLst>
            </a:pPr>
            <a:r>
              <a:rPr sz="2400" spc="-25" dirty="0">
                <a:latin typeface="Verdana"/>
                <a:cs typeface="Verdana"/>
              </a:rPr>
              <a:t>web</a:t>
            </a:r>
            <a:r>
              <a:rPr sz="2400" spc="-100" dirty="0">
                <a:latin typeface="Verdana"/>
                <a:cs typeface="Verdana"/>
              </a:rPr>
              <a:t> </a:t>
            </a:r>
            <a:r>
              <a:rPr sz="2400" spc="-25" dirty="0">
                <a:latin typeface="Verdana"/>
                <a:cs typeface="Verdana"/>
              </a:rPr>
              <a:t>browsers</a:t>
            </a:r>
            <a:endParaRPr sz="2400">
              <a:latin typeface="Verdana"/>
              <a:cs typeface="Verdana"/>
            </a:endParaRPr>
          </a:p>
          <a:p>
            <a:pPr marL="755650" lvl="1" indent="-286385">
              <a:spcBef>
                <a:spcPts val="590"/>
              </a:spcBef>
              <a:buChar char="–"/>
              <a:tabLst>
                <a:tab pos="755650" algn="l"/>
              </a:tabLst>
            </a:pPr>
            <a:r>
              <a:rPr sz="2400" spc="-30" dirty="0">
                <a:latin typeface="Verdana"/>
                <a:cs typeface="Verdana"/>
              </a:rPr>
              <a:t>hypertext</a:t>
            </a:r>
            <a:endParaRPr sz="2400">
              <a:latin typeface="Verdana"/>
              <a:cs typeface="Verdana"/>
            </a:endParaRPr>
          </a:p>
          <a:p>
            <a:pPr marL="355600" indent="-342900">
              <a:spcBef>
                <a:spcPts val="2440"/>
              </a:spcBef>
              <a:buChar char="•"/>
              <a:tabLst>
                <a:tab pos="355600" algn="l"/>
              </a:tabLst>
            </a:pPr>
            <a:r>
              <a:rPr sz="2800" spc="-10" dirty="0">
                <a:latin typeface="Verdana"/>
                <a:cs typeface="Verdana"/>
              </a:rPr>
              <a:t>just</a:t>
            </a:r>
            <a:r>
              <a:rPr sz="2800" spc="-25" dirty="0">
                <a:latin typeface="Verdana"/>
                <a:cs typeface="Verdana"/>
              </a:rPr>
              <a:t> </a:t>
            </a:r>
            <a:r>
              <a:rPr sz="2800" spc="-10" dirty="0">
                <a:latin typeface="Verdana"/>
                <a:cs typeface="Verdana"/>
              </a:rPr>
              <a:t>click</a:t>
            </a:r>
            <a:r>
              <a:rPr sz="2800" spc="-35" dirty="0">
                <a:latin typeface="Verdana"/>
                <a:cs typeface="Verdana"/>
              </a:rPr>
              <a:t> </a:t>
            </a:r>
            <a:r>
              <a:rPr sz="2800" spc="-5" dirty="0">
                <a:latin typeface="Verdana"/>
                <a:cs typeface="Verdana"/>
              </a:rPr>
              <a:t>something!</a:t>
            </a:r>
            <a:endParaRPr sz="2800">
              <a:latin typeface="Verdana"/>
              <a:cs typeface="Verdana"/>
            </a:endParaRPr>
          </a:p>
          <a:p>
            <a:pPr marL="755650" lvl="1" indent="-286385">
              <a:spcBef>
                <a:spcPts val="590"/>
              </a:spcBef>
              <a:buChar char="–"/>
              <a:tabLst>
                <a:tab pos="755650" algn="l"/>
              </a:tabLst>
            </a:pPr>
            <a:r>
              <a:rPr sz="2400" spc="-25" dirty="0">
                <a:latin typeface="Verdana"/>
                <a:cs typeface="Verdana"/>
              </a:rPr>
              <a:t>icons,</a:t>
            </a:r>
            <a:r>
              <a:rPr sz="2400" spc="-45" dirty="0">
                <a:latin typeface="Verdana"/>
                <a:cs typeface="Verdana"/>
              </a:rPr>
              <a:t> </a:t>
            </a:r>
            <a:r>
              <a:rPr sz="2400" spc="-25" dirty="0">
                <a:latin typeface="Verdana"/>
                <a:cs typeface="Verdana"/>
              </a:rPr>
              <a:t>text</a:t>
            </a:r>
            <a:r>
              <a:rPr sz="2400" spc="-45" dirty="0">
                <a:latin typeface="Verdana"/>
                <a:cs typeface="Verdana"/>
              </a:rPr>
              <a:t> </a:t>
            </a:r>
            <a:r>
              <a:rPr sz="2400" spc="-20" dirty="0">
                <a:latin typeface="Verdana"/>
                <a:cs typeface="Verdana"/>
              </a:rPr>
              <a:t>links</a:t>
            </a:r>
            <a:r>
              <a:rPr sz="2400" spc="-50" dirty="0">
                <a:latin typeface="Verdana"/>
                <a:cs typeface="Verdana"/>
              </a:rPr>
              <a:t> </a:t>
            </a:r>
            <a:r>
              <a:rPr sz="2400" spc="-15" dirty="0">
                <a:latin typeface="Verdana"/>
                <a:cs typeface="Verdana"/>
              </a:rPr>
              <a:t>or</a:t>
            </a:r>
            <a:r>
              <a:rPr sz="2400" spc="-45" dirty="0">
                <a:latin typeface="Verdana"/>
                <a:cs typeface="Verdana"/>
              </a:rPr>
              <a:t> </a:t>
            </a:r>
            <a:r>
              <a:rPr sz="2400" spc="-25" dirty="0">
                <a:latin typeface="Verdana"/>
                <a:cs typeface="Verdana"/>
              </a:rPr>
              <a:t>location</a:t>
            </a:r>
            <a:r>
              <a:rPr sz="2400" spc="-50" dirty="0">
                <a:latin typeface="Verdana"/>
                <a:cs typeface="Verdana"/>
              </a:rPr>
              <a:t> </a:t>
            </a:r>
            <a:r>
              <a:rPr sz="2400" spc="-20" dirty="0">
                <a:latin typeface="Verdana"/>
                <a:cs typeface="Verdana"/>
              </a:rPr>
              <a:t>on</a:t>
            </a:r>
            <a:r>
              <a:rPr sz="2400" spc="-45" dirty="0">
                <a:latin typeface="Verdana"/>
                <a:cs typeface="Verdana"/>
              </a:rPr>
              <a:t> </a:t>
            </a:r>
            <a:r>
              <a:rPr sz="2400" spc="-25" dirty="0">
                <a:latin typeface="Verdana"/>
                <a:cs typeface="Verdana"/>
              </a:rPr>
              <a:t>map</a:t>
            </a:r>
            <a:endParaRPr sz="2400">
              <a:latin typeface="Verdana"/>
              <a:cs typeface="Verdana"/>
            </a:endParaRPr>
          </a:p>
          <a:p>
            <a:pPr marL="355600" indent="-342900">
              <a:spcBef>
                <a:spcPts val="2440"/>
              </a:spcBef>
              <a:buChar char="•"/>
              <a:tabLst>
                <a:tab pos="355600" algn="l"/>
              </a:tabLst>
            </a:pPr>
            <a:r>
              <a:rPr sz="2800" spc="-5" dirty="0">
                <a:latin typeface="Verdana"/>
                <a:cs typeface="Verdana"/>
              </a:rPr>
              <a:t>minimal</a:t>
            </a:r>
            <a:r>
              <a:rPr sz="2800" spc="-45" dirty="0">
                <a:latin typeface="Verdana"/>
                <a:cs typeface="Verdana"/>
              </a:rPr>
              <a:t> </a:t>
            </a:r>
            <a:r>
              <a:rPr sz="2800" spc="-10" dirty="0">
                <a:latin typeface="Verdana"/>
                <a:cs typeface="Verdana"/>
              </a:rPr>
              <a:t>typing</a:t>
            </a:r>
            <a:endParaRPr sz="2800">
              <a:latin typeface="Verdana"/>
              <a:cs typeface="Verdana"/>
            </a:endParaRPr>
          </a:p>
        </p:txBody>
      </p:sp>
    </p:spTree>
    <p:extLst>
      <p:ext uri="{BB962C8B-B14F-4D97-AF65-F5344CB8AC3E}">
        <p14:creationId xmlns:p14="http://schemas.microsoft.com/office/powerpoint/2010/main" val="14541829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7270" y="836133"/>
            <a:ext cx="3654425" cy="689932"/>
          </a:xfrm>
          <a:prstGeom prst="rect">
            <a:avLst/>
          </a:prstGeom>
        </p:spPr>
        <p:txBody>
          <a:bodyPr vert="horz" wrap="square" lIns="0" tIns="12700" rIns="0" bIns="0" rtlCol="0" anchor="ctr">
            <a:spAutoFit/>
          </a:bodyPr>
          <a:lstStyle/>
          <a:p>
            <a:pPr marL="12700">
              <a:lnSpc>
                <a:spcPct val="100000"/>
              </a:lnSpc>
              <a:spcBef>
                <a:spcPts val="100"/>
              </a:spcBef>
            </a:pPr>
            <a:r>
              <a:rPr spc="-5" dirty="0"/>
              <a:t>WIMP</a:t>
            </a:r>
            <a:r>
              <a:rPr spc="-60" dirty="0"/>
              <a:t> </a:t>
            </a:r>
            <a:r>
              <a:rPr spc="-5" dirty="0"/>
              <a:t>Interface</a:t>
            </a:r>
          </a:p>
        </p:txBody>
      </p:sp>
      <p:sp>
        <p:nvSpPr>
          <p:cNvPr id="3" name="object 3"/>
          <p:cNvSpPr txBox="1"/>
          <p:nvPr/>
        </p:nvSpPr>
        <p:spPr>
          <a:xfrm>
            <a:off x="2287270" y="1939289"/>
            <a:ext cx="7433309" cy="3926716"/>
          </a:xfrm>
          <a:prstGeom prst="rect">
            <a:avLst/>
          </a:prstGeom>
        </p:spPr>
        <p:txBody>
          <a:bodyPr vert="horz" wrap="square" lIns="0" tIns="45720" rIns="0" bIns="0" rtlCol="0">
            <a:spAutoFit/>
          </a:bodyPr>
          <a:lstStyle/>
          <a:p>
            <a:pPr marR="5068570" algn="r">
              <a:spcBef>
                <a:spcPts val="360"/>
              </a:spcBef>
            </a:pPr>
            <a:r>
              <a:rPr sz="2800" spc="-25" dirty="0">
                <a:latin typeface="Verdana"/>
                <a:cs typeface="Verdana"/>
              </a:rPr>
              <a:t>W</a:t>
            </a:r>
            <a:r>
              <a:rPr sz="2400" spc="-25" dirty="0">
                <a:latin typeface="Verdana"/>
                <a:cs typeface="Verdana"/>
              </a:rPr>
              <a:t>indows</a:t>
            </a:r>
            <a:endParaRPr sz="2400" dirty="0">
              <a:latin typeface="Verdana"/>
              <a:cs typeface="Verdana"/>
            </a:endParaRPr>
          </a:p>
          <a:p>
            <a:pPr marR="5057140" algn="r">
              <a:spcBef>
                <a:spcPts val="260"/>
              </a:spcBef>
            </a:pPr>
            <a:r>
              <a:rPr sz="2800" spc="-20" dirty="0">
                <a:latin typeface="Verdana"/>
                <a:cs typeface="Verdana"/>
              </a:rPr>
              <a:t>I</a:t>
            </a:r>
            <a:r>
              <a:rPr sz="2400" spc="-20" dirty="0">
                <a:latin typeface="Verdana"/>
                <a:cs typeface="Verdana"/>
              </a:rPr>
              <a:t>cons</a:t>
            </a:r>
            <a:endParaRPr sz="2400" dirty="0">
              <a:latin typeface="Verdana"/>
              <a:cs typeface="Verdana"/>
            </a:endParaRPr>
          </a:p>
          <a:p>
            <a:pPr marR="2207260" algn="ctr">
              <a:spcBef>
                <a:spcPts val="260"/>
              </a:spcBef>
            </a:pPr>
            <a:r>
              <a:rPr sz="2800" spc="-20" dirty="0">
                <a:latin typeface="Verdana"/>
                <a:cs typeface="Verdana"/>
              </a:rPr>
              <a:t>M</a:t>
            </a:r>
            <a:r>
              <a:rPr sz="2400" spc="-20" dirty="0">
                <a:latin typeface="Verdana"/>
                <a:cs typeface="Verdana"/>
              </a:rPr>
              <a:t>enus</a:t>
            </a:r>
            <a:endParaRPr sz="2400" dirty="0">
              <a:latin typeface="Verdana"/>
              <a:cs typeface="Verdana"/>
            </a:endParaRPr>
          </a:p>
          <a:p>
            <a:pPr marR="802640" algn="ctr">
              <a:spcBef>
                <a:spcPts val="260"/>
              </a:spcBef>
            </a:pPr>
            <a:r>
              <a:rPr sz="2800" spc="-20" dirty="0">
                <a:latin typeface="Verdana"/>
                <a:cs typeface="Verdana"/>
              </a:rPr>
              <a:t>P</a:t>
            </a:r>
            <a:r>
              <a:rPr sz="2400" spc="-20" dirty="0">
                <a:latin typeface="Verdana"/>
                <a:cs typeface="Verdana"/>
              </a:rPr>
              <a:t>ointers</a:t>
            </a:r>
            <a:endParaRPr sz="2400" dirty="0">
              <a:latin typeface="Verdana"/>
              <a:cs typeface="Verdana"/>
            </a:endParaRPr>
          </a:p>
          <a:p>
            <a:pPr marL="388620">
              <a:spcBef>
                <a:spcPts val="1850"/>
              </a:spcBef>
            </a:pPr>
            <a:r>
              <a:rPr sz="2000" dirty="0">
                <a:latin typeface="Verdana"/>
                <a:cs typeface="Verdana"/>
              </a:rPr>
              <a:t>… or</a:t>
            </a:r>
            <a:r>
              <a:rPr sz="2000" spc="-5" dirty="0">
                <a:latin typeface="Verdana"/>
                <a:cs typeface="Verdana"/>
              </a:rPr>
              <a:t> </a:t>
            </a:r>
            <a:r>
              <a:rPr sz="2000" dirty="0">
                <a:latin typeface="Verdana"/>
                <a:cs typeface="Verdana"/>
              </a:rPr>
              <a:t>windows,</a:t>
            </a:r>
            <a:r>
              <a:rPr sz="2000" spc="-5" dirty="0">
                <a:latin typeface="Verdana"/>
                <a:cs typeface="Verdana"/>
              </a:rPr>
              <a:t> </a:t>
            </a:r>
            <a:r>
              <a:rPr sz="2000" dirty="0">
                <a:latin typeface="Verdana"/>
                <a:cs typeface="Verdana"/>
              </a:rPr>
              <a:t>icons, </a:t>
            </a:r>
            <a:r>
              <a:rPr sz="2000" spc="-5" dirty="0">
                <a:latin typeface="Verdana"/>
                <a:cs typeface="Verdana"/>
              </a:rPr>
              <a:t>mice,</a:t>
            </a:r>
            <a:r>
              <a:rPr sz="2000" dirty="0">
                <a:latin typeface="Verdana"/>
                <a:cs typeface="Verdana"/>
              </a:rPr>
              <a:t> and</a:t>
            </a:r>
            <a:r>
              <a:rPr sz="2000" spc="-10" dirty="0">
                <a:latin typeface="Verdana"/>
                <a:cs typeface="Verdana"/>
              </a:rPr>
              <a:t> </a:t>
            </a:r>
            <a:r>
              <a:rPr sz="2000" dirty="0">
                <a:latin typeface="Verdana"/>
                <a:cs typeface="Verdana"/>
              </a:rPr>
              <a:t>pull-down</a:t>
            </a:r>
            <a:r>
              <a:rPr sz="2000" spc="5" dirty="0">
                <a:latin typeface="Verdana"/>
                <a:cs typeface="Verdana"/>
              </a:rPr>
              <a:t> </a:t>
            </a:r>
            <a:r>
              <a:rPr sz="2000" spc="-5" dirty="0">
                <a:latin typeface="Verdana"/>
                <a:cs typeface="Verdana"/>
              </a:rPr>
              <a:t>menus!</a:t>
            </a:r>
            <a:endParaRPr sz="2000" dirty="0">
              <a:latin typeface="Verdana"/>
              <a:cs typeface="Verdana"/>
            </a:endParaRPr>
          </a:p>
          <a:p>
            <a:pPr>
              <a:spcBef>
                <a:spcPts val="60"/>
              </a:spcBef>
            </a:pPr>
            <a:endParaRPr sz="3100" dirty="0">
              <a:latin typeface="Verdana"/>
              <a:cs typeface="Verdana"/>
            </a:endParaRPr>
          </a:p>
          <a:p>
            <a:pPr marL="388620" marR="5080" indent="-375920">
              <a:lnSpc>
                <a:spcPts val="2590"/>
              </a:lnSpc>
              <a:buChar char="•"/>
              <a:tabLst>
                <a:tab pos="387985" algn="l"/>
                <a:tab pos="388620" algn="l"/>
              </a:tabLst>
            </a:pPr>
            <a:r>
              <a:rPr sz="2400" spc="-25" dirty="0">
                <a:latin typeface="Verdana"/>
                <a:cs typeface="Verdana"/>
              </a:rPr>
              <a:t>default </a:t>
            </a:r>
            <a:r>
              <a:rPr sz="2400" spc="-20" dirty="0">
                <a:latin typeface="Verdana"/>
                <a:cs typeface="Verdana"/>
              </a:rPr>
              <a:t>style </a:t>
            </a:r>
            <a:r>
              <a:rPr sz="2400" spc="-15" dirty="0">
                <a:latin typeface="Verdana"/>
                <a:cs typeface="Verdana"/>
              </a:rPr>
              <a:t>for </a:t>
            </a:r>
            <a:r>
              <a:rPr sz="2400" spc="-25" dirty="0">
                <a:latin typeface="Verdana"/>
                <a:cs typeface="Verdana"/>
              </a:rPr>
              <a:t>majority </a:t>
            </a:r>
            <a:r>
              <a:rPr sz="2400" spc="-15" dirty="0">
                <a:latin typeface="Verdana"/>
                <a:cs typeface="Verdana"/>
              </a:rPr>
              <a:t>of </a:t>
            </a:r>
            <a:r>
              <a:rPr sz="2400" spc="-25" dirty="0">
                <a:latin typeface="Verdana"/>
                <a:cs typeface="Verdana"/>
              </a:rPr>
              <a:t>interactive </a:t>
            </a:r>
            <a:r>
              <a:rPr sz="2400" spc="-20" dirty="0">
                <a:latin typeface="Verdana"/>
                <a:cs typeface="Verdana"/>
              </a:rPr>
              <a:t> </a:t>
            </a:r>
            <a:r>
              <a:rPr sz="2400" spc="-30" dirty="0">
                <a:latin typeface="Verdana"/>
                <a:cs typeface="Verdana"/>
              </a:rPr>
              <a:t>computer systems, </a:t>
            </a:r>
            <a:r>
              <a:rPr sz="2400" spc="-25" dirty="0">
                <a:latin typeface="Verdana"/>
                <a:cs typeface="Verdana"/>
              </a:rPr>
              <a:t>especially </a:t>
            </a:r>
            <a:r>
              <a:rPr sz="2400" spc="-30" dirty="0">
                <a:latin typeface="Verdana"/>
                <a:cs typeface="Verdana"/>
              </a:rPr>
              <a:t>PCs </a:t>
            </a:r>
            <a:r>
              <a:rPr sz="2400" spc="-25" dirty="0">
                <a:latin typeface="Verdana"/>
                <a:cs typeface="Verdana"/>
              </a:rPr>
              <a:t>and </a:t>
            </a:r>
            <a:r>
              <a:rPr sz="2400" spc="-30" dirty="0">
                <a:latin typeface="Verdana"/>
                <a:cs typeface="Verdana"/>
              </a:rPr>
              <a:t>desktop </a:t>
            </a:r>
            <a:r>
              <a:rPr sz="2400" spc="-830" dirty="0">
                <a:latin typeface="Verdana"/>
                <a:cs typeface="Verdana"/>
              </a:rPr>
              <a:t> </a:t>
            </a:r>
            <a:r>
              <a:rPr sz="2400" spc="-30" dirty="0">
                <a:latin typeface="Verdana"/>
                <a:cs typeface="Verdana"/>
              </a:rPr>
              <a:t>machines</a:t>
            </a:r>
            <a:endParaRPr sz="2400" dirty="0">
              <a:latin typeface="Verdana"/>
              <a:cs typeface="Verdana"/>
            </a:endParaRPr>
          </a:p>
        </p:txBody>
      </p:sp>
    </p:spTree>
    <p:extLst>
      <p:ext uri="{BB962C8B-B14F-4D97-AF65-F5344CB8AC3E}">
        <p14:creationId xmlns:p14="http://schemas.microsoft.com/office/powerpoint/2010/main" val="28225369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7270" y="894079"/>
            <a:ext cx="8152131" cy="689932"/>
          </a:xfrm>
          <a:prstGeom prst="rect">
            <a:avLst/>
          </a:prstGeom>
        </p:spPr>
        <p:txBody>
          <a:bodyPr vert="horz" wrap="square" lIns="0" tIns="12700" rIns="0" bIns="0" rtlCol="0" anchor="ctr">
            <a:spAutoFit/>
          </a:bodyPr>
          <a:lstStyle/>
          <a:p>
            <a:pPr marL="12700">
              <a:lnSpc>
                <a:spcPct val="100000"/>
              </a:lnSpc>
              <a:spcBef>
                <a:spcPts val="100"/>
              </a:spcBef>
            </a:pPr>
            <a:r>
              <a:rPr spc="-5" dirty="0"/>
              <a:t>Three</a:t>
            </a:r>
            <a:r>
              <a:rPr spc="-20" dirty="0"/>
              <a:t> </a:t>
            </a:r>
            <a:r>
              <a:rPr spc="-5" dirty="0"/>
              <a:t>dimensional</a:t>
            </a:r>
            <a:r>
              <a:rPr spc="-15" dirty="0"/>
              <a:t> </a:t>
            </a:r>
            <a:r>
              <a:rPr spc="-5" dirty="0"/>
              <a:t>interfaces</a:t>
            </a:r>
          </a:p>
        </p:txBody>
      </p:sp>
      <p:sp>
        <p:nvSpPr>
          <p:cNvPr id="3" name="object 3"/>
          <p:cNvSpPr txBox="1"/>
          <p:nvPr/>
        </p:nvSpPr>
        <p:spPr>
          <a:xfrm>
            <a:off x="2287270" y="1939290"/>
            <a:ext cx="4354195" cy="2014220"/>
          </a:xfrm>
          <a:prstGeom prst="rect">
            <a:avLst/>
          </a:prstGeom>
        </p:spPr>
        <p:txBody>
          <a:bodyPr vert="horz" wrap="square" lIns="0" tIns="88900" rIns="0" bIns="0" rtlCol="0">
            <a:spAutoFit/>
          </a:bodyPr>
          <a:lstStyle/>
          <a:p>
            <a:pPr marL="355600" indent="-342900">
              <a:spcBef>
                <a:spcPts val="700"/>
              </a:spcBef>
              <a:buChar char="•"/>
              <a:tabLst>
                <a:tab pos="354965" algn="l"/>
                <a:tab pos="355600" algn="l"/>
              </a:tabLst>
            </a:pPr>
            <a:r>
              <a:rPr sz="2400" spc="-25" dirty="0">
                <a:latin typeface="Verdana"/>
                <a:cs typeface="Verdana"/>
              </a:rPr>
              <a:t>virtual</a:t>
            </a:r>
            <a:r>
              <a:rPr sz="2400" spc="-60" dirty="0">
                <a:latin typeface="Verdana"/>
                <a:cs typeface="Verdana"/>
              </a:rPr>
              <a:t> </a:t>
            </a:r>
            <a:r>
              <a:rPr sz="2400" spc="-20" dirty="0">
                <a:latin typeface="Verdana"/>
                <a:cs typeface="Verdana"/>
              </a:rPr>
              <a:t>reality</a:t>
            </a:r>
            <a:endParaRPr sz="2400">
              <a:latin typeface="Verdana"/>
              <a:cs typeface="Verdana"/>
            </a:endParaRPr>
          </a:p>
          <a:p>
            <a:pPr marL="355600" indent="-342900">
              <a:spcBef>
                <a:spcPts val="600"/>
              </a:spcBef>
              <a:buChar char="•"/>
              <a:tabLst>
                <a:tab pos="354965" algn="l"/>
                <a:tab pos="355600" algn="l"/>
              </a:tabLst>
            </a:pPr>
            <a:r>
              <a:rPr sz="2400" spc="-25" dirty="0">
                <a:latin typeface="Verdana"/>
                <a:cs typeface="Verdana"/>
              </a:rPr>
              <a:t>‘ordinary’ </a:t>
            </a:r>
            <a:r>
              <a:rPr sz="2400" spc="-30" dirty="0">
                <a:latin typeface="Verdana"/>
                <a:cs typeface="Verdana"/>
              </a:rPr>
              <a:t>window</a:t>
            </a:r>
            <a:r>
              <a:rPr sz="2400" spc="-65" dirty="0">
                <a:latin typeface="Verdana"/>
                <a:cs typeface="Verdana"/>
              </a:rPr>
              <a:t> </a:t>
            </a:r>
            <a:r>
              <a:rPr sz="2400" spc="-30" dirty="0">
                <a:latin typeface="Verdana"/>
                <a:cs typeface="Verdana"/>
              </a:rPr>
              <a:t>systems</a:t>
            </a:r>
            <a:endParaRPr sz="2400">
              <a:latin typeface="Verdana"/>
              <a:cs typeface="Verdana"/>
            </a:endParaRPr>
          </a:p>
          <a:p>
            <a:pPr marL="755650" lvl="1" indent="-286385">
              <a:spcBef>
                <a:spcPts val="500"/>
              </a:spcBef>
              <a:buChar char="–"/>
              <a:tabLst>
                <a:tab pos="755650" algn="l"/>
              </a:tabLst>
            </a:pPr>
            <a:r>
              <a:rPr sz="2000" dirty="0">
                <a:latin typeface="Verdana"/>
                <a:cs typeface="Verdana"/>
              </a:rPr>
              <a:t>highlighting</a:t>
            </a:r>
            <a:endParaRPr sz="2000">
              <a:latin typeface="Verdana"/>
              <a:cs typeface="Verdana"/>
            </a:endParaRPr>
          </a:p>
          <a:p>
            <a:pPr marL="755650" lvl="1" indent="-286385">
              <a:spcBef>
                <a:spcPts val="500"/>
              </a:spcBef>
              <a:buChar char="–"/>
              <a:tabLst>
                <a:tab pos="755650" algn="l"/>
              </a:tabLst>
            </a:pPr>
            <a:r>
              <a:rPr sz="2000" spc="-5" dirty="0">
                <a:latin typeface="Verdana"/>
                <a:cs typeface="Verdana"/>
              </a:rPr>
              <a:t>visual</a:t>
            </a:r>
            <a:r>
              <a:rPr sz="2000" spc="-15" dirty="0">
                <a:latin typeface="Verdana"/>
                <a:cs typeface="Verdana"/>
              </a:rPr>
              <a:t> </a:t>
            </a:r>
            <a:r>
              <a:rPr sz="2000" spc="-5" dirty="0">
                <a:latin typeface="Verdana"/>
                <a:cs typeface="Verdana"/>
              </a:rPr>
              <a:t>affordance</a:t>
            </a:r>
            <a:endParaRPr sz="2000">
              <a:latin typeface="Verdana"/>
              <a:cs typeface="Verdana"/>
            </a:endParaRPr>
          </a:p>
          <a:p>
            <a:pPr marL="755650" lvl="1" indent="-286385">
              <a:spcBef>
                <a:spcPts val="500"/>
              </a:spcBef>
              <a:buChar char="–"/>
              <a:tabLst>
                <a:tab pos="755650" algn="l"/>
              </a:tabLst>
            </a:pPr>
            <a:r>
              <a:rPr sz="2000" spc="-5" dirty="0">
                <a:latin typeface="Verdana"/>
                <a:cs typeface="Verdana"/>
              </a:rPr>
              <a:t>indiscriminate</a:t>
            </a:r>
            <a:r>
              <a:rPr sz="2000" spc="-15" dirty="0">
                <a:latin typeface="Verdana"/>
                <a:cs typeface="Verdana"/>
              </a:rPr>
              <a:t> </a:t>
            </a:r>
            <a:r>
              <a:rPr sz="2000" spc="-5" dirty="0">
                <a:latin typeface="Verdana"/>
                <a:cs typeface="Verdana"/>
              </a:rPr>
              <a:t>use</a:t>
            </a:r>
            <a:endParaRPr sz="2000">
              <a:latin typeface="Verdana"/>
              <a:cs typeface="Verdana"/>
            </a:endParaRPr>
          </a:p>
        </p:txBody>
      </p:sp>
      <p:sp>
        <p:nvSpPr>
          <p:cNvPr id="4" name="object 4"/>
          <p:cNvSpPr txBox="1"/>
          <p:nvPr/>
        </p:nvSpPr>
        <p:spPr>
          <a:xfrm>
            <a:off x="2287269" y="3864609"/>
            <a:ext cx="2661920" cy="835660"/>
          </a:xfrm>
          <a:prstGeom prst="rect">
            <a:avLst/>
          </a:prstGeom>
        </p:spPr>
        <p:txBody>
          <a:bodyPr vert="horz" wrap="square" lIns="0" tIns="76200" rIns="0" bIns="0" rtlCol="0">
            <a:spAutoFit/>
          </a:bodyPr>
          <a:lstStyle/>
          <a:p>
            <a:pPr marL="755015">
              <a:spcBef>
                <a:spcPts val="600"/>
              </a:spcBef>
            </a:pPr>
            <a:r>
              <a:rPr sz="2000" spc="-5" dirty="0">
                <a:latin typeface="Verdana"/>
                <a:cs typeface="Verdana"/>
              </a:rPr>
              <a:t>just</a:t>
            </a:r>
            <a:r>
              <a:rPr sz="2000" spc="-70" dirty="0">
                <a:latin typeface="Verdana"/>
                <a:cs typeface="Verdana"/>
              </a:rPr>
              <a:t> </a:t>
            </a:r>
            <a:r>
              <a:rPr sz="2000" dirty="0">
                <a:latin typeface="Verdana"/>
                <a:cs typeface="Verdana"/>
              </a:rPr>
              <a:t>confusing!</a:t>
            </a:r>
            <a:endParaRPr sz="2000">
              <a:latin typeface="Verdana"/>
              <a:cs typeface="Verdana"/>
            </a:endParaRPr>
          </a:p>
          <a:p>
            <a:pPr marL="355600" indent="-342900">
              <a:spcBef>
                <a:spcPts val="600"/>
              </a:spcBef>
              <a:buChar char="•"/>
              <a:tabLst>
                <a:tab pos="354965" algn="l"/>
                <a:tab pos="355600" algn="l"/>
              </a:tabLst>
            </a:pPr>
            <a:r>
              <a:rPr sz="2400" spc="-15" dirty="0">
                <a:latin typeface="Verdana"/>
                <a:cs typeface="Verdana"/>
              </a:rPr>
              <a:t>3D</a:t>
            </a:r>
            <a:r>
              <a:rPr sz="2400" spc="-114" dirty="0">
                <a:latin typeface="Verdana"/>
                <a:cs typeface="Verdana"/>
              </a:rPr>
              <a:t> </a:t>
            </a:r>
            <a:r>
              <a:rPr sz="2400" spc="-30" dirty="0">
                <a:latin typeface="Verdana"/>
                <a:cs typeface="Verdana"/>
              </a:rPr>
              <a:t>workspaces</a:t>
            </a:r>
            <a:endParaRPr sz="2400">
              <a:latin typeface="Verdana"/>
              <a:cs typeface="Verdana"/>
            </a:endParaRPr>
          </a:p>
        </p:txBody>
      </p:sp>
      <p:sp>
        <p:nvSpPr>
          <p:cNvPr id="5" name="object 5"/>
          <p:cNvSpPr txBox="1"/>
          <p:nvPr/>
        </p:nvSpPr>
        <p:spPr>
          <a:xfrm>
            <a:off x="2744470" y="4674870"/>
            <a:ext cx="4132579" cy="1130300"/>
          </a:xfrm>
          <a:prstGeom prst="rect">
            <a:avLst/>
          </a:prstGeom>
        </p:spPr>
        <p:txBody>
          <a:bodyPr vert="horz" wrap="square" lIns="0" tIns="76200" rIns="0" bIns="0" rtlCol="0">
            <a:spAutoFit/>
          </a:bodyPr>
          <a:lstStyle/>
          <a:p>
            <a:pPr marL="298450" indent="-285750">
              <a:spcBef>
                <a:spcPts val="600"/>
              </a:spcBef>
              <a:buChar char="–"/>
              <a:tabLst>
                <a:tab pos="298450" algn="l"/>
              </a:tabLst>
            </a:pPr>
            <a:r>
              <a:rPr sz="2000" spc="-5" dirty="0">
                <a:latin typeface="Verdana"/>
                <a:cs typeface="Verdana"/>
              </a:rPr>
              <a:t>use</a:t>
            </a:r>
            <a:r>
              <a:rPr sz="2000" dirty="0">
                <a:latin typeface="Verdana"/>
                <a:cs typeface="Verdana"/>
              </a:rPr>
              <a:t> for</a:t>
            </a:r>
            <a:r>
              <a:rPr sz="2000" spc="-5" dirty="0">
                <a:latin typeface="Verdana"/>
                <a:cs typeface="Verdana"/>
              </a:rPr>
              <a:t> extra</a:t>
            </a:r>
            <a:r>
              <a:rPr sz="2000" dirty="0">
                <a:latin typeface="Verdana"/>
                <a:cs typeface="Verdana"/>
              </a:rPr>
              <a:t> </a:t>
            </a:r>
            <a:r>
              <a:rPr sz="2000" spc="-5" dirty="0">
                <a:latin typeface="Verdana"/>
                <a:cs typeface="Verdana"/>
              </a:rPr>
              <a:t>virtual</a:t>
            </a:r>
            <a:r>
              <a:rPr sz="2000" dirty="0">
                <a:latin typeface="Verdana"/>
                <a:cs typeface="Verdana"/>
              </a:rPr>
              <a:t> </a:t>
            </a:r>
            <a:r>
              <a:rPr sz="2000" spc="-5" dirty="0">
                <a:latin typeface="Verdana"/>
                <a:cs typeface="Verdana"/>
              </a:rPr>
              <a:t>space</a:t>
            </a:r>
            <a:endParaRPr sz="2000">
              <a:latin typeface="Verdana"/>
              <a:cs typeface="Verdana"/>
            </a:endParaRPr>
          </a:p>
          <a:p>
            <a:pPr marL="298450" indent="-285750">
              <a:spcBef>
                <a:spcPts val="500"/>
              </a:spcBef>
              <a:buChar char="–"/>
              <a:tabLst>
                <a:tab pos="298450" algn="l"/>
              </a:tabLst>
            </a:pPr>
            <a:r>
              <a:rPr sz="2000" dirty="0">
                <a:latin typeface="Verdana"/>
                <a:cs typeface="Verdana"/>
              </a:rPr>
              <a:t>light</a:t>
            </a:r>
            <a:r>
              <a:rPr sz="2000" spc="-5" dirty="0">
                <a:latin typeface="Verdana"/>
                <a:cs typeface="Verdana"/>
              </a:rPr>
              <a:t> and</a:t>
            </a:r>
            <a:r>
              <a:rPr sz="2000" spc="5" dirty="0">
                <a:latin typeface="Verdana"/>
                <a:cs typeface="Verdana"/>
              </a:rPr>
              <a:t> </a:t>
            </a:r>
            <a:r>
              <a:rPr sz="2000" spc="-5" dirty="0">
                <a:latin typeface="Verdana"/>
                <a:cs typeface="Verdana"/>
              </a:rPr>
              <a:t>occlusion</a:t>
            </a:r>
            <a:r>
              <a:rPr sz="2000" spc="5" dirty="0">
                <a:latin typeface="Verdana"/>
                <a:cs typeface="Verdana"/>
              </a:rPr>
              <a:t> </a:t>
            </a:r>
            <a:r>
              <a:rPr sz="2000" dirty="0">
                <a:latin typeface="Verdana"/>
                <a:cs typeface="Verdana"/>
              </a:rPr>
              <a:t>give</a:t>
            </a:r>
            <a:r>
              <a:rPr sz="2000" spc="-10" dirty="0">
                <a:latin typeface="Verdana"/>
                <a:cs typeface="Verdana"/>
              </a:rPr>
              <a:t> </a:t>
            </a:r>
            <a:r>
              <a:rPr sz="2000" spc="-5" dirty="0">
                <a:latin typeface="Verdana"/>
                <a:cs typeface="Verdana"/>
              </a:rPr>
              <a:t>depth</a:t>
            </a:r>
            <a:endParaRPr sz="2000">
              <a:latin typeface="Verdana"/>
              <a:cs typeface="Verdana"/>
            </a:endParaRPr>
          </a:p>
          <a:p>
            <a:pPr marL="298450" indent="-285750">
              <a:spcBef>
                <a:spcPts val="500"/>
              </a:spcBef>
              <a:buChar char="–"/>
              <a:tabLst>
                <a:tab pos="298450" algn="l"/>
              </a:tabLst>
            </a:pPr>
            <a:r>
              <a:rPr sz="2000" spc="-5" dirty="0">
                <a:latin typeface="Verdana"/>
                <a:cs typeface="Verdana"/>
              </a:rPr>
              <a:t>distance</a:t>
            </a:r>
            <a:r>
              <a:rPr sz="2000" spc="-25" dirty="0">
                <a:latin typeface="Verdana"/>
                <a:cs typeface="Verdana"/>
              </a:rPr>
              <a:t> </a:t>
            </a:r>
            <a:r>
              <a:rPr sz="2000" spc="-5" dirty="0">
                <a:latin typeface="Verdana"/>
                <a:cs typeface="Verdana"/>
              </a:rPr>
              <a:t>effects</a:t>
            </a:r>
            <a:endParaRPr sz="2000">
              <a:latin typeface="Verdana"/>
              <a:cs typeface="Verdana"/>
            </a:endParaRPr>
          </a:p>
        </p:txBody>
      </p:sp>
      <p:grpSp>
        <p:nvGrpSpPr>
          <p:cNvPr id="6" name="object 6"/>
          <p:cNvGrpSpPr/>
          <p:nvPr/>
        </p:nvGrpSpPr>
        <p:grpSpPr>
          <a:xfrm>
            <a:off x="9153298" y="3510688"/>
            <a:ext cx="922655" cy="922655"/>
            <a:chOff x="7629297" y="3510687"/>
            <a:chExt cx="922655" cy="922655"/>
          </a:xfrm>
        </p:grpSpPr>
        <p:sp>
          <p:nvSpPr>
            <p:cNvPr id="7" name="object 7"/>
            <p:cNvSpPr/>
            <p:nvPr/>
          </p:nvSpPr>
          <p:spPr>
            <a:xfrm>
              <a:off x="7633970" y="3515359"/>
              <a:ext cx="913130" cy="913130"/>
            </a:xfrm>
            <a:custGeom>
              <a:avLst/>
              <a:gdLst/>
              <a:ahLst/>
              <a:cxnLst/>
              <a:rect l="l" t="t" r="r" b="b"/>
              <a:pathLst>
                <a:path w="913129" h="913129">
                  <a:moveTo>
                    <a:pt x="913129" y="0"/>
                  </a:moveTo>
                  <a:lnTo>
                    <a:pt x="0" y="0"/>
                  </a:lnTo>
                  <a:lnTo>
                    <a:pt x="0" y="913129"/>
                  </a:lnTo>
                  <a:lnTo>
                    <a:pt x="913129" y="0"/>
                  </a:lnTo>
                  <a:close/>
                </a:path>
              </a:pathLst>
            </a:custGeom>
            <a:solidFill>
              <a:srgbClr val="BADFE2"/>
            </a:solidFill>
          </p:spPr>
          <p:txBody>
            <a:bodyPr wrap="square" lIns="0" tIns="0" rIns="0" bIns="0" rtlCol="0"/>
            <a:lstStyle/>
            <a:p>
              <a:endParaRPr/>
            </a:p>
          </p:txBody>
        </p:sp>
        <p:sp>
          <p:nvSpPr>
            <p:cNvPr id="8" name="object 8"/>
            <p:cNvSpPr/>
            <p:nvPr/>
          </p:nvSpPr>
          <p:spPr>
            <a:xfrm>
              <a:off x="7633970" y="3515359"/>
              <a:ext cx="913130" cy="913130"/>
            </a:xfrm>
            <a:custGeom>
              <a:avLst/>
              <a:gdLst/>
              <a:ahLst/>
              <a:cxnLst/>
              <a:rect l="l" t="t" r="r" b="b"/>
              <a:pathLst>
                <a:path w="913129" h="913129">
                  <a:moveTo>
                    <a:pt x="0" y="913129"/>
                  </a:moveTo>
                  <a:lnTo>
                    <a:pt x="913129" y="0"/>
                  </a:lnTo>
                  <a:lnTo>
                    <a:pt x="0" y="0"/>
                  </a:lnTo>
                  <a:lnTo>
                    <a:pt x="0" y="913129"/>
                  </a:lnTo>
                  <a:close/>
                </a:path>
              </a:pathLst>
            </a:custGeom>
            <a:ln w="9344">
              <a:solidFill>
                <a:srgbClr val="000000"/>
              </a:solidFill>
            </a:ln>
          </p:spPr>
          <p:txBody>
            <a:bodyPr wrap="square" lIns="0" tIns="0" rIns="0" bIns="0" rtlCol="0"/>
            <a:lstStyle/>
            <a:p>
              <a:endParaRPr/>
            </a:p>
          </p:txBody>
        </p:sp>
        <p:sp>
          <p:nvSpPr>
            <p:cNvPr id="9" name="object 9"/>
            <p:cNvSpPr/>
            <p:nvPr/>
          </p:nvSpPr>
          <p:spPr>
            <a:xfrm>
              <a:off x="7633970" y="3516629"/>
              <a:ext cx="913130" cy="911860"/>
            </a:xfrm>
            <a:custGeom>
              <a:avLst/>
              <a:gdLst/>
              <a:ahLst/>
              <a:cxnLst/>
              <a:rect l="l" t="t" r="r" b="b"/>
              <a:pathLst>
                <a:path w="913129" h="911860">
                  <a:moveTo>
                    <a:pt x="913129" y="0"/>
                  </a:moveTo>
                  <a:lnTo>
                    <a:pt x="0" y="911860"/>
                  </a:lnTo>
                  <a:lnTo>
                    <a:pt x="913129" y="911860"/>
                  </a:lnTo>
                  <a:lnTo>
                    <a:pt x="913129" y="0"/>
                  </a:lnTo>
                  <a:close/>
                </a:path>
              </a:pathLst>
            </a:custGeom>
            <a:solidFill>
              <a:srgbClr val="4DA0DA"/>
            </a:solidFill>
          </p:spPr>
          <p:txBody>
            <a:bodyPr wrap="square" lIns="0" tIns="0" rIns="0" bIns="0" rtlCol="0"/>
            <a:lstStyle/>
            <a:p>
              <a:endParaRPr/>
            </a:p>
          </p:txBody>
        </p:sp>
        <p:sp>
          <p:nvSpPr>
            <p:cNvPr id="10" name="object 10"/>
            <p:cNvSpPr/>
            <p:nvPr/>
          </p:nvSpPr>
          <p:spPr>
            <a:xfrm>
              <a:off x="7633970" y="3516629"/>
              <a:ext cx="913130" cy="911860"/>
            </a:xfrm>
            <a:custGeom>
              <a:avLst/>
              <a:gdLst/>
              <a:ahLst/>
              <a:cxnLst/>
              <a:rect l="l" t="t" r="r" b="b"/>
              <a:pathLst>
                <a:path w="913129" h="911860">
                  <a:moveTo>
                    <a:pt x="913129" y="0"/>
                  </a:moveTo>
                  <a:lnTo>
                    <a:pt x="0" y="911860"/>
                  </a:lnTo>
                  <a:lnTo>
                    <a:pt x="913129" y="911860"/>
                  </a:lnTo>
                  <a:lnTo>
                    <a:pt x="913129" y="0"/>
                  </a:lnTo>
                  <a:close/>
                </a:path>
                <a:path w="913129" h="911860">
                  <a:moveTo>
                    <a:pt x="0" y="0"/>
                  </a:moveTo>
                  <a:lnTo>
                    <a:pt x="913129" y="911860"/>
                  </a:lnTo>
                </a:path>
              </a:pathLst>
            </a:custGeom>
            <a:ln w="9344">
              <a:solidFill>
                <a:srgbClr val="000000"/>
              </a:solidFill>
            </a:ln>
          </p:spPr>
          <p:txBody>
            <a:bodyPr wrap="square" lIns="0" tIns="0" rIns="0" bIns="0" rtlCol="0"/>
            <a:lstStyle/>
            <a:p>
              <a:endParaRPr/>
            </a:p>
          </p:txBody>
        </p:sp>
        <p:sp>
          <p:nvSpPr>
            <p:cNvPr id="11" name="object 11"/>
            <p:cNvSpPr/>
            <p:nvPr/>
          </p:nvSpPr>
          <p:spPr>
            <a:xfrm>
              <a:off x="7747000" y="3629659"/>
              <a:ext cx="685800" cy="684530"/>
            </a:xfrm>
            <a:custGeom>
              <a:avLst/>
              <a:gdLst/>
              <a:ahLst/>
              <a:cxnLst/>
              <a:rect l="l" t="t" r="r" b="b"/>
              <a:pathLst>
                <a:path w="685800" h="684529">
                  <a:moveTo>
                    <a:pt x="685800" y="0"/>
                  </a:moveTo>
                  <a:lnTo>
                    <a:pt x="0" y="0"/>
                  </a:lnTo>
                  <a:lnTo>
                    <a:pt x="0" y="684529"/>
                  </a:lnTo>
                  <a:lnTo>
                    <a:pt x="342900" y="684529"/>
                  </a:lnTo>
                  <a:lnTo>
                    <a:pt x="685800" y="684529"/>
                  </a:lnTo>
                  <a:lnTo>
                    <a:pt x="685800" y="0"/>
                  </a:lnTo>
                  <a:close/>
                </a:path>
              </a:pathLst>
            </a:custGeom>
            <a:solidFill>
              <a:srgbClr val="FFFFFF"/>
            </a:solidFill>
          </p:spPr>
          <p:txBody>
            <a:bodyPr wrap="square" lIns="0" tIns="0" rIns="0" bIns="0" rtlCol="0"/>
            <a:lstStyle/>
            <a:p>
              <a:endParaRPr/>
            </a:p>
          </p:txBody>
        </p:sp>
        <p:sp>
          <p:nvSpPr>
            <p:cNvPr id="12" name="object 12"/>
            <p:cNvSpPr/>
            <p:nvPr/>
          </p:nvSpPr>
          <p:spPr>
            <a:xfrm>
              <a:off x="7747000" y="3629659"/>
              <a:ext cx="685800" cy="684530"/>
            </a:xfrm>
            <a:custGeom>
              <a:avLst/>
              <a:gdLst/>
              <a:ahLst/>
              <a:cxnLst/>
              <a:rect l="l" t="t" r="r" b="b"/>
              <a:pathLst>
                <a:path w="685800" h="684529">
                  <a:moveTo>
                    <a:pt x="342900" y="684529"/>
                  </a:moveTo>
                  <a:lnTo>
                    <a:pt x="0" y="684529"/>
                  </a:lnTo>
                  <a:lnTo>
                    <a:pt x="0" y="0"/>
                  </a:lnTo>
                  <a:lnTo>
                    <a:pt x="685800" y="0"/>
                  </a:lnTo>
                  <a:lnTo>
                    <a:pt x="685800" y="684529"/>
                  </a:lnTo>
                  <a:lnTo>
                    <a:pt x="342900" y="684529"/>
                  </a:lnTo>
                  <a:close/>
                </a:path>
              </a:pathLst>
            </a:custGeom>
            <a:ln w="9344">
              <a:solidFill>
                <a:srgbClr val="000000"/>
              </a:solidFill>
            </a:ln>
          </p:spPr>
          <p:txBody>
            <a:bodyPr wrap="square" lIns="0" tIns="0" rIns="0" bIns="0" rtlCol="0"/>
            <a:lstStyle/>
            <a:p>
              <a:endParaRPr/>
            </a:p>
          </p:txBody>
        </p:sp>
        <p:pic>
          <p:nvPicPr>
            <p:cNvPr id="13" name="object 13"/>
            <p:cNvPicPr/>
            <p:nvPr/>
          </p:nvPicPr>
          <p:blipFill>
            <a:blip r:embed="rId2" cstate="print"/>
            <a:stretch>
              <a:fillRect/>
            </a:stretch>
          </p:blipFill>
          <p:spPr>
            <a:xfrm>
              <a:off x="7785100" y="3669029"/>
              <a:ext cx="618490" cy="617219"/>
            </a:xfrm>
            <a:prstGeom prst="rect">
              <a:avLst/>
            </a:prstGeom>
          </p:spPr>
        </p:pic>
      </p:grpSp>
      <p:grpSp>
        <p:nvGrpSpPr>
          <p:cNvPr id="14" name="object 14"/>
          <p:cNvGrpSpPr/>
          <p:nvPr/>
        </p:nvGrpSpPr>
        <p:grpSpPr>
          <a:xfrm>
            <a:off x="8011478" y="3510598"/>
            <a:ext cx="922655" cy="922655"/>
            <a:chOff x="6487477" y="3510597"/>
            <a:chExt cx="922655" cy="922655"/>
          </a:xfrm>
        </p:grpSpPr>
        <p:sp>
          <p:nvSpPr>
            <p:cNvPr id="15" name="object 15"/>
            <p:cNvSpPr/>
            <p:nvPr/>
          </p:nvSpPr>
          <p:spPr>
            <a:xfrm>
              <a:off x="6492240" y="3515359"/>
              <a:ext cx="913130" cy="913130"/>
            </a:xfrm>
            <a:custGeom>
              <a:avLst/>
              <a:gdLst/>
              <a:ahLst/>
              <a:cxnLst/>
              <a:rect l="l" t="t" r="r" b="b"/>
              <a:pathLst>
                <a:path w="913129" h="913129">
                  <a:moveTo>
                    <a:pt x="913130" y="0"/>
                  </a:moveTo>
                  <a:lnTo>
                    <a:pt x="0" y="0"/>
                  </a:lnTo>
                  <a:lnTo>
                    <a:pt x="0" y="913129"/>
                  </a:lnTo>
                  <a:lnTo>
                    <a:pt x="913130" y="0"/>
                  </a:lnTo>
                  <a:close/>
                </a:path>
              </a:pathLst>
            </a:custGeom>
            <a:solidFill>
              <a:srgbClr val="BADFE2"/>
            </a:solidFill>
          </p:spPr>
          <p:txBody>
            <a:bodyPr wrap="square" lIns="0" tIns="0" rIns="0" bIns="0" rtlCol="0"/>
            <a:lstStyle/>
            <a:p>
              <a:endParaRPr/>
            </a:p>
          </p:txBody>
        </p:sp>
        <p:sp>
          <p:nvSpPr>
            <p:cNvPr id="16" name="object 16"/>
            <p:cNvSpPr/>
            <p:nvPr/>
          </p:nvSpPr>
          <p:spPr>
            <a:xfrm>
              <a:off x="6492240" y="3515359"/>
              <a:ext cx="913130" cy="913130"/>
            </a:xfrm>
            <a:custGeom>
              <a:avLst/>
              <a:gdLst/>
              <a:ahLst/>
              <a:cxnLst/>
              <a:rect l="l" t="t" r="r" b="b"/>
              <a:pathLst>
                <a:path w="913129" h="913129">
                  <a:moveTo>
                    <a:pt x="0" y="913129"/>
                  </a:moveTo>
                  <a:lnTo>
                    <a:pt x="913130" y="0"/>
                  </a:lnTo>
                  <a:lnTo>
                    <a:pt x="0" y="0"/>
                  </a:lnTo>
                  <a:lnTo>
                    <a:pt x="0" y="913129"/>
                  </a:lnTo>
                  <a:close/>
                </a:path>
              </a:pathLst>
            </a:custGeom>
            <a:ln w="9344">
              <a:solidFill>
                <a:srgbClr val="000000"/>
              </a:solidFill>
            </a:ln>
          </p:spPr>
          <p:txBody>
            <a:bodyPr wrap="square" lIns="0" tIns="0" rIns="0" bIns="0" rtlCol="0"/>
            <a:lstStyle/>
            <a:p>
              <a:endParaRPr/>
            </a:p>
          </p:txBody>
        </p:sp>
        <p:sp>
          <p:nvSpPr>
            <p:cNvPr id="17" name="object 17"/>
            <p:cNvSpPr/>
            <p:nvPr/>
          </p:nvSpPr>
          <p:spPr>
            <a:xfrm>
              <a:off x="6492240" y="3516629"/>
              <a:ext cx="913130" cy="911860"/>
            </a:xfrm>
            <a:custGeom>
              <a:avLst/>
              <a:gdLst/>
              <a:ahLst/>
              <a:cxnLst/>
              <a:rect l="l" t="t" r="r" b="b"/>
              <a:pathLst>
                <a:path w="913129" h="911860">
                  <a:moveTo>
                    <a:pt x="913130" y="0"/>
                  </a:moveTo>
                  <a:lnTo>
                    <a:pt x="0" y="911860"/>
                  </a:lnTo>
                  <a:lnTo>
                    <a:pt x="913130" y="911860"/>
                  </a:lnTo>
                  <a:lnTo>
                    <a:pt x="913130" y="0"/>
                  </a:lnTo>
                  <a:close/>
                </a:path>
              </a:pathLst>
            </a:custGeom>
            <a:solidFill>
              <a:srgbClr val="4DA0DA"/>
            </a:solidFill>
          </p:spPr>
          <p:txBody>
            <a:bodyPr wrap="square" lIns="0" tIns="0" rIns="0" bIns="0" rtlCol="0"/>
            <a:lstStyle/>
            <a:p>
              <a:endParaRPr/>
            </a:p>
          </p:txBody>
        </p:sp>
        <p:sp>
          <p:nvSpPr>
            <p:cNvPr id="18" name="object 18"/>
            <p:cNvSpPr/>
            <p:nvPr/>
          </p:nvSpPr>
          <p:spPr>
            <a:xfrm>
              <a:off x="6492240" y="3516629"/>
              <a:ext cx="913130" cy="911860"/>
            </a:xfrm>
            <a:custGeom>
              <a:avLst/>
              <a:gdLst/>
              <a:ahLst/>
              <a:cxnLst/>
              <a:rect l="l" t="t" r="r" b="b"/>
              <a:pathLst>
                <a:path w="913129" h="911860">
                  <a:moveTo>
                    <a:pt x="913130" y="0"/>
                  </a:moveTo>
                  <a:lnTo>
                    <a:pt x="0" y="911860"/>
                  </a:lnTo>
                  <a:lnTo>
                    <a:pt x="913130" y="911860"/>
                  </a:lnTo>
                  <a:lnTo>
                    <a:pt x="913130" y="0"/>
                  </a:lnTo>
                  <a:close/>
                </a:path>
                <a:path w="913129" h="911860">
                  <a:moveTo>
                    <a:pt x="1270" y="0"/>
                  </a:moveTo>
                  <a:lnTo>
                    <a:pt x="913130" y="911860"/>
                  </a:lnTo>
                </a:path>
              </a:pathLst>
            </a:custGeom>
            <a:ln w="9344">
              <a:solidFill>
                <a:srgbClr val="000000"/>
              </a:solidFill>
            </a:ln>
          </p:spPr>
          <p:txBody>
            <a:bodyPr wrap="square" lIns="0" tIns="0" rIns="0" bIns="0" rtlCol="0"/>
            <a:lstStyle/>
            <a:p>
              <a:endParaRPr/>
            </a:p>
          </p:txBody>
        </p:sp>
        <p:sp>
          <p:nvSpPr>
            <p:cNvPr id="19" name="object 19"/>
            <p:cNvSpPr/>
            <p:nvPr/>
          </p:nvSpPr>
          <p:spPr>
            <a:xfrm>
              <a:off x="6606540" y="3629659"/>
              <a:ext cx="684530" cy="684530"/>
            </a:xfrm>
            <a:custGeom>
              <a:avLst/>
              <a:gdLst/>
              <a:ahLst/>
              <a:cxnLst/>
              <a:rect l="l" t="t" r="r" b="b"/>
              <a:pathLst>
                <a:path w="684529" h="684529">
                  <a:moveTo>
                    <a:pt x="684529" y="0"/>
                  </a:moveTo>
                  <a:lnTo>
                    <a:pt x="0" y="0"/>
                  </a:lnTo>
                  <a:lnTo>
                    <a:pt x="0" y="684529"/>
                  </a:lnTo>
                  <a:lnTo>
                    <a:pt x="341629" y="684529"/>
                  </a:lnTo>
                  <a:lnTo>
                    <a:pt x="684529" y="684529"/>
                  </a:lnTo>
                  <a:lnTo>
                    <a:pt x="684529" y="0"/>
                  </a:lnTo>
                  <a:close/>
                </a:path>
              </a:pathLst>
            </a:custGeom>
            <a:solidFill>
              <a:srgbClr val="FFFFFF"/>
            </a:solidFill>
          </p:spPr>
          <p:txBody>
            <a:bodyPr wrap="square" lIns="0" tIns="0" rIns="0" bIns="0" rtlCol="0"/>
            <a:lstStyle/>
            <a:p>
              <a:endParaRPr/>
            </a:p>
          </p:txBody>
        </p:sp>
        <p:sp>
          <p:nvSpPr>
            <p:cNvPr id="20" name="object 20"/>
            <p:cNvSpPr/>
            <p:nvPr/>
          </p:nvSpPr>
          <p:spPr>
            <a:xfrm>
              <a:off x="6606540" y="3629659"/>
              <a:ext cx="684530" cy="684530"/>
            </a:xfrm>
            <a:custGeom>
              <a:avLst/>
              <a:gdLst/>
              <a:ahLst/>
              <a:cxnLst/>
              <a:rect l="l" t="t" r="r" b="b"/>
              <a:pathLst>
                <a:path w="684529" h="684529">
                  <a:moveTo>
                    <a:pt x="341629" y="684529"/>
                  </a:moveTo>
                  <a:lnTo>
                    <a:pt x="0" y="684529"/>
                  </a:lnTo>
                  <a:lnTo>
                    <a:pt x="0" y="0"/>
                  </a:lnTo>
                  <a:lnTo>
                    <a:pt x="684529" y="0"/>
                  </a:lnTo>
                  <a:lnTo>
                    <a:pt x="684529" y="684529"/>
                  </a:lnTo>
                  <a:lnTo>
                    <a:pt x="341629" y="684529"/>
                  </a:lnTo>
                  <a:close/>
                </a:path>
              </a:pathLst>
            </a:custGeom>
            <a:ln w="9344">
              <a:solidFill>
                <a:srgbClr val="000000"/>
              </a:solidFill>
            </a:ln>
          </p:spPr>
          <p:txBody>
            <a:bodyPr wrap="square" lIns="0" tIns="0" rIns="0" bIns="0" rtlCol="0"/>
            <a:lstStyle/>
            <a:p>
              <a:endParaRPr/>
            </a:p>
          </p:txBody>
        </p:sp>
        <p:pic>
          <p:nvPicPr>
            <p:cNvPr id="21" name="object 21"/>
            <p:cNvPicPr/>
            <p:nvPr/>
          </p:nvPicPr>
          <p:blipFill>
            <a:blip r:embed="rId2" cstate="print"/>
            <a:stretch>
              <a:fillRect/>
            </a:stretch>
          </p:blipFill>
          <p:spPr>
            <a:xfrm>
              <a:off x="6644640" y="3667759"/>
              <a:ext cx="617220" cy="617219"/>
            </a:xfrm>
            <a:prstGeom prst="rect">
              <a:avLst/>
            </a:prstGeom>
          </p:spPr>
        </p:pic>
      </p:grpSp>
      <p:grpSp>
        <p:nvGrpSpPr>
          <p:cNvPr id="22" name="object 22"/>
          <p:cNvGrpSpPr/>
          <p:nvPr/>
        </p:nvGrpSpPr>
        <p:grpSpPr>
          <a:xfrm>
            <a:off x="7461251" y="1973581"/>
            <a:ext cx="951230" cy="951230"/>
            <a:chOff x="5937251" y="1973581"/>
            <a:chExt cx="951230" cy="951230"/>
          </a:xfrm>
        </p:grpSpPr>
        <p:sp>
          <p:nvSpPr>
            <p:cNvPr id="23" name="object 23"/>
            <p:cNvSpPr/>
            <p:nvPr/>
          </p:nvSpPr>
          <p:spPr>
            <a:xfrm>
              <a:off x="5956299" y="1992630"/>
              <a:ext cx="913130" cy="913130"/>
            </a:xfrm>
            <a:custGeom>
              <a:avLst/>
              <a:gdLst/>
              <a:ahLst/>
              <a:cxnLst/>
              <a:rect l="l" t="t" r="r" b="b"/>
              <a:pathLst>
                <a:path w="913129" h="913130">
                  <a:moveTo>
                    <a:pt x="151129" y="0"/>
                  </a:moveTo>
                  <a:lnTo>
                    <a:pt x="106151" y="8524"/>
                  </a:lnTo>
                  <a:lnTo>
                    <a:pt x="65013" y="31617"/>
                  </a:lnTo>
                  <a:lnTo>
                    <a:pt x="31252" y="65562"/>
                  </a:lnTo>
                  <a:lnTo>
                    <a:pt x="8402" y="106639"/>
                  </a:lnTo>
                  <a:lnTo>
                    <a:pt x="0" y="151130"/>
                  </a:lnTo>
                  <a:lnTo>
                    <a:pt x="0" y="160655"/>
                  </a:lnTo>
                  <a:lnTo>
                    <a:pt x="0" y="227330"/>
                  </a:lnTo>
                  <a:lnTo>
                    <a:pt x="0" y="408305"/>
                  </a:lnTo>
                  <a:lnTo>
                    <a:pt x="0" y="760730"/>
                  </a:lnTo>
                  <a:lnTo>
                    <a:pt x="8402" y="805840"/>
                  </a:lnTo>
                  <a:lnTo>
                    <a:pt x="31252" y="847293"/>
                  </a:lnTo>
                  <a:lnTo>
                    <a:pt x="65013" y="881430"/>
                  </a:lnTo>
                  <a:lnTo>
                    <a:pt x="106151" y="904595"/>
                  </a:lnTo>
                  <a:lnTo>
                    <a:pt x="151129" y="913130"/>
                  </a:lnTo>
                  <a:lnTo>
                    <a:pt x="160654" y="913130"/>
                  </a:lnTo>
                  <a:lnTo>
                    <a:pt x="227329" y="913130"/>
                  </a:lnTo>
                  <a:lnTo>
                    <a:pt x="408304" y="913130"/>
                  </a:lnTo>
                  <a:lnTo>
                    <a:pt x="760729" y="913130"/>
                  </a:lnTo>
                  <a:lnTo>
                    <a:pt x="805352" y="904595"/>
                  </a:lnTo>
                  <a:lnTo>
                    <a:pt x="846744" y="881430"/>
                  </a:lnTo>
                  <a:lnTo>
                    <a:pt x="881065" y="847293"/>
                  </a:lnTo>
                  <a:lnTo>
                    <a:pt x="904473" y="805840"/>
                  </a:lnTo>
                  <a:lnTo>
                    <a:pt x="913129" y="760730"/>
                  </a:lnTo>
                  <a:lnTo>
                    <a:pt x="913129" y="751205"/>
                  </a:lnTo>
                  <a:lnTo>
                    <a:pt x="913129" y="684530"/>
                  </a:lnTo>
                  <a:lnTo>
                    <a:pt x="913129" y="503555"/>
                  </a:lnTo>
                  <a:lnTo>
                    <a:pt x="913129" y="151130"/>
                  </a:lnTo>
                  <a:lnTo>
                    <a:pt x="904473" y="106639"/>
                  </a:lnTo>
                  <a:lnTo>
                    <a:pt x="881065" y="65562"/>
                  </a:lnTo>
                  <a:lnTo>
                    <a:pt x="846744" y="31617"/>
                  </a:lnTo>
                  <a:lnTo>
                    <a:pt x="805352" y="8524"/>
                  </a:lnTo>
                  <a:lnTo>
                    <a:pt x="760729" y="0"/>
                  </a:lnTo>
                  <a:lnTo>
                    <a:pt x="751204" y="0"/>
                  </a:lnTo>
                  <a:lnTo>
                    <a:pt x="684529" y="0"/>
                  </a:lnTo>
                  <a:lnTo>
                    <a:pt x="503554" y="0"/>
                  </a:lnTo>
                  <a:lnTo>
                    <a:pt x="151129" y="0"/>
                  </a:lnTo>
                  <a:close/>
                </a:path>
              </a:pathLst>
            </a:custGeom>
            <a:ln w="38097">
              <a:solidFill>
                <a:srgbClr val="000000"/>
              </a:solidFill>
            </a:ln>
          </p:spPr>
          <p:txBody>
            <a:bodyPr wrap="square" lIns="0" tIns="0" rIns="0" bIns="0" rtlCol="0"/>
            <a:lstStyle/>
            <a:p>
              <a:endParaRPr/>
            </a:p>
          </p:txBody>
        </p:sp>
        <p:pic>
          <p:nvPicPr>
            <p:cNvPr id="24" name="object 24"/>
            <p:cNvPicPr/>
            <p:nvPr/>
          </p:nvPicPr>
          <p:blipFill>
            <a:blip r:embed="rId2" cstate="print"/>
            <a:stretch>
              <a:fillRect/>
            </a:stretch>
          </p:blipFill>
          <p:spPr>
            <a:xfrm>
              <a:off x="6155650" y="2192079"/>
              <a:ext cx="511135" cy="512187"/>
            </a:xfrm>
            <a:prstGeom prst="rect">
              <a:avLst/>
            </a:prstGeom>
          </p:spPr>
        </p:pic>
      </p:grpSp>
      <p:grpSp>
        <p:nvGrpSpPr>
          <p:cNvPr id="25" name="object 25"/>
          <p:cNvGrpSpPr/>
          <p:nvPr/>
        </p:nvGrpSpPr>
        <p:grpSpPr>
          <a:xfrm>
            <a:off x="8601711" y="1973581"/>
            <a:ext cx="951230" cy="951230"/>
            <a:chOff x="7077711" y="1973581"/>
            <a:chExt cx="951230" cy="951230"/>
          </a:xfrm>
        </p:grpSpPr>
        <p:sp>
          <p:nvSpPr>
            <p:cNvPr id="26" name="object 26"/>
            <p:cNvSpPr/>
            <p:nvPr/>
          </p:nvSpPr>
          <p:spPr>
            <a:xfrm>
              <a:off x="7096760" y="1992630"/>
              <a:ext cx="913130" cy="913130"/>
            </a:xfrm>
            <a:custGeom>
              <a:avLst/>
              <a:gdLst/>
              <a:ahLst/>
              <a:cxnLst/>
              <a:rect l="l" t="t" r="r" b="b"/>
              <a:pathLst>
                <a:path w="913129" h="913130">
                  <a:moveTo>
                    <a:pt x="152400" y="0"/>
                  </a:moveTo>
                  <a:lnTo>
                    <a:pt x="107289" y="8524"/>
                  </a:lnTo>
                  <a:lnTo>
                    <a:pt x="65836" y="31617"/>
                  </a:lnTo>
                  <a:lnTo>
                    <a:pt x="31699" y="65562"/>
                  </a:lnTo>
                  <a:lnTo>
                    <a:pt x="8534" y="106639"/>
                  </a:lnTo>
                  <a:lnTo>
                    <a:pt x="0" y="151130"/>
                  </a:lnTo>
                  <a:lnTo>
                    <a:pt x="0" y="160655"/>
                  </a:lnTo>
                  <a:lnTo>
                    <a:pt x="0" y="227330"/>
                  </a:lnTo>
                  <a:lnTo>
                    <a:pt x="0" y="408305"/>
                  </a:lnTo>
                  <a:lnTo>
                    <a:pt x="0" y="760730"/>
                  </a:lnTo>
                  <a:lnTo>
                    <a:pt x="8534" y="805840"/>
                  </a:lnTo>
                  <a:lnTo>
                    <a:pt x="31699" y="847293"/>
                  </a:lnTo>
                  <a:lnTo>
                    <a:pt x="65836" y="881430"/>
                  </a:lnTo>
                  <a:lnTo>
                    <a:pt x="107289" y="904595"/>
                  </a:lnTo>
                  <a:lnTo>
                    <a:pt x="152400" y="913130"/>
                  </a:lnTo>
                  <a:lnTo>
                    <a:pt x="161905" y="913130"/>
                  </a:lnTo>
                  <a:lnTo>
                    <a:pt x="228441" y="913130"/>
                  </a:lnTo>
                  <a:lnTo>
                    <a:pt x="409039" y="913130"/>
                  </a:lnTo>
                  <a:lnTo>
                    <a:pt x="760730" y="913130"/>
                  </a:lnTo>
                  <a:lnTo>
                    <a:pt x="805840" y="904595"/>
                  </a:lnTo>
                  <a:lnTo>
                    <a:pt x="847293" y="881430"/>
                  </a:lnTo>
                  <a:lnTo>
                    <a:pt x="881430" y="847293"/>
                  </a:lnTo>
                  <a:lnTo>
                    <a:pt x="904595" y="805840"/>
                  </a:lnTo>
                  <a:lnTo>
                    <a:pt x="913130" y="760730"/>
                  </a:lnTo>
                  <a:lnTo>
                    <a:pt x="913130" y="751205"/>
                  </a:lnTo>
                  <a:lnTo>
                    <a:pt x="913130" y="684530"/>
                  </a:lnTo>
                  <a:lnTo>
                    <a:pt x="913130" y="503555"/>
                  </a:lnTo>
                  <a:lnTo>
                    <a:pt x="913130" y="151130"/>
                  </a:lnTo>
                  <a:lnTo>
                    <a:pt x="904595" y="106639"/>
                  </a:lnTo>
                  <a:lnTo>
                    <a:pt x="881430" y="65562"/>
                  </a:lnTo>
                  <a:lnTo>
                    <a:pt x="847293" y="31617"/>
                  </a:lnTo>
                  <a:lnTo>
                    <a:pt x="805840" y="8524"/>
                  </a:lnTo>
                  <a:lnTo>
                    <a:pt x="760730" y="0"/>
                  </a:lnTo>
                  <a:lnTo>
                    <a:pt x="751224" y="0"/>
                  </a:lnTo>
                  <a:lnTo>
                    <a:pt x="684688" y="0"/>
                  </a:lnTo>
                  <a:lnTo>
                    <a:pt x="504090" y="0"/>
                  </a:lnTo>
                  <a:lnTo>
                    <a:pt x="152400" y="0"/>
                  </a:lnTo>
                  <a:close/>
                </a:path>
              </a:pathLst>
            </a:custGeom>
            <a:ln w="38097">
              <a:solidFill>
                <a:srgbClr val="000000"/>
              </a:solidFill>
            </a:ln>
          </p:spPr>
          <p:txBody>
            <a:bodyPr wrap="square" lIns="0" tIns="0" rIns="0" bIns="0" rtlCol="0"/>
            <a:lstStyle/>
            <a:p>
              <a:endParaRPr/>
            </a:p>
          </p:txBody>
        </p:sp>
        <p:pic>
          <p:nvPicPr>
            <p:cNvPr id="27" name="object 27"/>
            <p:cNvPicPr/>
            <p:nvPr/>
          </p:nvPicPr>
          <p:blipFill>
            <a:blip r:embed="rId2" cstate="print"/>
            <a:stretch>
              <a:fillRect/>
            </a:stretch>
          </p:blipFill>
          <p:spPr>
            <a:xfrm>
              <a:off x="7268487" y="2230735"/>
              <a:ext cx="570170" cy="444539"/>
            </a:xfrm>
            <a:prstGeom prst="rect">
              <a:avLst/>
            </a:prstGeom>
          </p:spPr>
        </p:pic>
      </p:grpSp>
      <p:sp>
        <p:nvSpPr>
          <p:cNvPr id="28" name="object 28"/>
          <p:cNvSpPr txBox="1"/>
          <p:nvPr/>
        </p:nvSpPr>
        <p:spPr>
          <a:xfrm>
            <a:off x="7496810" y="2940050"/>
            <a:ext cx="1586865" cy="299720"/>
          </a:xfrm>
          <a:prstGeom prst="rect">
            <a:avLst/>
          </a:prstGeom>
        </p:spPr>
        <p:txBody>
          <a:bodyPr vert="horz" wrap="square" lIns="0" tIns="12700" rIns="0" bIns="0" rtlCol="0">
            <a:spAutoFit/>
          </a:bodyPr>
          <a:lstStyle/>
          <a:p>
            <a:pPr marL="12700">
              <a:spcBef>
                <a:spcPts val="100"/>
              </a:spcBef>
            </a:pPr>
            <a:r>
              <a:rPr spc="-15" dirty="0">
                <a:latin typeface="Verdana"/>
                <a:cs typeface="Verdana"/>
              </a:rPr>
              <a:t>flat</a:t>
            </a:r>
            <a:r>
              <a:rPr spc="-65" dirty="0">
                <a:latin typeface="Verdana"/>
                <a:cs typeface="Verdana"/>
              </a:rPr>
              <a:t> </a:t>
            </a:r>
            <a:r>
              <a:rPr spc="-20" dirty="0">
                <a:latin typeface="Verdana"/>
                <a:cs typeface="Verdana"/>
              </a:rPr>
              <a:t>buttons</a:t>
            </a:r>
            <a:r>
              <a:rPr spc="-65" dirty="0">
                <a:latin typeface="Verdana"/>
                <a:cs typeface="Verdana"/>
              </a:rPr>
              <a:t> </a:t>
            </a:r>
            <a:r>
              <a:rPr dirty="0">
                <a:latin typeface="Verdana"/>
                <a:cs typeface="Verdana"/>
              </a:rPr>
              <a:t>…</a:t>
            </a:r>
            <a:endParaRPr>
              <a:latin typeface="Verdana"/>
              <a:cs typeface="Verdana"/>
            </a:endParaRPr>
          </a:p>
        </p:txBody>
      </p:sp>
      <p:sp>
        <p:nvSpPr>
          <p:cNvPr id="29" name="object 29"/>
          <p:cNvSpPr txBox="1"/>
          <p:nvPr/>
        </p:nvSpPr>
        <p:spPr>
          <a:xfrm>
            <a:off x="8336280" y="4464050"/>
            <a:ext cx="1783714" cy="299720"/>
          </a:xfrm>
          <a:prstGeom prst="rect">
            <a:avLst/>
          </a:prstGeom>
        </p:spPr>
        <p:txBody>
          <a:bodyPr vert="horz" wrap="square" lIns="0" tIns="12700" rIns="0" bIns="0" rtlCol="0">
            <a:spAutoFit/>
          </a:bodyPr>
          <a:lstStyle/>
          <a:p>
            <a:pPr marL="12700">
              <a:spcBef>
                <a:spcPts val="100"/>
              </a:spcBef>
            </a:pPr>
            <a:r>
              <a:rPr dirty="0">
                <a:latin typeface="Verdana"/>
                <a:cs typeface="Verdana"/>
              </a:rPr>
              <a:t>…</a:t>
            </a:r>
            <a:r>
              <a:rPr spc="-40" dirty="0">
                <a:latin typeface="Verdana"/>
                <a:cs typeface="Verdana"/>
              </a:rPr>
              <a:t> </a:t>
            </a:r>
            <a:r>
              <a:rPr spc="-15" dirty="0">
                <a:latin typeface="Verdana"/>
                <a:cs typeface="Verdana"/>
              </a:rPr>
              <a:t>or</a:t>
            </a:r>
            <a:r>
              <a:rPr spc="-45" dirty="0">
                <a:latin typeface="Verdana"/>
                <a:cs typeface="Verdana"/>
              </a:rPr>
              <a:t> </a:t>
            </a:r>
            <a:r>
              <a:rPr spc="-20" dirty="0">
                <a:latin typeface="Verdana"/>
                <a:cs typeface="Verdana"/>
              </a:rPr>
              <a:t>sculptured</a:t>
            </a:r>
            <a:endParaRPr>
              <a:latin typeface="Verdana"/>
              <a:cs typeface="Verdana"/>
            </a:endParaRPr>
          </a:p>
        </p:txBody>
      </p:sp>
      <p:grpSp>
        <p:nvGrpSpPr>
          <p:cNvPr id="30" name="object 30"/>
          <p:cNvGrpSpPr/>
          <p:nvPr/>
        </p:nvGrpSpPr>
        <p:grpSpPr>
          <a:xfrm>
            <a:off x="6018304" y="3502434"/>
            <a:ext cx="2191385" cy="714375"/>
            <a:chOff x="4494303" y="3502433"/>
            <a:chExt cx="2191385" cy="714375"/>
          </a:xfrm>
        </p:grpSpPr>
        <p:sp>
          <p:nvSpPr>
            <p:cNvPr id="31" name="object 31"/>
            <p:cNvSpPr/>
            <p:nvPr/>
          </p:nvSpPr>
          <p:spPr>
            <a:xfrm>
              <a:off x="4508499" y="3516629"/>
              <a:ext cx="2162810" cy="685800"/>
            </a:xfrm>
            <a:custGeom>
              <a:avLst/>
              <a:gdLst/>
              <a:ahLst/>
              <a:cxnLst/>
              <a:rect l="l" t="t" r="r" b="b"/>
              <a:pathLst>
                <a:path w="2162809" h="685800">
                  <a:moveTo>
                    <a:pt x="1334770" y="0"/>
                  </a:moveTo>
                  <a:lnTo>
                    <a:pt x="265429" y="0"/>
                  </a:lnTo>
                  <a:lnTo>
                    <a:pt x="208739" y="3262"/>
                  </a:lnTo>
                  <a:lnTo>
                    <a:pt x="154491" y="12411"/>
                  </a:lnTo>
                  <a:lnTo>
                    <a:pt x="104976" y="26492"/>
                  </a:lnTo>
                  <a:lnTo>
                    <a:pt x="62481" y="44549"/>
                  </a:lnTo>
                  <a:lnTo>
                    <a:pt x="29295" y="65629"/>
                  </a:lnTo>
                  <a:lnTo>
                    <a:pt x="0" y="113030"/>
                  </a:lnTo>
                  <a:lnTo>
                    <a:pt x="0" y="571500"/>
                  </a:lnTo>
                  <a:lnTo>
                    <a:pt x="29295" y="619152"/>
                  </a:lnTo>
                  <a:lnTo>
                    <a:pt x="62481" y="640479"/>
                  </a:lnTo>
                  <a:lnTo>
                    <a:pt x="104976" y="658807"/>
                  </a:lnTo>
                  <a:lnTo>
                    <a:pt x="154491" y="673137"/>
                  </a:lnTo>
                  <a:lnTo>
                    <a:pt x="208739" y="682467"/>
                  </a:lnTo>
                  <a:lnTo>
                    <a:pt x="265429" y="685800"/>
                  </a:lnTo>
                  <a:lnTo>
                    <a:pt x="1334770" y="685800"/>
                  </a:lnTo>
                  <a:lnTo>
                    <a:pt x="1391060" y="682467"/>
                  </a:lnTo>
                  <a:lnTo>
                    <a:pt x="1445152" y="673137"/>
                  </a:lnTo>
                  <a:lnTo>
                    <a:pt x="1494690" y="658807"/>
                  </a:lnTo>
                  <a:lnTo>
                    <a:pt x="1537318" y="640479"/>
                  </a:lnTo>
                  <a:lnTo>
                    <a:pt x="1570682" y="619152"/>
                  </a:lnTo>
                  <a:lnTo>
                    <a:pt x="1600200" y="571500"/>
                  </a:lnTo>
                  <a:lnTo>
                    <a:pt x="2162809" y="384810"/>
                  </a:lnTo>
                  <a:lnTo>
                    <a:pt x="1600200" y="400050"/>
                  </a:lnTo>
                  <a:lnTo>
                    <a:pt x="1600200" y="113030"/>
                  </a:lnTo>
                  <a:lnTo>
                    <a:pt x="1592428" y="88774"/>
                  </a:lnTo>
                  <a:lnTo>
                    <a:pt x="1537318" y="44549"/>
                  </a:lnTo>
                  <a:lnTo>
                    <a:pt x="1494690" y="26492"/>
                  </a:lnTo>
                  <a:lnTo>
                    <a:pt x="1445152" y="12411"/>
                  </a:lnTo>
                  <a:lnTo>
                    <a:pt x="1391060" y="3262"/>
                  </a:lnTo>
                  <a:lnTo>
                    <a:pt x="1334770" y="0"/>
                  </a:lnTo>
                  <a:close/>
                </a:path>
              </a:pathLst>
            </a:custGeom>
            <a:solidFill>
              <a:srgbClr val="FFFFFF"/>
            </a:solidFill>
          </p:spPr>
          <p:txBody>
            <a:bodyPr wrap="square" lIns="0" tIns="0" rIns="0" bIns="0" rtlCol="0"/>
            <a:lstStyle/>
            <a:p>
              <a:endParaRPr/>
            </a:p>
          </p:txBody>
        </p:sp>
        <p:sp>
          <p:nvSpPr>
            <p:cNvPr id="32" name="object 32"/>
            <p:cNvSpPr/>
            <p:nvPr/>
          </p:nvSpPr>
          <p:spPr>
            <a:xfrm>
              <a:off x="4508499" y="3516629"/>
              <a:ext cx="2162810" cy="685800"/>
            </a:xfrm>
            <a:custGeom>
              <a:avLst/>
              <a:gdLst/>
              <a:ahLst/>
              <a:cxnLst/>
              <a:rect l="l" t="t" r="r" b="b"/>
              <a:pathLst>
                <a:path w="2162809" h="685800">
                  <a:moveTo>
                    <a:pt x="265429" y="0"/>
                  </a:moveTo>
                  <a:lnTo>
                    <a:pt x="208739" y="3262"/>
                  </a:lnTo>
                  <a:lnTo>
                    <a:pt x="154491" y="12411"/>
                  </a:lnTo>
                  <a:lnTo>
                    <a:pt x="104976" y="26492"/>
                  </a:lnTo>
                  <a:lnTo>
                    <a:pt x="62481" y="44549"/>
                  </a:lnTo>
                  <a:lnTo>
                    <a:pt x="29295" y="65629"/>
                  </a:lnTo>
                  <a:lnTo>
                    <a:pt x="0" y="113030"/>
                  </a:lnTo>
                  <a:lnTo>
                    <a:pt x="0" y="114379"/>
                  </a:lnTo>
                  <a:lnTo>
                    <a:pt x="0" y="123825"/>
                  </a:lnTo>
                  <a:lnTo>
                    <a:pt x="0" y="571500"/>
                  </a:lnTo>
                  <a:lnTo>
                    <a:pt x="7705" y="595826"/>
                  </a:lnTo>
                  <a:lnTo>
                    <a:pt x="62481" y="640479"/>
                  </a:lnTo>
                  <a:lnTo>
                    <a:pt x="104976" y="658807"/>
                  </a:lnTo>
                  <a:lnTo>
                    <a:pt x="154491" y="673137"/>
                  </a:lnTo>
                  <a:lnTo>
                    <a:pt x="208739" y="682467"/>
                  </a:lnTo>
                  <a:lnTo>
                    <a:pt x="265429" y="685800"/>
                  </a:lnTo>
                  <a:lnTo>
                    <a:pt x="268545" y="685800"/>
                  </a:lnTo>
                  <a:lnTo>
                    <a:pt x="290353" y="685800"/>
                  </a:lnTo>
                  <a:lnTo>
                    <a:pt x="1334770" y="685800"/>
                  </a:lnTo>
                  <a:lnTo>
                    <a:pt x="1391060" y="682467"/>
                  </a:lnTo>
                  <a:lnTo>
                    <a:pt x="1445152" y="673137"/>
                  </a:lnTo>
                  <a:lnTo>
                    <a:pt x="1494690" y="658807"/>
                  </a:lnTo>
                  <a:lnTo>
                    <a:pt x="1537318" y="640479"/>
                  </a:lnTo>
                  <a:lnTo>
                    <a:pt x="1570682" y="619152"/>
                  </a:lnTo>
                  <a:lnTo>
                    <a:pt x="1600200" y="571500"/>
                  </a:lnTo>
                  <a:lnTo>
                    <a:pt x="1608990" y="568582"/>
                  </a:lnTo>
                  <a:lnTo>
                    <a:pt x="1670526" y="548163"/>
                  </a:lnTo>
                  <a:lnTo>
                    <a:pt x="1837551" y="492740"/>
                  </a:lnTo>
                  <a:lnTo>
                    <a:pt x="2162809" y="384810"/>
                  </a:lnTo>
                  <a:lnTo>
                    <a:pt x="2154019" y="385048"/>
                  </a:lnTo>
                  <a:lnTo>
                    <a:pt x="2092483" y="386715"/>
                  </a:lnTo>
                  <a:lnTo>
                    <a:pt x="1925458" y="391239"/>
                  </a:lnTo>
                  <a:lnTo>
                    <a:pt x="1600200" y="400050"/>
                  </a:lnTo>
                  <a:lnTo>
                    <a:pt x="1600200" y="398244"/>
                  </a:lnTo>
                  <a:lnTo>
                    <a:pt x="1600200" y="385603"/>
                  </a:lnTo>
                  <a:lnTo>
                    <a:pt x="1600200" y="113030"/>
                  </a:lnTo>
                  <a:lnTo>
                    <a:pt x="1592428" y="88774"/>
                  </a:lnTo>
                  <a:lnTo>
                    <a:pt x="1537318" y="44549"/>
                  </a:lnTo>
                  <a:lnTo>
                    <a:pt x="1494690" y="26492"/>
                  </a:lnTo>
                  <a:lnTo>
                    <a:pt x="1445152" y="12411"/>
                  </a:lnTo>
                  <a:lnTo>
                    <a:pt x="1391060" y="3262"/>
                  </a:lnTo>
                  <a:lnTo>
                    <a:pt x="1334770" y="0"/>
                  </a:lnTo>
                  <a:lnTo>
                    <a:pt x="1331654" y="0"/>
                  </a:lnTo>
                  <a:lnTo>
                    <a:pt x="1309846" y="0"/>
                  </a:lnTo>
                  <a:lnTo>
                    <a:pt x="380702" y="0"/>
                  </a:lnTo>
                  <a:lnTo>
                    <a:pt x="265429" y="0"/>
                  </a:lnTo>
                  <a:close/>
                </a:path>
              </a:pathLst>
            </a:custGeom>
            <a:ln w="28393">
              <a:solidFill>
                <a:srgbClr val="FF0000"/>
              </a:solidFill>
            </a:ln>
          </p:spPr>
          <p:txBody>
            <a:bodyPr wrap="square" lIns="0" tIns="0" rIns="0" bIns="0" rtlCol="0"/>
            <a:lstStyle/>
            <a:p>
              <a:endParaRPr/>
            </a:p>
          </p:txBody>
        </p:sp>
      </p:grpSp>
      <p:sp>
        <p:nvSpPr>
          <p:cNvPr id="33" name="object 33"/>
          <p:cNvSpPr txBox="1"/>
          <p:nvPr/>
        </p:nvSpPr>
        <p:spPr>
          <a:xfrm>
            <a:off x="6148071" y="3663950"/>
            <a:ext cx="1372235" cy="391160"/>
          </a:xfrm>
          <a:prstGeom prst="rect">
            <a:avLst/>
          </a:prstGeom>
        </p:spPr>
        <p:txBody>
          <a:bodyPr vert="horz" wrap="square" lIns="0" tIns="12700" rIns="0" bIns="0" rtlCol="0">
            <a:spAutoFit/>
          </a:bodyPr>
          <a:lstStyle/>
          <a:p>
            <a:pPr marL="12700">
              <a:spcBef>
                <a:spcPts val="100"/>
              </a:spcBef>
            </a:pPr>
            <a:r>
              <a:rPr sz="2400" spc="-20" dirty="0">
                <a:latin typeface="Verdana"/>
                <a:cs typeface="Verdana"/>
              </a:rPr>
              <a:t>click</a:t>
            </a:r>
            <a:r>
              <a:rPr sz="2400" spc="-114" dirty="0">
                <a:latin typeface="Verdana"/>
                <a:cs typeface="Verdana"/>
              </a:rPr>
              <a:t> </a:t>
            </a:r>
            <a:r>
              <a:rPr sz="2400" spc="-25" dirty="0">
                <a:latin typeface="Verdana"/>
                <a:cs typeface="Verdana"/>
              </a:rPr>
              <a:t>me!</a:t>
            </a:r>
            <a:endParaRPr sz="2400">
              <a:latin typeface="Verdana"/>
              <a:cs typeface="Verdana"/>
            </a:endParaRPr>
          </a:p>
        </p:txBody>
      </p:sp>
    </p:spTree>
    <p:extLst>
      <p:ext uri="{BB962C8B-B14F-4D97-AF65-F5344CB8AC3E}">
        <p14:creationId xmlns:p14="http://schemas.microsoft.com/office/powerpoint/2010/main" val="19769293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573735"/>
            <a:ext cx="7391400" cy="689932"/>
          </a:xfrm>
          <a:prstGeom prst="rect">
            <a:avLst/>
          </a:prstGeom>
        </p:spPr>
        <p:txBody>
          <a:bodyPr vert="horz" wrap="square" lIns="0" tIns="12700" rIns="0" bIns="0" rtlCol="0" anchor="ctr">
            <a:spAutoFit/>
          </a:bodyPr>
          <a:lstStyle/>
          <a:p>
            <a:pPr marL="13335">
              <a:lnSpc>
                <a:spcPct val="100000"/>
              </a:lnSpc>
              <a:spcBef>
                <a:spcPts val="100"/>
              </a:spcBef>
            </a:pPr>
            <a:r>
              <a:rPr spc="-5" dirty="0"/>
              <a:t>elements</a:t>
            </a:r>
            <a:r>
              <a:rPr spc="-20" dirty="0"/>
              <a:t> </a:t>
            </a:r>
            <a:r>
              <a:rPr dirty="0"/>
              <a:t>of</a:t>
            </a:r>
            <a:r>
              <a:rPr spc="-25" dirty="0"/>
              <a:t> </a:t>
            </a:r>
            <a:r>
              <a:rPr spc="-5" dirty="0"/>
              <a:t>the</a:t>
            </a:r>
            <a:r>
              <a:rPr spc="-15" dirty="0"/>
              <a:t> </a:t>
            </a:r>
            <a:r>
              <a:rPr spc="-5" dirty="0"/>
              <a:t>wimp</a:t>
            </a:r>
            <a:r>
              <a:rPr spc="-20" dirty="0"/>
              <a:t> </a:t>
            </a:r>
            <a:r>
              <a:rPr spc="-5" dirty="0"/>
              <a:t>interface</a:t>
            </a:r>
          </a:p>
        </p:txBody>
      </p:sp>
      <p:sp>
        <p:nvSpPr>
          <p:cNvPr id="3" name="object 3"/>
          <p:cNvSpPr txBox="1"/>
          <p:nvPr/>
        </p:nvSpPr>
        <p:spPr>
          <a:xfrm>
            <a:off x="3169920" y="3831589"/>
            <a:ext cx="5853430" cy="1997710"/>
          </a:xfrm>
          <a:prstGeom prst="rect">
            <a:avLst/>
          </a:prstGeom>
        </p:spPr>
        <p:txBody>
          <a:bodyPr vert="horz" wrap="square" lIns="0" tIns="101600" rIns="0" bIns="0" rtlCol="0">
            <a:spAutoFit/>
          </a:bodyPr>
          <a:lstStyle/>
          <a:p>
            <a:pPr algn="ctr">
              <a:spcBef>
                <a:spcPts val="800"/>
              </a:spcBef>
            </a:pPr>
            <a:r>
              <a:rPr sz="2800" spc="-10" dirty="0">
                <a:latin typeface="Verdana"/>
                <a:cs typeface="Verdana"/>
              </a:rPr>
              <a:t>windows,</a:t>
            </a:r>
            <a:r>
              <a:rPr sz="2800" spc="-5" dirty="0">
                <a:latin typeface="Verdana"/>
                <a:cs typeface="Verdana"/>
              </a:rPr>
              <a:t> </a:t>
            </a:r>
            <a:r>
              <a:rPr sz="2800" spc="-10" dirty="0">
                <a:latin typeface="Verdana"/>
                <a:cs typeface="Verdana"/>
              </a:rPr>
              <a:t>icons,</a:t>
            </a:r>
            <a:r>
              <a:rPr sz="2800" spc="-5" dirty="0">
                <a:latin typeface="Verdana"/>
                <a:cs typeface="Verdana"/>
              </a:rPr>
              <a:t> </a:t>
            </a:r>
            <a:r>
              <a:rPr sz="2800" spc="-10" dirty="0">
                <a:latin typeface="Verdana"/>
                <a:cs typeface="Verdana"/>
              </a:rPr>
              <a:t>menus,</a:t>
            </a:r>
            <a:r>
              <a:rPr sz="2800" spc="10" dirty="0">
                <a:latin typeface="Verdana"/>
                <a:cs typeface="Verdana"/>
              </a:rPr>
              <a:t> </a:t>
            </a:r>
            <a:r>
              <a:rPr sz="2800" spc="-10" dirty="0">
                <a:latin typeface="Verdana"/>
                <a:cs typeface="Verdana"/>
              </a:rPr>
              <a:t>pointers</a:t>
            </a:r>
            <a:endParaRPr sz="2800">
              <a:latin typeface="Verdana"/>
              <a:cs typeface="Verdana"/>
            </a:endParaRPr>
          </a:p>
          <a:p>
            <a:pPr algn="ctr">
              <a:spcBef>
                <a:spcPts val="700"/>
              </a:spcBef>
            </a:pPr>
            <a:r>
              <a:rPr sz="2800" dirty="0">
                <a:latin typeface="Verdana"/>
                <a:cs typeface="Verdana"/>
              </a:rPr>
              <a:t>+++</a:t>
            </a:r>
            <a:endParaRPr sz="2800">
              <a:latin typeface="Verdana"/>
              <a:cs typeface="Verdana"/>
            </a:endParaRPr>
          </a:p>
          <a:p>
            <a:pPr marL="909955" marR="1027430" indent="-1905" algn="ctr">
              <a:spcBef>
                <a:spcPts val="690"/>
              </a:spcBef>
            </a:pPr>
            <a:r>
              <a:rPr sz="2800" spc="-10" dirty="0">
                <a:latin typeface="Verdana"/>
                <a:cs typeface="Verdana"/>
              </a:rPr>
              <a:t>buttons, toolbars, </a:t>
            </a:r>
            <a:r>
              <a:rPr sz="2800" spc="-5" dirty="0">
                <a:latin typeface="Verdana"/>
                <a:cs typeface="Verdana"/>
              </a:rPr>
              <a:t> palettes,</a:t>
            </a:r>
            <a:r>
              <a:rPr sz="2800" spc="-50" dirty="0">
                <a:latin typeface="Verdana"/>
                <a:cs typeface="Verdana"/>
              </a:rPr>
              <a:t> </a:t>
            </a:r>
            <a:r>
              <a:rPr sz="2800" spc="-5" dirty="0">
                <a:latin typeface="Verdana"/>
                <a:cs typeface="Verdana"/>
              </a:rPr>
              <a:t>dialog</a:t>
            </a:r>
            <a:r>
              <a:rPr sz="2800" spc="-35" dirty="0">
                <a:latin typeface="Verdana"/>
                <a:cs typeface="Verdana"/>
              </a:rPr>
              <a:t> </a:t>
            </a:r>
            <a:r>
              <a:rPr sz="2800" spc="-10" dirty="0">
                <a:latin typeface="Verdana"/>
                <a:cs typeface="Verdana"/>
              </a:rPr>
              <a:t>boxes</a:t>
            </a:r>
            <a:endParaRPr sz="2800">
              <a:latin typeface="Verdana"/>
              <a:cs typeface="Verdana"/>
            </a:endParaRPr>
          </a:p>
        </p:txBody>
      </p:sp>
      <p:sp>
        <p:nvSpPr>
          <p:cNvPr id="4" name="object 4"/>
          <p:cNvSpPr txBox="1"/>
          <p:nvPr/>
        </p:nvSpPr>
        <p:spPr>
          <a:xfrm>
            <a:off x="4876801" y="6282690"/>
            <a:ext cx="5524499" cy="197490"/>
          </a:xfrm>
          <a:prstGeom prst="rect">
            <a:avLst/>
          </a:prstGeom>
        </p:spPr>
        <p:txBody>
          <a:bodyPr vert="horz" wrap="square" lIns="0" tIns="12700" rIns="0" bIns="0" rtlCol="0">
            <a:spAutoFit/>
          </a:bodyPr>
          <a:lstStyle/>
          <a:p>
            <a:pPr marL="219710" marR="5080" indent="-207010">
              <a:spcBef>
                <a:spcPts val="100"/>
              </a:spcBef>
            </a:pPr>
            <a:r>
              <a:rPr sz="1200" spc="-10" dirty="0">
                <a:solidFill>
                  <a:srgbClr val="7F7F7F"/>
                </a:solidFill>
                <a:latin typeface="Verdana"/>
                <a:cs typeface="Verdana"/>
              </a:rPr>
              <a:t>also</a:t>
            </a:r>
            <a:r>
              <a:rPr sz="1200" spc="-45" dirty="0">
                <a:solidFill>
                  <a:srgbClr val="7F7F7F"/>
                </a:solidFill>
                <a:latin typeface="Verdana"/>
                <a:cs typeface="Verdana"/>
              </a:rPr>
              <a:t> </a:t>
            </a:r>
            <a:r>
              <a:rPr sz="1200" spc="-15" dirty="0">
                <a:solidFill>
                  <a:srgbClr val="7F7F7F"/>
                </a:solidFill>
                <a:latin typeface="Verdana"/>
                <a:cs typeface="Verdana"/>
              </a:rPr>
              <a:t>see </a:t>
            </a:r>
            <a:r>
              <a:rPr sz="1200" spc="-20" dirty="0">
                <a:solidFill>
                  <a:srgbClr val="7F7F7F"/>
                </a:solidFill>
                <a:latin typeface="Verdana"/>
                <a:cs typeface="Verdana"/>
              </a:rPr>
              <a:t>supplementary</a:t>
            </a:r>
            <a:r>
              <a:rPr sz="1200" spc="335" dirty="0">
                <a:solidFill>
                  <a:srgbClr val="7F7F7F"/>
                </a:solidFill>
                <a:latin typeface="Verdana"/>
                <a:cs typeface="Verdana"/>
              </a:rPr>
              <a:t> </a:t>
            </a:r>
            <a:r>
              <a:rPr sz="1200" spc="-15" dirty="0">
                <a:solidFill>
                  <a:srgbClr val="7F7F7F"/>
                </a:solidFill>
                <a:latin typeface="Verdana"/>
                <a:cs typeface="Verdana"/>
              </a:rPr>
              <a:t>material </a:t>
            </a:r>
            <a:r>
              <a:rPr sz="1200" spc="-405" dirty="0">
                <a:solidFill>
                  <a:srgbClr val="7F7F7F"/>
                </a:solidFill>
                <a:latin typeface="Verdana"/>
                <a:cs typeface="Verdana"/>
              </a:rPr>
              <a:t> </a:t>
            </a:r>
            <a:r>
              <a:rPr sz="1200" spc="-5" dirty="0">
                <a:solidFill>
                  <a:srgbClr val="7F7F7F"/>
                </a:solidFill>
                <a:latin typeface="Verdana"/>
                <a:cs typeface="Verdana"/>
              </a:rPr>
              <a:t>on</a:t>
            </a:r>
            <a:r>
              <a:rPr sz="1200" spc="-65" dirty="0">
                <a:solidFill>
                  <a:srgbClr val="7F7F7F"/>
                </a:solidFill>
                <a:latin typeface="Verdana"/>
                <a:cs typeface="Verdana"/>
              </a:rPr>
              <a:t> </a:t>
            </a:r>
            <a:r>
              <a:rPr sz="1200" spc="-15" dirty="0">
                <a:solidFill>
                  <a:srgbClr val="7F7F7F"/>
                </a:solidFill>
                <a:latin typeface="Verdana"/>
                <a:cs typeface="Verdana"/>
              </a:rPr>
              <a:t>choosing </a:t>
            </a:r>
            <a:r>
              <a:rPr sz="1200" spc="-5" dirty="0">
                <a:solidFill>
                  <a:srgbClr val="7F7F7F"/>
                </a:solidFill>
                <a:latin typeface="Verdana"/>
                <a:cs typeface="Verdana"/>
              </a:rPr>
              <a:t>wimp</a:t>
            </a:r>
            <a:r>
              <a:rPr sz="1200" spc="-20" dirty="0">
                <a:solidFill>
                  <a:srgbClr val="7F7F7F"/>
                </a:solidFill>
                <a:latin typeface="Verdana"/>
                <a:cs typeface="Verdana"/>
              </a:rPr>
              <a:t> </a:t>
            </a:r>
            <a:r>
              <a:rPr sz="1200" spc="-30" dirty="0">
                <a:solidFill>
                  <a:srgbClr val="7F7F7F"/>
                </a:solidFill>
                <a:latin typeface="Verdana"/>
                <a:cs typeface="Verdana"/>
              </a:rPr>
              <a:t>elements</a:t>
            </a:r>
            <a:endParaRPr sz="1200" dirty="0">
              <a:latin typeface="Verdana"/>
              <a:cs typeface="Verdana"/>
            </a:endParaRPr>
          </a:p>
        </p:txBody>
      </p:sp>
    </p:spTree>
    <p:extLst>
      <p:ext uri="{BB962C8B-B14F-4D97-AF65-F5344CB8AC3E}">
        <p14:creationId xmlns:p14="http://schemas.microsoft.com/office/powerpoint/2010/main" val="14485293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7270" y="894079"/>
            <a:ext cx="3199131" cy="689932"/>
          </a:xfrm>
          <a:prstGeom prst="rect">
            <a:avLst/>
          </a:prstGeom>
        </p:spPr>
        <p:txBody>
          <a:bodyPr vert="horz" wrap="square" lIns="0" tIns="12700" rIns="0" bIns="0" rtlCol="0" anchor="ctr">
            <a:spAutoFit/>
          </a:bodyPr>
          <a:lstStyle/>
          <a:p>
            <a:pPr marL="12700">
              <a:lnSpc>
                <a:spcPct val="100000"/>
              </a:lnSpc>
              <a:spcBef>
                <a:spcPts val="100"/>
              </a:spcBef>
            </a:pPr>
            <a:r>
              <a:rPr spc="-5" dirty="0"/>
              <a:t>W</a:t>
            </a:r>
            <a:r>
              <a:rPr dirty="0"/>
              <a:t>i</a:t>
            </a:r>
            <a:r>
              <a:rPr spc="-5" dirty="0"/>
              <a:t>n</a:t>
            </a:r>
            <a:r>
              <a:rPr spc="5" dirty="0"/>
              <a:t>d</a:t>
            </a:r>
            <a:r>
              <a:rPr spc="-5" dirty="0"/>
              <a:t>ow</a:t>
            </a:r>
            <a:r>
              <a:rPr dirty="0"/>
              <a:t>s</a:t>
            </a:r>
          </a:p>
        </p:txBody>
      </p:sp>
      <p:sp>
        <p:nvSpPr>
          <p:cNvPr id="3" name="object 3"/>
          <p:cNvSpPr txBox="1"/>
          <p:nvPr/>
        </p:nvSpPr>
        <p:spPr>
          <a:xfrm>
            <a:off x="2287269" y="1978660"/>
            <a:ext cx="7523480" cy="4150495"/>
          </a:xfrm>
          <a:prstGeom prst="rect">
            <a:avLst/>
          </a:prstGeom>
        </p:spPr>
        <p:txBody>
          <a:bodyPr vert="horz" wrap="square" lIns="0" tIns="53975" rIns="0" bIns="0" rtlCol="0">
            <a:spAutoFit/>
          </a:bodyPr>
          <a:lstStyle/>
          <a:p>
            <a:pPr marL="354965" marR="5080" indent="-342900">
              <a:lnSpc>
                <a:spcPts val="2590"/>
              </a:lnSpc>
              <a:spcBef>
                <a:spcPts val="425"/>
              </a:spcBef>
              <a:buChar char="•"/>
              <a:tabLst>
                <a:tab pos="354965" algn="l"/>
                <a:tab pos="355600" algn="l"/>
              </a:tabLst>
            </a:pPr>
            <a:r>
              <a:rPr sz="2400" spc="-25" dirty="0">
                <a:latin typeface="Verdana"/>
                <a:cs typeface="Verdana"/>
              </a:rPr>
              <a:t>Areas</a:t>
            </a:r>
            <a:r>
              <a:rPr sz="2400" spc="-40" dirty="0">
                <a:latin typeface="Verdana"/>
                <a:cs typeface="Verdana"/>
              </a:rPr>
              <a:t> </a:t>
            </a:r>
            <a:r>
              <a:rPr sz="2400" spc="-20" dirty="0">
                <a:latin typeface="Verdana"/>
                <a:cs typeface="Verdana"/>
              </a:rPr>
              <a:t>of</a:t>
            </a:r>
            <a:r>
              <a:rPr sz="2400" spc="-35" dirty="0">
                <a:latin typeface="Verdana"/>
                <a:cs typeface="Verdana"/>
              </a:rPr>
              <a:t> </a:t>
            </a:r>
            <a:r>
              <a:rPr sz="2400" spc="-20" dirty="0">
                <a:latin typeface="Verdana"/>
                <a:cs typeface="Verdana"/>
              </a:rPr>
              <a:t>the</a:t>
            </a:r>
            <a:r>
              <a:rPr sz="2400" spc="-50" dirty="0">
                <a:latin typeface="Verdana"/>
                <a:cs typeface="Verdana"/>
              </a:rPr>
              <a:t> </a:t>
            </a:r>
            <a:r>
              <a:rPr sz="2400" spc="-25" dirty="0">
                <a:latin typeface="Verdana"/>
                <a:cs typeface="Verdana"/>
              </a:rPr>
              <a:t>screen</a:t>
            </a:r>
            <a:r>
              <a:rPr sz="2400" spc="-60" dirty="0">
                <a:latin typeface="Verdana"/>
                <a:cs typeface="Verdana"/>
              </a:rPr>
              <a:t> </a:t>
            </a:r>
            <a:r>
              <a:rPr sz="2400" spc="-25" dirty="0">
                <a:latin typeface="Verdana"/>
                <a:cs typeface="Verdana"/>
              </a:rPr>
              <a:t>that</a:t>
            </a:r>
            <a:r>
              <a:rPr sz="2400" spc="-40" dirty="0">
                <a:latin typeface="Verdana"/>
                <a:cs typeface="Verdana"/>
              </a:rPr>
              <a:t> </a:t>
            </a:r>
            <a:r>
              <a:rPr sz="2400" spc="-25" dirty="0">
                <a:latin typeface="Verdana"/>
                <a:cs typeface="Verdana"/>
              </a:rPr>
              <a:t>behave</a:t>
            </a:r>
            <a:r>
              <a:rPr sz="2400" spc="-50" dirty="0">
                <a:latin typeface="Verdana"/>
                <a:cs typeface="Verdana"/>
              </a:rPr>
              <a:t> </a:t>
            </a:r>
            <a:r>
              <a:rPr sz="2400" spc="-20" dirty="0">
                <a:latin typeface="Verdana"/>
                <a:cs typeface="Verdana"/>
              </a:rPr>
              <a:t>as</a:t>
            </a:r>
            <a:r>
              <a:rPr sz="2400" spc="-40" dirty="0">
                <a:latin typeface="Verdana"/>
                <a:cs typeface="Verdana"/>
              </a:rPr>
              <a:t> </a:t>
            </a:r>
            <a:r>
              <a:rPr sz="2400" spc="-5" dirty="0">
                <a:latin typeface="Verdana"/>
                <a:cs typeface="Verdana"/>
              </a:rPr>
              <a:t>if</a:t>
            </a:r>
            <a:r>
              <a:rPr sz="2400" spc="-45" dirty="0">
                <a:latin typeface="Verdana"/>
                <a:cs typeface="Verdana"/>
              </a:rPr>
              <a:t> </a:t>
            </a:r>
            <a:r>
              <a:rPr sz="2400" spc="-20" dirty="0">
                <a:latin typeface="Verdana"/>
                <a:cs typeface="Verdana"/>
              </a:rPr>
              <a:t>they</a:t>
            </a:r>
            <a:r>
              <a:rPr sz="2400" spc="-45" dirty="0">
                <a:latin typeface="Verdana"/>
                <a:cs typeface="Verdana"/>
              </a:rPr>
              <a:t> </a:t>
            </a:r>
            <a:r>
              <a:rPr sz="2400" spc="-25" dirty="0">
                <a:latin typeface="Verdana"/>
                <a:cs typeface="Verdana"/>
              </a:rPr>
              <a:t>were </a:t>
            </a:r>
            <a:r>
              <a:rPr sz="2400" spc="-830" dirty="0">
                <a:latin typeface="Verdana"/>
                <a:cs typeface="Verdana"/>
              </a:rPr>
              <a:t> </a:t>
            </a:r>
            <a:r>
              <a:rPr sz="2400" spc="-30" dirty="0">
                <a:latin typeface="Verdana"/>
                <a:cs typeface="Verdana"/>
              </a:rPr>
              <a:t>independent</a:t>
            </a:r>
            <a:endParaRPr sz="2400" dirty="0">
              <a:latin typeface="Verdana"/>
              <a:cs typeface="Verdana"/>
            </a:endParaRPr>
          </a:p>
          <a:p>
            <a:pPr marL="755650" lvl="1" indent="-286385">
              <a:spcBef>
                <a:spcPts val="225"/>
              </a:spcBef>
              <a:buChar char="–"/>
              <a:tabLst>
                <a:tab pos="755650" algn="l"/>
              </a:tabLst>
            </a:pPr>
            <a:r>
              <a:rPr sz="2000" spc="-5" dirty="0">
                <a:latin typeface="Verdana"/>
                <a:cs typeface="Verdana"/>
              </a:rPr>
              <a:t>can</a:t>
            </a:r>
            <a:r>
              <a:rPr sz="2000" dirty="0">
                <a:latin typeface="Verdana"/>
                <a:cs typeface="Verdana"/>
              </a:rPr>
              <a:t> </a:t>
            </a:r>
            <a:r>
              <a:rPr sz="2000" spc="-5" dirty="0">
                <a:latin typeface="Verdana"/>
                <a:cs typeface="Verdana"/>
              </a:rPr>
              <a:t>contain</a:t>
            </a:r>
            <a:r>
              <a:rPr sz="2000" spc="5" dirty="0">
                <a:latin typeface="Verdana"/>
                <a:cs typeface="Verdana"/>
              </a:rPr>
              <a:t> </a:t>
            </a:r>
            <a:r>
              <a:rPr sz="2000" dirty="0">
                <a:latin typeface="Verdana"/>
                <a:cs typeface="Verdana"/>
              </a:rPr>
              <a:t>text </a:t>
            </a:r>
            <a:r>
              <a:rPr sz="2000" spc="-5" dirty="0">
                <a:latin typeface="Verdana"/>
                <a:cs typeface="Verdana"/>
              </a:rPr>
              <a:t>or graphics</a:t>
            </a:r>
            <a:endParaRPr sz="2000" dirty="0">
              <a:latin typeface="Verdana"/>
              <a:cs typeface="Verdana"/>
            </a:endParaRPr>
          </a:p>
          <a:p>
            <a:pPr marL="755650" lvl="1" indent="-286385">
              <a:spcBef>
                <a:spcPts val="260"/>
              </a:spcBef>
              <a:buChar char="–"/>
              <a:tabLst>
                <a:tab pos="755650" algn="l"/>
              </a:tabLst>
            </a:pPr>
            <a:r>
              <a:rPr sz="2000" spc="-5" dirty="0">
                <a:latin typeface="Verdana"/>
                <a:cs typeface="Verdana"/>
              </a:rPr>
              <a:t>can </a:t>
            </a:r>
            <a:r>
              <a:rPr sz="2000" dirty="0">
                <a:latin typeface="Verdana"/>
                <a:cs typeface="Verdana"/>
              </a:rPr>
              <a:t>be</a:t>
            </a:r>
            <a:r>
              <a:rPr sz="2000" spc="-15" dirty="0">
                <a:latin typeface="Verdana"/>
                <a:cs typeface="Verdana"/>
              </a:rPr>
              <a:t> </a:t>
            </a:r>
            <a:r>
              <a:rPr sz="2000" spc="-5" dirty="0">
                <a:latin typeface="Verdana"/>
                <a:cs typeface="Verdana"/>
              </a:rPr>
              <a:t>moved</a:t>
            </a:r>
            <a:r>
              <a:rPr sz="2000" spc="-15" dirty="0">
                <a:latin typeface="Verdana"/>
                <a:cs typeface="Verdana"/>
              </a:rPr>
              <a:t> </a:t>
            </a:r>
            <a:r>
              <a:rPr sz="2000" spc="-5" dirty="0">
                <a:latin typeface="Verdana"/>
                <a:cs typeface="Verdana"/>
              </a:rPr>
              <a:t>or</a:t>
            </a:r>
            <a:r>
              <a:rPr sz="2000" dirty="0">
                <a:latin typeface="Verdana"/>
                <a:cs typeface="Verdana"/>
              </a:rPr>
              <a:t> </a:t>
            </a:r>
            <a:r>
              <a:rPr sz="2000" spc="-5" dirty="0">
                <a:latin typeface="Verdana"/>
                <a:cs typeface="Verdana"/>
              </a:rPr>
              <a:t>resized</a:t>
            </a:r>
            <a:endParaRPr sz="2000" dirty="0">
              <a:latin typeface="Verdana"/>
              <a:cs typeface="Verdana"/>
            </a:endParaRPr>
          </a:p>
          <a:p>
            <a:pPr marL="755015" marR="254000" lvl="1" indent="-285750">
              <a:lnSpc>
                <a:spcPts val="2160"/>
              </a:lnSpc>
              <a:spcBef>
                <a:spcPts val="530"/>
              </a:spcBef>
              <a:buChar char="–"/>
              <a:tabLst>
                <a:tab pos="755650" algn="l"/>
              </a:tabLst>
            </a:pPr>
            <a:r>
              <a:rPr sz="2000" spc="-5" dirty="0">
                <a:latin typeface="Verdana"/>
                <a:cs typeface="Verdana"/>
              </a:rPr>
              <a:t>can</a:t>
            </a:r>
            <a:r>
              <a:rPr sz="2000" spc="10" dirty="0">
                <a:latin typeface="Verdana"/>
                <a:cs typeface="Verdana"/>
              </a:rPr>
              <a:t> </a:t>
            </a:r>
            <a:r>
              <a:rPr sz="2000" spc="-5" dirty="0">
                <a:latin typeface="Verdana"/>
                <a:cs typeface="Verdana"/>
              </a:rPr>
              <a:t>overlap</a:t>
            </a:r>
            <a:r>
              <a:rPr sz="2000" spc="10" dirty="0">
                <a:latin typeface="Verdana"/>
                <a:cs typeface="Verdana"/>
              </a:rPr>
              <a:t> </a:t>
            </a:r>
            <a:r>
              <a:rPr sz="2000" spc="-5" dirty="0">
                <a:latin typeface="Verdana"/>
                <a:cs typeface="Verdana"/>
              </a:rPr>
              <a:t>and</a:t>
            </a:r>
            <a:r>
              <a:rPr sz="2000" spc="10" dirty="0">
                <a:latin typeface="Verdana"/>
                <a:cs typeface="Verdana"/>
              </a:rPr>
              <a:t> </a:t>
            </a:r>
            <a:r>
              <a:rPr sz="2000" spc="-5" dirty="0">
                <a:latin typeface="Verdana"/>
                <a:cs typeface="Verdana"/>
              </a:rPr>
              <a:t>obscure each</a:t>
            </a:r>
            <a:r>
              <a:rPr sz="2000" spc="10" dirty="0">
                <a:latin typeface="Verdana"/>
                <a:cs typeface="Verdana"/>
              </a:rPr>
              <a:t> </a:t>
            </a:r>
            <a:r>
              <a:rPr sz="2000" spc="-5" dirty="0">
                <a:latin typeface="Verdana"/>
                <a:cs typeface="Verdana"/>
              </a:rPr>
              <a:t>other,</a:t>
            </a:r>
            <a:r>
              <a:rPr sz="2000" spc="5" dirty="0">
                <a:latin typeface="Verdana"/>
                <a:cs typeface="Verdana"/>
              </a:rPr>
              <a:t> </a:t>
            </a:r>
            <a:r>
              <a:rPr sz="2000" spc="-5" dirty="0">
                <a:latin typeface="Verdana"/>
                <a:cs typeface="Verdana"/>
              </a:rPr>
              <a:t>or</a:t>
            </a:r>
            <a:r>
              <a:rPr sz="2000" spc="10" dirty="0">
                <a:latin typeface="Verdana"/>
                <a:cs typeface="Verdana"/>
              </a:rPr>
              <a:t> </a:t>
            </a:r>
            <a:r>
              <a:rPr sz="2000" spc="-5" dirty="0">
                <a:latin typeface="Verdana"/>
                <a:cs typeface="Verdana"/>
              </a:rPr>
              <a:t>can</a:t>
            </a:r>
            <a:r>
              <a:rPr sz="2000" spc="10" dirty="0">
                <a:latin typeface="Verdana"/>
                <a:cs typeface="Verdana"/>
              </a:rPr>
              <a:t> </a:t>
            </a:r>
            <a:r>
              <a:rPr sz="2000" dirty="0">
                <a:latin typeface="Verdana"/>
                <a:cs typeface="Verdana"/>
              </a:rPr>
              <a:t>be</a:t>
            </a:r>
            <a:r>
              <a:rPr sz="2000" spc="-5" dirty="0">
                <a:latin typeface="Verdana"/>
                <a:cs typeface="Verdana"/>
              </a:rPr>
              <a:t> </a:t>
            </a:r>
            <a:r>
              <a:rPr sz="2000" dirty="0">
                <a:latin typeface="Verdana"/>
                <a:cs typeface="Verdana"/>
              </a:rPr>
              <a:t>laid </a:t>
            </a:r>
            <a:r>
              <a:rPr sz="2000" spc="-685" dirty="0">
                <a:latin typeface="Verdana"/>
                <a:cs typeface="Verdana"/>
              </a:rPr>
              <a:t> </a:t>
            </a:r>
            <a:r>
              <a:rPr sz="2000" spc="-5" dirty="0">
                <a:latin typeface="Verdana"/>
                <a:cs typeface="Verdana"/>
              </a:rPr>
              <a:t>out</a:t>
            </a:r>
            <a:r>
              <a:rPr sz="2000" dirty="0">
                <a:latin typeface="Verdana"/>
                <a:cs typeface="Verdana"/>
              </a:rPr>
              <a:t> next</a:t>
            </a:r>
            <a:r>
              <a:rPr sz="2000" spc="5" dirty="0">
                <a:latin typeface="Verdana"/>
                <a:cs typeface="Verdana"/>
              </a:rPr>
              <a:t> </a:t>
            </a:r>
            <a:r>
              <a:rPr sz="2000" dirty="0">
                <a:latin typeface="Verdana"/>
                <a:cs typeface="Verdana"/>
              </a:rPr>
              <a:t>to one</a:t>
            </a:r>
            <a:r>
              <a:rPr sz="2000" spc="-5" dirty="0">
                <a:latin typeface="Verdana"/>
                <a:cs typeface="Verdana"/>
              </a:rPr>
              <a:t> another</a:t>
            </a:r>
            <a:r>
              <a:rPr sz="2000" dirty="0">
                <a:latin typeface="Verdana"/>
                <a:cs typeface="Verdana"/>
              </a:rPr>
              <a:t> </a:t>
            </a:r>
            <a:r>
              <a:rPr sz="2000" spc="-5" dirty="0">
                <a:latin typeface="Verdana"/>
                <a:cs typeface="Verdana"/>
              </a:rPr>
              <a:t>(tiled)</a:t>
            </a:r>
            <a:endParaRPr sz="2000" dirty="0">
              <a:latin typeface="Verdana"/>
              <a:cs typeface="Verdana"/>
            </a:endParaRPr>
          </a:p>
          <a:p>
            <a:pPr lvl="1">
              <a:spcBef>
                <a:spcPts val="20"/>
              </a:spcBef>
              <a:buFont typeface="Verdana"/>
              <a:buChar char="–"/>
            </a:pPr>
            <a:endParaRPr sz="2400" dirty="0">
              <a:latin typeface="Verdana"/>
              <a:cs typeface="Verdana"/>
            </a:endParaRPr>
          </a:p>
          <a:p>
            <a:pPr marL="355600" indent="-342900">
              <a:buChar char="•"/>
              <a:tabLst>
                <a:tab pos="354965" algn="l"/>
                <a:tab pos="355600" algn="l"/>
              </a:tabLst>
            </a:pPr>
            <a:r>
              <a:rPr sz="2400" spc="-25" dirty="0">
                <a:latin typeface="Verdana"/>
                <a:cs typeface="Verdana"/>
              </a:rPr>
              <a:t>scrollbars</a:t>
            </a:r>
            <a:endParaRPr sz="2400" dirty="0">
              <a:latin typeface="Verdana"/>
              <a:cs typeface="Verdana"/>
            </a:endParaRPr>
          </a:p>
          <a:p>
            <a:pPr marL="755015" marR="247650" lvl="1" indent="-285750">
              <a:lnSpc>
                <a:spcPts val="2160"/>
              </a:lnSpc>
              <a:spcBef>
                <a:spcPts val="535"/>
              </a:spcBef>
              <a:buChar char="–"/>
              <a:tabLst>
                <a:tab pos="755650" algn="l"/>
              </a:tabLst>
            </a:pPr>
            <a:r>
              <a:rPr sz="2000" spc="-5" dirty="0">
                <a:latin typeface="Verdana"/>
                <a:cs typeface="Verdana"/>
              </a:rPr>
              <a:t>allow </a:t>
            </a:r>
            <a:r>
              <a:rPr sz="2000" dirty="0">
                <a:latin typeface="Verdana"/>
                <a:cs typeface="Verdana"/>
              </a:rPr>
              <a:t>the user to move the </a:t>
            </a:r>
            <a:r>
              <a:rPr sz="2000" spc="-5" dirty="0">
                <a:latin typeface="Verdana"/>
                <a:cs typeface="Verdana"/>
              </a:rPr>
              <a:t>contents </a:t>
            </a:r>
            <a:r>
              <a:rPr sz="2000" dirty="0">
                <a:latin typeface="Verdana"/>
                <a:cs typeface="Verdana"/>
              </a:rPr>
              <a:t>of the window </a:t>
            </a:r>
            <a:r>
              <a:rPr sz="2000" spc="-690" dirty="0">
                <a:latin typeface="Verdana"/>
                <a:cs typeface="Verdana"/>
              </a:rPr>
              <a:t> </a:t>
            </a:r>
            <a:r>
              <a:rPr sz="2000" dirty="0">
                <a:latin typeface="Verdana"/>
                <a:cs typeface="Verdana"/>
              </a:rPr>
              <a:t>up</a:t>
            </a:r>
            <a:r>
              <a:rPr sz="2000" spc="5" dirty="0">
                <a:latin typeface="Verdana"/>
                <a:cs typeface="Verdana"/>
              </a:rPr>
              <a:t> </a:t>
            </a:r>
            <a:r>
              <a:rPr sz="2000" spc="-5" dirty="0">
                <a:latin typeface="Verdana"/>
                <a:cs typeface="Verdana"/>
              </a:rPr>
              <a:t>and</a:t>
            </a:r>
            <a:r>
              <a:rPr sz="2000" dirty="0">
                <a:latin typeface="Verdana"/>
                <a:cs typeface="Verdana"/>
              </a:rPr>
              <a:t> down</a:t>
            </a:r>
            <a:r>
              <a:rPr sz="2000" spc="5" dirty="0">
                <a:latin typeface="Verdana"/>
                <a:cs typeface="Verdana"/>
              </a:rPr>
              <a:t> </a:t>
            </a:r>
            <a:r>
              <a:rPr sz="2000" spc="-5" dirty="0">
                <a:latin typeface="Verdana"/>
                <a:cs typeface="Verdana"/>
              </a:rPr>
              <a:t>or</a:t>
            </a:r>
            <a:r>
              <a:rPr sz="2000" dirty="0">
                <a:latin typeface="Verdana"/>
                <a:cs typeface="Verdana"/>
              </a:rPr>
              <a:t> </a:t>
            </a:r>
            <a:r>
              <a:rPr sz="2000" spc="-5" dirty="0">
                <a:latin typeface="Verdana"/>
                <a:cs typeface="Verdana"/>
              </a:rPr>
              <a:t>from</a:t>
            </a:r>
            <a:r>
              <a:rPr sz="2000" dirty="0">
                <a:latin typeface="Verdana"/>
                <a:cs typeface="Verdana"/>
              </a:rPr>
              <a:t> side</a:t>
            </a:r>
            <a:r>
              <a:rPr sz="2000" spc="-10" dirty="0">
                <a:latin typeface="Verdana"/>
                <a:cs typeface="Verdana"/>
              </a:rPr>
              <a:t> </a:t>
            </a:r>
            <a:r>
              <a:rPr sz="2000" dirty="0">
                <a:latin typeface="Verdana"/>
                <a:cs typeface="Verdana"/>
              </a:rPr>
              <a:t>to side</a:t>
            </a:r>
          </a:p>
          <a:p>
            <a:pPr marL="355600" indent="-342900">
              <a:spcBef>
                <a:spcPts val="275"/>
              </a:spcBef>
              <a:buChar char="•"/>
              <a:tabLst>
                <a:tab pos="354965" algn="l"/>
                <a:tab pos="355600" algn="l"/>
              </a:tabLst>
            </a:pPr>
            <a:r>
              <a:rPr sz="2400" spc="-20" dirty="0">
                <a:latin typeface="Verdana"/>
                <a:cs typeface="Verdana"/>
              </a:rPr>
              <a:t>title</a:t>
            </a:r>
            <a:r>
              <a:rPr sz="2400" spc="-85" dirty="0">
                <a:latin typeface="Verdana"/>
                <a:cs typeface="Verdana"/>
              </a:rPr>
              <a:t> </a:t>
            </a:r>
            <a:r>
              <a:rPr sz="2400" spc="-20" dirty="0">
                <a:latin typeface="Verdana"/>
                <a:cs typeface="Verdana"/>
              </a:rPr>
              <a:t>bars</a:t>
            </a:r>
            <a:endParaRPr sz="2400" dirty="0">
              <a:latin typeface="Verdana"/>
              <a:cs typeface="Verdana"/>
            </a:endParaRPr>
          </a:p>
          <a:p>
            <a:pPr marL="755650" lvl="1" indent="-286385">
              <a:spcBef>
                <a:spcPts val="250"/>
              </a:spcBef>
              <a:buChar char="–"/>
              <a:tabLst>
                <a:tab pos="755650" algn="l"/>
              </a:tabLst>
            </a:pPr>
            <a:r>
              <a:rPr sz="2000" spc="-5" dirty="0">
                <a:latin typeface="Verdana"/>
                <a:cs typeface="Verdana"/>
              </a:rPr>
              <a:t>describe</a:t>
            </a:r>
            <a:r>
              <a:rPr sz="2000" spc="-10" dirty="0">
                <a:latin typeface="Verdana"/>
                <a:cs typeface="Verdana"/>
              </a:rPr>
              <a:t> </a:t>
            </a:r>
            <a:r>
              <a:rPr sz="2000" dirty="0">
                <a:latin typeface="Verdana"/>
                <a:cs typeface="Verdana"/>
              </a:rPr>
              <a:t>the</a:t>
            </a:r>
            <a:r>
              <a:rPr sz="2000" spc="-5" dirty="0">
                <a:latin typeface="Verdana"/>
                <a:cs typeface="Verdana"/>
              </a:rPr>
              <a:t> name of</a:t>
            </a:r>
            <a:r>
              <a:rPr sz="2000" dirty="0">
                <a:latin typeface="Verdana"/>
                <a:cs typeface="Verdana"/>
              </a:rPr>
              <a:t> the</a:t>
            </a:r>
            <a:r>
              <a:rPr sz="2000" spc="-5" dirty="0">
                <a:latin typeface="Verdana"/>
                <a:cs typeface="Verdana"/>
              </a:rPr>
              <a:t> </a:t>
            </a:r>
            <a:r>
              <a:rPr sz="2000" dirty="0">
                <a:latin typeface="Verdana"/>
                <a:cs typeface="Verdana"/>
              </a:rPr>
              <a:t>window</a:t>
            </a:r>
          </a:p>
        </p:txBody>
      </p:sp>
    </p:spTree>
    <p:extLst>
      <p:ext uri="{BB962C8B-B14F-4D97-AF65-F5344CB8AC3E}">
        <p14:creationId xmlns:p14="http://schemas.microsoft.com/office/powerpoint/2010/main" val="22955275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7270" y="836133"/>
            <a:ext cx="1213485" cy="689932"/>
          </a:xfrm>
          <a:prstGeom prst="rect">
            <a:avLst/>
          </a:prstGeom>
        </p:spPr>
        <p:txBody>
          <a:bodyPr vert="horz" wrap="square" lIns="0" tIns="12700" rIns="0" bIns="0" rtlCol="0" anchor="ctr">
            <a:spAutoFit/>
          </a:bodyPr>
          <a:lstStyle/>
          <a:p>
            <a:pPr marL="12700">
              <a:lnSpc>
                <a:spcPct val="100000"/>
              </a:lnSpc>
              <a:spcBef>
                <a:spcPts val="100"/>
              </a:spcBef>
            </a:pPr>
            <a:r>
              <a:rPr dirty="0"/>
              <a:t>I</a:t>
            </a:r>
            <a:r>
              <a:rPr spc="-10" dirty="0"/>
              <a:t>c</a:t>
            </a:r>
            <a:r>
              <a:rPr spc="5" dirty="0"/>
              <a:t>on</a:t>
            </a:r>
            <a:r>
              <a:rPr dirty="0"/>
              <a:t>s</a:t>
            </a:r>
          </a:p>
        </p:txBody>
      </p:sp>
      <p:sp>
        <p:nvSpPr>
          <p:cNvPr id="3" name="object 3"/>
          <p:cNvSpPr txBox="1"/>
          <p:nvPr/>
        </p:nvSpPr>
        <p:spPr>
          <a:xfrm>
            <a:off x="2287270" y="1926589"/>
            <a:ext cx="7395209" cy="3864610"/>
          </a:xfrm>
          <a:prstGeom prst="rect">
            <a:avLst/>
          </a:prstGeom>
        </p:spPr>
        <p:txBody>
          <a:bodyPr vert="horz" wrap="square" lIns="0" tIns="58419" rIns="0" bIns="0" rtlCol="0">
            <a:spAutoFit/>
          </a:bodyPr>
          <a:lstStyle/>
          <a:p>
            <a:pPr marL="355600" indent="-342900">
              <a:spcBef>
                <a:spcPts val="459"/>
              </a:spcBef>
              <a:buChar char="•"/>
              <a:tabLst>
                <a:tab pos="355600" algn="l"/>
              </a:tabLst>
            </a:pPr>
            <a:r>
              <a:rPr sz="2800" spc="-5" dirty="0">
                <a:latin typeface="Verdana"/>
                <a:cs typeface="Verdana"/>
              </a:rPr>
              <a:t>small</a:t>
            </a:r>
            <a:r>
              <a:rPr sz="2800" spc="-35" dirty="0">
                <a:latin typeface="Verdana"/>
                <a:cs typeface="Verdana"/>
              </a:rPr>
              <a:t> </a:t>
            </a:r>
            <a:r>
              <a:rPr sz="2800" spc="-5" dirty="0">
                <a:latin typeface="Verdana"/>
                <a:cs typeface="Verdana"/>
              </a:rPr>
              <a:t>picture</a:t>
            </a:r>
            <a:r>
              <a:rPr sz="2800" spc="-30" dirty="0">
                <a:latin typeface="Verdana"/>
                <a:cs typeface="Verdana"/>
              </a:rPr>
              <a:t> </a:t>
            </a:r>
            <a:r>
              <a:rPr sz="2800" spc="-5" dirty="0">
                <a:latin typeface="Verdana"/>
                <a:cs typeface="Verdana"/>
              </a:rPr>
              <a:t>or</a:t>
            </a:r>
            <a:r>
              <a:rPr sz="2800" spc="-30" dirty="0">
                <a:latin typeface="Verdana"/>
                <a:cs typeface="Verdana"/>
              </a:rPr>
              <a:t> </a:t>
            </a:r>
            <a:r>
              <a:rPr sz="2800" spc="-5" dirty="0">
                <a:latin typeface="Verdana"/>
                <a:cs typeface="Verdana"/>
              </a:rPr>
              <a:t>image</a:t>
            </a:r>
            <a:endParaRPr sz="2800">
              <a:latin typeface="Verdana"/>
              <a:cs typeface="Verdana"/>
            </a:endParaRPr>
          </a:p>
          <a:p>
            <a:pPr marL="355600" indent="-342900">
              <a:spcBef>
                <a:spcPts val="360"/>
              </a:spcBef>
              <a:buChar char="•"/>
              <a:tabLst>
                <a:tab pos="355600" algn="l"/>
              </a:tabLst>
            </a:pPr>
            <a:r>
              <a:rPr sz="2800" spc="-5" dirty="0">
                <a:latin typeface="Verdana"/>
                <a:cs typeface="Verdana"/>
              </a:rPr>
              <a:t>represents</a:t>
            </a:r>
            <a:r>
              <a:rPr sz="2800" spc="-20" dirty="0">
                <a:latin typeface="Verdana"/>
                <a:cs typeface="Verdana"/>
              </a:rPr>
              <a:t> </a:t>
            </a:r>
            <a:r>
              <a:rPr sz="2800" spc="-5" dirty="0">
                <a:latin typeface="Verdana"/>
                <a:cs typeface="Verdana"/>
              </a:rPr>
              <a:t>some</a:t>
            </a:r>
            <a:r>
              <a:rPr sz="2800" spc="-15" dirty="0">
                <a:latin typeface="Verdana"/>
                <a:cs typeface="Verdana"/>
              </a:rPr>
              <a:t> </a:t>
            </a:r>
            <a:r>
              <a:rPr sz="2800" spc="-10" dirty="0">
                <a:latin typeface="Verdana"/>
                <a:cs typeface="Verdana"/>
              </a:rPr>
              <a:t>object</a:t>
            </a:r>
            <a:r>
              <a:rPr sz="2800" dirty="0">
                <a:latin typeface="Verdana"/>
                <a:cs typeface="Verdana"/>
              </a:rPr>
              <a:t> </a:t>
            </a:r>
            <a:r>
              <a:rPr sz="2800" spc="-5" dirty="0">
                <a:latin typeface="Verdana"/>
                <a:cs typeface="Verdana"/>
              </a:rPr>
              <a:t>in</a:t>
            </a:r>
            <a:r>
              <a:rPr sz="2800" spc="-15" dirty="0">
                <a:latin typeface="Verdana"/>
                <a:cs typeface="Verdana"/>
              </a:rPr>
              <a:t> </a:t>
            </a:r>
            <a:r>
              <a:rPr sz="2800" spc="-5" dirty="0">
                <a:latin typeface="Verdana"/>
                <a:cs typeface="Verdana"/>
              </a:rPr>
              <a:t>the</a:t>
            </a:r>
            <a:r>
              <a:rPr sz="2800" spc="-10" dirty="0">
                <a:latin typeface="Verdana"/>
                <a:cs typeface="Verdana"/>
              </a:rPr>
              <a:t> interface</a:t>
            </a:r>
            <a:endParaRPr sz="2800">
              <a:latin typeface="Verdana"/>
              <a:cs typeface="Verdana"/>
            </a:endParaRPr>
          </a:p>
          <a:p>
            <a:pPr marL="755650" lvl="1" indent="-286385">
              <a:spcBef>
                <a:spcPts val="310"/>
              </a:spcBef>
              <a:buChar char="–"/>
              <a:tabLst>
                <a:tab pos="755650" algn="l"/>
              </a:tabLst>
            </a:pPr>
            <a:r>
              <a:rPr sz="2400" spc="-25" dirty="0">
                <a:latin typeface="Verdana"/>
                <a:cs typeface="Verdana"/>
              </a:rPr>
              <a:t>often</a:t>
            </a:r>
            <a:r>
              <a:rPr sz="2400" spc="-55" dirty="0">
                <a:latin typeface="Verdana"/>
                <a:cs typeface="Verdana"/>
              </a:rPr>
              <a:t> </a:t>
            </a:r>
            <a:r>
              <a:rPr sz="2400" dirty="0">
                <a:latin typeface="Verdana"/>
                <a:cs typeface="Verdana"/>
              </a:rPr>
              <a:t>a</a:t>
            </a:r>
            <a:r>
              <a:rPr sz="2400" spc="-55" dirty="0">
                <a:latin typeface="Verdana"/>
                <a:cs typeface="Verdana"/>
              </a:rPr>
              <a:t> </a:t>
            </a:r>
            <a:r>
              <a:rPr sz="2400" spc="-30" dirty="0">
                <a:latin typeface="Verdana"/>
                <a:cs typeface="Verdana"/>
              </a:rPr>
              <a:t>window</a:t>
            </a:r>
            <a:r>
              <a:rPr sz="2400" spc="-70" dirty="0">
                <a:latin typeface="Verdana"/>
                <a:cs typeface="Verdana"/>
              </a:rPr>
              <a:t> </a:t>
            </a:r>
            <a:r>
              <a:rPr sz="2400" spc="-20" dirty="0">
                <a:latin typeface="Verdana"/>
                <a:cs typeface="Verdana"/>
              </a:rPr>
              <a:t>or</a:t>
            </a:r>
            <a:r>
              <a:rPr sz="2400" spc="-35" dirty="0">
                <a:latin typeface="Verdana"/>
                <a:cs typeface="Verdana"/>
              </a:rPr>
              <a:t> </a:t>
            </a:r>
            <a:r>
              <a:rPr sz="2400" spc="-25" dirty="0">
                <a:latin typeface="Verdana"/>
                <a:cs typeface="Verdana"/>
              </a:rPr>
              <a:t>action</a:t>
            </a:r>
            <a:endParaRPr sz="2400">
              <a:latin typeface="Verdana"/>
              <a:cs typeface="Verdana"/>
            </a:endParaRPr>
          </a:p>
          <a:p>
            <a:pPr marL="355600" indent="-342900">
              <a:spcBef>
                <a:spcPts val="360"/>
              </a:spcBef>
              <a:buChar char="•"/>
              <a:tabLst>
                <a:tab pos="355600" algn="l"/>
              </a:tabLst>
            </a:pPr>
            <a:r>
              <a:rPr sz="2800" spc="-10" dirty="0">
                <a:latin typeface="Verdana"/>
                <a:cs typeface="Verdana"/>
              </a:rPr>
              <a:t>windows </a:t>
            </a:r>
            <a:r>
              <a:rPr sz="2800" spc="-5" dirty="0">
                <a:latin typeface="Verdana"/>
                <a:cs typeface="Verdana"/>
              </a:rPr>
              <a:t>can</a:t>
            </a:r>
            <a:r>
              <a:rPr sz="2800" spc="-10" dirty="0">
                <a:latin typeface="Verdana"/>
                <a:cs typeface="Verdana"/>
              </a:rPr>
              <a:t> </a:t>
            </a:r>
            <a:r>
              <a:rPr sz="2800" spc="-5" dirty="0">
                <a:latin typeface="Verdana"/>
                <a:cs typeface="Verdana"/>
              </a:rPr>
              <a:t>be</a:t>
            </a:r>
            <a:r>
              <a:rPr sz="2800" spc="-10" dirty="0">
                <a:latin typeface="Verdana"/>
                <a:cs typeface="Verdana"/>
              </a:rPr>
              <a:t> closed</a:t>
            </a:r>
            <a:r>
              <a:rPr sz="2800" spc="-15" dirty="0">
                <a:latin typeface="Verdana"/>
                <a:cs typeface="Verdana"/>
              </a:rPr>
              <a:t> </a:t>
            </a:r>
            <a:r>
              <a:rPr sz="2800" spc="-5" dirty="0">
                <a:latin typeface="Verdana"/>
                <a:cs typeface="Verdana"/>
              </a:rPr>
              <a:t>down </a:t>
            </a:r>
            <a:r>
              <a:rPr sz="2800" spc="-10" dirty="0">
                <a:latin typeface="Verdana"/>
                <a:cs typeface="Verdana"/>
              </a:rPr>
              <a:t>(iconised)</a:t>
            </a:r>
            <a:endParaRPr sz="2800">
              <a:latin typeface="Verdana"/>
              <a:cs typeface="Verdana"/>
            </a:endParaRPr>
          </a:p>
          <a:p>
            <a:pPr marL="755015" marR="692785" lvl="1" indent="-285750">
              <a:lnSpc>
                <a:spcPts val="2590"/>
              </a:lnSpc>
              <a:spcBef>
                <a:spcPts val="635"/>
              </a:spcBef>
              <a:buChar char="–"/>
              <a:tabLst>
                <a:tab pos="755650" algn="l"/>
              </a:tabLst>
            </a:pPr>
            <a:r>
              <a:rPr sz="2400" spc="-25" dirty="0">
                <a:latin typeface="Verdana"/>
                <a:cs typeface="Verdana"/>
              </a:rPr>
              <a:t>small</a:t>
            </a:r>
            <a:r>
              <a:rPr sz="2400" spc="-55" dirty="0">
                <a:latin typeface="Verdana"/>
                <a:cs typeface="Verdana"/>
              </a:rPr>
              <a:t> </a:t>
            </a:r>
            <a:r>
              <a:rPr sz="2400" spc="-25" dirty="0">
                <a:latin typeface="Verdana"/>
                <a:cs typeface="Verdana"/>
              </a:rPr>
              <a:t>representation</a:t>
            </a:r>
            <a:r>
              <a:rPr sz="2400" spc="-70" dirty="0">
                <a:latin typeface="Verdana"/>
                <a:cs typeface="Verdana"/>
              </a:rPr>
              <a:t> </a:t>
            </a:r>
            <a:r>
              <a:rPr sz="2400" dirty="0">
                <a:latin typeface="Verdana"/>
                <a:cs typeface="Verdana"/>
              </a:rPr>
              <a:t>ﬁ</a:t>
            </a:r>
            <a:r>
              <a:rPr sz="2400" spc="-30" dirty="0">
                <a:latin typeface="Verdana"/>
                <a:cs typeface="Verdana"/>
              </a:rPr>
              <a:t> </a:t>
            </a:r>
            <a:r>
              <a:rPr sz="2400" spc="-25" dirty="0">
                <a:latin typeface="Verdana"/>
                <a:cs typeface="Verdana"/>
              </a:rPr>
              <a:t>many</a:t>
            </a:r>
            <a:r>
              <a:rPr sz="2400" spc="-60" dirty="0">
                <a:latin typeface="Verdana"/>
                <a:cs typeface="Verdana"/>
              </a:rPr>
              <a:t> </a:t>
            </a:r>
            <a:r>
              <a:rPr sz="2400" spc="-25" dirty="0">
                <a:latin typeface="Verdana"/>
                <a:cs typeface="Verdana"/>
              </a:rPr>
              <a:t>accessible </a:t>
            </a:r>
            <a:r>
              <a:rPr sz="2400" spc="-830" dirty="0">
                <a:latin typeface="Verdana"/>
                <a:cs typeface="Verdana"/>
              </a:rPr>
              <a:t> </a:t>
            </a:r>
            <a:r>
              <a:rPr sz="2400" spc="-30" dirty="0">
                <a:latin typeface="Verdana"/>
                <a:cs typeface="Verdana"/>
              </a:rPr>
              <a:t>windows</a:t>
            </a:r>
            <a:endParaRPr sz="2400">
              <a:latin typeface="Verdana"/>
              <a:cs typeface="Verdana"/>
            </a:endParaRPr>
          </a:p>
          <a:p>
            <a:pPr marL="355600" indent="-342900">
              <a:spcBef>
                <a:spcPts val="325"/>
              </a:spcBef>
              <a:buChar char="•"/>
              <a:tabLst>
                <a:tab pos="355600" algn="l"/>
              </a:tabLst>
            </a:pPr>
            <a:r>
              <a:rPr sz="2800" spc="-10" dirty="0">
                <a:latin typeface="Verdana"/>
                <a:cs typeface="Verdana"/>
              </a:rPr>
              <a:t>icons</a:t>
            </a:r>
            <a:r>
              <a:rPr sz="2800" spc="-20" dirty="0">
                <a:latin typeface="Verdana"/>
                <a:cs typeface="Verdana"/>
              </a:rPr>
              <a:t> </a:t>
            </a:r>
            <a:r>
              <a:rPr sz="2800" spc="-5" dirty="0">
                <a:latin typeface="Verdana"/>
                <a:cs typeface="Verdana"/>
              </a:rPr>
              <a:t>can</a:t>
            </a:r>
            <a:r>
              <a:rPr sz="2800" spc="-15" dirty="0">
                <a:latin typeface="Verdana"/>
                <a:cs typeface="Verdana"/>
              </a:rPr>
              <a:t> </a:t>
            </a:r>
            <a:r>
              <a:rPr sz="2800" spc="-5" dirty="0">
                <a:latin typeface="Verdana"/>
                <a:cs typeface="Verdana"/>
              </a:rPr>
              <a:t>be</a:t>
            </a:r>
            <a:r>
              <a:rPr sz="2800" spc="-15" dirty="0">
                <a:latin typeface="Verdana"/>
                <a:cs typeface="Verdana"/>
              </a:rPr>
              <a:t> </a:t>
            </a:r>
            <a:r>
              <a:rPr sz="2800" spc="-5" dirty="0">
                <a:latin typeface="Verdana"/>
                <a:cs typeface="Verdana"/>
              </a:rPr>
              <a:t>many</a:t>
            </a:r>
            <a:r>
              <a:rPr sz="2800" spc="-15" dirty="0">
                <a:latin typeface="Verdana"/>
                <a:cs typeface="Verdana"/>
              </a:rPr>
              <a:t> </a:t>
            </a:r>
            <a:r>
              <a:rPr sz="2800" spc="-5" dirty="0">
                <a:latin typeface="Verdana"/>
                <a:cs typeface="Verdana"/>
              </a:rPr>
              <a:t>and</a:t>
            </a:r>
            <a:r>
              <a:rPr sz="2800" spc="-10" dirty="0">
                <a:latin typeface="Verdana"/>
                <a:cs typeface="Verdana"/>
              </a:rPr>
              <a:t> various</a:t>
            </a:r>
            <a:endParaRPr sz="2800">
              <a:latin typeface="Verdana"/>
              <a:cs typeface="Verdana"/>
            </a:endParaRPr>
          </a:p>
          <a:p>
            <a:pPr marL="755650" lvl="1" indent="-286385">
              <a:spcBef>
                <a:spcPts val="310"/>
              </a:spcBef>
              <a:buChar char="–"/>
              <a:tabLst>
                <a:tab pos="755650" algn="l"/>
              </a:tabLst>
            </a:pPr>
            <a:r>
              <a:rPr sz="2400" spc="-25" dirty="0">
                <a:latin typeface="Verdana"/>
                <a:cs typeface="Verdana"/>
              </a:rPr>
              <a:t>highly</a:t>
            </a:r>
            <a:r>
              <a:rPr sz="2400" spc="-70" dirty="0">
                <a:latin typeface="Verdana"/>
                <a:cs typeface="Verdana"/>
              </a:rPr>
              <a:t> </a:t>
            </a:r>
            <a:r>
              <a:rPr sz="2400" spc="-25" dirty="0">
                <a:latin typeface="Verdana"/>
                <a:cs typeface="Verdana"/>
              </a:rPr>
              <a:t>stylized</a:t>
            </a:r>
            <a:endParaRPr sz="2400">
              <a:latin typeface="Verdana"/>
              <a:cs typeface="Verdana"/>
            </a:endParaRPr>
          </a:p>
          <a:p>
            <a:pPr marL="755650" lvl="1" indent="-286385">
              <a:spcBef>
                <a:spcPts val="310"/>
              </a:spcBef>
              <a:buChar char="–"/>
              <a:tabLst>
                <a:tab pos="755650" algn="l"/>
              </a:tabLst>
            </a:pPr>
            <a:r>
              <a:rPr sz="2400" spc="-20" dirty="0">
                <a:latin typeface="Verdana"/>
                <a:cs typeface="Verdana"/>
              </a:rPr>
              <a:t>realistic</a:t>
            </a:r>
            <a:r>
              <a:rPr sz="2400" spc="-85" dirty="0">
                <a:latin typeface="Verdana"/>
                <a:cs typeface="Verdana"/>
              </a:rPr>
              <a:t> </a:t>
            </a:r>
            <a:r>
              <a:rPr sz="2400" spc="-25" dirty="0">
                <a:latin typeface="Verdana"/>
                <a:cs typeface="Verdana"/>
              </a:rPr>
              <a:t>representations.</a:t>
            </a:r>
            <a:endParaRPr sz="2400">
              <a:latin typeface="Verdana"/>
              <a:cs typeface="Verdana"/>
            </a:endParaRPr>
          </a:p>
        </p:txBody>
      </p:sp>
    </p:spTree>
    <p:extLst>
      <p:ext uri="{BB962C8B-B14F-4D97-AF65-F5344CB8AC3E}">
        <p14:creationId xmlns:p14="http://schemas.microsoft.com/office/powerpoint/2010/main" val="801681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82773" y="197219"/>
            <a:ext cx="5413375" cy="697230"/>
          </a:xfrm>
          <a:prstGeom prst="rect">
            <a:avLst/>
          </a:prstGeom>
        </p:spPr>
        <p:txBody>
          <a:bodyPr vert="horz" wrap="square" lIns="0" tIns="13335" rIns="0" bIns="0" rtlCol="0" anchor="ctr">
            <a:spAutoFit/>
          </a:bodyPr>
          <a:lstStyle/>
          <a:p>
            <a:pPr marL="12700">
              <a:lnSpc>
                <a:spcPct val="100000"/>
              </a:lnSpc>
              <a:spcBef>
                <a:spcPts val="105"/>
              </a:spcBef>
            </a:pPr>
            <a:r>
              <a:rPr spc="-5" dirty="0"/>
              <a:t>Input</a:t>
            </a:r>
            <a:r>
              <a:rPr spc="-55" dirty="0"/>
              <a:t> </a:t>
            </a:r>
            <a:r>
              <a:rPr dirty="0"/>
              <a:t>-</a:t>
            </a:r>
            <a:r>
              <a:rPr spc="-5" dirty="0"/>
              <a:t> Output</a:t>
            </a:r>
            <a:r>
              <a:rPr spc="-75" dirty="0"/>
              <a:t> </a:t>
            </a:r>
            <a:r>
              <a:rPr spc="-5" dirty="0"/>
              <a:t>Channels</a:t>
            </a:r>
          </a:p>
        </p:txBody>
      </p:sp>
      <p:sp>
        <p:nvSpPr>
          <p:cNvPr id="3" name="object 3"/>
          <p:cNvSpPr txBox="1"/>
          <p:nvPr/>
        </p:nvSpPr>
        <p:spPr>
          <a:xfrm>
            <a:off x="753034" y="921343"/>
            <a:ext cx="11255189" cy="5802166"/>
          </a:xfrm>
          <a:prstGeom prst="rect">
            <a:avLst/>
          </a:prstGeom>
        </p:spPr>
        <p:txBody>
          <a:bodyPr vert="horz" wrap="square" lIns="0" tIns="62865" rIns="0" bIns="0" rtlCol="0">
            <a:spAutoFit/>
          </a:bodyPr>
          <a:lstStyle/>
          <a:p>
            <a:pPr marL="241300" marR="307975" indent="-228600">
              <a:spcBef>
                <a:spcPts val="495"/>
              </a:spcBef>
              <a:buFont typeface="Arial MT"/>
              <a:buChar char="•"/>
              <a:tabLst>
                <a:tab pos="241300" algn="l"/>
              </a:tabLst>
            </a:pPr>
            <a:r>
              <a:rPr sz="2400" spc="-5" dirty="0">
                <a:latin typeface="Calibri"/>
                <a:cs typeface="Calibri"/>
              </a:rPr>
              <a:t>A</a:t>
            </a:r>
            <a:r>
              <a:rPr sz="2400" spc="-15" dirty="0">
                <a:latin typeface="Calibri"/>
                <a:cs typeface="Calibri"/>
              </a:rPr>
              <a:t> </a:t>
            </a:r>
            <a:r>
              <a:rPr sz="2400" spc="-65" dirty="0">
                <a:latin typeface="Calibri"/>
                <a:cs typeface="Calibri"/>
              </a:rPr>
              <a:t>person’s</a:t>
            </a:r>
            <a:r>
              <a:rPr sz="2400" spc="-25" dirty="0">
                <a:latin typeface="Calibri"/>
                <a:cs typeface="Calibri"/>
              </a:rPr>
              <a:t> interaction</a:t>
            </a:r>
            <a:r>
              <a:rPr sz="2400" spc="-55" dirty="0">
                <a:latin typeface="Calibri"/>
                <a:cs typeface="Calibri"/>
              </a:rPr>
              <a:t> </a:t>
            </a:r>
            <a:r>
              <a:rPr sz="2400" spc="-5" dirty="0">
                <a:latin typeface="Calibri"/>
                <a:cs typeface="Calibri"/>
              </a:rPr>
              <a:t>with</a:t>
            </a:r>
            <a:r>
              <a:rPr sz="2400" spc="-20" dirty="0">
                <a:latin typeface="Calibri"/>
                <a:cs typeface="Calibri"/>
              </a:rPr>
              <a:t> </a:t>
            </a:r>
            <a:r>
              <a:rPr sz="2400" spc="-5" dirty="0">
                <a:latin typeface="Calibri"/>
                <a:cs typeface="Calibri"/>
              </a:rPr>
              <a:t>the</a:t>
            </a:r>
            <a:r>
              <a:rPr sz="2400" spc="-20" dirty="0">
                <a:latin typeface="Calibri"/>
                <a:cs typeface="Calibri"/>
              </a:rPr>
              <a:t> outside</a:t>
            </a:r>
            <a:r>
              <a:rPr sz="2400" spc="15" dirty="0">
                <a:latin typeface="Calibri"/>
                <a:cs typeface="Calibri"/>
              </a:rPr>
              <a:t> </a:t>
            </a:r>
            <a:r>
              <a:rPr sz="2400" spc="-20" dirty="0">
                <a:latin typeface="Calibri"/>
                <a:cs typeface="Calibri"/>
              </a:rPr>
              <a:t>world </a:t>
            </a:r>
            <a:r>
              <a:rPr sz="2400" spc="-15" dirty="0">
                <a:latin typeface="Calibri"/>
                <a:cs typeface="Calibri"/>
              </a:rPr>
              <a:t> </a:t>
            </a:r>
            <a:r>
              <a:rPr sz="2400" spc="-25" dirty="0">
                <a:latin typeface="Calibri"/>
                <a:cs typeface="Calibri"/>
              </a:rPr>
              <a:t>occurs</a:t>
            </a:r>
            <a:r>
              <a:rPr sz="2400" spc="-35" dirty="0">
                <a:latin typeface="Calibri"/>
                <a:cs typeface="Calibri"/>
              </a:rPr>
              <a:t> </a:t>
            </a:r>
            <a:r>
              <a:rPr sz="2400" spc="-25" dirty="0">
                <a:latin typeface="Calibri"/>
                <a:cs typeface="Calibri"/>
              </a:rPr>
              <a:t>through</a:t>
            </a:r>
            <a:r>
              <a:rPr sz="2400" spc="-15" dirty="0">
                <a:latin typeface="Calibri"/>
                <a:cs typeface="Calibri"/>
              </a:rPr>
              <a:t> </a:t>
            </a:r>
            <a:r>
              <a:rPr sz="2400" spc="-25" dirty="0">
                <a:latin typeface="Calibri"/>
                <a:cs typeface="Calibri"/>
              </a:rPr>
              <a:t>information </a:t>
            </a:r>
            <a:r>
              <a:rPr sz="2400" spc="-20" dirty="0">
                <a:latin typeface="Calibri"/>
                <a:cs typeface="Calibri"/>
              </a:rPr>
              <a:t>being</a:t>
            </a:r>
            <a:r>
              <a:rPr sz="2400" spc="10" dirty="0">
                <a:latin typeface="Calibri"/>
                <a:cs typeface="Calibri"/>
              </a:rPr>
              <a:t> </a:t>
            </a:r>
            <a:r>
              <a:rPr sz="2400" spc="-25" dirty="0">
                <a:latin typeface="Calibri"/>
                <a:cs typeface="Calibri"/>
              </a:rPr>
              <a:t>received</a:t>
            </a:r>
            <a:r>
              <a:rPr sz="2400" spc="-55" dirty="0">
                <a:latin typeface="Calibri"/>
                <a:cs typeface="Calibri"/>
              </a:rPr>
              <a:t> </a:t>
            </a:r>
            <a:r>
              <a:rPr sz="2400" spc="-5" dirty="0">
                <a:latin typeface="Calibri"/>
                <a:cs typeface="Calibri"/>
              </a:rPr>
              <a:t>and </a:t>
            </a:r>
            <a:r>
              <a:rPr sz="2400" spc="-620" dirty="0">
                <a:latin typeface="Calibri"/>
                <a:cs typeface="Calibri"/>
              </a:rPr>
              <a:t> </a:t>
            </a:r>
            <a:r>
              <a:rPr sz="2400" spc="-20" dirty="0">
                <a:latin typeface="Calibri"/>
                <a:cs typeface="Calibri"/>
              </a:rPr>
              <a:t>sent:</a:t>
            </a:r>
            <a:r>
              <a:rPr sz="2400" spc="-10" dirty="0">
                <a:latin typeface="Calibri"/>
                <a:cs typeface="Calibri"/>
              </a:rPr>
              <a:t> </a:t>
            </a:r>
            <a:r>
              <a:rPr sz="2400" spc="-20" dirty="0">
                <a:latin typeface="Calibri"/>
                <a:cs typeface="Calibri"/>
              </a:rPr>
              <a:t>input</a:t>
            </a:r>
            <a:r>
              <a:rPr sz="2400" spc="30" dirty="0">
                <a:latin typeface="Calibri"/>
                <a:cs typeface="Calibri"/>
              </a:rPr>
              <a:t> </a:t>
            </a:r>
            <a:r>
              <a:rPr sz="2400" spc="-5" dirty="0">
                <a:latin typeface="Calibri"/>
                <a:cs typeface="Calibri"/>
              </a:rPr>
              <a:t>and</a:t>
            </a:r>
            <a:r>
              <a:rPr sz="2400" spc="65" dirty="0">
                <a:latin typeface="Calibri"/>
                <a:cs typeface="Calibri"/>
              </a:rPr>
              <a:t> </a:t>
            </a:r>
            <a:r>
              <a:rPr sz="2400" spc="-20" dirty="0">
                <a:latin typeface="Calibri"/>
                <a:cs typeface="Calibri"/>
              </a:rPr>
              <a:t>output</a:t>
            </a:r>
            <a:endParaRPr sz="2400" dirty="0">
              <a:latin typeface="Calibri"/>
              <a:cs typeface="Calibri"/>
            </a:endParaRPr>
          </a:p>
          <a:p>
            <a:pPr marL="241300" marR="488315" indent="-228600">
              <a:spcBef>
                <a:spcPts val="969"/>
              </a:spcBef>
              <a:buFont typeface="Arial MT"/>
              <a:buChar char="•"/>
              <a:tabLst>
                <a:tab pos="241300" algn="l"/>
              </a:tabLst>
            </a:pPr>
            <a:r>
              <a:rPr sz="2400" spc="-5" dirty="0">
                <a:latin typeface="Calibri"/>
                <a:cs typeface="Calibri"/>
              </a:rPr>
              <a:t>In</a:t>
            </a:r>
            <a:r>
              <a:rPr sz="2400" spc="-30" dirty="0">
                <a:latin typeface="Calibri"/>
                <a:cs typeface="Calibri"/>
              </a:rPr>
              <a:t> </a:t>
            </a:r>
            <a:r>
              <a:rPr sz="2400" spc="-5" dirty="0">
                <a:latin typeface="Calibri"/>
                <a:cs typeface="Calibri"/>
              </a:rPr>
              <a:t>an</a:t>
            </a:r>
            <a:r>
              <a:rPr sz="2400" spc="-20" dirty="0">
                <a:latin typeface="Calibri"/>
                <a:cs typeface="Calibri"/>
              </a:rPr>
              <a:t> </a:t>
            </a:r>
            <a:r>
              <a:rPr sz="2400" spc="-25" dirty="0">
                <a:latin typeface="Calibri"/>
                <a:cs typeface="Calibri"/>
              </a:rPr>
              <a:t>interaction</a:t>
            </a:r>
            <a:r>
              <a:rPr sz="2400" spc="-45" dirty="0">
                <a:latin typeface="Calibri"/>
                <a:cs typeface="Calibri"/>
              </a:rPr>
              <a:t> </a:t>
            </a:r>
            <a:r>
              <a:rPr sz="2400" spc="-5" dirty="0">
                <a:latin typeface="Calibri"/>
                <a:cs typeface="Calibri"/>
              </a:rPr>
              <a:t>with</a:t>
            </a:r>
            <a:r>
              <a:rPr sz="2400" spc="-35" dirty="0">
                <a:latin typeface="Calibri"/>
                <a:cs typeface="Calibri"/>
              </a:rPr>
              <a:t> </a:t>
            </a:r>
            <a:r>
              <a:rPr sz="2400" spc="-70" dirty="0">
                <a:latin typeface="Calibri"/>
                <a:cs typeface="Calibri"/>
              </a:rPr>
              <a:t>computer,</a:t>
            </a:r>
            <a:r>
              <a:rPr sz="2400" spc="-80" dirty="0">
                <a:latin typeface="Calibri"/>
                <a:cs typeface="Calibri"/>
              </a:rPr>
              <a:t> </a:t>
            </a:r>
            <a:r>
              <a:rPr sz="2400" spc="-15" dirty="0">
                <a:latin typeface="Calibri"/>
                <a:cs typeface="Calibri"/>
              </a:rPr>
              <a:t>user</a:t>
            </a:r>
            <a:r>
              <a:rPr sz="2400" spc="5" dirty="0">
                <a:latin typeface="Calibri"/>
                <a:cs typeface="Calibri"/>
              </a:rPr>
              <a:t> </a:t>
            </a:r>
            <a:r>
              <a:rPr sz="2400" spc="-25" dirty="0">
                <a:latin typeface="Calibri"/>
                <a:cs typeface="Calibri"/>
              </a:rPr>
              <a:t>receives </a:t>
            </a:r>
            <a:r>
              <a:rPr sz="2400" spc="-620" dirty="0">
                <a:latin typeface="Calibri"/>
                <a:cs typeface="Calibri"/>
              </a:rPr>
              <a:t> </a:t>
            </a:r>
            <a:r>
              <a:rPr sz="2400" spc="-25" dirty="0">
                <a:latin typeface="Calibri"/>
                <a:cs typeface="Calibri"/>
              </a:rPr>
              <a:t>information</a:t>
            </a:r>
            <a:r>
              <a:rPr sz="2400" spc="-55" dirty="0">
                <a:latin typeface="Calibri"/>
                <a:cs typeface="Calibri"/>
              </a:rPr>
              <a:t> </a:t>
            </a:r>
            <a:r>
              <a:rPr sz="2400" spc="-20" dirty="0">
                <a:latin typeface="Calibri"/>
                <a:cs typeface="Calibri"/>
              </a:rPr>
              <a:t>that</a:t>
            </a:r>
            <a:r>
              <a:rPr sz="2400" spc="-10" dirty="0">
                <a:latin typeface="Calibri"/>
                <a:cs typeface="Calibri"/>
              </a:rPr>
              <a:t> </a:t>
            </a:r>
            <a:r>
              <a:rPr sz="2400" spc="-5" dirty="0">
                <a:latin typeface="Calibri"/>
                <a:cs typeface="Calibri"/>
              </a:rPr>
              <a:t>is </a:t>
            </a:r>
            <a:r>
              <a:rPr sz="2400" spc="-20" dirty="0">
                <a:latin typeface="Calibri"/>
                <a:cs typeface="Calibri"/>
              </a:rPr>
              <a:t>output</a:t>
            </a:r>
            <a:r>
              <a:rPr sz="2400" spc="20" dirty="0">
                <a:latin typeface="Calibri"/>
                <a:cs typeface="Calibri"/>
              </a:rPr>
              <a:t> </a:t>
            </a:r>
            <a:r>
              <a:rPr sz="2400" spc="-20" dirty="0">
                <a:latin typeface="Calibri"/>
                <a:cs typeface="Calibri"/>
              </a:rPr>
              <a:t>by </a:t>
            </a:r>
            <a:r>
              <a:rPr sz="2400" spc="-25" dirty="0">
                <a:latin typeface="Calibri"/>
                <a:cs typeface="Calibri"/>
              </a:rPr>
              <a:t>computer </a:t>
            </a:r>
            <a:r>
              <a:rPr sz="2400" spc="-5" dirty="0">
                <a:latin typeface="Calibri"/>
                <a:cs typeface="Calibri"/>
              </a:rPr>
              <a:t>and </a:t>
            </a:r>
            <a:r>
              <a:rPr sz="2400" dirty="0">
                <a:latin typeface="Calibri"/>
                <a:cs typeface="Calibri"/>
              </a:rPr>
              <a:t> </a:t>
            </a:r>
            <a:r>
              <a:rPr sz="2400" spc="-25" dirty="0">
                <a:latin typeface="Calibri"/>
                <a:cs typeface="Calibri"/>
              </a:rPr>
              <a:t>responds</a:t>
            </a:r>
            <a:r>
              <a:rPr sz="2400" spc="-20" dirty="0">
                <a:latin typeface="Calibri"/>
                <a:cs typeface="Calibri"/>
              </a:rPr>
              <a:t> by </a:t>
            </a:r>
            <a:r>
              <a:rPr sz="2400" spc="-30" dirty="0">
                <a:latin typeface="Calibri"/>
                <a:cs typeface="Calibri"/>
              </a:rPr>
              <a:t>providing</a:t>
            </a:r>
            <a:r>
              <a:rPr sz="2400" spc="15" dirty="0">
                <a:latin typeface="Calibri"/>
                <a:cs typeface="Calibri"/>
              </a:rPr>
              <a:t> </a:t>
            </a:r>
            <a:r>
              <a:rPr sz="2400" spc="-20" dirty="0">
                <a:latin typeface="Calibri"/>
                <a:cs typeface="Calibri"/>
              </a:rPr>
              <a:t>input</a:t>
            </a:r>
            <a:r>
              <a:rPr sz="2400" spc="25" dirty="0">
                <a:latin typeface="Calibri"/>
                <a:cs typeface="Calibri"/>
              </a:rPr>
              <a:t> </a:t>
            </a:r>
            <a:r>
              <a:rPr sz="2400" spc="-30" dirty="0">
                <a:latin typeface="Calibri"/>
                <a:cs typeface="Calibri"/>
              </a:rPr>
              <a:t>to</a:t>
            </a:r>
            <a:r>
              <a:rPr sz="2400" spc="155" dirty="0">
                <a:latin typeface="Calibri"/>
                <a:cs typeface="Calibri"/>
              </a:rPr>
              <a:t> </a:t>
            </a:r>
            <a:r>
              <a:rPr sz="2400" spc="-25" dirty="0">
                <a:latin typeface="Calibri"/>
                <a:cs typeface="Calibri"/>
              </a:rPr>
              <a:t>computer</a:t>
            </a:r>
            <a:endParaRPr sz="2400" dirty="0">
              <a:latin typeface="Calibri"/>
              <a:cs typeface="Calibri"/>
            </a:endParaRPr>
          </a:p>
          <a:p>
            <a:pPr marL="241300" marR="5080" indent="-228600">
              <a:spcBef>
                <a:spcPts val="665"/>
              </a:spcBef>
              <a:buFont typeface="Arial MT"/>
              <a:buChar char="•"/>
              <a:tabLst>
                <a:tab pos="241300" algn="l"/>
              </a:tabLst>
            </a:pPr>
            <a:r>
              <a:rPr sz="2400" spc="-25" dirty="0">
                <a:latin typeface="Calibri"/>
                <a:cs typeface="Calibri"/>
              </a:rPr>
              <a:t>User’s</a:t>
            </a:r>
            <a:r>
              <a:rPr sz="2400" spc="-40" dirty="0">
                <a:latin typeface="Calibri"/>
                <a:cs typeface="Calibri"/>
              </a:rPr>
              <a:t> </a:t>
            </a:r>
            <a:r>
              <a:rPr sz="2400" spc="-20" dirty="0">
                <a:latin typeface="Calibri"/>
                <a:cs typeface="Calibri"/>
              </a:rPr>
              <a:t>output</a:t>
            </a:r>
            <a:r>
              <a:rPr sz="2400" spc="25" dirty="0">
                <a:latin typeface="Calibri"/>
                <a:cs typeface="Calibri"/>
              </a:rPr>
              <a:t> </a:t>
            </a:r>
            <a:r>
              <a:rPr sz="2400" spc="-20" dirty="0">
                <a:latin typeface="Calibri"/>
                <a:cs typeface="Calibri"/>
              </a:rPr>
              <a:t>become</a:t>
            </a:r>
            <a:r>
              <a:rPr sz="2400" spc="15" dirty="0">
                <a:latin typeface="Calibri"/>
                <a:cs typeface="Calibri"/>
              </a:rPr>
              <a:t> </a:t>
            </a:r>
            <a:r>
              <a:rPr sz="2400" spc="-35" dirty="0">
                <a:latin typeface="Calibri"/>
                <a:cs typeface="Calibri"/>
              </a:rPr>
              <a:t>computer’s</a:t>
            </a:r>
            <a:r>
              <a:rPr sz="2400" spc="15" dirty="0">
                <a:latin typeface="Calibri"/>
                <a:cs typeface="Calibri"/>
              </a:rPr>
              <a:t> </a:t>
            </a:r>
            <a:r>
              <a:rPr sz="2400" spc="-20" dirty="0">
                <a:latin typeface="Calibri"/>
                <a:cs typeface="Calibri"/>
              </a:rPr>
              <a:t>input</a:t>
            </a:r>
            <a:r>
              <a:rPr sz="2400" spc="30" dirty="0">
                <a:latin typeface="Calibri"/>
                <a:cs typeface="Calibri"/>
              </a:rPr>
              <a:t> </a:t>
            </a:r>
            <a:r>
              <a:rPr sz="2400" spc="-5" dirty="0">
                <a:latin typeface="Calibri"/>
                <a:cs typeface="Calibri"/>
              </a:rPr>
              <a:t>and</a:t>
            </a:r>
            <a:r>
              <a:rPr sz="2400" spc="229" dirty="0">
                <a:latin typeface="Calibri"/>
                <a:cs typeface="Calibri"/>
              </a:rPr>
              <a:t> </a:t>
            </a:r>
            <a:r>
              <a:rPr sz="2400" spc="-15" dirty="0">
                <a:latin typeface="Calibri"/>
                <a:cs typeface="Calibri"/>
              </a:rPr>
              <a:t>vice </a:t>
            </a:r>
            <a:r>
              <a:rPr sz="2400" spc="-620" dirty="0">
                <a:latin typeface="Calibri"/>
                <a:cs typeface="Calibri"/>
              </a:rPr>
              <a:t> </a:t>
            </a:r>
            <a:r>
              <a:rPr sz="2400" spc="-40" dirty="0" smtClean="0">
                <a:latin typeface="Calibri"/>
                <a:cs typeface="Calibri"/>
              </a:rPr>
              <a:t>versa</a:t>
            </a:r>
            <a:endParaRPr lang="en-IN" sz="2400" spc="-40" dirty="0" smtClean="0">
              <a:latin typeface="Calibri"/>
              <a:cs typeface="Calibri"/>
            </a:endParaRPr>
          </a:p>
          <a:p>
            <a:pPr marL="241300" indent="-228600">
              <a:spcBef>
                <a:spcPts val="810"/>
              </a:spcBef>
              <a:buFont typeface="Arial MT"/>
              <a:buChar char="•"/>
              <a:tabLst>
                <a:tab pos="241300" algn="l"/>
              </a:tabLst>
            </a:pPr>
            <a:r>
              <a:rPr lang="en-US" sz="2400" spc="-5" dirty="0">
                <a:cs typeface="Calibri"/>
              </a:rPr>
              <a:t>Input</a:t>
            </a:r>
            <a:r>
              <a:rPr lang="en-US" sz="2400" spc="-20" dirty="0">
                <a:cs typeface="Calibri"/>
              </a:rPr>
              <a:t> </a:t>
            </a:r>
            <a:r>
              <a:rPr lang="en-US" sz="2400" spc="-5" dirty="0">
                <a:cs typeface="Calibri"/>
              </a:rPr>
              <a:t>in</a:t>
            </a:r>
            <a:r>
              <a:rPr lang="en-US" sz="2400" spc="-10" dirty="0">
                <a:cs typeface="Calibri"/>
              </a:rPr>
              <a:t> </a:t>
            </a:r>
            <a:r>
              <a:rPr lang="en-US" sz="2400" spc="-15" dirty="0">
                <a:cs typeface="Calibri"/>
              </a:rPr>
              <a:t>human</a:t>
            </a:r>
            <a:r>
              <a:rPr lang="en-US" sz="2400" spc="20" dirty="0">
                <a:cs typeface="Calibri"/>
              </a:rPr>
              <a:t> </a:t>
            </a:r>
            <a:r>
              <a:rPr lang="en-US" sz="2400" spc="-25" dirty="0">
                <a:cs typeface="Calibri"/>
              </a:rPr>
              <a:t>occurs</a:t>
            </a:r>
            <a:r>
              <a:rPr lang="en-US" sz="2400" spc="-20" dirty="0">
                <a:cs typeface="Calibri"/>
              </a:rPr>
              <a:t> </a:t>
            </a:r>
            <a:r>
              <a:rPr lang="en-US" sz="2400" spc="-5" dirty="0">
                <a:cs typeface="Calibri"/>
              </a:rPr>
              <a:t>mainly</a:t>
            </a:r>
            <a:r>
              <a:rPr lang="en-US" sz="2400" spc="-40" dirty="0">
                <a:cs typeface="Calibri"/>
              </a:rPr>
              <a:t> </a:t>
            </a:r>
            <a:r>
              <a:rPr lang="en-US" sz="2400" spc="-25" dirty="0">
                <a:cs typeface="Calibri"/>
              </a:rPr>
              <a:t>through</a:t>
            </a:r>
            <a:r>
              <a:rPr lang="en-US" sz="2400" spc="-15" dirty="0">
                <a:cs typeface="Calibri"/>
              </a:rPr>
              <a:t> </a:t>
            </a:r>
            <a:r>
              <a:rPr lang="en-US" sz="2400" spc="-5" dirty="0">
                <a:cs typeface="Calibri"/>
              </a:rPr>
              <a:t>the</a:t>
            </a:r>
            <a:r>
              <a:rPr lang="en-US" sz="2400" spc="150" dirty="0">
                <a:cs typeface="Calibri"/>
              </a:rPr>
              <a:t> </a:t>
            </a:r>
            <a:r>
              <a:rPr lang="en-US" sz="2400" spc="-15" dirty="0">
                <a:cs typeface="Calibri"/>
              </a:rPr>
              <a:t>senses</a:t>
            </a:r>
            <a:endParaRPr lang="en-US" sz="2400" dirty="0">
              <a:cs typeface="Calibri"/>
            </a:endParaRPr>
          </a:p>
          <a:p>
            <a:pPr marL="241300" indent="-228600">
              <a:spcBef>
                <a:spcPts val="710"/>
              </a:spcBef>
              <a:buFont typeface="Arial MT"/>
              <a:buChar char="•"/>
              <a:tabLst>
                <a:tab pos="241300" algn="l"/>
              </a:tabLst>
            </a:pPr>
            <a:r>
              <a:rPr lang="en-US" sz="2400" spc="-20" dirty="0">
                <a:cs typeface="Calibri"/>
              </a:rPr>
              <a:t>Output</a:t>
            </a:r>
            <a:r>
              <a:rPr lang="en-US" sz="2400" spc="15" dirty="0">
                <a:cs typeface="Calibri"/>
              </a:rPr>
              <a:t> </a:t>
            </a:r>
            <a:r>
              <a:rPr lang="en-US" sz="2400" spc="-25" dirty="0">
                <a:cs typeface="Calibri"/>
              </a:rPr>
              <a:t>through</a:t>
            </a:r>
            <a:r>
              <a:rPr lang="en-US" sz="2400" spc="-10" dirty="0">
                <a:cs typeface="Calibri"/>
              </a:rPr>
              <a:t> </a:t>
            </a:r>
            <a:r>
              <a:rPr lang="en-US" sz="2400" spc="-5" dirty="0">
                <a:cs typeface="Calibri"/>
              </a:rPr>
              <a:t>the</a:t>
            </a:r>
            <a:r>
              <a:rPr lang="en-US" sz="2400" spc="-10" dirty="0">
                <a:cs typeface="Calibri"/>
              </a:rPr>
              <a:t> </a:t>
            </a:r>
            <a:r>
              <a:rPr lang="en-US" sz="2400" spc="-20" dirty="0">
                <a:cs typeface="Calibri"/>
              </a:rPr>
              <a:t>motor</a:t>
            </a:r>
            <a:r>
              <a:rPr lang="en-US" sz="2400" dirty="0">
                <a:cs typeface="Calibri"/>
              </a:rPr>
              <a:t> </a:t>
            </a:r>
            <a:r>
              <a:rPr lang="en-US" sz="2400" spc="-40" dirty="0">
                <a:cs typeface="Calibri"/>
              </a:rPr>
              <a:t>control</a:t>
            </a:r>
            <a:r>
              <a:rPr lang="en-US" sz="2400" dirty="0">
                <a:cs typeface="Calibri"/>
              </a:rPr>
              <a:t> </a:t>
            </a:r>
            <a:r>
              <a:rPr lang="en-US" sz="2400" spc="-5" dirty="0">
                <a:cs typeface="Calibri"/>
              </a:rPr>
              <a:t>of</a:t>
            </a:r>
            <a:r>
              <a:rPr lang="en-US" sz="2400" dirty="0">
                <a:cs typeface="Calibri"/>
              </a:rPr>
              <a:t> </a:t>
            </a:r>
            <a:r>
              <a:rPr lang="en-US" sz="2400" spc="-10" dirty="0">
                <a:cs typeface="Calibri"/>
              </a:rPr>
              <a:t>the</a:t>
            </a:r>
            <a:r>
              <a:rPr lang="en-US" sz="2400" spc="150" dirty="0">
                <a:cs typeface="Calibri"/>
              </a:rPr>
              <a:t> </a:t>
            </a:r>
            <a:r>
              <a:rPr lang="en-US" sz="2400" spc="-50" dirty="0">
                <a:cs typeface="Calibri"/>
              </a:rPr>
              <a:t>effectors</a:t>
            </a:r>
            <a:endParaRPr lang="en-US" sz="2400" dirty="0">
              <a:cs typeface="Calibri"/>
            </a:endParaRPr>
          </a:p>
          <a:p>
            <a:pPr marL="241300" marR="70485" indent="-228600">
              <a:spcBef>
                <a:spcPts val="1035"/>
              </a:spcBef>
              <a:buFont typeface="Arial MT"/>
              <a:buChar char="•"/>
              <a:tabLst>
                <a:tab pos="241300" algn="l"/>
              </a:tabLst>
            </a:pPr>
            <a:r>
              <a:rPr lang="en-US" sz="2400" spc="-25" dirty="0">
                <a:cs typeface="Calibri"/>
              </a:rPr>
              <a:t>There are five </a:t>
            </a:r>
            <a:r>
              <a:rPr lang="en-US" sz="2400" spc="-5" dirty="0">
                <a:cs typeface="Calibri"/>
              </a:rPr>
              <a:t>major </a:t>
            </a:r>
            <a:r>
              <a:rPr lang="en-US" sz="2400" spc="-15" dirty="0">
                <a:cs typeface="Calibri"/>
              </a:rPr>
              <a:t>senses: </a:t>
            </a:r>
            <a:r>
              <a:rPr lang="en-US" sz="2400" spc="-20" dirty="0">
                <a:cs typeface="Calibri"/>
              </a:rPr>
              <a:t>sight, </a:t>
            </a:r>
            <a:r>
              <a:rPr lang="en-US" sz="2400" spc="-5" dirty="0">
                <a:cs typeface="Calibri"/>
              </a:rPr>
              <a:t>hearing, </a:t>
            </a:r>
            <a:r>
              <a:rPr lang="en-US" sz="2400" spc="-20" dirty="0">
                <a:cs typeface="Calibri"/>
              </a:rPr>
              <a:t>touch, </a:t>
            </a:r>
            <a:r>
              <a:rPr lang="en-US" sz="2400" spc="-620" dirty="0">
                <a:cs typeface="Calibri"/>
              </a:rPr>
              <a:t> </a:t>
            </a:r>
            <a:r>
              <a:rPr lang="en-US" sz="2400" spc="-45" dirty="0">
                <a:cs typeface="Calibri"/>
              </a:rPr>
              <a:t>taste</a:t>
            </a:r>
            <a:r>
              <a:rPr lang="en-US" sz="2400" spc="-65" dirty="0">
                <a:cs typeface="Calibri"/>
              </a:rPr>
              <a:t> </a:t>
            </a:r>
            <a:r>
              <a:rPr lang="en-US" sz="2400" spc="-5" dirty="0">
                <a:cs typeface="Calibri"/>
              </a:rPr>
              <a:t>and</a:t>
            </a:r>
            <a:r>
              <a:rPr lang="en-US" sz="2400" spc="20" dirty="0">
                <a:cs typeface="Calibri"/>
              </a:rPr>
              <a:t> </a:t>
            </a:r>
            <a:r>
              <a:rPr lang="en-US" sz="2400" spc="-15" dirty="0">
                <a:cs typeface="Calibri"/>
              </a:rPr>
              <a:t>smell</a:t>
            </a:r>
            <a:endParaRPr lang="en-US" sz="2400" dirty="0">
              <a:cs typeface="Calibri"/>
            </a:endParaRPr>
          </a:p>
          <a:p>
            <a:pPr marL="241300" indent="-228600">
              <a:spcBef>
                <a:spcPts val="560"/>
              </a:spcBef>
              <a:buFont typeface="Arial MT"/>
              <a:buChar char="•"/>
              <a:tabLst>
                <a:tab pos="241300" algn="l"/>
              </a:tabLst>
            </a:pPr>
            <a:r>
              <a:rPr lang="en-US" sz="2400" spc="-15" dirty="0">
                <a:cs typeface="Calibri"/>
              </a:rPr>
              <a:t>Out</a:t>
            </a:r>
            <a:r>
              <a:rPr lang="en-US" sz="2400" spc="-10" dirty="0">
                <a:cs typeface="Calibri"/>
              </a:rPr>
              <a:t> </a:t>
            </a:r>
            <a:r>
              <a:rPr lang="en-US" sz="2400" spc="-5" dirty="0">
                <a:cs typeface="Calibri"/>
              </a:rPr>
              <a:t>of these,</a:t>
            </a:r>
            <a:r>
              <a:rPr lang="en-US" sz="2400" spc="-30" dirty="0">
                <a:cs typeface="Calibri"/>
              </a:rPr>
              <a:t> </a:t>
            </a:r>
            <a:r>
              <a:rPr lang="en-US" sz="2400" spc="-45" dirty="0">
                <a:cs typeface="Calibri"/>
              </a:rPr>
              <a:t>first</a:t>
            </a:r>
            <a:r>
              <a:rPr lang="en-US" sz="2400" spc="-35" dirty="0">
                <a:cs typeface="Calibri"/>
              </a:rPr>
              <a:t> </a:t>
            </a:r>
            <a:r>
              <a:rPr lang="en-US" sz="2400" spc="-25" dirty="0">
                <a:cs typeface="Calibri"/>
              </a:rPr>
              <a:t>three</a:t>
            </a:r>
            <a:r>
              <a:rPr lang="en-US" sz="2400" spc="-30" dirty="0">
                <a:cs typeface="Calibri"/>
              </a:rPr>
              <a:t> </a:t>
            </a:r>
            <a:r>
              <a:rPr lang="en-US" sz="2400" spc="-35" dirty="0">
                <a:cs typeface="Calibri"/>
              </a:rPr>
              <a:t>are</a:t>
            </a:r>
            <a:r>
              <a:rPr lang="en-US" sz="2400" spc="-25" dirty="0">
                <a:cs typeface="Calibri"/>
              </a:rPr>
              <a:t> </a:t>
            </a:r>
            <a:r>
              <a:rPr lang="en-US" sz="2400" spc="-35" dirty="0">
                <a:cs typeface="Calibri"/>
              </a:rPr>
              <a:t>most</a:t>
            </a:r>
            <a:r>
              <a:rPr lang="en-US" sz="2400" spc="-10" dirty="0">
                <a:cs typeface="Calibri"/>
              </a:rPr>
              <a:t> </a:t>
            </a:r>
            <a:r>
              <a:rPr lang="en-US" sz="2400" spc="-25" dirty="0">
                <a:cs typeface="Calibri"/>
              </a:rPr>
              <a:t>important</a:t>
            </a:r>
            <a:r>
              <a:rPr lang="en-US" sz="2400" spc="-20" dirty="0">
                <a:cs typeface="Calibri"/>
              </a:rPr>
              <a:t> </a:t>
            </a:r>
            <a:r>
              <a:rPr lang="en-US" sz="2400" spc="-30" dirty="0">
                <a:cs typeface="Calibri"/>
              </a:rPr>
              <a:t>to</a:t>
            </a:r>
            <a:r>
              <a:rPr lang="en-US" sz="2400" spc="204" dirty="0">
                <a:cs typeface="Calibri"/>
              </a:rPr>
              <a:t> </a:t>
            </a:r>
            <a:r>
              <a:rPr lang="en-US" sz="2400" spc="-20" dirty="0">
                <a:cs typeface="Calibri"/>
              </a:rPr>
              <a:t>HCI</a:t>
            </a:r>
            <a:endParaRPr lang="en-US" sz="2400" dirty="0">
              <a:cs typeface="Calibri"/>
            </a:endParaRPr>
          </a:p>
          <a:p>
            <a:pPr marL="241300" marR="201930" indent="-228600">
              <a:spcBef>
                <a:spcPts val="1145"/>
              </a:spcBef>
              <a:buFont typeface="Arial MT"/>
              <a:buChar char="•"/>
              <a:tabLst>
                <a:tab pos="241300" algn="l"/>
              </a:tabLst>
            </a:pPr>
            <a:r>
              <a:rPr lang="en-US" sz="2400" spc="-20" dirty="0">
                <a:cs typeface="Calibri"/>
              </a:rPr>
              <a:t>Similarly</a:t>
            </a:r>
            <a:r>
              <a:rPr lang="en-US" sz="2400" spc="-5" dirty="0">
                <a:cs typeface="Calibri"/>
              </a:rPr>
              <a:t> </a:t>
            </a:r>
            <a:r>
              <a:rPr lang="en-US" sz="2400" spc="-25" dirty="0">
                <a:cs typeface="Calibri"/>
              </a:rPr>
              <a:t>there</a:t>
            </a:r>
            <a:r>
              <a:rPr lang="en-US" sz="2400" spc="-30" dirty="0">
                <a:cs typeface="Calibri"/>
              </a:rPr>
              <a:t> </a:t>
            </a:r>
            <a:r>
              <a:rPr lang="en-US" sz="2400" spc="-35" dirty="0">
                <a:cs typeface="Calibri"/>
              </a:rPr>
              <a:t>are</a:t>
            </a:r>
            <a:r>
              <a:rPr lang="en-US" sz="2400" spc="-30" dirty="0">
                <a:cs typeface="Calibri"/>
              </a:rPr>
              <a:t> </a:t>
            </a:r>
            <a:r>
              <a:rPr lang="en-US" sz="2400" spc="-20" dirty="0">
                <a:cs typeface="Calibri"/>
              </a:rPr>
              <a:t>number</a:t>
            </a:r>
            <a:r>
              <a:rPr lang="en-US" sz="2400" spc="25" dirty="0">
                <a:cs typeface="Calibri"/>
              </a:rPr>
              <a:t> </a:t>
            </a:r>
            <a:r>
              <a:rPr lang="en-US" sz="2400" spc="-5" dirty="0">
                <a:cs typeface="Calibri"/>
              </a:rPr>
              <a:t>of </a:t>
            </a:r>
            <a:r>
              <a:rPr lang="en-US" sz="2400" spc="-45" dirty="0">
                <a:cs typeface="Calibri"/>
              </a:rPr>
              <a:t>effectors,</a:t>
            </a:r>
            <a:r>
              <a:rPr lang="en-US" sz="2400" spc="-60" dirty="0">
                <a:cs typeface="Calibri"/>
              </a:rPr>
              <a:t> </a:t>
            </a:r>
            <a:r>
              <a:rPr lang="en-US" sz="2400" spc="-5" dirty="0">
                <a:cs typeface="Calibri"/>
              </a:rPr>
              <a:t>including </a:t>
            </a:r>
            <a:r>
              <a:rPr lang="en-US" sz="2400" spc="-620" dirty="0">
                <a:cs typeface="Calibri"/>
              </a:rPr>
              <a:t> </a:t>
            </a:r>
            <a:r>
              <a:rPr lang="en-US" sz="2400" spc="-5" dirty="0">
                <a:cs typeface="Calibri"/>
              </a:rPr>
              <a:t>the</a:t>
            </a:r>
            <a:r>
              <a:rPr lang="en-US" sz="2400" spc="-30" dirty="0">
                <a:cs typeface="Calibri"/>
              </a:rPr>
              <a:t> </a:t>
            </a:r>
            <a:r>
              <a:rPr lang="en-US" sz="2400" spc="-20" dirty="0">
                <a:cs typeface="Calibri"/>
              </a:rPr>
              <a:t>limbs,</a:t>
            </a:r>
            <a:r>
              <a:rPr lang="en-US" sz="2400" spc="25" dirty="0">
                <a:cs typeface="Calibri"/>
              </a:rPr>
              <a:t> </a:t>
            </a:r>
            <a:r>
              <a:rPr lang="en-US" sz="2400" spc="-25" dirty="0">
                <a:cs typeface="Calibri"/>
              </a:rPr>
              <a:t>fingers,</a:t>
            </a:r>
            <a:r>
              <a:rPr lang="en-US" sz="2400" spc="-40" dirty="0">
                <a:cs typeface="Calibri"/>
              </a:rPr>
              <a:t> </a:t>
            </a:r>
            <a:r>
              <a:rPr lang="en-US" sz="2400" spc="-25" dirty="0">
                <a:cs typeface="Calibri"/>
              </a:rPr>
              <a:t>eyes,</a:t>
            </a:r>
            <a:r>
              <a:rPr lang="en-US" sz="2400" spc="-35" dirty="0">
                <a:cs typeface="Calibri"/>
              </a:rPr>
              <a:t> </a:t>
            </a:r>
            <a:r>
              <a:rPr lang="en-US" sz="2400" spc="-15" dirty="0">
                <a:cs typeface="Calibri"/>
              </a:rPr>
              <a:t>head</a:t>
            </a:r>
            <a:r>
              <a:rPr lang="en-US" sz="2400" spc="-5" dirty="0">
                <a:cs typeface="Calibri"/>
              </a:rPr>
              <a:t> and</a:t>
            </a:r>
            <a:r>
              <a:rPr lang="en-US" sz="2400" spc="-20" dirty="0">
                <a:cs typeface="Calibri"/>
              </a:rPr>
              <a:t> </a:t>
            </a:r>
            <a:r>
              <a:rPr lang="en-US" sz="2400" spc="-25" dirty="0">
                <a:cs typeface="Calibri"/>
              </a:rPr>
              <a:t>vocal</a:t>
            </a:r>
            <a:r>
              <a:rPr lang="en-US" sz="2400" spc="80" dirty="0">
                <a:cs typeface="Calibri"/>
              </a:rPr>
              <a:t> </a:t>
            </a:r>
            <a:r>
              <a:rPr lang="en-US" sz="2400" spc="-50" dirty="0">
                <a:cs typeface="Calibri"/>
              </a:rPr>
              <a:t>system</a:t>
            </a:r>
            <a:endParaRPr lang="en-US" sz="2400" dirty="0">
              <a:cs typeface="Calibri"/>
            </a:endParaRPr>
          </a:p>
          <a:p>
            <a:pPr marL="241300" marR="598170" indent="-228600">
              <a:spcBef>
                <a:spcPts val="1000"/>
              </a:spcBef>
              <a:buFont typeface="Arial MT"/>
              <a:buChar char="•"/>
              <a:tabLst>
                <a:tab pos="241300" algn="l"/>
              </a:tabLst>
            </a:pPr>
            <a:r>
              <a:rPr lang="en-US" sz="2400" spc="-5" dirty="0">
                <a:cs typeface="Calibri"/>
              </a:rPr>
              <a:t>In the </a:t>
            </a:r>
            <a:r>
              <a:rPr lang="en-US" sz="2400" spc="-25" dirty="0">
                <a:cs typeface="Calibri"/>
              </a:rPr>
              <a:t>interaction </a:t>
            </a:r>
            <a:r>
              <a:rPr lang="en-US" sz="2400" spc="-5" dirty="0">
                <a:cs typeface="Calibri"/>
              </a:rPr>
              <a:t>with </a:t>
            </a:r>
            <a:r>
              <a:rPr lang="en-US" sz="2400" spc="-70" dirty="0">
                <a:cs typeface="Calibri"/>
              </a:rPr>
              <a:t>computer, </a:t>
            </a:r>
            <a:r>
              <a:rPr lang="en-US" sz="2400" spc="-40" dirty="0">
                <a:cs typeface="Calibri"/>
              </a:rPr>
              <a:t>fingers </a:t>
            </a:r>
            <a:r>
              <a:rPr lang="en-US" sz="2400" spc="-35" dirty="0">
                <a:cs typeface="Calibri"/>
              </a:rPr>
              <a:t>play </a:t>
            </a:r>
            <a:r>
              <a:rPr lang="en-US" sz="2400" spc="-30" dirty="0">
                <a:cs typeface="Calibri"/>
              </a:rPr>
              <a:t> </a:t>
            </a:r>
            <a:r>
              <a:rPr lang="en-US" sz="2400" spc="-10" dirty="0">
                <a:cs typeface="Calibri"/>
              </a:rPr>
              <a:t>primary</a:t>
            </a:r>
            <a:r>
              <a:rPr lang="en-US" sz="2400" spc="-20" dirty="0">
                <a:cs typeface="Calibri"/>
              </a:rPr>
              <a:t> </a:t>
            </a:r>
            <a:r>
              <a:rPr lang="en-US" sz="2400" spc="-25" dirty="0">
                <a:cs typeface="Calibri"/>
              </a:rPr>
              <a:t>role,</a:t>
            </a:r>
            <a:r>
              <a:rPr lang="en-US" sz="2400" spc="-35" dirty="0">
                <a:cs typeface="Calibri"/>
              </a:rPr>
              <a:t> </a:t>
            </a:r>
            <a:r>
              <a:rPr lang="en-US" sz="2400" spc="-25" dirty="0">
                <a:cs typeface="Calibri"/>
              </a:rPr>
              <a:t>through</a:t>
            </a:r>
            <a:r>
              <a:rPr lang="en-US" sz="2400" spc="-10" dirty="0">
                <a:cs typeface="Calibri"/>
              </a:rPr>
              <a:t> </a:t>
            </a:r>
            <a:r>
              <a:rPr lang="en-US" sz="2400" spc="-20" dirty="0">
                <a:cs typeface="Calibri"/>
              </a:rPr>
              <a:t>typing</a:t>
            </a:r>
            <a:r>
              <a:rPr lang="en-US" sz="2400" spc="10" dirty="0">
                <a:cs typeface="Calibri"/>
              </a:rPr>
              <a:t> </a:t>
            </a:r>
            <a:r>
              <a:rPr lang="en-US" sz="2400" spc="-5" dirty="0">
                <a:cs typeface="Calibri"/>
              </a:rPr>
              <a:t>or mouse</a:t>
            </a:r>
            <a:r>
              <a:rPr lang="en-US" sz="2400" spc="65" dirty="0">
                <a:cs typeface="Calibri"/>
              </a:rPr>
              <a:t> </a:t>
            </a:r>
            <a:r>
              <a:rPr lang="en-US" sz="2400" spc="-40" dirty="0" smtClean="0">
                <a:cs typeface="Calibri"/>
              </a:rPr>
              <a:t>control</a:t>
            </a:r>
            <a:endParaRPr lang="en-US" sz="2400" dirty="0">
              <a:cs typeface="Calibri"/>
            </a:endParaRPr>
          </a:p>
        </p:txBody>
      </p:sp>
    </p:spTree>
    <p:extLst>
      <p:ext uri="{BB962C8B-B14F-4D97-AF65-F5344CB8AC3E}">
        <p14:creationId xmlns:p14="http://schemas.microsoft.com/office/powerpoint/2010/main" val="25773836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7270" y="894079"/>
            <a:ext cx="4037331" cy="689932"/>
          </a:xfrm>
          <a:prstGeom prst="rect">
            <a:avLst/>
          </a:prstGeom>
        </p:spPr>
        <p:txBody>
          <a:bodyPr vert="horz" wrap="square" lIns="0" tIns="12700" rIns="0" bIns="0" rtlCol="0" anchor="ctr">
            <a:spAutoFit/>
          </a:bodyPr>
          <a:lstStyle/>
          <a:p>
            <a:pPr marL="12700">
              <a:lnSpc>
                <a:spcPct val="100000"/>
              </a:lnSpc>
              <a:spcBef>
                <a:spcPts val="100"/>
              </a:spcBef>
            </a:pPr>
            <a:r>
              <a:rPr spc="-5" dirty="0"/>
              <a:t>P</a:t>
            </a:r>
            <a:r>
              <a:rPr spc="5" dirty="0"/>
              <a:t>o</a:t>
            </a:r>
            <a:r>
              <a:rPr dirty="0"/>
              <a:t>i</a:t>
            </a:r>
            <a:r>
              <a:rPr spc="-5" dirty="0"/>
              <a:t>n</a:t>
            </a:r>
            <a:r>
              <a:rPr spc="-10" dirty="0"/>
              <a:t>t</a:t>
            </a:r>
            <a:r>
              <a:rPr spc="-5" dirty="0"/>
              <a:t>e</a:t>
            </a:r>
            <a:r>
              <a:rPr dirty="0"/>
              <a:t>rs</a:t>
            </a:r>
          </a:p>
        </p:txBody>
      </p:sp>
      <p:sp>
        <p:nvSpPr>
          <p:cNvPr id="3" name="object 3"/>
          <p:cNvSpPr txBox="1"/>
          <p:nvPr/>
        </p:nvSpPr>
        <p:spPr>
          <a:xfrm>
            <a:off x="2287270" y="1939291"/>
            <a:ext cx="7146925" cy="2085339"/>
          </a:xfrm>
          <a:prstGeom prst="rect">
            <a:avLst/>
          </a:prstGeom>
        </p:spPr>
        <p:txBody>
          <a:bodyPr vert="horz" wrap="square" lIns="0" tIns="88900" rIns="0" bIns="0" rtlCol="0">
            <a:spAutoFit/>
          </a:bodyPr>
          <a:lstStyle/>
          <a:p>
            <a:pPr marL="355600" indent="-342900">
              <a:spcBef>
                <a:spcPts val="700"/>
              </a:spcBef>
              <a:buChar char="•"/>
              <a:tabLst>
                <a:tab pos="354965" algn="l"/>
                <a:tab pos="355600" algn="l"/>
              </a:tabLst>
            </a:pPr>
            <a:r>
              <a:rPr sz="2400" spc="-30" dirty="0">
                <a:latin typeface="Verdana"/>
                <a:cs typeface="Verdana"/>
              </a:rPr>
              <a:t>important</a:t>
            </a:r>
            <a:r>
              <a:rPr sz="2400" spc="-65" dirty="0">
                <a:latin typeface="Verdana"/>
                <a:cs typeface="Verdana"/>
              </a:rPr>
              <a:t> </a:t>
            </a:r>
            <a:r>
              <a:rPr sz="2400" spc="-30" dirty="0">
                <a:latin typeface="Verdana"/>
                <a:cs typeface="Verdana"/>
              </a:rPr>
              <a:t>component</a:t>
            </a:r>
            <a:endParaRPr sz="2400">
              <a:latin typeface="Verdana"/>
              <a:cs typeface="Verdana"/>
            </a:endParaRPr>
          </a:p>
          <a:p>
            <a:pPr marL="469265">
              <a:spcBef>
                <a:spcPts val="500"/>
              </a:spcBef>
            </a:pPr>
            <a:r>
              <a:rPr sz="2000" dirty="0">
                <a:latin typeface="Verdana"/>
                <a:cs typeface="Verdana"/>
              </a:rPr>
              <a:t>–</a:t>
            </a:r>
            <a:r>
              <a:rPr sz="2000" spc="270" dirty="0">
                <a:latin typeface="Verdana"/>
                <a:cs typeface="Verdana"/>
              </a:rPr>
              <a:t> </a:t>
            </a:r>
            <a:r>
              <a:rPr sz="2000" spc="-5" dirty="0">
                <a:latin typeface="Verdana"/>
                <a:cs typeface="Verdana"/>
              </a:rPr>
              <a:t>WIMP</a:t>
            </a:r>
            <a:r>
              <a:rPr sz="2000" spc="10" dirty="0">
                <a:latin typeface="Verdana"/>
                <a:cs typeface="Verdana"/>
              </a:rPr>
              <a:t> </a:t>
            </a:r>
            <a:r>
              <a:rPr sz="2000" dirty="0">
                <a:latin typeface="Verdana"/>
                <a:cs typeface="Verdana"/>
              </a:rPr>
              <a:t>style</a:t>
            </a:r>
            <a:r>
              <a:rPr sz="2000" spc="-5" dirty="0">
                <a:latin typeface="Verdana"/>
                <a:cs typeface="Verdana"/>
              </a:rPr>
              <a:t> relies</a:t>
            </a:r>
            <a:r>
              <a:rPr sz="2000" spc="10" dirty="0">
                <a:latin typeface="Verdana"/>
                <a:cs typeface="Verdana"/>
              </a:rPr>
              <a:t> </a:t>
            </a:r>
            <a:r>
              <a:rPr sz="2000" spc="-5" dirty="0">
                <a:latin typeface="Verdana"/>
                <a:cs typeface="Verdana"/>
              </a:rPr>
              <a:t>on</a:t>
            </a:r>
            <a:r>
              <a:rPr sz="2000" spc="10" dirty="0">
                <a:latin typeface="Verdana"/>
                <a:cs typeface="Verdana"/>
              </a:rPr>
              <a:t> </a:t>
            </a:r>
            <a:r>
              <a:rPr sz="2000" dirty="0">
                <a:latin typeface="Verdana"/>
                <a:cs typeface="Verdana"/>
              </a:rPr>
              <a:t>pointing </a:t>
            </a:r>
            <a:r>
              <a:rPr sz="2000" spc="-5" dirty="0">
                <a:latin typeface="Verdana"/>
                <a:cs typeface="Verdana"/>
              </a:rPr>
              <a:t>and</a:t>
            </a:r>
            <a:r>
              <a:rPr sz="2000" spc="10" dirty="0">
                <a:latin typeface="Verdana"/>
                <a:cs typeface="Verdana"/>
              </a:rPr>
              <a:t> </a:t>
            </a:r>
            <a:r>
              <a:rPr sz="2000" spc="-5" dirty="0">
                <a:latin typeface="Verdana"/>
                <a:cs typeface="Verdana"/>
              </a:rPr>
              <a:t>selecting</a:t>
            </a:r>
            <a:r>
              <a:rPr sz="2000" spc="10" dirty="0">
                <a:latin typeface="Verdana"/>
                <a:cs typeface="Verdana"/>
              </a:rPr>
              <a:t> </a:t>
            </a:r>
            <a:r>
              <a:rPr sz="2000" dirty="0">
                <a:latin typeface="Verdana"/>
                <a:cs typeface="Verdana"/>
              </a:rPr>
              <a:t>things</a:t>
            </a:r>
            <a:endParaRPr sz="2000">
              <a:latin typeface="Verdana"/>
              <a:cs typeface="Verdana"/>
            </a:endParaRPr>
          </a:p>
          <a:p>
            <a:pPr marL="354965" marR="508634" indent="-342900">
              <a:spcBef>
                <a:spcPts val="600"/>
              </a:spcBef>
              <a:buChar char="•"/>
              <a:tabLst>
                <a:tab pos="354965" algn="l"/>
                <a:tab pos="355600" algn="l"/>
              </a:tabLst>
            </a:pPr>
            <a:r>
              <a:rPr sz="2400" spc="-25" dirty="0">
                <a:latin typeface="Verdana"/>
                <a:cs typeface="Verdana"/>
              </a:rPr>
              <a:t>uses </a:t>
            </a:r>
            <a:r>
              <a:rPr sz="2400" spc="-30" dirty="0">
                <a:latin typeface="Verdana"/>
                <a:cs typeface="Verdana"/>
              </a:rPr>
              <a:t>mouse, trackpad, </a:t>
            </a:r>
            <a:r>
              <a:rPr sz="2400" spc="-25" dirty="0">
                <a:latin typeface="Verdana"/>
                <a:cs typeface="Verdana"/>
              </a:rPr>
              <a:t>joystick, trackball, </a:t>
            </a:r>
            <a:r>
              <a:rPr sz="2400" spc="-830" dirty="0">
                <a:latin typeface="Verdana"/>
                <a:cs typeface="Verdana"/>
              </a:rPr>
              <a:t> </a:t>
            </a:r>
            <a:r>
              <a:rPr sz="2400" spc="-25" dirty="0">
                <a:latin typeface="Verdana"/>
                <a:cs typeface="Verdana"/>
              </a:rPr>
              <a:t>cursor</a:t>
            </a:r>
            <a:r>
              <a:rPr sz="2400" spc="-35" dirty="0">
                <a:latin typeface="Verdana"/>
                <a:cs typeface="Verdana"/>
              </a:rPr>
              <a:t> </a:t>
            </a:r>
            <a:r>
              <a:rPr sz="2400" spc="-25" dirty="0">
                <a:latin typeface="Verdana"/>
                <a:cs typeface="Verdana"/>
              </a:rPr>
              <a:t>keys</a:t>
            </a:r>
            <a:r>
              <a:rPr sz="2400" spc="-35" dirty="0">
                <a:latin typeface="Verdana"/>
                <a:cs typeface="Verdana"/>
              </a:rPr>
              <a:t> </a:t>
            </a:r>
            <a:r>
              <a:rPr sz="2400" spc="-20" dirty="0">
                <a:latin typeface="Verdana"/>
                <a:cs typeface="Verdana"/>
              </a:rPr>
              <a:t>or</a:t>
            </a:r>
            <a:r>
              <a:rPr sz="2400" spc="-35" dirty="0">
                <a:latin typeface="Verdana"/>
                <a:cs typeface="Verdana"/>
              </a:rPr>
              <a:t> </a:t>
            </a:r>
            <a:r>
              <a:rPr sz="2400" spc="-30" dirty="0">
                <a:latin typeface="Verdana"/>
                <a:cs typeface="Verdana"/>
              </a:rPr>
              <a:t>keyboard</a:t>
            </a:r>
            <a:r>
              <a:rPr sz="2400" spc="-40" dirty="0">
                <a:latin typeface="Verdana"/>
                <a:cs typeface="Verdana"/>
              </a:rPr>
              <a:t> </a:t>
            </a:r>
            <a:r>
              <a:rPr sz="2400" spc="-30" dirty="0">
                <a:latin typeface="Verdana"/>
                <a:cs typeface="Verdana"/>
              </a:rPr>
              <a:t>shortcuts</a:t>
            </a:r>
            <a:endParaRPr sz="2400">
              <a:latin typeface="Verdana"/>
              <a:cs typeface="Verdana"/>
            </a:endParaRPr>
          </a:p>
          <a:p>
            <a:pPr marL="355600" indent="-342900">
              <a:spcBef>
                <a:spcPts val="600"/>
              </a:spcBef>
              <a:buChar char="•"/>
              <a:tabLst>
                <a:tab pos="354965" algn="l"/>
                <a:tab pos="355600" algn="l"/>
              </a:tabLst>
            </a:pPr>
            <a:r>
              <a:rPr sz="2400" spc="-25" dirty="0">
                <a:latin typeface="Verdana"/>
                <a:cs typeface="Verdana"/>
              </a:rPr>
              <a:t>wide</a:t>
            </a:r>
            <a:r>
              <a:rPr sz="2400" spc="-60" dirty="0">
                <a:latin typeface="Verdana"/>
                <a:cs typeface="Verdana"/>
              </a:rPr>
              <a:t> </a:t>
            </a:r>
            <a:r>
              <a:rPr sz="2400" spc="-25" dirty="0">
                <a:latin typeface="Verdana"/>
                <a:cs typeface="Verdana"/>
              </a:rPr>
              <a:t>variety</a:t>
            </a:r>
            <a:r>
              <a:rPr sz="2400" spc="-55" dirty="0">
                <a:latin typeface="Verdana"/>
                <a:cs typeface="Verdana"/>
              </a:rPr>
              <a:t> </a:t>
            </a:r>
            <a:r>
              <a:rPr sz="2400" spc="-15" dirty="0">
                <a:latin typeface="Verdana"/>
                <a:cs typeface="Verdana"/>
              </a:rPr>
              <a:t>of</a:t>
            </a:r>
            <a:r>
              <a:rPr sz="2400" spc="-45" dirty="0">
                <a:latin typeface="Verdana"/>
                <a:cs typeface="Verdana"/>
              </a:rPr>
              <a:t> </a:t>
            </a:r>
            <a:r>
              <a:rPr sz="2400" spc="-25" dirty="0">
                <a:latin typeface="Verdana"/>
                <a:cs typeface="Verdana"/>
              </a:rPr>
              <a:t>graphical</a:t>
            </a:r>
            <a:r>
              <a:rPr sz="2400" spc="-45" dirty="0">
                <a:latin typeface="Verdana"/>
                <a:cs typeface="Verdana"/>
              </a:rPr>
              <a:t> </a:t>
            </a:r>
            <a:r>
              <a:rPr sz="2400" spc="-25" dirty="0">
                <a:latin typeface="Verdana"/>
                <a:cs typeface="Verdana"/>
              </a:rPr>
              <a:t>images</a:t>
            </a:r>
            <a:endParaRPr sz="2400">
              <a:latin typeface="Verdana"/>
              <a:cs typeface="Verdana"/>
            </a:endParaRPr>
          </a:p>
        </p:txBody>
      </p:sp>
      <p:grpSp>
        <p:nvGrpSpPr>
          <p:cNvPr id="4" name="object 4"/>
          <p:cNvGrpSpPr/>
          <p:nvPr/>
        </p:nvGrpSpPr>
        <p:grpSpPr>
          <a:xfrm>
            <a:off x="4458970" y="4340859"/>
            <a:ext cx="340360" cy="516890"/>
            <a:chOff x="2934970" y="4340859"/>
            <a:chExt cx="340360" cy="516890"/>
          </a:xfrm>
        </p:grpSpPr>
        <p:sp>
          <p:nvSpPr>
            <p:cNvPr id="5" name="object 5"/>
            <p:cNvSpPr/>
            <p:nvPr/>
          </p:nvSpPr>
          <p:spPr>
            <a:xfrm>
              <a:off x="2934970" y="4340859"/>
              <a:ext cx="260350" cy="317500"/>
            </a:xfrm>
            <a:custGeom>
              <a:avLst/>
              <a:gdLst/>
              <a:ahLst/>
              <a:cxnLst/>
              <a:rect l="l" t="t" r="r" b="b"/>
              <a:pathLst>
                <a:path w="260350" h="317500">
                  <a:moveTo>
                    <a:pt x="0" y="0"/>
                  </a:moveTo>
                  <a:lnTo>
                    <a:pt x="119380" y="317500"/>
                  </a:lnTo>
                  <a:lnTo>
                    <a:pt x="180340" y="259079"/>
                  </a:lnTo>
                  <a:lnTo>
                    <a:pt x="260350" y="218439"/>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3094990" y="4579619"/>
              <a:ext cx="180340" cy="278130"/>
            </a:xfrm>
            <a:custGeom>
              <a:avLst/>
              <a:gdLst/>
              <a:ahLst/>
              <a:cxnLst/>
              <a:rect l="l" t="t" r="r" b="b"/>
              <a:pathLst>
                <a:path w="180339" h="278129">
                  <a:moveTo>
                    <a:pt x="0" y="0"/>
                  </a:moveTo>
                  <a:lnTo>
                    <a:pt x="180339" y="278129"/>
                  </a:lnTo>
                </a:path>
              </a:pathLst>
            </a:custGeom>
            <a:ln w="3175">
              <a:solidFill>
                <a:srgbClr val="000000"/>
              </a:solidFill>
            </a:ln>
          </p:spPr>
          <p:txBody>
            <a:bodyPr wrap="square" lIns="0" tIns="0" rIns="0" bIns="0" rtlCol="0"/>
            <a:lstStyle/>
            <a:p>
              <a:endParaRPr/>
            </a:p>
          </p:txBody>
        </p:sp>
      </p:grpSp>
      <p:grpSp>
        <p:nvGrpSpPr>
          <p:cNvPr id="7" name="object 7"/>
          <p:cNvGrpSpPr/>
          <p:nvPr/>
        </p:nvGrpSpPr>
        <p:grpSpPr>
          <a:xfrm>
            <a:off x="5458459" y="4340859"/>
            <a:ext cx="158750" cy="716280"/>
            <a:chOff x="3934459" y="4340859"/>
            <a:chExt cx="158750" cy="716280"/>
          </a:xfrm>
        </p:grpSpPr>
        <p:sp>
          <p:nvSpPr>
            <p:cNvPr id="8" name="object 8"/>
            <p:cNvSpPr/>
            <p:nvPr/>
          </p:nvSpPr>
          <p:spPr>
            <a:xfrm>
              <a:off x="3934460" y="4340859"/>
              <a:ext cx="158750" cy="716280"/>
            </a:xfrm>
            <a:custGeom>
              <a:avLst/>
              <a:gdLst/>
              <a:ahLst/>
              <a:cxnLst/>
              <a:rect l="l" t="t" r="r" b="b"/>
              <a:pathLst>
                <a:path w="158750" h="716279">
                  <a:moveTo>
                    <a:pt x="158750" y="417830"/>
                  </a:moveTo>
                  <a:lnTo>
                    <a:pt x="0" y="417830"/>
                  </a:lnTo>
                  <a:lnTo>
                    <a:pt x="80010" y="716280"/>
                  </a:lnTo>
                  <a:lnTo>
                    <a:pt x="158750" y="417830"/>
                  </a:lnTo>
                  <a:close/>
                </a:path>
                <a:path w="158750" h="716279">
                  <a:moveTo>
                    <a:pt x="158750" y="278130"/>
                  </a:moveTo>
                  <a:lnTo>
                    <a:pt x="80010" y="0"/>
                  </a:lnTo>
                  <a:lnTo>
                    <a:pt x="0" y="278130"/>
                  </a:lnTo>
                  <a:lnTo>
                    <a:pt x="158750" y="278130"/>
                  </a:lnTo>
                  <a:close/>
                </a:path>
              </a:pathLst>
            </a:custGeom>
            <a:solidFill>
              <a:srgbClr val="000000"/>
            </a:solidFill>
          </p:spPr>
          <p:txBody>
            <a:bodyPr wrap="square" lIns="0" tIns="0" rIns="0" bIns="0" rtlCol="0"/>
            <a:lstStyle/>
            <a:p>
              <a:endParaRPr/>
            </a:p>
          </p:txBody>
        </p:sp>
        <p:sp>
          <p:nvSpPr>
            <p:cNvPr id="9" name="object 9"/>
            <p:cNvSpPr/>
            <p:nvPr/>
          </p:nvSpPr>
          <p:spPr>
            <a:xfrm>
              <a:off x="4014469" y="4618989"/>
              <a:ext cx="0" cy="139700"/>
            </a:xfrm>
            <a:custGeom>
              <a:avLst/>
              <a:gdLst/>
              <a:ahLst/>
              <a:cxnLst/>
              <a:rect l="l" t="t" r="r" b="b"/>
              <a:pathLst>
                <a:path h="139700">
                  <a:moveTo>
                    <a:pt x="0" y="0"/>
                  </a:moveTo>
                  <a:lnTo>
                    <a:pt x="0" y="139700"/>
                  </a:lnTo>
                </a:path>
              </a:pathLst>
            </a:custGeom>
            <a:ln w="3175">
              <a:solidFill>
                <a:srgbClr val="000000"/>
              </a:solidFill>
            </a:ln>
          </p:spPr>
          <p:txBody>
            <a:bodyPr wrap="square" lIns="0" tIns="0" rIns="0" bIns="0" rtlCol="0"/>
            <a:lstStyle/>
            <a:p>
              <a:endParaRPr/>
            </a:p>
          </p:txBody>
        </p:sp>
      </p:grpSp>
      <p:sp>
        <p:nvSpPr>
          <p:cNvPr id="10" name="object 10"/>
          <p:cNvSpPr/>
          <p:nvPr/>
        </p:nvSpPr>
        <p:spPr>
          <a:xfrm>
            <a:off x="6257290" y="4519929"/>
            <a:ext cx="359410" cy="358140"/>
          </a:xfrm>
          <a:custGeom>
            <a:avLst/>
            <a:gdLst/>
            <a:ahLst/>
            <a:cxnLst/>
            <a:rect l="l" t="t" r="r" b="b"/>
            <a:pathLst>
              <a:path w="359410" h="358139">
                <a:moveTo>
                  <a:pt x="180339" y="0"/>
                </a:moveTo>
                <a:lnTo>
                  <a:pt x="180339" y="358140"/>
                </a:lnTo>
              </a:path>
              <a:path w="359410" h="358139">
                <a:moveTo>
                  <a:pt x="359410" y="179070"/>
                </a:moveTo>
                <a:lnTo>
                  <a:pt x="0" y="179070"/>
                </a:lnTo>
              </a:path>
            </a:pathLst>
          </a:custGeom>
          <a:ln w="3175">
            <a:solidFill>
              <a:srgbClr val="000000"/>
            </a:solidFill>
          </a:ln>
        </p:spPr>
        <p:txBody>
          <a:bodyPr wrap="square" lIns="0" tIns="0" rIns="0" bIns="0" rtlCol="0"/>
          <a:lstStyle/>
          <a:p>
            <a:endParaRPr/>
          </a:p>
        </p:txBody>
      </p:sp>
      <p:grpSp>
        <p:nvGrpSpPr>
          <p:cNvPr id="11" name="object 11"/>
          <p:cNvGrpSpPr/>
          <p:nvPr/>
        </p:nvGrpSpPr>
        <p:grpSpPr>
          <a:xfrm>
            <a:off x="7010400" y="4150994"/>
            <a:ext cx="1078230" cy="1075690"/>
            <a:chOff x="5273040" y="4160520"/>
            <a:chExt cx="1078230" cy="1075690"/>
          </a:xfrm>
        </p:grpSpPr>
        <p:sp>
          <p:nvSpPr>
            <p:cNvPr id="12" name="object 12"/>
            <p:cNvSpPr/>
            <p:nvPr/>
          </p:nvSpPr>
          <p:spPr>
            <a:xfrm>
              <a:off x="5273040" y="4160520"/>
              <a:ext cx="1078230" cy="1075690"/>
            </a:xfrm>
            <a:custGeom>
              <a:avLst/>
              <a:gdLst/>
              <a:ahLst/>
              <a:cxnLst/>
              <a:rect l="l" t="t" r="r" b="b"/>
              <a:pathLst>
                <a:path w="1078229" h="1075689">
                  <a:moveTo>
                    <a:pt x="539750" y="0"/>
                  </a:moveTo>
                  <a:lnTo>
                    <a:pt x="539750" y="359409"/>
                  </a:lnTo>
                </a:path>
                <a:path w="1078229" h="1075689">
                  <a:moveTo>
                    <a:pt x="539750" y="717549"/>
                  </a:moveTo>
                  <a:lnTo>
                    <a:pt x="539750" y="1075689"/>
                  </a:lnTo>
                </a:path>
                <a:path w="1078229" h="1075689">
                  <a:moveTo>
                    <a:pt x="720089" y="538479"/>
                  </a:moveTo>
                  <a:lnTo>
                    <a:pt x="1078230" y="538479"/>
                  </a:lnTo>
                </a:path>
                <a:path w="1078229" h="1075689">
                  <a:moveTo>
                    <a:pt x="0" y="538479"/>
                  </a:moveTo>
                  <a:lnTo>
                    <a:pt x="359410" y="538479"/>
                  </a:lnTo>
                </a:path>
              </a:pathLst>
            </a:custGeom>
            <a:ln w="3175">
              <a:solidFill>
                <a:srgbClr val="000000"/>
              </a:solidFill>
            </a:ln>
          </p:spPr>
          <p:txBody>
            <a:bodyPr wrap="square" lIns="0" tIns="0" rIns="0" bIns="0" rtlCol="0"/>
            <a:lstStyle/>
            <a:p>
              <a:endParaRPr/>
            </a:p>
          </p:txBody>
        </p:sp>
        <p:sp>
          <p:nvSpPr>
            <p:cNvPr id="13" name="object 13"/>
            <p:cNvSpPr/>
            <p:nvPr/>
          </p:nvSpPr>
          <p:spPr>
            <a:xfrm>
              <a:off x="5632450" y="4519930"/>
              <a:ext cx="379730" cy="378460"/>
            </a:xfrm>
            <a:custGeom>
              <a:avLst/>
              <a:gdLst/>
              <a:ahLst/>
              <a:cxnLst/>
              <a:rect l="l" t="t" r="r" b="b"/>
              <a:pathLst>
                <a:path w="379729" h="378460">
                  <a:moveTo>
                    <a:pt x="260350" y="358140"/>
                  </a:moveTo>
                  <a:lnTo>
                    <a:pt x="120650" y="358140"/>
                  </a:lnTo>
                  <a:lnTo>
                    <a:pt x="139700" y="378460"/>
                  </a:lnTo>
                  <a:lnTo>
                    <a:pt x="240029" y="378460"/>
                  </a:lnTo>
                  <a:lnTo>
                    <a:pt x="260350" y="358140"/>
                  </a:lnTo>
                  <a:close/>
                </a:path>
                <a:path w="379729" h="378460">
                  <a:moveTo>
                    <a:pt x="120650" y="337820"/>
                  </a:moveTo>
                  <a:lnTo>
                    <a:pt x="80010" y="337820"/>
                  </a:lnTo>
                  <a:lnTo>
                    <a:pt x="100329" y="358140"/>
                  </a:lnTo>
                  <a:lnTo>
                    <a:pt x="139700" y="358140"/>
                  </a:lnTo>
                  <a:lnTo>
                    <a:pt x="120650" y="337820"/>
                  </a:lnTo>
                  <a:close/>
                </a:path>
                <a:path w="379729" h="378460">
                  <a:moveTo>
                    <a:pt x="299720" y="337820"/>
                  </a:moveTo>
                  <a:lnTo>
                    <a:pt x="260350" y="337820"/>
                  </a:lnTo>
                  <a:lnTo>
                    <a:pt x="240029" y="358140"/>
                  </a:lnTo>
                  <a:lnTo>
                    <a:pt x="279400" y="358140"/>
                  </a:lnTo>
                  <a:lnTo>
                    <a:pt x="299720" y="337820"/>
                  </a:lnTo>
                  <a:close/>
                </a:path>
                <a:path w="379729" h="378460">
                  <a:moveTo>
                    <a:pt x="100329" y="318770"/>
                  </a:moveTo>
                  <a:lnTo>
                    <a:pt x="59689" y="318770"/>
                  </a:lnTo>
                  <a:lnTo>
                    <a:pt x="59689" y="337820"/>
                  </a:lnTo>
                  <a:lnTo>
                    <a:pt x="100329" y="337820"/>
                  </a:lnTo>
                  <a:lnTo>
                    <a:pt x="100329" y="318770"/>
                  </a:lnTo>
                  <a:close/>
                </a:path>
                <a:path w="379729" h="378460">
                  <a:moveTo>
                    <a:pt x="320039" y="318770"/>
                  </a:moveTo>
                  <a:lnTo>
                    <a:pt x="279400" y="318770"/>
                  </a:lnTo>
                  <a:lnTo>
                    <a:pt x="279400" y="337820"/>
                  </a:lnTo>
                  <a:lnTo>
                    <a:pt x="320039" y="337820"/>
                  </a:lnTo>
                  <a:lnTo>
                    <a:pt x="320039" y="318770"/>
                  </a:lnTo>
                  <a:close/>
                </a:path>
                <a:path w="379729" h="378460">
                  <a:moveTo>
                    <a:pt x="80010" y="59690"/>
                  </a:moveTo>
                  <a:lnTo>
                    <a:pt x="40639" y="59690"/>
                  </a:lnTo>
                  <a:lnTo>
                    <a:pt x="40639" y="80010"/>
                  </a:lnTo>
                  <a:lnTo>
                    <a:pt x="20320" y="99060"/>
                  </a:lnTo>
                  <a:lnTo>
                    <a:pt x="20320" y="119380"/>
                  </a:lnTo>
                  <a:lnTo>
                    <a:pt x="0" y="138430"/>
                  </a:lnTo>
                  <a:lnTo>
                    <a:pt x="0" y="238760"/>
                  </a:lnTo>
                  <a:lnTo>
                    <a:pt x="20320" y="257810"/>
                  </a:lnTo>
                  <a:lnTo>
                    <a:pt x="20320" y="278130"/>
                  </a:lnTo>
                  <a:lnTo>
                    <a:pt x="40639" y="298450"/>
                  </a:lnTo>
                  <a:lnTo>
                    <a:pt x="40639" y="318770"/>
                  </a:lnTo>
                  <a:lnTo>
                    <a:pt x="80010" y="318770"/>
                  </a:lnTo>
                  <a:lnTo>
                    <a:pt x="80010" y="298450"/>
                  </a:lnTo>
                  <a:lnTo>
                    <a:pt x="59689" y="298450"/>
                  </a:lnTo>
                  <a:lnTo>
                    <a:pt x="59689" y="278130"/>
                  </a:lnTo>
                  <a:lnTo>
                    <a:pt x="40639" y="278130"/>
                  </a:lnTo>
                  <a:lnTo>
                    <a:pt x="40639" y="257810"/>
                  </a:lnTo>
                  <a:lnTo>
                    <a:pt x="20320" y="238760"/>
                  </a:lnTo>
                  <a:lnTo>
                    <a:pt x="20320" y="138430"/>
                  </a:lnTo>
                  <a:lnTo>
                    <a:pt x="40639" y="119380"/>
                  </a:lnTo>
                  <a:lnTo>
                    <a:pt x="40639" y="99060"/>
                  </a:lnTo>
                  <a:lnTo>
                    <a:pt x="59689" y="99060"/>
                  </a:lnTo>
                  <a:lnTo>
                    <a:pt x="59689" y="80010"/>
                  </a:lnTo>
                  <a:lnTo>
                    <a:pt x="80010" y="80010"/>
                  </a:lnTo>
                  <a:lnTo>
                    <a:pt x="80010" y="59690"/>
                  </a:lnTo>
                  <a:close/>
                </a:path>
                <a:path w="379729" h="378460">
                  <a:moveTo>
                    <a:pt x="339089" y="59690"/>
                  </a:moveTo>
                  <a:lnTo>
                    <a:pt x="299720" y="59690"/>
                  </a:lnTo>
                  <a:lnTo>
                    <a:pt x="299720" y="80010"/>
                  </a:lnTo>
                  <a:lnTo>
                    <a:pt x="320039" y="80010"/>
                  </a:lnTo>
                  <a:lnTo>
                    <a:pt x="320039" y="99060"/>
                  </a:lnTo>
                  <a:lnTo>
                    <a:pt x="339089" y="99060"/>
                  </a:lnTo>
                  <a:lnTo>
                    <a:pt x="339089" y="119380"/>
                  </a:lnTo>
                  <a:lnTo>
                    <a:pt x="360679" y="138430"/>
                  </a:lnTo>
                  <a:lnTo>
                    <a:pt x="360679" y="238760"/>
                  </a:lnTo>
                  <a:lnTo>
                    <a:pt x="339089" y="257810"/>
                  </a:lnTo>
                  <a:lnTo>
                    <a:pt x="339089" y="278130"/>
                  </a:lnTo>
                  <a:lnTo>
                    <a:pt x="320039" y="278130"/>
                  </a:lnTo>
                  <a:lnTo>
                    <a:pt x="320039" y="298450"/>
                  </a:lnTo>
                  <a:lnTo>
                    <a:pt x="299720" y="298450"/>
                  </a:lnTo>
                  <a:lnTo>
                    <a:pt x="299720" y="318770"/>
                  </a:lnTo>
                  <a:lnTo>
                    <a:pt x="339089" y="318770"/>
                  </a:lnTo>
                  <a:lnTo>
                    <a:pt x="339089" y="298450"/>
                  </a:lnTo>
                  <a:lnTo>
                    <a:pt x="360679" y="278130"/>
                  </a:lnTo>
                  <a:lnTo>
                    <a:pt x="360679" y="257810"/>
                  </a:lnTo>
                  <a:lnTo>
                    <a:pt x="379729" y="238760"/>
                  </a:lnTo>
                  <a:lnTo>
                    <a:pt x="379729" y="138430"/>
                  </a:lnTo>
                  <a:lnTo>
                    <a:pt x="360679" y="119380"/>
                  </a:lnTo>
                  <a:lnTo>
                    <a:pt x="360679" y="99060"/>
                  </a:lnTo>
                  <a:lnTo>
                    <a:pt x="339089" y="80010"/>
                  </a:lnTo>
                  <a:lnTo>
                    <a:pt x="339089" y="59690"/>
                  </a:lnTo>
                  <a:close/>
                </a:path>
                <a:path w="379729" h="378460">
                  <a:moveTo>
                    <a:pt x="100329" y="39370"/>
                  </a:moveTo>
                  <a:lnTo>
                    <a:pt x="59689" y="39370"/>
                  </a:lnTo>
                  <a:lnTo>
                    <a:pt x="59689" y="59690"/>
                  </a:lnTo>
                  <a:lnTo>
                    <a:pt x="100329" y="59690"/>
                  </a:lnTo>
                  <a:lnTo>
                    <a:pt x="100329" y="39370"/>
                  </a:lnTo>
                  <a:close/>
                </a:path>
                <a:path w="379729" h="378460">
                  <a:moveTo>
                    <a:pt x="320039" y="39370"/>
                  </a:moveTo>
                  <a:lnTo>
                    <a:pt x="279400" y="39370"/>
                  </a:lnTo>
                  <a:lnTo>
                    <a:pt x="279400" y="59690"/>
                  </a:lnTo>
                  <a:lnTo>
                    <a:pt x="320039" y="59690"/>
                  </a:lnTo>
                  <a:lnTo>
                    <a:pt x="320039" y="39370"/>
                  </a:lnTo>
                  <a:close/>
                </a:path>
                <a:path w="379729" h="378460">
                  <a:moveTo>
                    <a:pt x="139700" y="19050"/>
                  </a:moveTo>
                  <a:lnTo>
                    <a:pt x="100329" y="19050"/>
                  </a:lnTo>
                  <a:lnTo>
                    <a:pt x="80010" y="39370"/>
                  </a:lnTo>
                  <a:lnTo>
                    <a:pt x="120650" y="39370"/>
                  </a:lnTo>
                  <a:lnTo>
                    <a:pt x="139700" y="19050"/>
                  </a:lnTo>
                  <a:close/>
                </a:path>
                <a:path w="379729" h="378460">
                  <a:moveTo>
                    <a:pt x="279400" y="19050"/>
                  </a:moveTo>
                  <a:lnTo>
                    <a:pt x="240029" y="19050"/>
                  </a:lnTo>
                  <a:lnTo>
                    <a:pt x="260350" y="39370"/>
                  </a:lnTo>
                  <a:lnTo>
                    <a:pt x="299720" y="39370"/>
                  </a:lnTo>
                  <a:lnTo>
                    <a:pt x="279400" y="19050"/>
                  </a:lnTo>
                  <a:close/>
                </a:path>
                <a:path w="379729" h="378460">
                  <a:moveTo>
                    <a:pt x="199389" y="0"/>
                  </a:moveTo>
                  <a:lnTo>
                    <a:pt x="139700" y="0"/>
                  </a:lnTo>
                  <a:lnTo>
                    <a:pt x="120650" y="19050"/>
                  </a:lnTo>
                  <a:lnTo>
                    <a:pt x="199389" y="19050"/>
                  </a:lnTo>
                  <a:lnTo>
                    <a:pt x="199389" y="0"/>
                  </a:lnTo>
                  <a:close/>
                </a:path>
                <a:path w="379729" h="378460">
                  <a:moveTo>
                    <a:pt x="240029" y="0"/>
                  </a:moveTo>
                  <a:lnTo>
                    <a:pt x="199389" y="0"/>
                  </a:lnTo>
                  <a:lnTo>
                    <a:pt x="199389" y="19050"/>
                  </a:lnTo>
                  <a:lnTo>
                    <a:pt x="260350" y="19050"/>
                  </a:lnTo>
                  <a:lnTo>
                    <a:pt x="240029" y="0"/>
                  </a:lnTo>
                  <a:close/>
                </a:path>
              </a:pathLst>
            </a:custGeom>
            <a:solidFill>
              <a:srgbClr val="000000"/>
            </a:solidFill>
          </p:spPr>
          <p:txBody>
            <a:bodyPr wrap="square" lIns="0" tIns="0" rIns="0" bIns="0" rtlCol="0"/>
            <a:lstStyle/>
            <a:p>
              <a:endParaRPr/>
            </a:p>
          </p:txBody>
        </p:sp>
      </p:grpSp>
      <p:sp>
        <p:nvSpPr>
          <p:cNvPr id="14" name="object 14"/>
          <p:cNvSpPr/>
          <p:nvPr/>
        </p:nvSpPr>
        <p:spPr>
          <a:xfrm>
            <a:off x="6257290" y="5415279"/>
            <a:ext cx="899160" cy="717550"/>
          </a:xfrm>
          <a:custGeom>
            <a:avLst/>
            <a:gdLst/>
            <a:ahLst/>
            <a:cxnLst/>
            <a:rect l="l" t="t" r="r" b="b"/>
            <a:pathLst>
              <a:path w="899160" h="717550">
                <a:moveTo>
                  <a:pt x="0" y="358140"/>
                </a:moveTo>
                <a:lnTo>
                  <a:pt x="0" y="537210"/>
                </a:lnTo>
                <a:lnTo>
                  <a:pt x="359410" y="537210"/>
                </a:lnTo>
                <a:lnTo>
                  <a:pt x="359410" y="717550"/>
                </a:lnTo>
                <a:lnTo>
                  <a:pt x="899160" y="358140"/>
                </a:lnTo>
                <a:lnTo>
                  <a:pt x="359410" y="0"/>
                </a:lnTo>
                <a:lnTo>
                  <a:pt x="359410" y="179070"/>
                </a:lnTo>
                <a:lnTo>
                  <a:pt x="0" y="179070"/>
                </a:lnTo>
                <a:lnTo>
                  <a:pt x="0" y="358140"/>
                </a:lnTo>
                <a:close/>
              </a:path>
            </a:pathLst>
          </a:custGeom>
          <a:ln w="3175">
            <a:solidFill>
              <a:srgbClr val="000000"/>
            </a:solidFill>
          </a:ln>
        </p:spPr>
        <p:txBody>
          <a:bodyPr wrap="square" lIns="0" tIns="0" rIns="0" bIns="0" rtlCol="0"/>
          <a:lstStyle/>
          <a:p>
            <a:endParaRPr/>
          </a:p>
        </p:txBody>
      </p:sp>
      <p:sp>
        <p:nvSpPr>
          <p:cNvPr id="15" name="object 15"/>
          <p:cNvSpPr/>
          <p:nvPr/>
        </p:nvSpPr>
        <p:spPr>
          <a:xfrm>
            <a:off x="4998720" y="5415279"/>
            <a:ext cx="899160" cy="717550"/>
          </a:xfrm>
          <a:custGeom>
            <a:avLst/>
            <a:gdLst/>
            <a:ahLst/>
            <a:cxnLst/>
            <a:rect l="l" t="t" r="r" b="b"/>
            <a:pathLst>
              <a:path w="899160" h="717550">
                <a:moveTo>
                  <a:pt x="899159" y="358140"/>
                </a:moveTo>
                <a:lnTo>
                  <a:pt x="899159" y="537210"/>
                </a:lnTo>
                <a:lnTo>
                  <a:pt x="539750" y="537210"/>
                </a:lnTo>
                <a:lnTo>
                  <a:pt x="539750" y="717550"/>
                </a:lnTo>
                <a:lnTo>
                  <a:pt x="0" y="358140"/>
                </a:lnTo>
                <a:lnTo>
                  <a:pt x="539750" y="0"/>
                </a:lnTo>
                <a:lnTo>
                  <a:pt x="539750" y="179070"/>
                </a:lnTo>
                <a:lnTo>
                  <a:pt x="899159" y="179070"/>
                </a:lnTo>
                <a:lnTo>
                  <a:pt x="899159" y="358140"/>
                </a:lnTo>
                <a:close/>
              </a:path>
            </a:pathLst>
          </a:custGeom>
          <a:ln w="3175">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24808199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7270" y="894079"/>
            <a:ext cx="4037331" cy="689932"/>
          </a:xfrm>
          <a:prstGeom prst="rect">
            <a:avLst/>
          </a:prstGeom>
        </p:spPr>
        <p:txBody>
          <a:bodyPr vert="horz" wrap="square" lIns="0" tIns="12700" rIns="0" bIns="0" rtlCol="0" anchor="ctr">
            <a:spAutoFit/>
          </a:bodyPr>
          <a:lstStyle/>
          <a:p>
            <a:pPr marL="12700">
              <a:lnSpc>
                <a:spcPct val="100000"/>
              </a:lnSpc>
              <a:spcBef>
                <a:spcPts val="100"/>
              </a:spcBef>
            </a:pPr>
            <a:r>
              <a:rPr dirty="0"/>
              <a:t>M</a:t>
            </a:r>
            <a:r>
              <a:rPr spc="-5" dirty="0"/>
              <a:t>enu</a:t>
            </a:r>
            <a:r>
              <a:rPr dirty="0"/>
              <a:t>s</a:t>
            </a:r>
          </a:p>
        </p:txBody>
      </p:sp>
      <p:sp>
        <p:nvSpPr>
          <p:cNvPr id="3" name="object 3"/>
          <p:cNvSpPr txBox="1"/>
          <p:nvPr/>
        </p:nvSpPr>
        <p:spPr>
          <a:xfrm>
            <a:off x="2211069" y="1950720"/>
            <a:ext cx="7279640" cy="762000"/>
          </a:xfrm>
          <a:prstGeom prst="rect">
            <a:avLst/>
          </a:prstGeom>
        </p:spPr>
        <p:txBody>
          <a:bodyPr vert="horz" wrap="square" lIns="0" tIns="76200" rIns="0" bIns="0" rtlCol="0">
            <a:spAutoFit/>
          </a:bodyPr>
          <a:lstStyle/>
          <a:p>
            <a:pPr marL="355600" indent="-342900">
              <a:spcBef>
                <a:spcPts val="600"/>
              </a:spcBef>
              <a:buChar char="•"/>
              <a:tabLst>
                <a:tab pos="354965" algn="l"/>
                <a:tab pos="355600" algn="l"/>
              </a:tabLst>
            </a:pPr>
            <a:r>
              <a:rPr sz="2000" dirty="0">
                <a:latin typeface="Verdana"/>
                <a:cs typeface="Verdana"/>
              </a:rPr>
              <a:t>Choice</a:t>
            </a:r>
            <a:r>
              <a:rPr sz="2000" spc="5" dirty="0">
                <a:latin typeface="Verdana"/>
                <a:cs typeface="Verdana"/>
              </a:rPr>
              <a:t> </a:t>
            </a:r>
            <a:r>
              <a:rPr sz="2000" spc="-5" dirty="0">
                <a:latin typeface="Verdana"/>
                <a:cs typeface="Verdana"/>
              </a:rPr>
              <a:t>of</a:t>
            </a:r>
            <a:r>
              <a:rPr sz="2000" spc="10" dirty="0">
                <a:latin typeface="Verdana"/>
                <a:cs typeface="Verdana"/>
              </a:rPr>
              <a:t> </a:t>
            </a:r>
            <a:r>
              <a:rPr sz="2000" spc="-5" dirty="0">
                <a:latin typeface="Verdana"/>
                <a:cs typeface="Verdana"/>
              </a:rPr>
              <a:t>operations</a:t>
            </a:r>
            <a:r>
              <a:rPr sz="2000" dirty="0">
                <a:latin typeface="Verdana"/>
                <a:cs typeface="Verdana"/>
              </a:rPr>
              <a:t> </a:t>
            </a:r>
            <a:r>
              <a:rPr sz="2000" spc="-5" dirty="0">
                <a:latin typeface="Verdana"/>
                <a:cs typeface="Verdana"/>
              </a:rPr>
              <a:t>or</a:t>
            </a:r>
            <a:r>
              <a:rPr sz="2000" dirty="0">
                <a:latin typeface="Verdana"/>
                <a:cs typeface="Verdana"/>
              </a:rPr>
              <a:t> </a:t>
            </a:r>
            <a:r>
              <a:rPr sz="2000" spc="-5" dirty="0">
                <a:latin typeface="Verdana"/>
                <a:cs typeface="Verdana"/>
              </a:rPr>
              <a:t>services</a:t>
            </a:r>
            <a:r>
              <a:rPr sz="2000" spc="5" dirty="0">
                <a:latin typeface="Verdana"/>
                <a:cs typeface="Verdana"/>
              </a:rPr>
              <a:t> </a:t>
            </a:r>
            <a:r>
              <a:rPr sz="2000" spc="-5" dirty="0">
                <a:latin typeface="Verdana"/>
                <a:cs typeface="Verdana"/>
              </a:rPr>
              <a:t>offered</a:t>
            </a:r>
            <a:r>
              <a:rPr sz="2000" spc="10" dirty="0">
                <a:latin typeface="Verdana"/>
                <a:cs typeface="Verdana"/>
              </a:rPr>
              <a:t> </a:t>
            </a:r>
            <a:r>
              <a:rPr sz="2000" spc="-5" dirty="0">
                <a:latin typeface="Verdana"/>
                <a:cs typeface="Verdana"/>
              </a:rPr>
              <a:t>on</a:t>
            </a:r>
            <a:r>
              <a:rPr sz="2000" spc="10" dirty="0">
                <a:latin typeface="Verdana"/>
                <a:cs typeface="Verdana"/>
              </a:rPr>
              <a:t> </a:t>
            </a:r>
            <a:r>
              <a:rPr sz="2000" dirty="0">
                <a:latin typeface="Verdana"/>
                <a:cs typeface="Verdana"/>
              </a:rPr>
              <a:t>the</a:t>
            </a:r>
            <a:r>
              <a:rPr sz="2000" spc="5" dirty="0">
                <a:latin typeface="Verdana"/>
                <a:cs typeface="Verdana"/>
              </a:rPr>
              <a:t> </a:t>
            </a:r>
            <a:r>
              <a:rPr sz="2000" spc="-5" dirty="0">
                <a:latin typeface="Verdana"/>
                <a:cs typeface="Verdana"/>
              </a:rPr>
              <a:t>screen</a:t>
            </a:r>
            <a:endParaRPr sz="2000">
              <a:latin typeface="Verdana"/>
              <a:cs typeface="Verdana"/>
            </a:endParaRPr>
          </a:p>
          <a:p>
            <a:pPr marL="355600" indent="-342900">
              <a:spcBef>
                <a:spcPts val="500"/>
              </a:spcBef>
              <a:buChar char="•"/>
              <a:tabLst>
                <a:tab pos="354965" algn="l"/>
                <a:tab pos="355600" algn="l"/>
              </a:tabLst>
            </a:pPr>
            <a:r>
              <a:rPr sz="2000" spc="-5" dirty="0">
                <a:latin typeface="Verdana"/>
                <a:cs typeface="Verdana"/>
              </a:rPr>
              <a:t>Required</a:t>
            </a:r>
            <a:r>
              <a:rPr sz="2000" dirty="0">
                <a:latin typeface="Verdana"/>
                <a:cs typeface="Verdana"/>
              </a:rPr>
              <a:t> </a:t>
            </a:r>
            <a:r>
              <a:rPr sz="2000" spc="-5" dirty="0">
                <a:latin typeface="Verdana"/>
                <a:cs typeface="Verdana"/>
              </a:rPr>
              <a:t>option</a:t>
            </a:r>
            <a:r>
              <a:rPr sz="2000" spc="5" dirty="0">
                <a:latin typeface="Verdana"/>
                <a:cs typeface="Verdana"/>
              </a:rPr>
              <a:t> </a:t>
            </a:r>
            <a:r>
              <a:rPr sz="2000" spc="-5" dirty="0">
                <a:latin typeface="Verdana"/>
                <a:cs typeface="Verdana"/>
              </a:rPr>
              <a:t>selected</a:t>
            </a:r>
            <a:r>
              <a:rPr sz="2000" dirty="0">
                <a:latin typeface="Verdana"/>
                <a:cs typeface="Verdana"/>
              </a:rPr>
              <a:t> with</a:t>
            </a:r>
            <a:r>
              <a:rPr sz="2000" spc="5" dirty="0">
                <a:latin typeface="Verdana"/>
                <a:cs typeface="Verdana"/>
              </a:rPr>
              <a:t> </a:t>
            </a:r>
            <a:r>
              <a:rPr sz="2000" dirty="0">
                <a:latin typeface="Verdana"/>
                <a:cs typeface="Verdana"/>
              </a:rPr>
              <a:t>pointer</a:t>
            </a:r>
            <a:endParaRPr sz="2000">
              <a:latin typeface="Verdana"/>
              <a:cs typeface="Verdana"/>
            </a:endParaRPr>
          </a:p>
        </p:txBody>
      </p:sp>
      <p:sp>
        <p:nvSpPr>
          <p:cNvPr id="4" name="object 4"/>
          <p:cNvSpPr txBox="1"/>
          <p:nvPr/>
        </p:nvSpPr>
        <p:spPr>
          <a:xfrm>
            <a:off x="2211069" y="5265420"/>
            <a:ext cx="6102350" cy="762000"/>
          </a:xfrm>
          <a:prstGeom prst="rect">
            <a:avLst/>
          </a:prstGeom>
        </p:spPr>
        <p:txBody>
          <a:bodyPr vert="horz" wrap="square" lIns="0" tIns="76200" rIns="0" bIns="0" rtlCol="0">
            <a:spAutoFit/>
          </a:bodyPr>
          <a:lstStyle/>
          <a:p>
            <a:pPr marL="12700">
              <a:spcBef>
                <a:spcPts val="600"/>
              </a:spcBef>
            </a:pPr>
            <a:r>
              <a:rPr sz="2000" spc="-5" dirty="0">
                <a:latin typeface="Verdana"/>
                <a:cs typeface="Verdana"/>
              </a:rPr>
              <a:t>problem</a:t>
            </a:r>
            <a:r>
              <a:rPr sz="2000" spc="-10" dirty="0">
                <a:latin typeface="Verdana"/>
                <a:cs typeface="Verdana"/>
              </a:rPr>
              <a:t> </a:t>
            </a:r>
            <a:r>
              <a:rPr sz="2000" dirty="0">
                <a:latin typeface="Verdana"/>
                <a:cs typeface="Verdana"/>
              </a:rPr>
              <a:t>– take a</a:t>
            </a:r>
            <a:r>
              <a:rPr sz="2000" spc="-5" dirty="0">
                <a:latin typeface="Verdana"/>
                <a:cs typeface="Verdana"/>
              </a:rPr>
              <a:t> lot</a:t>
            </a:r>
            <a:r>
              <a:rPr sz="2000" dirty="0">
                <a:latin typeface="Verdana"/>
                <a:cs typeface="Verdana"/>
              </a:rPr>
              <a:t> </a:t>
            </a:r>
            <a:r>
              <a:rPr sz="2000" spc="-5" dirty="0">
                <a:latin typeface="Verdana"/>
                <a:cs typeface="Verdana"/>
              </a:rPr>
              <a:t>of</a:t>
            </a:r>
            <a:r>
              <a:rPr sz="2000" spc="5" dirty="0">
                <a:latin typeface="Verdana"/>
                <a:cs typeface="Verdana"/>
              </a:rPr>
              <a:t> </a:t>
            </a:r>
            <a:r>
              <a:rPr sz="2000" spc="-5" dirty="0">
                <a:latin typeface="Verdana"/>
                <a:cs typeface="Verdana"/>
              </a:rPr>
              <a:t>screen</a:t>
            </a:r>
            <a:r>
              <a:rPr sz="2000" spc="15" dirty="0">
                <a:latin typeface="Verdana"/>
                <a:cs typeface="Verdana"/>
              </a:rPr>
              <a:t> </a:t>
            </a:r>
            <a:r>
              <a:rPr sz="2000" spc="-5" dirty="0">
                <a:latin typeface="Verdana"/>
                <a:cs typeface="Verdana"/>
              </a:rPr>
              <a:t>space</a:t>
            </a:r>
            <a:endParaRPr sz="2000">
              <a:latin typeface="Verdana"/>
              <a:cs typeface="Verdana"/>
            </a:endParaRPr>
          </a:p>
          <a:p>
            <a:pPr marL="12700">
              <a:spcBef>
                <a:spcPts val="500"/>
              </a:spcBef>
            </a:pPr>
            <a:r>
              <a:rPr sz="2000" dirty="0">
                <a:latin typeface="Verdana"/>
                <a:cs typeface="Verdana"/>
              </a:rPr>
              <a:t>solution</a:t>
            </a:r>
            <a:r>
              <a:rPr sz="2000" spc="5" dirty="0">
                <a:latin typeface="Verdana"/>
                <a:cs typeface="Verdana"/>
              </a:rPr>
              <a:t> </a:t>
            </a:r>
            <a:r>
              <a:rPr sz="2000" dirty="0">
                <a:latin typeface="Verdana"/>
                <a:cs typeface="Verdana"/>
              </a:rPr>
              <a:t>–</a:t>
            </a:r>
            <a:r>
              <a:rPr sz="2000" spc="5" dirty="0">
                <a:latin typeface="Verdana"/>
                <a:cs typeface="Verdana"/>
              </a:rPr>
              <a:t> </a:t>
            </a:r>
            <a:r>
              <a:rPr sz="2000" spc="-5" dirty="0">
                <a:latin typeface="Verdana"/>
                <a:cs typeface="Verdana"/>
              </a:rPr>
              <a:t>pop-up:</a:t>
            </a:r>
            <a:r>
              <a:rPr sz="2000" dirty="0">
                <a:latin typeface="Verdana"/>
                <a:cs typeface="Verdana"/>
              </a:rPr>
              <a:t> </a:t>
            </a:r>
            <a:r>
              <a:rPr sz="2000" spc="-5" dirty="0">
                <a:latin typeface="Verdana"/>
                <a:cs typeface="Verdana"/>
              </a:rPr>
              <a:t>menu</a:t>
            </a:r>
            <a:r>
              <a:rPr sz="2000" spc="10" dirty="0">
                <a:latin typeface="Verdana"/>
                <a:cs typeface="Verdana"/>
              </a:rPr>
              <a:t> </a:t>
            </a:r>
            <a:r>
              <a:rPr sz="2000" spc="-5" dirty="0">
                <a:latin typeface="Verdana"/>
                <a:cs typeface="Verdana"/>
              </a:rPr>
              <a:t>appears when</a:t>
            </a:r>
            <a:r>
              <a:rPr sz="2000" spc="10" dirty="0">
                <a:latin typeface="Verdana"/>
                <a:cs typeface="Verdana"/>
              </a:rPr>
              <a:t> </a:t>
            </a:r>
            <a:r>
              <a:rPr sz="2000" spc="-5" dirty="0">
                <a:latin typeface="Verdana"/>
                <a:cs typeface="Verdana"/>
              </a:rPr>
              <a:t>needed</a:t>
            </a:r>
            <a:endParaRPr sz="2000">
              <a:latin typeface="Verdana"/>
              <a:cs typeface="Verdana"/>
            </a:endParaRPr>
          </a:p>
        </p:txBody>
      </p:sp>
      <p:grpSp>
        <p:nvGrpSpPr>
          <p:cNvPr id="5" name="object 5"/>
          <p:cNvGrpSpPr/>
          <p:nvPr/>
        </p:nvGrpSpPr>
        <p:grpSpPr>
          <a:xfrm>
            <a:off x="3378200" y="2975611"/>
            <a:ext cx="5472430" cy="467359"/>
            <a:chOff x="1854200" y="2975610"/>
            <a:chExt cx="5472430" cy="467359"/>
          </a:xfrm>
        </p:grpSpPr>
        <p:sp>
          <p:nvSpPr>
            <p:cNvPr id="6" name="object 6"/>
            <p:cNvSpPr/>
            <p:nvPr/>
          </p:nvSpPr>
          <p:spPr>
            <a:xfrm>
              <a:off x="6071870" y="2988310"/>
              <a:ext cx="1253490" cy="453390"/>
            </a:xfrm>
            <a:custGeom>
              <a:avLst/>
              <a:gdLst/>
              <a:ahLst/>
              <a:cxnLst/>
              <a:rect l="l" t="t" r="r" b="b"/>
              <a:pathLst>
                <a:path w="1253490" h="453389">
                  <a:moveTo>
                    <a:pt x="1253489" y="0"/>
                  </a:moveTo>
                  <a:lnTo>
                    <a:pt x="0" y="0"/>
                  </a:lnTo>
                  <a:lnTo>
                    <a:pt x="0" y="453389"/>
                  </a:lnTo>
                  <a:lnTo>
                    <a:pt x="1253489" y="453389"/>
                  </a:lnTo>
                  <a:lnTo>
                    <a:pt x="1253489" y="0"/>
                  </a:lnTo>
                  <a:close/>
                </a:path>
              </a:pathLst>
            </a:custGeom>
            <a:solidFill>
              <a:srgbClr val="000000"/>
            </a:solidFill>
          </p:spPr>
          <p:txBody>
            <a:bodyPr wrap="square" lIns="0" tIns="0" rIns="0" bIns="0" rtlCol="0"/>
            <a:lstStyle/>
            <a:p>
              <a:endParaRPr/>
            </a:p>
          </p:txBody>
        </p:sp>
        <p:sp>
          <p:nvSpPr>
            <p:cNvPr id="7" name="object 7"/>
            <p:cNvSpPr/>
            <p:nvPr/>
          </p:nvSpPr>
          <p:spPr>
            <a:xfrm>
              <a:off x="1854200" y="2975610"/>
              <a:ext cx="5472430" cy="467359"/>
            </a:xfrm>
            <a:custGeom>
              <a:avLst/>
              <a:gdLst/>
              <a:ahLst/>
              <a:cxnLst/>
              <a:rect l="l" t="t" r="r" b="b"/>
              <a:pathLst>
                <a:path w="5472430" h="467360">
                  <a:moveTo>
                    <a:pt x="4204970" y="467360"/>
                  </a:moveTo>
                  <a:lnTo>
                    <a:pt x="5472430" y="467360"/>
                  </a:lnTo>
                  <a:lnTo>
                    <a:pt x="5472430" y="0"/>
                  </a:lnTo>
                  <a:lnTo>
                    <a:pt x="4204970" y="0"/>
                  </a:lnTo>
                  <a:lnTo>
                    <a:pt x="4204970" y="467360"/>
                  </a:lnTo>
                  <a:close/>
                </a:path>
                <a:path w="5472430" h="467360">
                  <a:moveTo>
                    <a:pt x="0" y="467360"/>
                  </a:moveTo>
                  <a:lnTo>
                    <a:pt x="5471159" y="467360"/>
                  </a:lnTo>
                  <a:lnTo>
                    <a:pt x="5471159" y="12700"/>
                  </a:lnTo>
                  <a:lnTo>
                    <a:pt x="0" y="12700"/>
                  </a:lnTo>
                  <a:lnTo>
                    <a:pt x="0" y="467360"/>
                  </a:lnTo>
                  <a:close/>
                </a:path>
              </a:pathLst>
            </a:custGeom>
            <a:ln w="3175">
              <a:solidFill>
                <a:srgbClr val="000000"/>
              </a:solidFill>
            </a:ln>
          </p:spPr>
          <p:txBody>
            <a:bodyPr wrap="square" lIns="0" tIns="0" rIns="0" bIns="0" rtlCol="0"/>
            <a:lstStyle/>
            <a:p>
              <a:endParaRPr/>
            </a:p>
          </p:txBody>
        </p:sp>
        <p:sp>
          <p:nvSpPr>
            <p:cNvPr id="8" name="object 8"/>
            <p:cNvSpPr/>
            <p:nvPr/>
          </p:nvSpPr>
          <p:spPr>
            <a:xfrm>
              <a:off x="6413500" y="3101340"/>
              <a:ext cx="544830" cy="265430"/>
            </a:xfrm>
            <a:custGeom>
              <a:avLst/>
              <a:gdLst/>
              <a:ahLst/>
              <a:cxnLst/>
              <a:rect l="l" t="t" r="r" b="b"/>
              <a:pathLst>
                <a:path w="544829" h="265429">
                  <a:moveTo>
                    <a:pt x="544829" y="0"/>
                  </a:moveTo>
                  <a:lnTo>
                    <a:pt x="0" y="0"/>
                  </a:lnTo>
                  <a:lnTo>
                    <a:pt x="0" y="265430"/>
                  </a:lnTo>
                  <a:lnTo>
                    <a:pt x="544829" y="265430"/>
                  </a:lnTo>
                  <a:lnTo>
                    <a:pt x="544829" y="0"/>
                  </a:lnTo>
                  <a:close/>
                </a:path>
              </a:pathLst>
            </a:custGeom>
            <a:solidFill>
              <a:srgbClr val="FFFFFF"/>
            </a:solidFill>
          </p:spPr>
          <p:txBody>
            <a:bodyPr wrap="square" lIns="0" tIns="0" rIns="0" bIns="0" rtlCol="0"/>
            <a:lstStyle/>
            <a:p>
              <a:endParaRPr/>
            </a:p>
          </p:txBody>
        </p:sp>
      </p:grpSp>
      <p:graphicFrame>
        <p:nvGraphicFramePr>
          <p:cNvPr id="9" name="object 9"/>
          <p:cNvGraphicFramePr>
            <a:graphicFrameLocks noGrp="1"/>
          </p:cNvGraphicFramePr>
          <p:nvPr/>
        </p:nvGraphicFramePr>
        <p:xfrm>
          <a:off x="3378200" y="2988310"/>
          <a:ext cx="5471794" cy="1929128"/>
        </p:xfrm>
        <a:graphic>
          <a:graphicData uri="http://schemas.openxmlformats.org/drawingml/2006/table">
            <a:tbl>
              <a:tblPr firstRow="1" bandRow="1">
                <a:tableStyleId>{2D5ABB26-0587-4C30-8999-92F81FD0307C}</a:tableStyleId>
              </a:tblPr>
              <a:tblGrid>
                <a:gridCol w="3863340">
                  <a:extLst>
                    <a:ext uri="{9D8B030D-6E8A-4147-A177-3AD203B41FA5}">
                      <a16:colId xmlns:a16="http://schemas.microsoft.com/office/drawing/2014/main" val="20000"/>
                    </a:ext>
                  </a:extLst>
                </a:gridCol>
                <a:gridCol w="341629">
                  <a:extLst>
                    <a:ext uri="{9D8B030D-6E8A-4147-A177-3AD203B41FA5}">
                      <a16:colId xmlns:a16="http://schemas.microsoft.com/office/drawing/2014/main" val="20001"/>
                    </a:ext>
                  </a:extLst>
                </a:gridCol>
                <a:gridCol w="1266825">
                  <a:extLst>
                    <a:ext uri="{9D8B030D-6E8A-4147-A177-3AD203B41FA5}">
                      <a16:colId xmlns:a16="http://schemas.microsoft.com/office/drawing/2014/main" val="20002"/>
                    </a:ext>
                  </a:extLst>
                </a:gridCol>
              </a:tblGrid>
              <a:tr h="440689">
                <a:tc gridSpan="2">
                  <a:txBody>
                    <a:bodyPr/>
                    <a:lstStyle/>
                    <a:p>
                      <a:pPr marL="228600">
                        <a:lnSpc>
                          <a:spcPct val="100000"/>
                        </a:lnSpc>
                        <a:spcBef>
                          <a:spcPts val="580"/>
                        </a:spcBef>
                        <a:tabLst>
                          <a:tab pos="1595755" algn="l"/>
                          <a:tab pos="2962275" algn="l"/>
                        </a:tabLst>
                      </a:pPr>
                      <a:r>
                        <a:rPr sz="1800" b="1" spc="-15" dirty="0">
                          <a:latin typeface="Courier New"/>
                          <a:cs typeface="Courier New"/>
                        </a:rPr>
                        <a:t>File	</a:t>
                      </a:r>
                      <a:r>
                        <a:rPr sz="1800" b="1" spc="-20" dirty="0">
                          <a:latin typeface="Courier New"/>
                          <a:cs typeface="Courier New"/>
                        </a:rPr>
                        <a:t>Edit	</a:t>
                      </a:r>
                      <a:r>
                        <a:rPr sz="1800" b="1" spc="-15" dirty="0">
                          <a:latin typeface="Courier New"/>
                          <a:cs typeface="Courier New"/>
                        </a:rPr>
                        <a:t>Options</a:t>
                      </a:r>
                      <a:endParaRPr sz="1800">
                        <a:latin typeface="Courier New"/>
                        <a:cs typeface="Courier New"/>
                      </a:endParaRPr>
                    </a:p>
                  </a:txBody>
                  <a:tcPr marL="0" marR="0" marT="73660" marB="0"/>
                </a:tc>
                <a:tc hMerge="1">
                  <a:txBody>
                    <a:bodyPr/>
                    <a:lstStyle/>
                    <a:p>
                      <a:endParaRPr/>
                    </a:p>
                  </a:txBody>
                  <a:tcPr marL="0" marR="0" marT="0" marB="0"/>
                </a:tc>
                <a:tc>
                  <a:txBody>
                    <a:bodyPr/>
                    <a:lstStyle/>
                    <a:p>
                      <a:pPr marL="353695">
                        <a:lnSpc>
                          <a:spcPct val="100000"/>
                        </a:lnSpc>
                        <a:spcBef>
                          <a:spcPts val="680"/>
                        </a:spcBef>
                      </a:pPr>
                      <a:r>
                        <a:rPr sz="1800" b="1" spc="40" dirty="0">
                          <a:latin typeface="Times New Roman"/>
                          <a:cs typeface="Times New Roman"/>
                        </a:rPr>
                        <a:t>Font</a:t>
                      </a:r>
                      <a:endParaRPr sz="1800">
                        <a:latin typeface="Times New Roman"/>
                        <a:cs typeface="Times New Roman"/>
                      </a:endParaRPr>
                    </a:p>
                  </a:txBody>
                  <a:tcPr marL="0" marR="0" marT="86360" marB="0"/>
                </a:tc>
                <a:extLst>
                  <a:ext uri="{0D108BD9-81ED-4DB2-BD59-A6C34878D82A}">
                    <a16:rowId xmlns:a16="http://schemas.microsoft.com/office/drawing/2014/main" val="10000"/>
                  </a:ext>
                </a:extLst>
              </a:tr>
              <a:tr h="807720">
                <a:tc>
                  <a:txBody>
                    <a:bodyPr/>
                    <a:lstStyle/>
                    <a:p>
                      <a:pPr>
                        <a:lnSpc>
                          <a:spcPct val="100000"/>
                        </a:lnSpc>
                      </a:pPr>
                      <a:endParaRPr sz="1900">
                        <a:latin typeface="Times New Roman"/>
                        <a:cs typeface="Times New Roman"/>
                      </a:endParaRPr>
                    </a:p>
                  </a:txBody>
                  <a:tcPr marL="0" marR="0" marT="0" marB="0">
                    <a:solidFill>
                      <a:srgbClr val="000000"/>
                    </a:solidFill>
                  </a:tcPr>
                </a:tc>
                <a:tc gridSpan="2">
                  <a:txBody>
                    <a:bodyPr/>
                    <a:lstStyle/>
                    <a:p>
                      <a:pPr marL="138430">
                        <a:lnSpc>
                          <a:spcPts val="1950"/>
                        </a:lnSpc>
                      </a:pPr>
                      <a:r>
                        <a:rPr sz="1800" dirty="0">
                          <a:latin typeface="Courier New"/>
                          <a:cs typeface="Courier New"/>
                        </a:rPr>
                        <a:t>Typewriter</a:t>
                      </a:r>
                      <a:endParaRPr sz="1800">
                        <a:latin typeface="Courier New"/>
                        <a:cs typeface="Courier New"/>
                      </a:endParaRPr>
                    </a:p>
                    <a:p>
                      <a:pPr marL="163830">
                        <a:lnSpc>
                          <a:spcPts val="2070"/>
                        </a:lnSpc>
                        <a:spcBef>
                          <a:spcPts val="130"/>
                        </a:spcBef>
                      </a:pPr>
                      <a:r>
                        <a:rPr sz="1800" spc="10" dirty="0">
                          <a:latin typeface="Arial MT"/>
                          <a:cs typeface="Arial MT"/>
                        </a:rPr>
                        <a:t>Screen</a:t>
                      </a:r>
                      <a:endParaRPr sz="1800">
                        <a:latin typeface="Arial MT"/>
                        <a:cs typeface="Arial MT"/>
                      </a:endParaRPr>
                    </a:p>
                    <a:p>
                      <a:pPr marL="113030">
                        <a:lnSpc>
                          <a:spcPts val="2070"/>
                        </a:lnSpc>
                      </a:pPr>
                      <a:r>
                        <a:rPr sz="1800" spc="-5" dirty="0">
                          <a:latin typeface="Times New Roman"/>
                          <a:cs typeface="Times New Roman"/>
                        </a:rPr>
                        <a:t>Times</a:t>
                      </a:r>
                      <a:endParaRPr sz="1800">
                        <a:latin typeface="Times New Roman"/>
                        <a:cs typeface="Times New Roman"/>
                      </a:endParaRPr>
                    </a:p>
                  </a:txBody>
                  <a:tcPr marL="0" marR="0" marT="0" marB="0">
                    <a:solidFill>
                      <a:srgbClr val="FFFFFF"/>
                    </a:solidFill>
                  </a:tcPr>
                </a:tc>
                <a:tc hMerge="1">
                  <a:txBody>
                    <a:bodyPr/>
                    <a:lstStyle/>
                    <a:p>
                      <a:endParaRPr/>
                    </a:p>
                  </a:txBody>
                  <a:tcPr marL="0" marR="0" marT="0" marB="0"/>
                </a:tc>
                <a:extLst>
                  <a:ext uri="{0D108BD9-81ED-4DB2-BD59-A6C34878D82A}">
                    <a16:rowId xmlns:a16="http://schemas.microsoft.com/office/drawing/2014/main" val="10001"/>
                  </a:ext>
                </a:extLst>
              </a:tr>
              <a:tr h="680719">
                <a:tc gridSpan="3">
                  <a:txBody>
                    <a:bodyPr/>
                    <a:lstStyle/>
                    <a:p>
                      <a:pPr>
                        <a:lnSpc>
                          <a:spcPct val="100000"/>
                        </a:lnSpc>
                      </a:pPr>
                      <a:endParaRPr sz="1900">
                        <a:latin typeface="Times New Roman"/>
                        <a:cs typeface="Times New Roman"/>
                      </a:endParaRPr>
                    </a:p>
                  </a:txBody>
                  <a:tcPr marL="0" marR="0" marT="0" marB="0">
                    <a:solidFill>
                      <a:srgbClr val="000000"/>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grpSp>
        <p:nvGrpSpPr>
          <p:cNvPr id="10" name="object 10"/>
          <p:cNvGrpSpPr/>
          <p:nvPr/>
        </p:nvGrpSpPr>
        <p:grpSpPr>
          <a:xfrm>
            <a:off x="7823201" y="3328671"/>
            <a:ext cx="214629" cy="214629"/>
            <a:chOff x="6299200" y="3328670"/>
            <a:chExt cx="214629" cy="214629"/>
          </a:xfrm>
        </p:grpSpPr>
        <p:sp>
          <p:nvSpPr>
            <p:cNvPr id="11" name="object 11"/>
            <p:cNvSpPr/>
            <p:nvPr/>
          </p:nvSpPr>
          <p:spPr>
            <a:xfrm>
              <a:off x="6299200" y="3328670"/>
              <a:ext cx="177800" cy="189230"/>
            </a:xfrm>
            <a:custGeom>
              <a:avLst/>
              <a:gdLst/>
              <a:ahLst/>
              <a:cxnLst/>
              <a:rect l="l" t="t" r="r" b="b"/>
              <a:pathLst>
                <a:path w="177800" h="189229">
                  <a:moveTo>
                    <a:pt x="0" y="0"/>
                  </a:moveTo>
                  <a:lnTo>
                    <a:pt x="101600" y="189229"/>
                  </a:lnTo>
                  <a:lnTo>
                    <a:pt x="177800" y="113029"/>
                  </a:lnTo>
                  <a:lnTo>
                    <a:pt x="0" y="0"/>
                  </a:lnTo>
                  <a:close/>
                </a:path>
              </a:pathLst>
            </a:custGeom>
            <a:solidFill>
              <a:srgbClr val="000000"/>
            </a:solidFill>
          </p:spPr>
          <p:txBody>
            <a:bodyPr wrap="square" lIns="0" tIns="0" rIns="0" bIns="0" rtlCol="0"/>
            <a:lstStyle/>
            <a:p>
              <a:endParaRPr/>
            </a:p>
          </p:txBody>
        </p:sp>
        <p:sp>
          <p:nvSpPr>
            <p:cNvPr id="12" name="object 12"/>
            <p:cNvSpPr/>
            <p:nvPr/>
          </p:nvSpPr>
          <p:spPr>
            <a:xfrm>
              <a:off x="6426200" y="3467100"/>
              <a:ext cx="87630" cy="76200"/>
            </a:xfrm>
            <a:custGeom>
              <a:avLst/>
              <a:gdLst/>
              <a:ahLst/>
              <a:cxnLst/>
              <a:rect l="l" t="t" r="r" b="b"/>
              <a:pathLst>
                <a:path w="87629" h="76200">
                  <a:moveTo>
                    <a:pt x="0" y="0"/>
                  </a:moveTo>
                  <a:lnTo>
                    <a:pt x="87629" y="76200"/>
                  </a:lnTo>
                </a:path>
              </a:pathLst>
            </a:custGeom>
            <a:ln w="3175">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24696425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7270" y="894079"/>
            <a:ext cx="7161531" cy="689932"/>
          </a:xfrm>
          <a:prstGeom prst="rect">
            <a:avLst/>
          </a:prstGeom>
        </p:spPr>
        <p:txBody>
          <a:bodyPr vert="horz" wrap="square" lIns="0" tIns="12700" rIns="0" bIns="0" rtlCol="0" anchor="ctr">
            <a:spAutoFit/>
          </a:bodyPr>
          <a:lstStyle/>
          <a:p>
            <a:pPr marL="12700">
              <a:lnSpc>
                <a:spcPct val="100000"/>
              </a:lnSpc>
              <a:spcBef>
                <a:spcPts val="100"/>
              </a:spcBef>
            </a:pPr>
            <a:r>
              <a:rPr spc="-5" dirty="0"/>
              <a:t>Kinds</a:t>
            </a:r>
            <a:r>
              <a:rPr spc="-30" dirty="0"/>
              <a:t> </a:t>
            </a:r>
            <a:r>
              <a:rPr dirty="0"/>
              <a:t>of</a:t>
            </a:r>
            <a:r>
              <a:rPr spc="-40" dirty="0"/>
              <a:t> </a:t>
            </a:r>
            <a:r>
              <a:rPr spc="-5" dirty="0"/>
              <a:t>Menus</a:t>
            </a:r>
          </a:p>
        </p:txBody>
      </p:sp>
      <p:sp>
        <p:nvSpPr>
          <p:cNvPr id="3" name="object 3"/>
          <p:cNvSpPr txBox="1"/>
          <p:nvPr/>
        </p:nvSpPr>
        <p:spPr>
          <a:xfrm>
            <a:off x="2287269" y="1978660"/>
            <a:ext cx="7425690" cy="3919663"/>
          </a:xfrm>
          <a:prstGeom prst="rect">
            <a:avLst/>
          </a:prstGeom>
        </p:spPr>
        <p:txBody>
          <a:bodyPr vert="horz" wrap="square" lIns="0" tIns="53975" rIns="0" bIns="0" rtlCol="0">
            <a:spAutoFit/>
          </a:bodyPr>
          <a:lstStyle/>
          <a:p>
            <a:pPr marL="354965" marR="412115" indent="-342900">
              <a:lnSpc>
                <a:spcPts val="2590"/>
              </a:lnSpc>
              <a:spcBef>
                <a:spcPts val="425"/>
              </a:spcBef>
              <a:buChar char="•"/>
              <a:tabLst>
                <a:tab pos="354965" algn="l"/>
                <a:tab pos="355600" algn="l"/>
              </a:tabLst>
            </a:pPr>
            <a:r>
              <a:rPr sz="2400" spc="-30" dirty="0">
                <a:latin typeface="Verdana"/>
                <a:cs typeface="Verdana"/>
              </a:rPr>
              <a:t>Menu</a:t>
            </a:r>
            <a:r>
              <a:rPr sz="2400" spc="-50" dirty="0">
                <a:latin typeface="Verdana"/>
                <a:cs typeface="Verdana"/>
              </a:rPr>
              <a:t> </a:t>
            </a:r>
            <a:r>
              <a:rPr sz="2400" spc="-25" dirty="0">
                <a:latin typeface="Verdana"/>
                <a:cs typeface="Verdana"/>
              </a:rPr>
              <a:t>Bar</a:t>
            </a:r>
            <a:r>
              <a:rPr sz="2400" spc="-40" dirty="0">
                <a:latin typeface="Verdana"/>
                <a:cs typeface="Verdana"/>
              </a:rPr>
              <a:t> </a:t>
            </a:r>
            <a:r>
              <a:rPr sz="2400" spc="-15" dirty="0">
                <a:latin typeface="Verdana"/>
                <a:cs typeface="Verdana"/>
              </a:rPr>
              <a:t>at</a:t>
            </a:r>
            <a:r>
              <a:rPr sz="2400" spc="-40" dirty="0">
                <a:latin typeface="Verdana"/>
                <a:cs typeface="Verdana"/>
              </a:rPr>
              <a:t> </a:t>
            </a:r>
            <a:r>
              <a:rPr sz="2400" spc="-20" dirty="0">
                <a:latin typeface="Verdana"/>
                <a:cs typeface="Verdana"/>
              </a:rPr>
              <a:t>top</a:t>
            </a:r>
            <a:r>
              <a:rPr sz="2400" spc="-50" dirty="0">
                <a:latin typeface="Verdana"/>
                <a:cs typeface="Verdana"/>
              </a:rPr>
              <a:t> </a:t>
            </a:r>
            <a:r>
              <a:rPr sz="2400" spc="-15" dirty="0">
                <a:latin typeface="Verdana"/>
                <a:cs typeface="Verdana"/>
              </a:rPr>
              <a:t>of</a:t>
            </a:r>
            <a:r>
              <a:rPr sz="2400" spc="-40" dirty="0">
                <a:latin typeface="Verdana"/>
                <a:cs typeface="Verdana"/>
              </a:rPr>
              <a:t> </a:t>
            </a:r>
            <a:r>
              <a:rPr sz="2400" spc="-25" dirty="0">
                <a:latin typeface="Verdana"/>
                <a:cs typeface="Verdana"/>
              </a:rPr>
              <a:t>screen</a:t>
            </a:r>
            <a:r>
              <a:rPr sz="2400" spc="-55" dirty="0">
                <a:latin typeface="Verdana"/>
                <a:cs typeface="Verdana"/>
              </a:rPr>
              <a:t> </a:t>
            </a:r>
            <a:r>
              <a:rPr sz="2400" spc="-25" dirty="0">
                <a:latin typeface="Verdana"/>
                <a:cs typeface="Verdana"/>
              </a:rPr>
              <a:t>(normally),</a:t>
            </a:r>
            <a:r>
              <a:rPr sz="2400" spc="-40" dirty="0">
                <a:latin typeface="Verdana"/>
                <a:cs typeface="Verdana"/>
              </a:rPr>
              <a:t> </a:t>
            </a:r>
            <a:r>
              <a:rPr sz="2400" spc="-30" dirty="0">
                <a:latin typeface="Verdana"/>
                <a:cs typeface="Verdana"/>
              </a:rPr>
              <a:t>menu </a:t>
            </a:r>
            <a:r>
              <a:rPr sz="2400" spc="-830" dirty="0">
                <a:latin typeface="Verdana"/>
                <a:cs typeface="Verdana"/>
              </a:rPr>
              <a:t> </a:t>
            </a:r>
            <a:r>
              <a:rPr sz="2400" spc="-25" dirty="0">
                <a:latin typeface="Verdana"/>
                <a:cs typeface="Verdana"/>
              </a:rPr>
              <a:t>drags</a:t>
            </a:r>
            <a:r>
              <a:rPr sz="2400" spc="-50" dirty="0">
                <a:latin typeface="Verdana"/>
                <a:cs typeface="Verdana"/>
              </a:rPr>
              <a:t> </a:t>
            </a:r>
            <a:r>
              <a:rPr sz="2400" spc="-30" dirty="0">
                <a:latin typeface="Verdana"/>
                <a:cs typeface="Verdana"/>
              </a:rPr>
              <a:t>down</a:t>
            </a:r>
            <a:endParaRPr sz="2400">
              <a:latin typeface="Verdana"/>
              <a:cs typeface="Verdana"/>
            </a:endParaRPr>
          </a:p>
          <a:p>
            <a:pPr marL="755650" lvl="1" indent="-286385">
              <a:spcBef>
                <a:spcPts val="225"/>
              </a:spcBef>
              <a:buChar char="–"/>
              <a:tabLst>
                <a:tab pos="755650" algn="l"/>
              </a:tabLst>
            </a:pPr>
            <a:r>
              <a:rPr sz="2000" dirty="0">
                <a:latin typeface="Verdana"/>
                <a:cs typeface="Verdana"/>
              </a:rPr>
              <a:t>pull-down</a:t>
            </a:r>
            <a:r>
              <a:rPr sz="2000" spc="5" dirty="0">
                <a:latin typeface="Verdana"/>
                <a:cs typeface="Verdana"/>
              </a:rPr>
              <a:t> </a:t>
            </a:r>
            <a:r>
              <a:rPr sz="2000" spc="-5" dirty="0">
                <a:latin typeface="Verdana"/>
                <a:cs typeface="Verdana"/>
              </a:rPr>
              <a:t>menu</a:t>
            </a:r>
            <a:r>
              <a:rPr sz="2000" spc="10" dirty="0">
                <a:latin typeface="Verdana"/>
                <a:cs typeface="Verdana"/>
              </a:rPr>
              <a:t> </a:t>
            </a:r>
            <a:r>
              <a:rPr sz="2000" dirty="0">
                <a:latin typeface="Verdana"/>
                <a:cs typeface="Verdana"/>
              </a:rPr>
              <a:t>- </a:t>
            </a:r>
            <a:r>
              <a:rPr sz="2000" spc="-5" dirty="0">
                <a:latin typeface="Verdana"/>
                <a:cs typeface="Verdana"/>
              </a:rPr>
              <a:t>mouse</a:t>
            </a:r>
            <a:r>
              <a:rPr sz="2000" spc="5" dirty="0">
                <a:latin typeface="Verdana"/>
                <a:cs typeface="Verdana"/>
              </a:rPr>
              <a:t> </a:t>
            </a:r>
            <a:r>
              <a:rPr sz="2000" spc="-5" dirty="0">
                <a:latin typeface="Verdana"/>
                <a:cs typeface="Verdana"/>
              </a:rPr>
              <a:t>hold</a:t>
            </a:r>
            <a:r>
              <a:rPr sz="2000" spc="5" dirty="0">
                <a:latin typeface="Verdana"/>
                <a:cs typeface="Verdana"/>
              </a:rPr>
              <a:t> </a:t>
            </a:r>
            <a:r>
              <a:rPr sz="2000" spc="-5" dirty="0">
                <a:latin typeface="Verdana"/>
                <a:cs typeface="Verdana"/>
              </a:rPr>
              <a:t>and</a:t>
            </a:r>
            <a:r>
              <a:rPr sz="2000" spc="10" dirty="0">
                <a:latin typeface="Verdana"/>
                <a:cs typeface="Verdana"/>
              </a:rPr>
              <a:t> </a:t>
            </a:r>
            <a:r>
              <a:rPr sz="2000" spc="-5" dirty="0">
                <a:latin typeface="Verdana"/>
                <a:cs typeface="Verdana"/>
              </a:rPr>
              <a:t>drag</a:t>
            </a:r>
            <a:r>
              <a:rPr sz="2000" spc="5" dirty="0">
                <a:latin typeface="Verdana"/>
                <a:cs typeface="Verdana"/>
              </a:rPr>
              <a:t> </a:t>
            </a:r>
            <a:r>
              <a:rPr sz="2000" spc="-5" dirty="0">
                <a:latin typeface="Verdana"/>
                <a:cs typeface="Verdana"/>
              </a:rPr>
              <a:t>down</a:t>
            </a:r>
            <a:r>
              <a:rPr sz="2000" spc="10" dirty="0">
                <a:latin typeface="Verdana"/>
                <a:cs typeface="Verdana"/>
              </a:rPr>
              <a:t> </a:t>
            </a:r>
            <a:r>
              <a:rPr sz="2000" spc="-5" dirty="0">
                <a:latin typeface="Verdana"/>
                <a:cs typeface="Verdana"/>
              </a:rPr>
              <a:t>menu</a:t>
            </a:r>
            <a:endParaRPr sz="2000">
              <a:latin typeface="Verdana"/>
              <a:cs typeface="Verdana"/>
            </a:endParaRPr>
          </a:p>
          <a:p>
            <a:pPr marL="755650" lvl="1" indent="-286385">
              <a:spcBef>
                <a:spcPts val="260"/>
              </a:spcBef>
              <a:buChar char="–"/>
              <a:tabLst>
                <a:tab pos="755650" algn="l"/>
              </a:tabLst>
            </a:pPr>
            <a:r>
              <a:rPr sz="2000" spc="-5" dirty="0">
                <a:latin typeface="Verdana"/>
                <a:cs typeface="Verdana"/>
              </a:rPr>
              <a:t>drop-down</a:t>
            </a:r>
            <a:r>
              <a:rPr sz="2000" spc="5" dirty="0">
                <a:latin typeface="Verdana"/>
                <a:cs typeface="Verdana"/>
              </a:rPr>
              <a:t> </a:t>
            </a:r>
            <a:r>
              <a:rPr sz="2000" spc="-5" dirty="0">
                <a:latin typeface="Verdana"/>
                <a:cs typeface="Verdana"/>
              </a:rPr>
              <a:t>menu</a:t>
            </a:r>
            <a:r>
              <a:rPr sz="2000" spc="10" dirty="0">
                <a:latin typeface="Verdana"/>
                <a:cs typeface="Verdana"/>
              </a:rPr>
              <a:t> </a:t>
            </a:r>
            <a:r>
              <a:rPr sz="2000" dirty="0">
                <a:latin typeface="Verdana"/>
                <a:cs typeface="Verdana"/>
              </a:rPr>
              <a:t>-</a:t>
            </a:r>
            <a:r>
              <a:rPr sz="2000" spc="5" dirty="0">
                <a:latin typeface="Verdana"/>
                <a:cs typeface="Verdana"/>
              </a:rPr>
              <a:t> </a:t>
            </a:r>
            <a:r>
              <a:rPr sz="2000" spc="-5" dirty="0">
                <a:latin typeface="Verdana"/>
                <a:cs typeface="Verdana"/>
              </a:rPr>
              <a:t>mouse</a:t>
            </a:r>
            <a:r>
              <a:rPr sz="2000" spc="5" dirty="0">
                <a:latin typeface="Verdana"/>
                <a:cs typeface="Verdana"/>
              </a:rPr>
              <a:t> </a:t>
            </a:r>
            <a:r>
              <a:rPr sz="2000" dirty="0">
                <a:latin typeface="Verdana"/>
                <a:cs typeface="Verdana"/>
              </a:rPr>
              <a:t>click </a:t>
            </a:r>
            <a:r>
              <a:rPr sz="2000" spc="-5" dirty="0">
                <a:latin typeface="Verdana"/>
                <a:cs typeface="Verdana"/>
              </a:rPr>
              <a:t>reveals</a:t>
            </a:r>
            <a:r>
              <a:rPr sz="2000" dirty="0">
                <a:latin typeface="Verdana"/>
                <a:cs typeface="Verdana"/>
              </a:rPr>
              <a:t> </a:t>
            </a:r>
            <a:r>
              <a:rPr sz="2000" spc="-5" dirty="0">
                <a:latin typeface="Verdana"/>
                <a:cs typeface="Verdana"/>
              </a:rPr>
              <a:t>menu</a:t>
            </a:r>
            <a:endParaRPr sz="2000">
              <a:latin typeface="Verdana"/>
              <a:cs typeface="Verdana"/>
            </a:endParaRPr>
          </a:p>
          <a:p>
            <a:pPr marL="755650" lvl="1" indent="-286385">
              <a:spcBef>
                <a:spcPts val="260"/>
              </a:spcBef>
              <a:buChar char="–"/>
              <a:tabLst>
                <a:tab pos="755650" algn="l"/>
              </a:tabLst>
            </a:pPr>
            <a:r>
              <a:rPr sz="2000" spc="-5" dirty="0">
                <a:latin typeface="Verdana"/>
                <a:cs typeface="Verdana"/>
              </a:rPr>
              <a:t>fall-down</a:t>
            </a:r>
            <a:r>
              <a:rPr sz="2000" spc="20" dirty="0">
                <a:latin typeface="Verdana"/>
                <a:cs typeface="Verdana"/>
              </a:rPr>
              <a:t> </a:t>
            </a:r>
            <a:r>
              <a:rPr sz="2000" spc="-5" dirty="0">
                <a:latin typeface="Verdana"/>
                <a:cs typeface="Verdana"/>
              </a:rPr>
              <a:t>menus</a:t>
            </a:r>
            <a:r>
              <a:rPr sz="2000" dirty="0">
                <a:latin typeface="Verdana"/>
                <a:cs typeface="Verdana"/>
              </a:rPr>
              <a:t> -</a:t>
            </a:r>
            <a:r>
              <a:rPr sz="2000" spc="10" dirty="0">
                <a:latin typeface="Verdana"/>
                <a:cs typeface="Verdana"/>
              </a:rPr>
              <a:t> </a:t>
            </a:r>
            <a:r>
              <a:rPr sz="2000" spc="-5" dirty="0">
                <a:latin typeface="Verdana"/>
                <a:cs typeface="Verdana"/>
              </a:rPr>
              <a:t>mouse</a:t>
            </a:r>
            <a:r>
              <a:rPr sz="2000" spc="5" dirty="0">
                <a:latin typeface="Verdana"/>
                <a:cs typeface="Verdana"/>
              </a:rPr>
              <a:t> </a:t>
            </a:r>
            <a:r>
              <a:rPr sz="2000" spc="-5" dirty="0">
                <a:latin typeface="Verdana"/>
                <a:cs typeface="Verdana"/>
              </a:rPr>
              <a:t>just</a:t>
            </a:r>
            <a:r>
              <a:rPr sz="2000" spc="5" dirty="0">
                <a:latin typeface="Verdana"/>
                <a:cs typeface="Verdana"/>
              </a:rPr>
              <a:t> </a:t>
            </a:r>
            <a:r>
              <a:rPr sz="2000" spc="-5" dirty="0">
                <a:latin typeface="Verdana"/>
                <a:cs typeface="Verdana"/>
              </a:rPr>
              <a:t>moves</a:t>
            </a:r>
            <a:r>
              <a:rPr sz="2000" spc="5" dirty="0">
                <a:latin typeface="Verdana"/>
                <a:cs typeface="Verdana"/>
              </a:rPr>
              <a:t> </a:t>
            </a:r>
            <a:r>
              <a:rPr sz="2000" spc="-5" dirty="0">
                <a:latin typeface="Verdana"/>
                <a:cs typeface="Verdana"/>
              </a:rPr>
              <a:t>over</a:t>
            </a:r>
            <a:r>
              <a:rPr sz="2000" dirty="0">
                <a:latin typeface="Verdana"/>
                <a:cs typeface="Verdana"/>
              </a:rPr>
              <a:t> </a:t>
            </a:r>
            <a:r>
              <a:rPr sz="2000" spc="-5" dirty="0">
                <a:latin typeface="Verdana"/>
                <a:cs typeface="Verdana"/>
              </a:rPr>
              <a:t>bar!</a:t>
            </a:r>
            <a:endParaRPr sz="2000">
              <a:latin typeface="Verdana"/>
              <a:cs typeface="Verdana"/>
            </a:endParaRPr>
          </a:p>
          <a:p>
            <a:pPr marL="355600" indent="-342900">
              <a:spcBef>
                <a:spcPts val="1900"/>
              </a:spcBef>
              <a:buChar char="•"/>
              <a:tabLst>
                <a:tab pos="354965" algn="l"/>
                <a:tab pos="355600" algn="l"/>
              </a:tabLst>
            </a:pPr>
            <a:r>
              <a:rPr sz="2400" spc="-30" dirty="0">
                <a:latin typeface="Verdana"/>
                <a:cs typeface="Verdana"/>
              </a:rPr>
              <a:t>Contextual</a:t>
            </a:r>
            <a:r>
              <a:rPr sz="2400" spc="-35" dirty="0">
                <a:latin typeface="Verdana"/>
                <a:cs typeface="Verdana"/>
              </a:rPr>
              <a:t> </a:t>
            </a:r>
            <a:r>
              <a:rPr sz="2400" spc="-25" dirty="0">
                <a:latin typeface="Verdana"/>
                <a:cs typeface="Verdana"/>
              </a:rPr>
              <a:t>menu</a:t>
            </a:r>
            <a:r>
              <a:rPr sz="2400" spc="-65" dirty="0">
                <a:latin typeface="Verdana"/>
                <a:cs typeface="Verdana"/>
              </a:rPr>
              <a:t> </a:t>
            </a:r>
            <a:r>
              <a:rPr sz="2400" spc="-25" dirty="0">
                <a:latin typeface="Verdana"/>
                <a:cs typeface="Verdana"/>
              </a:rPr>
              <a:t>appears</a:t>
            </a:r>
            <a:r>
              <a:rPr sz="2400" spc="-45" dirty="0">
                <a:latin typeface="Verdana"/>
                <a:cs typeface="Verdana"/>
              </a:rPr>
              <a:t> </a:t>
            </a:r>
            <a:r>
              <a:rPr sz="2400" spc="-25" dirty="0">
                <a:latin typeface="Verdana"/>
                <a:cs typeface="Verdana"/>
              </a:rPr>
              <a:t>where</a:t>
            </a:r>
            <a:r>
              <a:rPr sz="2400" spc="-55" dirty="0">
                <a:latin typeface="Verdana"/>
                <a:cs typeface="Verdana"/>
              </a:rPr>
              <a:t> </a:t>
            </a:r>
            <a:r>
              <a:rPr sz="2400" spc="-25" dirty="0">
                <a:latin typeface="Verdana"/>
                <a:cs typeface="Verdana"/>
              </a:rPr>
              <a:t>you</a:t>
            </a:r>
            <a:r>
              <a:rPr sz="2400" spc="-65" dirty="0">
                <a:latin typeface="Verdana"/>
                <a:cs typeface="Verdana"/>
              </a:rPr>
              <a:t> </a:t>
            </a:r>
            <a:r>
              <a:rPr sz="2400" spc="-15" dirty="0">
                <a:latin typeface="Verdana"/>
                <a:cs typeface="Verdana"/>
              </a:rPr>
              <a:t>are</a:t>
            </a:r>
            <a:endParaRPr sz="2400">
              <a:latin typeface="Verdana"/>
              <a:cs typeface="Verdana"/>
            </a:endParaRPr>
          </a:p>
          <a:p>
            <a:pPr marL="755650" lvl="1" indent="-286385">
              <a:spcBef>
                <a:spcPts val="260"/>
              </a:spcBef>
              <a:buChar char="–"/>
              <a:tabLst>
                <a:tab pos="755650" algn="l"/>
              </a:tabLst>
            </a:pPr>
            <a:r>
              <a:rPr sz="2000" spc="-5" dirty="0">
                <a:latin typeface="Verdana"/>
                <a:cs typeface="Verdana"/>
              </a:rPr>
              <a:t>pop-up</a:t>
            </a:r>
            <a:r>
              <a:rPr sz="2000" dirty="0">
                <a:latin typeface="Verdana"/>
                <a:cs typeface="Verdana"/>
              </a:rPr>
              <a:t> </a:t>
            </a:r>
            <a:r>
              <a:rPr sz="2000" spc="-5" dirty="0">
                <a:latin typeface="Verdana"/>
                <a:cs typeface="Verdana"/>
              </a:rPr>
              <a:t>menus </a:t>
            </a:r>
            <a:r>
              <a:rPr sz="2000" dirty="0">
                <a:latin typeface="Verdana"/>
                <a:cs typeface="Verdana"/>
              </a:rPr>
              <a:t>- actions</a:t>
            </a:r>
            <a:r>
              <a:rPr sz="2000" spc="-5" dirty="0">
                <a:latin typeface="Verdana"/>
                <a:cs typeface="Verdana"/>
              </a:rPr>
              <a:t> </a:t>
            </a:r>
            <a:r>
              <a:rPr sz="2000" dirty="0">
                <a:latin typeface="Verdana"/>
                <a:cs typeface="Verdana"/>
              </a:rPr>
              <a:t>for</a:t>
            </a:r>
            <a:r>
              <a:rPr sz="2000" spc="-5" dirty="0">
                <a:latin typeface="Verdana"/>
                <a:cs typeface="Verdana"/>
              </a:rPr>
              <a:t> selected</a:t>
            </a:r>
            <a:r>
              <a:rPr sz="2000" spc="5" dirty="0">
                <a:latin typeface="Verdana"/>
                <a:cs typeface="Verdana"/>
              </a:rPr>
              <a:t> </a:t>
            </a:r>
            <a:r>
              <a:rPr sz="2000" spc="-5" dirty="0">
                <a:latin typeface="Verdana"/>
                <a:cs typeface="Verdana"/>
              </a:rPr>
              <a:t>object</a:t>
            </a:r>
            <a:endParaRPr sz="2000">
              <a:latin typeface="Verdana"/>
              <a:cs typeface="Verdana"/>
            </a:endParaRPr>
          </a:p>
          <a:p>
            <a:pPr marL="755650" lvl="1" indent="-286385">
              <a:spcBef>
                <a:spcPts val="260"/>
              </a:spcBef>
              <a:buChar char="–"/>
              <a:tabLst>
                <a:tab pos="755650" algn="l"/>
              </a:tabLst>
            </a:pPr>
            <a:r>
              <a:rPr sz="2000" dirty="0">
                <a:latin typeface="Verdana"/>
                <a:cs typeface="Verdana"/>
              </a:rPr>
              <a:t>pie</a:t>
            </a:r>
            <a:r>
              <a:rPr sz="2000" spc="-15" dirty="0">
                <a:latin typeface="Verdana"/>
                <a:cs typeface="Verdana"/>
              </a:rPr>
              <a:t> </a:t>
            </a:r>
            <a:r>
              <a:rPr sz="2000" spc="-5" dirty="0">
                <a:latin typeface="Verdana"/>
                <a:cs typeface="Verdana"/>
              </a:rPr>
              <a:t>menus </a:t>
            </a:r>
            <a:r>
              <a:rPr sz="2000" dirty="0">
                <a:latin typeface="Verdana"/>
                <a:cs typeface="Verdana"/>
              </a:rPr>
              <a:t>- </a:t>
            </a:r>
            <a:r>
              <a:rPr sz="2000" spc="-5" dirty="0">
                <a:latin typeface="Verdana"/>
                <a:cs typeface="Verdana"/>
              </a:rPr>
              <a:t>arranged</a:t>
            </a:r>
            <a:r>
              <a:rPr sz="2000" spc="5" dirty="0">
                <a:latin typeface="Verdana"/>
                <a:cs typeface="Verdana"/>
              </a:rPr>
              <a:t> </a:t>
            </a:r>
            <a:r>
              <a:rPr sz="2000" dirty="0">
                <a:latin typeface="Verdana"/>
                <a:cs typeface="Verdana"/>
              </a:rPr>
              <a:t>in</a:t>
            </a:r>
            <a:r>
              <a:rPr sz="2000" spc="5" dirty="0">
                <a:latin typeface="Verdana"/>
                <a:cs typeface="Verdana"/>
              </a:rPr>
              <a:t> </a:t>
            </a:r>
            <a:r>
              <a:rPr sz="2000" dirty="0">
                <a:latin typeface="Verdana"/>
                <a:cs typeface="Verdana"/>
              </a:rPr>
              <a:t>a </a:t>
            </a:r>
            <a:r>
              <a:rPr sz="2000" spc="-5" dirty="0">
                <a:latin typeface="Verdana"/>
                <a:cs typeface="Verdana"/>
              </a:rPr>
              <a:t>circle</a:t>
            </a:r>
            <a:endParaRPr sz="2000">
              <a:latin typeface="Verdana"/>
              <a:cs typeface="Verdana"/>
            </a:endParaRPr>
          </a:p>
          <a:p>
            <a:pPr marL="1155700" lvl="2" indent="-228600">
              <a:spcBef>
                <a:spcPts val="229"/>
              </a:spcBef>
              <a:buChar char="•"/>
              <a:tabLst>
                <a:tab pos="1155700" algn="l"/>
              </a:tabLst>
            </a:pPr>
            <a:r>
              <a:rPr spc="-20" dirty="0">
                <a:latin typeface="Verdana"/>
                <a:cs typeface="Verdana"/>
              </a:rPr>
              <a:t>easier</a:t>
            </a:r>
            <a:r>
              <a:rPr spc="-30" dirty="0">
                <a:latin typeface="Verdana"/>
                <a:cs typeface="Verdana"/>
              </a:rPr>
              <a:t> </a:t>
            </a:r>
            <a:r>
              <a:rPr spc="-5" dirty="0">
                <a:latin typeface="Verdana"/>
                <a:cs typeface="Verdana"/>
              </a:rPr>
              <a:t>to</a:t>
            </a:r>
            <a:r>
              <a:rPr spc="-35" dirty="0">
                <a:latin typeface="Verdana"/>
                <a:cs typeface="Verdana"/>
              </a:rPr>
              <a:t> </a:t>
            </a:r>
            <a:r>
              <a:rPr spc="-15" dirty="0">
                <a:latin typeface="Verdana"/>
                <a:cs typeface="Verdana"/>
              </a:rPr>
              <a:t>select</a:t>
            </a:r>
            <a:r>
              <a:rPr spc="-30" dirty="0">
                <a:latin typeface="Verdana"/>
                <a:cs typeface="Verdana"/>
              </a:rPr>
              <a:t> </a:t>
            </a:r>
            <a:r>
              <a:rPr spc="-15" dirty="0">
                <a:latin typeface="Verdana"/>
                <a:cs typeface="Verdana"/>
              </a:rPr>
              <a:t>item</a:t>
            </a:r>
            <a:r>
              <a:rPr spc="-45" dirty="0">
                <a:latin typeface="Verdana"/>
                <a:cs typeface="Verdana"/>
              </a:rPr>
              <a:t> </a:t>
            </a:r>
            <a:r>
              <a:rPr spc="-20" dirty="0">
                <a:latin typeface="Verdana"/>
                <a:cs typeface="Verdana"/>
              </a:rPr>
              <a:t>(larger</a:t>
            </a:r>
            <a:r>
              <a:rPr spc="-25" dirty="0">
                <a:latin typeface="Verdana"/>
                <a:cs typeface="Verdana"/>
              </a:rPr>
              <a:t> </a:t>
            </a:r>
            <a:r>
              <a:rPr spc="-20" dirty="0">
                <a:latin typeface="Verdana"/>
                <a:cs typeface="Verdana"/>
              </a:rPr>
              <a:t>target</a:t>
            </a:r>
            <a:r>
              <a:rPr spc="-25" dirty="0">
                <a:latin typeface="Verdana"/>
                <a:cs typeface="Verdana"/>
              </a:rPr>
              <a:t> </a:t>
            </a:r>
            <a:r>
              <a:rPr spc="-20" dirty="0">
                <a:latin typeface="Verdana"/>
                <a:cs typeface="Verdana"/>
              </a:rPr>
              <a:t>area)</a:t>
            </a:r>
            <a:endParaRPr>
              <a:latin typeface="Verdana"/>
              <a:cs typeface="Verdana"/>
            </a:endParaRPr>
          </a:p>
          <a:p>
            <a:pPr marL="1155700" lvl="2" indent="-228600">
              <a:lnSpc>
                <a:spcPts val="2050"/>
              </a:lnSpc>
              <a:spcBef>
                <a:spcPts val="229"/>
              </a:spcBef>
              <a:buChar char="•"/>
              <a:tabLst>
                <a:tab pos="1155700" algn="l"/>
              </a:tabLst>
            </a:pPr>
            <a:r>
              <a:rPr spc="-20" dirty="0">
                <a:latin typeface="Verdana"/>
                <a:cs typeface="Verdana"/>
              </a:rPr>
              <a:t>quicker</a:t>
            </a:r>
            <a:r>
              <a:rPr spc="-35" dirty="0">
                <a:latin typeface="Verdana"/>
                <a:cs typeface="Verdana"/>
              </a:rPr>
              <a:t> </a:t>
            </a:r>
            <a:r>
              <a:rPr spc="-20" dirty="0">
                <a:latin typeface="Verdana"/>
                <a:cs typeface="Verdana"/>
              </a:rPr>
              <a:t>(same</a:t>
            </a:r>
            <a:r>
              <a:rPr spc="-40" dirty="0">
                <a:latin typeface="Verdana"/>
                <a:cs typeface="Verdana"/>
              </a:rPr>
              <a:t> </a:t>
            </a:r>
            <a:r>
              <a:rPr spc="-20" dirty="0">
                <a:latin typeface="Verdana"/>
                <a:cs typeface="Verdana"/>
              </a:rPr>
              <a:t>distance</a:t>
            </a:r>
            <a:r>
              <a:rPr spc="-35" dirty="0">
                <a:latin typeface="Verdana"/>
                <a:cs typeface="Verdana"/>
              </a:rPr>
              <a:t> </a:t>
            </a:r>
            <a:r>
              <a:rPr spc="-5" dirty="0">
                <a:latin typeface="Verdana"/>
                <a:cs typeface="Verdana"/>
              </a:rPr>
              <a:t>to</a:t>
            </a:r>
            <a:r>
              <a:rPr spc="-45" dirty="0">
                <a:latin typeface="Verdana"/>
                <a:cs typeface="Verdana"/>
              </a:rPr>
              <a:t> </a:t>
            </a:r>
            <a:r>
              <a:rPr spc="-20" dirty="0">
                <a:latin typeface="Verdana"/>
                <a:cs typeface="Verdana"/>
              </a:rPr>
              <a:t>any</a:t>
            </a:r>
            <a:r>
              <a:rPr spc="-40" dirty="0">
                <a:latin typeface="Verdana"/>
                <a:cs typeface="Verdana"/>
              </a:rPr>
              <a:t> </a:t>
            </a:r>
            <a:r>
              <a:rPr spc="-20" dirty="0">
                <a:latin typeface="Verdana"/>
                <a:cs typeface="Verdana"/>
              </a:rPr>
              <a:t>option)</a:t>
            </a:r>
            <a:endParaRPr>
              <a:latin typeface="Verdana"/>
              <a:cs typeface="Verdana"/>
            </a:endParaRPr>
          </a:p>
          <a:p>
            <a:pPr marL="1155700">
              <a:lnSpc>
                <a:spcPts val="2050"/>
              </a:lnSpc>
              <a:tabLst>
                <a:tab pos="1500505" algn="l"/>
              </a:tabLst>
            </a:pPr>
            <a:r>
              <a:rPr dirty="0">
                <a:latin typeface="Verdana"/>
                <a:cs typeface="Verdana"/>
              </a:rPr>
              <a:t>…	</a:t>
            </a:r>
            <a:r>
              <a:rPr spc="-15" dirty="0">
                <a:latin typeface="Verdana"/>
                <a:cs typeface="Verdana"/>
              </a:rPr>
              <a:t>but</a:t>
            </a:r>
            <a:r>
              <a:rPr spc="-50" dirty="0">
                <a:latin typeface="Verdana"/>
                <a:cs typeface="Verdana"/>
              </a:rPr>
              <a:t> </a:t>
            </a:r>
            <a:r>
              <a:rPr spc="-15" dirty="0">
                <a:latin typeface="Verdana"/>
                <a:cs typeface="Verdana"/>
              </a:rPr>
              <a:t>not</a:t>
            </a:r>
            <a:r>
              <a:rPr spc="-45" dirty="0">
                <a:latin typeface="Verdana"/>
                <a:cs typeface="Verdana"/>
              </a:rPr>
              <a:t> </a:t>
            </a:r>
            <a:r>
              <a:rPr spc="-20" dirty="0">
                <a:latin typeface="Verdana"/>
                <a:cs typeface="Verdana"/>
              </a:rPr>
              <a:t>widely</a:t>
            </a:r>
            <a:r>
              <a:rPr spc="-60" dirty="0">
                <a:latin typeface="Verdana"/>
                <a:cs typeface="Verdana"/>
              </a:rPr>
              <a:t> </a:t>
            </a:r>
            <a:r>
              <a:rPr spc="-15" dirty="0">
                <a:latin typeface="Verdana"/>
                <a:cs typeface="Verdana"/>
              </a:rPr>
              <a:t>used!</a:t>
            </a:r>
            <a:endParaRPr>
              <a:latin typeface="Verdana"/>
              <a:cs typeface="Verdana"/>
            </a:endParaRPr>
          </a:p>
        </p:txBody>
      </p:sp>
    </p:spTree>
    <p:extLst>
      <p:ext uri="{BB962C8B-B14F-4D97-AF65-F5344CB8AC3E}">
        <p14:creationId xmlns:p14="http://schemas.microsoft.com/office/powerpoint/2010/main" val="34298419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7270" y="894079"/>
            <a:ext cx="7313931" cy="689932"/>
          </a:xfrm>
          <a:prstGeom prst="rect">
            <a:avLst/>
          </a:prstGeom>
        </p:spPr>
        <p:txBody>
          <a:bodyPr vert="horz" wrap="square" lIns="0" tIns="12700" rIns="0" bIns="0" rtlCol="0" anchor="ctr">
            <a:spAutoFit/>
          </a:bodyPr>
          <a:lstStyle/>
          <a:p>
            <a:pPr marL="12700">
              <a:lnSpc>
                <a:spcPct val="100000"/>
              </a:lnSpc>
              <a:spcBef>
                <a:spcPts val="100"/>
              </a:spcBef>
            </a:pPr>
            <a:r>
              <a:rPr spc="-5" dirty="0"/>
              <a:t>Menus</a:t>
            </a:r>
            <a:r>
              <a:rPr spc="-75" dirty="0"/>
              <a:t> </a:t>
            </a:r>
            <a:r>
              <a:rPr spc="-5" dirty="0"/>
              <a:t>extras</a:t>
            </a:r>
          </a:p>
        </p:txBody>
      </p:sp>
      <p:sp>
        <p:nvSpPr>
          <p:cNvPr id="3" name="object 3"/>
          <p:cNvSpPr txBox="1"/>
          <p:nvPr/>
        </p:nvSpPr>
        <p:spPr>
          <a:xfrm>
            <a:off x="2287270" y="1939290"/>
            <a:ext cx="6633209" cy="4001770"/>
          </a:xfrm>
          <a:prstGeom prst="rect">
            <a:avLst/>
          </a:prstGeom>
        </p:spPr>
        <p:txBody>
          <a:bodyPr vert="horz" wrap="square" lIns="0" tIns="88900" rIns="0" bIns="0" rtlCol="0">
            <a:spAutoFit/>
          </a:bodyPr>
          <a:lstStyle/>
          <a:p>
            <a:pPr marL="355600" indent="-342900">
              <a:spcBef>
                <a:spcPts val="700"/>
              </a:spcBef>
              <a:buChar char="•"/>
              <a:tabLst>
                <a:tab pos="354965" algn="l"/>
                <a:tab pos="355600" algn="l"/>
              </a:tabLst>
            </a:pPr>
            <a:r>
              <a:rPr sz="2400" spc="-30" dirty="0">
                <a:latin typeface="Verdana"/>
                <a:cs typeface="Verdana"/>
              </a:rPr>
              <a:t>Cascading</a:t>
            </a:r>
            <a:r>
              <a:rPr sz="2400" spc="-85" dirty="0">
                <a:latin typeface="Verdana"/>
                <a:cs typeface="Verdana"/>
              </a:rPr>
              <a:t> </a:t>
            </a:r>
            <a:r>
              <a:rPr sz="2400" spc="-25" dirty="0">
                <a:latin typeface="Verdana"/>
                <a:cs typeface="Verdana"/>
              </a:rPr>
              <a:t>menus</a:t>
            </a:r>
            <a:endParaRPr sz="2400" dirty="0">
              <a:latin typeface="Verdana"/>
              <a:cs typeface="Verdana"/>
            </a:endParaRPr>
          </a:p>
          <a:p>
            <a:pPr marL="755650" lvl="1" indent="-286385">
              <a:spcBef>
                <a:spcPts val="500"/>
              </a:spcBef>
              <a:buChar char="–"/>
              <a:tabLst>
                <a:tab pos="755650" algn="l"/>
              </a:tabLst>
            </a:pPr>
            <a:r>
              <a:rPr sz="2000" spc="-5" dirty="0">
                <a:latin typeface="Verdana"/>
                <a:cs typeface="Verdana"/>
              </a:rPr>
              <a:t>hierarchical</a:t>
            </a:r>
            <a:r>
              <a:rPr sz="2000" spc="-15" dirty="0">
                <a:latin typeface="Verdana"/>
                <a:cs typeface="Verdana"/>
              </a:rPr>
              <a:t> </a:t>
            </a:r>
            <a:r>
              <a:rPr sz="2000" spc="-5" dirty="0">
                <a:latin typeface="Verdana"/>
                <a:cs typeface="Verdana"/>
              </a:rPr>
              <a:t>menu </a:t>
            </a:r>
            <a:r>
              <a:rPr sz="2000" dirty="0">
                <a:latin typeface="Verdana"/>
                <a:cs typeface="Verdana"/>
              </a:rPr>
              <a:t>structure</a:t>
            </a:r>
          </a:p>
          <a:p>
            <a:pPr marL="755650" lvl="1" indent="-286385">
              <a:spcBef>
                <a:spcPts val="500"/>
              </a:spcBef>
              <a:buChar char="–"/>
              <a:tabLst>
                <a:tab pos="755650" algn="l"/>
              </a:tabLst>
            </a:pPr>
            <a:r>
              <a:rPr sz="2000" spc="-5" dirty="0">
                <a:latin typeface="Verdana"/>
                <a:cs typeface="Verdana"/>
              </a:rPr>
              <a:t>menu</a:t>
            </a:r>
            <a:r>
              <a:rPr sz="2000" dirty="0">
                <a:latin typeface="Verdana"/>
                <a:cs typeface="Verdana"/>
              </a:rPr>
              <a:t> </a:t>
            </a:r>
            <a:r>
              <a:rPr sz="2000" spc="-5" dirty="0">
                <a:latin typeface="Verdana"/>
                <a:cs typeface="Verdana"/>
              </a:rPr>
              <a:t>selection</a:t>
            </a:r>
            <a:r>
              <a:rPr sz="2000" dirty="0">
                <a:latin typeface="Verdana"/>
                <a:cs typeface="Verdana"/>
              </a:rPr>
              <a:t> </a:t>
            </a:r>
            <a:r>
              <a:rPr sz="2000" spc="-5" dirty="0">
                <a:latin typeface="Verdana"/>
                <a:cs typeface="Verdana"/>
              </a:rPr>
              <a:t>opens</a:t>
            </a:r>
            <a:r>
              <a:rPr sz="2000" dirty="0">
                <a:latin typeface="Verdana"/>
                <a:cs typeface="Verdana"/>
              </a:rPr>
              <a:t> </a:t>
            </a:r>
            <a:r>
              <a:rPr sz="2000" spc="-5" dirty="0">
                <a:latin typeface="Verdana"/>
                <a:cs typeface="Verdana"/>
              </a:rPr>
              <a:t>new</a:t>
            </a:r>
            <a:r>
              <a:rPr sz="2000" spc="10" dirty="0">
                <a:latin typeface="Verdana"/>
                <a:cs typeface="Verdana"/>
              </a:rPr>
              <a:t> </a:t>
            </a:r>
            <a:r>
              <a:rPr sz="2000" spc="-5" dirty="0">
                <a:latin typeface="Verdana"/>
                <a:cs typeface="Verdana"/>
              </a:rPr>
              <a:t>menu</a:t>
            </a:r>
            <a:endParaRPr sz="2000" dirty="0">
              <a:latin typeface="Verdana"/>
              <a:cs typeface="Verdana"/>
            </a:endParaRPr>
          </a:p>
          <a:p>
            <a:pPr marL="755650" lvl="1" indent="-286385">
              <a:spcBef>
                <a:spcPts val="500"/>
              </a:spcBef>
              <a:buChar char="–"/>
              <a:tabLst>
                <a:tab pos="755650" algn="l"/>
              </a:tabLst>
            </a:pPr>
            <a:r>
              <a:rPr sz="2000" spc="-5" dirty="0">
                <a:latin typeface="Verdana"/>
                <a:cs typeface="Verdana"/>
              </a:rPr>
              <a:t>and</a:t>
            </a:r>
            <a:r>
              <a:rPr sz="2000" spc="-15" dirty="0">
                <a:latin typeface="Verdana"/>
                <a:cs typeface="Verdana"/>
              </a:rPr>
              <a:t> </a:t>
            </a:r>
            <a:r>
              <a:rPr sz="2000" dirty="0">
                <a:latin typeface="Verdana"/>
                <a:cs typeface="Verdana"/>
              </a:rPr>
              <a:t>so</a:t>
            </a:r>
            <a:r>
              <a:rPr sz="2000" spc="-15" dirty="0">
                <a:latin typeface="Verdana"/>
                <a:cs typeface="Verdana"/>
              </a:rPr>
              <a:t> </a:t>
            </a:r>
            <a:r>
              <a:rPr sz="2000" dirty="0">
                <a:latin typeface="Verdana"/>
                <a:cs typeface="Verdana"/>
              </a:rPr>
              <a:t>in </a:t>
            </a:r>
            <a:r>
              <a:rPr sz="2000" spc="-5" dirty="0">
                <a:latin typeface="Verdana"/>
                <a:cs typeface="Verdana"/>
              </a:rPr>
              <a:t>ad </a:t>
            </a:r>
            <a:r>
              <a:rPr sz="2000" dirty="0">
                <a:latin typeface="Verdana"/>
                <a:cs typeface="Verdana"/>
              </a:rPr>
              <a:t>infinitum</a:t>
            </a:r>
            <a:r>
              <a:rPr lang="en-IN" sz="2000" dirty="0">
                <a:latin typeface="Verdana"/>
                <a:cs typeface="Verdana"/>
              </a:rPr>
              <a:t> </a:t>
            </a:r>
            <a:endParaRPr sz="2000" dirty="0">
              <a:latin typeface="Verdana"/>
              <a:cs typeface="Verdana"/>
            </a:endParaRPr>
          </a:p>
          <a:p>
            <a:pPr lvl="1">
              <a:spcBef>
                <a:spcPts val="20"/>
              </a:spcBef>
              <a:buFont typeface="Verdana"/>
              <a:buChar char="–"/>
            </a:pPr>
            <a:endParaRPr sz="1900" dirty="0">
              <a:latin typeface="Verdana"/>
              <a:cs typeface="Verdana"/>
            </a:endParaRPr>
          </a:p>
          <a:p>
            <a:pPr marL="355600" indent="-342900">
              <a:buChar char="•"/>
              <a:tabLst>
                <a:tab pos="354965" algn="l"/>
                <a:tab pos="355600" algn="l"/>
              </a:tabLst>
            </a:pPr>
            <a:r>
              <a:rPr sz="2400" spc="-30" dirty="0">
                <a:latin typeface="Verdana"/>
                <a:cs typeface="Verdana"/>
              </a:rPr>
              <a:t>Keyboard</a:t>
            </a:r>
            <a:r>
              <a:rPr sz="2400" spc="-70" dirty="0">
                <a:latin typeface="Verdana"/>
                <a:cs typeface="Verdana"/>
              </a:rPr>
              <a:t> </a:t>
            </a:r>
            <a:r>
              <a:rPr sz="2400" spc="-25" dirty="0">
                <a:latin typeface="Verdana"/>
                <a:cs typeface="Verdana"/>
              </a:rPr>
              <a:t>accelerators</a:t>
            </a:r>
            <a:endParaRPr sz="2400" dirty="0">
              <a:latin typeface="Verdana"/>
              <a:cs typeface="Verdana"/>
            </a:endParaRPr>
          </a:p>
          <a:p>
            <a:pPr marL="755650" lvl="1" indent="-286385">
              <a:spcBef>
                <a:spcPts val="500"/>
              </a:spcBef>
              <a:buChar char="–"/>
              <a:tabLst>
                <a:tab pos="755650" algn="l"/>
              </a:tabLst>
            </a:pPr>
            <a:r>
              <a:rPr sz="2000" spc="-5" dirty="0">
                <a:latin typeface="Verdana"/>
                <a:cs typeface="Verdana"/>
              </a:rPr>
              <a:t>key</a:t>
            </a:r>
            <a:r>
              <a:rPr sz="2000" spc="10" dirty="0">
                <a:latin typeface="Verdana"/>
                <a:cs typeface="Verdana"/>
              </a:rPr>
              <a:t> </a:t>
            </a:r>
            <a:r>
              <a:rPr sz="2000" spc="-5" dirty="0">
                <a:latin typeface="Verdana"/>
                <a:cs typeface="Verdana"/>
              </a:rPr>
              <a:t>combinations</a:t>
            </a:r>
            <a:r>
              <a:rPr sz="2000" spc="5" dirty="0">
                <a:latin typeface="Verdana"/>
                <a:cs typeface="Verdana"/>
              </a:rPr>
              <a:t> </a:t>
            </a:r>
            <a:r>
              <a:rPr sz="2000" dirty="0">
                <a:latin typeface="Verdana"/>
                <a:cs typeface="Verdana"/>
              </a:rPr>
              <a:t>-</a:t>
            </a:r>
            <a:r>
              <a:rPr sz="2000" spc="10" dirty="0">
                <a:latin typeface="Verdana"/>
                <a:cs typeface="Verdana"/>
              </a:rPr>
              <a:t> </a:t>
            </a:r>
            <a:r>
              <a:rPr sz="2000" spc="-5" dirty="0">
                <a:latin typeface="Verdana"/>
                <a:cs typeface="Verdana"/>
              </a:rPr>
              <a:t>same effect</a:t>
            </a:r>
            <a:r>
              <a:rPr sz="2000" spc="10" dirty="0">
                <a:latin typeface="Verdana"/>
                <a:cs typeface="Verdana"/>
              </a:rPr>
              <a:t> </a:t>
            </a:r>
            <a:r>
              <a:rPr sz="2000" spc="-5" dirty="0">
                <a:latin typeface="Verdana"/>
                <a:cs typeface="Verdana"/>
              </a:rPr>
              <a:t>as</a:t>
            </a:r>
            <a:r>
              <a:rPr sz="2000" spc="5" dirty="0">
                <a:latin typeface="Verdana"/>
                <a:cs typeface="Verdana"/>
              </a:rPr>
              <a:t> </a:t>
            </a:r>
            <a:r>
              <a:rPr sz="2000" spc="-5" dirty="0">
                <a:latin typeface="Verdana"/>
                <a:cs typeface="Verdana"/>
              </a:rPr>
              <a:t>menu</a:t>
            </a:r>
            <a:r>
              <a:rPr sz="2000" spc="10" dirty="0">
                <a:latin typeface="Verdana"/>
                <a:cs typeface="Verdana"/>
              </a:rPr>
              <a:t> </a:t>
            </a:r>
            <a:r>
              <a:rPr sz="2000" spc="-5" dirty="0">
                <a:latin typeface="Verdana"/>
                <a:cs typeface="Verdana"/>
              </a:rPr>
              <a:t>item</a:t>
            </a:r>
            <a:endParaRPr sz="2000" dirty="0">
              <a:latin typeface="Verdana"/>
              <a:cs typeface="Verdana"/>
            </a:endParaRPr>
          </a:p>
          <a:p>
            <a:pPr marL="755650" lvl="1" indent="-286385">
              <a:spcBef>
                <a:spcPts val="500"/>
              </a:spcBef>
              <a:buChar char="–"/>
              <a:tabLst>
                <a:tab pos="755650" algn="l"/>
              </a:tabLst>
            </a:pPr>
            <a:r>
              <a:rPr sz="2000" dirty="0">
                <a:latin typeface="Verdana"/>
                <a:cs typeface="Verdana"/>
              </a:rPr>
              <a:t>two</a:t>
            </a:r>
            <a:r>
              <a:rPr sz="2000" spc="-50" dirty="0">
                <a:latin typeface="Verdana"/>
                <a:cs typeface="Verdana"/>
              </a:rPr>
              <a:t> </a:t>
            </a:r>
            <a:r>
              <a:rPr sz="2000" dirty="0">
                <a:latin typeface="Verdana"/>
                <a:cs typeface="Verdana"/>
              </a:rPr>
              <a:t>kinds</a:t>
            </a:r>
          </a:p>
          <a:p>
            <a:pPr marL="1155700" lvl="2" indent="-228600">
              <a:spcBef>
                <a:spcPts val="450"/>
              </a:spcBef>
              <a:buChar char="•"/>
              <a:tabLst>
                <a:tab pos="1155700" algn="l"/>
              </a:tabLst>
            </a:pPr>
            <a:r>
              <a:rPr spc="-20" dirty="0">
                <a:latin typeface="Verdana"/>
                <a:cs typeface="Verdana"/>
              </a:rPr>
              <a:t>active</a:t>
            </a:r>
            <a:r>
              <a:rPr spc="-30" dirty="0">
                <a:latin typeface="Verdana"/>
                <a:cs typeface="Verdana"/>
              </a:rPr>
              <a:t> </a:t>
            </a:r>
            <a:r>
              <a:rPr spc="-20" dirty="0">
                <a:latin typeface="Verdana"/>
                <a:cs typeface="Verdana"/>
              </a:rPr>
              <a:t>when</a:t>
            </a:r>
            <a:r>
              <a:rPr spc="-40" dirty="0">
                <a:latin typeface="Verdana"/>
                <a:cs typeface="Verdana"/>
              </a:rPr>
              <a:t> </a:t>
            </a:r>
            <a:r>
              <a:rPr spc="-20" dirty="0">
                <a:latin typeface="Verdana"/>
                <a:cs typeface="Verdana"/>
              </a:rPr>
              <a:t>menu</a:t>
            </a:r>
            <a:r>
              <a:rPr spc="-40" dirty="0">
                <a:latin typeface="Verdana"/>
                <a:cs typeface="Verdana"/>
              </a:rPr>
              <a:t> </a:t>
            </a:r>
            <a:r>
              <a:rPr spc="-20" dirty="0">
                <a:latin typeface="Verdana"/>
                <a:cs typeface="Verdana"/>
              </a:rPr>
              <a:t>open</a:t>
            </a:r>
            <a:r>
              <a:rPr spc="-35" dirty="0">
                <a:latin typeface="Verdana"/>
                <a:cs typeface="Verdana"/>
              </a:rPr>
              <a:t> </a:t>
            </a:r>
            <a:r>
              <a:rPr dirty="0">
                <a:latin typeface="Verdana"/>
                <a:cs typeface="Verdana"/>
              </a:rPr>
              <a:t>–</a:t>
            </a:r>
            <a:r>
              <a:rPr spc="-25" dirty="0">
                <a:latin typeface="Verdana"/>
                <a:cs typeface="Verdana"/>
              </a:rPr>
              <a:t> </a:t>
            </a:r>
            <a:r>
              <a:rPr spc="-20" dirty="0">
                <a:latin typeface="Verdana"/>
                <a:cs typeface="Verdana"/>
              </a:rPr>
              <a:t>usually</a:t>
            </a:r>
            <a:r>
              <a:rPr spc="-35" dirty="0">
                <a:latin typeface="Verdana"/>
                <a:cs typeface="Verdana"/>
              </a:rPr>
              <a:t> </a:t>
            </a:r>
            <a:r>
              <a:rPr spc="-15" dirty="0">
                <a:latin typeface="Verdana"/>
                <a:cs typeface="Verdana"/>
              </a:rPr>
              <a:t>first</a:t>
            </a:r>
            <a:r>
              <a:rPr spc="-30" dirty="0">
                <a:latin typeface="Verdana"/>
                <a:cs typeface="Verdana"/>
              </a:rPr>
              <a:t> </a:t>
            </a:r>
            <a:r>
              <a:rPr spc="-15" dirty="0">
                <a:latin typeface="Verdana"/>
                <a:cs typeface="Verdana"/>
              </a:rPr>
              <a:t>letter</a:t>
            </a:r>
            <a:endParaRPr dirty="0">
              <a:latin typeface="Verdana"/>
              <a:cs typeface="Verdana"/>
            </a:endParaRPr>
          </a:p>
          <a:p>
            <a:pPr marL="1155700" lvl="2" indent="-228600">
              <a:spcBef>
                <a:spcPts val="450"/>
              </a:spcBef>
              <a:buChar char="•"/>
              <a:tabLst>
                <a:tab pos="1155700" algn="l"/>
              </a:tabLst>
            </a:pPr>
            <a:r>
              <a:rPr spc="-20" dirty="0">
                <a:latin typeface="Verdana"/>
                <a:cs typeface="Verdana"/>
              </a:rPr>
              <a:t>active</a:t>
            </a:r>
            <a:r>
              <a:rPr spc="-30" dirty="0">
                <a:latin typeface="Verdana"/>
                <a:cs typeface="Verdana"/>
              </a:rPr>
              <a:t> </a:t>
            </a:r>
            <a:r>
              <a:rPr spc="-20" dirty="0">
                <a:latin typeface="Verdana"/>
                <a:cs typeface="Verdana"/>
              </a:rPr>
              <a:t>when</a:t>
            </a:r>
            <a:r>
              <a:rPr spc="-40" dirty="0">
                <a:latin typeface="Verdana"/>
                <a:cs typeface="Verdana"/>
              </a:rPr>
              <a:t> </a:t>
            </a:r>
            <a:r>
              <a:rPr spc="-20" dirty="0">
                <a:latin typeface="Verdana"/>
                <a:cs typeface="Verdana"/>
              </a:rPr>
              <a:t>menu</a:t>
            </a:r>
            <a:r>
              <a:rPr spc="-35" dirty="0">
                <a:latin typeface="Verdana"/>
                <a:cs typeface="Verdana"/>
              </a:rPr>
              <a:t> </a:t>
            </a:r>
            <a:r>
              <a:rPr spc="-20" dirty="0">
                <a:latin typeface="Verdana"/>
                <a:cs typeface="Verdana"/>
              </a:rPr>
              <a:t>closed</a:t>
            </a:r>
            <a:r>
              <a:rPr spc="-30" dirty="0">
                <a:latin typeface="Verdana"/>
                <a:cs typeface="Verdana"/>
              </a:rPr>
              <a:t> </a:t>
            </a:r>
            <a:r>
              <a:rPr dirty="0">
                <a:latin typeface="Verdana"/>
                <a:cs typeface="Verdana"/>
              </a:rPr>
              <a:t>–</a:t>
            </a:r>
            <a:r>
              <a:rPr spc="-20" dirty="0">
                <a:latin typeface="Verdana"/>
                <a:cs typeface="Verdana"/>
              </a:rPr>
              <a:t> usually</a:t>
            </a:r>
            <a:r>
              <a:rPr spc="-45" dirty="0">
                <a:latin typeface="Verdana"/>
                <a:cs typeface="Verdana"/>
              </a:rPr>
              <a:t> </a:t>
            </a:r>
            <a:r>
              <a:rPr spc="-15" dirty="0">
                <a:latin typeface="Verdana"/>
                <a:cs typeface="Verdana"/>
              </a:rPr>
              <a:t>Ctrl</a:t>
            </a:r>
            <a:r>
              <a:rPr spc="-30" dirty="0">
                <a:latin typeface="Verdana"/>
                <a:cs typeface="Verdana"/>
              </a:rPr>
              <a:t> </a:t>
            </a:r>
            <a:r>
              <a:rPr dirty="0">
                <a:latin typeface="Verdana"/>
                <a:cs typeface="Verdana"/>
              </a:rPr>
              <a:t>+</a:t>
            </a:r>
            <a:r>
              <a:rPr spc="-40" dirty="0">
                <a:latin typeface="Verdana"/>
                <a:cs typeface="Verdana"/>
              </a:rPr>
              <a:t> </a:t>
            </a:r>
            <a:r>
              <a:rPr spc="-15" dirty="0">
                <a:latin typeface="Verdana"/>
                <a:cs typeface="Verdana"/>
              </a:rPr>
              <a:t>letter</a:t>
            </a:r>
            <a:endParaRPr dirty="0">
              <a:latin typeface="Verdana"/>
              <a:cs typeface="Verdana"/>
            </a:endParaRPr>
          </a:p>
          <a:p>
            <a:pPr marL="755015">
              <a:spcBef>
                <a:spcPts val="500"/>
              </a:spcBef>
            </a:pPr>
            <a:r>
              <a:rPr sz="2000" dirty="0">
                <a:latin typeface="Verdana"/>
                <a:cs typeface="Verdana"/>
              </a:rPr>
              <a:t>usually</a:t>
            </a:r>
            <a:r>
              <a:rPr sz="2000" spc="-25" dirty="0">
                <a:latin typeface="Verdana"/>
                <a:cs typeface="Verdana"/>
              </a:rPr>
              <a:t> </a:t>
            </a:r>
            <a:r>
              <a:rPr sz="2000" spc="-5" dirty="0">
                <a:latin typeface="Verdana"/>
                <a:cs typeface="Verdana"/>
              </a:rPr>
              <a:t>different</a:t>
            </a:r>
            <a:r>
              <a:rPr sz="2000" spc="-15" dirty="0">
                <a:latin typeface="Verdana"/>
                <a:cs typeface="Verdana"/>
              </a:rPr>
              <a:t> </a:t>
            </a:r>
            <a:r>
              <a:rPr sz="2000" dirty="0">
                <a:latin typeface="Verdana"/>
                <a:cs typeface="Verdana"/>
              </a:rPr>
              <a:t>!!!</a:t>
            </a:r>
          </a:p>
        </p:txBody>
      </p:sp>
    </p:spTree>
    <p:extLst>
      <p:ext uri="{BB962C8B-B14F-4D97-AF65-F5344CB8AC3E}">
        <p14:creationId xmlns:p14="http://schemas.microsoft.com/office/powerpoint/2010/main" val="30746429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7270" y="894079"/>
            <a:ext cx="7161531" cy="689932"/>
          </a:xfrm>
          <a:prstGeom prst="rect">
            <a:avLst/>
          </a:prstGeom>
        </p:spPr>
        <p:txBody>
          <a:bodyPr vert="horz" wrap="square" lIns="0" tIns="12700" rIns="0" bIns="0" rtlCol="0" anchor="ctr">
            <a:spAutoFit/>
          </a:bodyPr>
          <a:lstStyle/>
          <a:p>
            <a:pPr marL="12700">
              <a:lnSpc>
                <a:spcPct val="100000"/>
              </a:lnSpc>
              <a:spcBef>
                <a:spcPts val="100"/>
              </a:spcBef>
            </a:pPr>
            <a:r>
              <a:rPr spc="-5" dirty="0"/>
              <a:t>Menus</a:t>
            </a:r>
            <a:r>
              <a:rPr spc="-35" dirty="0"/>
              <a:t> </a:t>
            </a:r>
            <a:r>
              <a:rPr spc="-5" dirty="0"/>
              <a:t>design</a:t>
            </a:r>
            <a:r>
              <a:rPr spc="-30" dirty="0"/>
              <a:t> </a:t>
            </a:r>
            <a:r>
              <a:rPr spc="-5" dirty="0"/>
              <a:t>issues</a:t>
            </a:r>
          </a:p>
        </p:txBody>
      </p:sp>
      <p:sp>
        <p:nvSpPr>
          <p:cNvPr id="3" name="object 3"/>
          <p:cNvSpPr txBox="1"/>
          <p:nvPr/>
        </p:nvSpPr>
        <p:spPr>
          <a:xfrm>
            <a:off x="2287269" y="1824990"/>
            <a:ext cx="5739130" cy="2806700"/>
          </a:xfrm>
          <a:prstGeom prst="rect">
            <a:avLst/>
          </a:prstGeom>
        </p:spPr>
        <p:txBody>
          <a:bodyPr vert="horz" wrap="square" lIns="0" tIns="203200" rIns="0" bIns="0" rtlCol="0">
            <a:spAutoFit/>
          </a:bodyPr>
          <a:lstStyle/>
          <a:p>
            <a:pPr marL="355600" indent="-342900">
              <a:spcBef>
                <a:spcPts val="1600"/>
              </a:spcBef>
              <a:buChar char="•"/>
              <a:tabLst>
                <a:tab pos="354965" algn="l"/>
                <a:tab pos="355600" algn="l"/>
              </a:tabLst>
            </a:pPr>
            <a:r>
              <a:rPr sz="2400" spc="-25" dirty="0">
                <a:latin typeface="Verdana"/>
                <a:cs typeface="Verdana"/>
              </a:rPr>
              <a:t>which</a:t>
            </a:r>
            <a:r>
              <a:rPr sz="2400" spc="-75" dirty="0">
                <a:latin typeface="Verdana"/>
                <a:cs typeface="Verdana"/>
              </a:rPr>
              <a:t> </a:t>
            </a:r>
            <a:r>
              <a:rPr sz="2400" spc="-20" dirty="0">
                <a:latin typeface="Verdana"/>
                <a:cs typeface="Verdana"/>
              </a:rPr>
              <a:t>kind</a:t>
            </a:r>
            <a:r>
              <a:rPr sz="2400" spc="-70" dirty="0">
                <a:latin typeface="Verdana"/>
                <a:cs typeface="Verdana"/>
              </a:rPr>
              <a:t> </a:t>
            </a:r>
            <a:r>
              <a:rPr sz="2400" spc="-10" dirty="0">
                <a:latin typeface="Verdana"/>
                <a:cs typeface="Verdana"/>
              </a:rPr>
              <a:t>to</a:t>
            </a:r>
            <a:r>
              <a:rPr sz="2400" spc="-75" dirty="0">
                <a:latin typeface="Verdana"/>
                <a:cs typeface="Verdana"/>
              </a:rPr>
              <a:t> </a:t>
            </a:r>
            <a:r>
              <a:rPr sz="2400" spc="-25" dirty="0">
                <a:latin typeface="Verdana"/>
                <a:cs typeface="Verdana"/>
              </a:rPr>
              <a:t>use</a:t>
            </a:r>
            <a:endParaRPr sz="2400">
              <a:latin typeface="Verdana"/>
              <a:cs typeface="Verdana"/>
            </a:endParaRPr>
          </a:p>
          <a:p>
            <a:pPr marL="355600" indent="-342900">
              <a:spcBef>
                <a:spcPts val="1500"/>
              </a:spcBef>
              <a:buChar char="•"/>
              <a:tabLst>
                <a:tab pos="354965" algn="l"/>
                <a:tab pos="355600" algn="l"/>
              </a:tabLst>
            </a:pPr>
            <a:r>
              <a:rPr sz="2400" spc="-30" dirty="0">
                <a:latin typeface="Verdana"/>
                <a:cs typeface="Verdana"/>
              </a:rPr>
              <a:t>what</a:t>
            </a:r>
            <a:r>
              <a:rPr sz="2400" spc="-50" dirty="0">
                <a:latin typeface="Verdana"/>
                <a:cs typeface="Verdana"/>
              </a:rPr>
              <a:t> </a:t>
            </a:r>
            <a:r>
              <a:rPr sz="2400" spc="-10" dirty="0">
                <a:latin typeface="Verdana"/>
                <a:cs typeface="Verdana"/>
              </a:rPr>
              <a:t>to</a:t>
            </a:r>
            <a:r>
              <a:rPr sz="2400" spc="-60" dirty="0">
                <a:latin typeface="Verdana"/>
                <a:cs typeface="Verdana"/>
              </a:rPr>
              <a:t> </a:t>
            </a:r>
            <a:r>
              <a:rPr sz="2400" spc="-25" dirty="0">
                <a:latin typeface="Verdana"/>
                <a:cs typeface="Verdana"/>
              </a:rPr>
              <a:t>include</a:t>
            </a:r>
            <a:r>
              <a:rPr sz="2400" spc="-55" dirty="0">
                <a:latin typeface="Verdana"/>
                <a:cs typeface="Verdana"/>
              </a:rPr>
              <a:t> </a:t>
            </a:r>
            <a:r>
              <a:rPr sz="2400" spc="-5" dirty="0">
                <a:latin typeface="Verdana"/>
                <a:cs typeface="Verdana"/>
              </a:rPr>
              <a:t>in</a:t>
            </a:r>
            <a:r>
              <a:rPr sz="2400" spc="-50" dirty="0">
                <a:latin typeface="Verdana"/>
                <a:cs typeface="Verdana"/>
              </a:rPr>
              <a:t> </a:t>
            </a:r>
            <a:r>
              <a:rPr sz="2400" spc="-30" dirty="0">
                <a:latin typeface="Verdana"/>
                <a:cs typeface="Verdana"/>
              </a:rPr>
              <a:t>menus</a:t>
            </a:r>
            <a:r>
              <a:rPr sz="2400" spc="-55" dirty="0">
                <a:latin typeface="Verdana"/>
                <a:cs typeface="Verdana"/>
              </a:rPr>
              <a:t> </a:t>
            </a:r>
            <a:r>
              <a:rPr sz="2400" spc="-15" dirty="0">
                <a:latin typeface="Verdana"/>
                <a:cs typeface="Verdana"/>
              </a:rPr>
              <a:t>at</a:t>
            </a:r>
            <a:r>
              <a:rPr sz="2400" spc="-45" dirty="0">
                <a:latin typeface="Verdana"/>
                <a:cs typeface="Verdana"/>
              </a:rPr>
              <a:t> </a:t>
            </a:r>
            <a:r>
              <a:rPr sz="2400" spc="-15" dirty="0">
                <a:latin typeface="Verdana"/>
                <a:cs typeface="Verdana"/>
              </a:rPr>
              <a:t>all</a:t>
            </a:r>
            <a:endParaRPr sz="2400">
              <a:latin typeface="Verdana"/>
              <a:cs typeface="Verdana"/>
            </a:endParaRPr>
          </a:p>
          <a:p>
            <a:pPr marL="355600" indent="-342900">
              <a:spcBef>
                <a:spcPts val="1500"/>
              </a:spcBef>
              <a:buChar char="•"/>
              <a:tabLst>
                <a:tab pos="354965" algn="l"/>
                <a:tab pos="355600" algn="l"/>
              </a:tabLst>
            </a:pPr>
            <a:r>
              <a:rPr sz="2400" spc="-30" dirty="0">
                <a:latin typeface="Verdana"/>
                <a:cs typeface="Verdana"/>
              </a:rPr>
              <a:t>words</a:t>
            </a:r>
            <a:r>
              <a:rPr sz="2400" spc="-55" dirty="0">
                <a:latin typeface="Verdana"/>
                <a:cs typeface="Verdana"/>
              </a:rPr>
              <a:t> </a:t>
            </a:r>
            <a:r>
              <a:rPr sz="2400" spc="-15" dirty="0">
                <a:latin typeface="Verdana"/>
                <a:cs typeface="Verdana"/>
              </a:rPr>
              <a:t>to</a:t>
            </a:r>
            <a:r>
              <a:rPr sz="2400" spc="-55" dirty="0">
                <a:latin typeface="Verdana"/>
                <a:cs typeface="Verdana"/>
              </a:rPr>
              <a:t> </a:t>
            </a:r>
            <a:r>
              <a:rPr sz="2400" spc="-25" dirty="0">
                <a:latin typeface="Verdana"/>
                <a:cs typeface="Verdana"/>
              </a:rPr>
              <a:t>use</a:t>
            </a:r>
            <a:r>
              <a:rPr sz="2400" spc="-50" dirty="0">
                <a:latin typeface="Verdana"/>
                <a:cs typeface="Verdana"/>
              </a:rPr>
              <a:t> </a:t>
            </a:r>
            <a:r>
              <a:rPr sz="2400" spc="-25" dirty="0">
                <a:latin typeface="Verdana"/>
                <a:cs typeface="Verdana"/>
              </a:rPr>
              <a:t>(action</a:t>
            </a:r>
            <a:r>
              <a:rPr sz="2400" spc="-55" dirty="0">
                <a:latin typeface="Verdana"/>
                <a:cs typeface="Verdana"/>
              </a:rPr>
              <a:t> </a:t>
            </a:r>
            <a:r>
              <a:rPr sz="2400" spc="-20" dirty="0">
                <a:latin typeface="Verdana"/>
                <a:cs typeface="Verdana"/>
              </a:rPr>
              <a:t>or</a:t>
            </a:r>
            <a:r>
              <a:rPr sz="2400" spc="-35" dirty="0">
                <a:latin typeface="Verdana"/>
                <a:cs typeface="Verdana"/>
              </a:rPr>
              <a:t> </a:t>
            </a:r>
            <a:r>
              <a:rPr sz="2400" spc="-25" dirty="0">
                <a:latin typeface="Verdana"/>
                <a:cs typeface="Verdana"/>
              </a:rPr>
              <a:t>description)</a:t>
            </a:r>
            <a:endParaRPr sz="2400">
              <a:latin typeface="Verdana"/>
              <a:cs typeface="Verdana"/>
            </a:endParaRPr>
          </a:p>
          <a:p>
            <a:pPr marL="355600" indent="-342900">
              <a:spcBef>
                <a:spcPts val="1500"/>
              </a:spcBef>
              <a:buChar char="•"/>
              <a:tabLst>
                <a:tab pos="354965" algn="l"/>
                <a:tab pos="355600" algn="l"/>
              </a:tabLst>
            </a:pPr>
            <a:r>
              <a:rPr sz="2400" spc="-25" dirty="0">
                <a:latin typeface="Verdana"/>
                <a:cs typeface="Verdana"/>
              </a:rPr>
              <a:t>how</a:t>
            </a:r>
            <a:r>
              <a:rPr sz="2400" spc="-80" dirty="0">
                <a:latin typeface="Verdana"/>
                <a:cs typeface="Verdana"/>
              </a:rPr>
              <a:t> </a:t>
            </a:r>
            <a:r>
              <a:rPr sz="2400" spc="-15" dirty="0">
                <a:latin typeface="Verdana"/>
                <a:cs typeface="Verdana"/>
              </a:rPr>
              <a:t>to</a:t>
            </a:r>
            <a:r>
              <a:rPr sz="2400" spc="-60" dirty="0">
                <a:latin typeface="Verdana"/>
                <a:cs typeface="Verdana"/>
              </a:rPr>
              <a:t> </a:t>
            </a:r>
            <a:r>
              <a:rPr sz="2400" spc="-25" dirty="0">
                <a:latin typeface="Verdana"/>
                <a:cs typeface="Verdana"/>
              </a:rPr>
              <a:t>group</a:t>
            </a:r>
            <a:r>
              <a:rPr sz="2400" spc="-65" dirty="0">
                <a:latin typeface="Verdana"/>
                <a:cs typeface="Verdana"/>
              </a:rPr>
              <a:t> </a:t>
            </a:r>
            <a:r>
              <a:rPr sz="2400" spc="-25" dirty="0">
                <a:latin typeface="Verdana"/>
                <a:cs typeface="Verdana"/>
              </a:rPr>
              <a:t>items</a:t>
            </a:r>
            <a:endParaRPr sz="2400">
              <a:latin typeface="Verdana"/>
              <a:cs typeface="Verdana"/>
            </a:endParaRPr>
          </a:p>
          <a:p>
            <a:pPr marL="355600" indent="-342900">
              <a:spcBef>
                <a:spcPts val="1500"/>
              </a:spcBef>
              <a:buChar char="•"/>
              <a:tabLst>
                <a:tab pos="354965" algn="l"/>
                <a:tab pos="355600" algn="l"/>
              </a:tabLst>
            </a:pPr>
            <a:r>
              <a:rPr sz="2400" spc="-25" dirty="0">
                <a:latin typeface="Verdana"/>
                <a:cs typeface="Verdana"/>
              </a:rPr>
              <a:t>choice</a:t>
            </a:r>
            <a:r>
              <a:rPr sz="2400" spc="-65" dirty="0">
                <a:latin typeface="Verdana"/>
                <a:cs typeface="Verdana"/>
              </a:rPr>
              <a:t> </a:t>
            </a:r>
            <a:r>
              <a:rPr sz="2400" spc="-15" dirty="0">
                <a:latin typeface="Verdana"/>
                <a:cs typeface="Verdana"/>
              </a:rPr>
              <a:t>of</a:t>
            </a:r>
            <a:r>
              <a:rPr sz="2400" spc="-60" dirty="0">
                <a:latin typeface="Verdana"/>
                <a:cs typeface="Verdana"/>
              </a:rPr>
              <a:t> </a:t>
            </a:r>
            <a:r>
              <a:rPr sz="2400" spc="-25" dirty="0">
                <a:latin typeface="Verdana"/>
                <a:cs typeface="Verdana"/>
              </a:rPr>
              <a:t>keyboard</a:t>
            </a:r>
            <a:r>
              <a:rPr sz="2400" spc="-65" dirty="0">
                <a:latin typeface="Verdana"/>
                <a:cs typeface="Verdana"/>
              </a:rPr>
              <a:t> </a:t>
            </a:r>
            <a:r>
              <a:rPr sz="2400" spc="-25" dirty="0">
                <a:latin typeface="Verdana"/>
                <a:cs typeface="Verdana"/>
              </a:rPr>
              <a:t>accelerators</a:t>
            </a:r>
            <a:endParaRPr sz="2400">
              <a:latin typeface="Verdana"/>
              <a:cs typeface="Verdana"/>
            </a:endParaRPr>
          </a:p>
        </p:txBody>
      </p:sp>
    </p:spTree>
    <p:extLst>
      <p:ext uri="{BB962C8B-B14F-4D97-AF65-F5344CB8AC3E}">
        <p14:creationId xmlns:p14="http://schemas.microsoft.com/office/powerpoint/2010/main" val="5995513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7270" y="894079"/>
            <a:ext cx="3808731" cy="689932"/>
          </a:xfrm>
          <a:prstGeom prst="rect">
            <a:avLst/>
          </a:prstGeom>
        </p:spPr>
        <p:txBody>
          <a:bodyPr vert="horz" wrap="square" lIns="0" tIns="12700" rIns="0" bIns="0" rtlCol="0" anchor="ctr">
            <a:spAutoFit/>
          </a:bodyPr>
          <a:lstStyle/>
          <a:p>
            <a:pPr marL="12700">
              <a:lnSpc>
                <a:spcPct val="100000"/>
              </a:lnSpc>
              <a:spcBef>
                <a:spcPts val="100"/>
              </a:spcBef>
            </a:pPr>
            <a:r>
              <a:rPr dirty="0"/>
              <a:t>B</a:t>
            </a:r>
            <a:r>
              <a:rPr spc="-5" dirty="0"/>
              <a:t>u</a:t>
            </a:r>
            <a:r>
              <a:rPr spc="-10" dirty="0"/>
              <a:t>tt</a:t>
            </a:r>
            <a:r>
              <a:rPr spc="5" dirty="0"/>
              <a:t>o</a:t>
            </a:r>
            <a:r>
              <a:rPr spc="-5" dirty="0"/>
              <a:t>n</a:t>
            </a:r>
            <a:r>
              <a:rPr dirty="0"/>
              <a:t>s</a:t>
            </a:r>
          </a:p>
        </p:txBody>
      </p:sp>
      <p:sp>
        <p:nvSpPr>
          <p:cNvPr id="3" name="object 3"/>
          <p:cNvSpPr txBox="1"/>
          <p:nvPr/>
        </p:nvSpPr>
        <p:spPr>
          <a:xfrm>
            <a:off x="2287269" y="1972309"/>
            <a:ext cx="7328534" cy="1220470"/>
          </a:xfrm>
          <a:prstGeom prst="rect">
            <a:avLst/>
          </a:prstGeom>
        </p:spPr>
        <p:txBody>
          <a:bodyPr vert="horz" wrap="square" lIns="0" tIns="55244" rIns="0" bIns="0" rtlCol="0">
            <a:spAutoFit/>
          </a:bodyPr>
          <a:lstStyle/>
          <a:p>
            <a:pPr marL="354965" marR="5080" indent="-342900">
              <a:lnSpc>
                <a:spcPct val="90000"/>
              </a:lnSpc>
              <a:spcBef>
                <a:spcPts val="434"/>
              </a:spcBef>
              <a:buChar char="•"/>
              <a:tabLst>
                <a:tab pos="355600" algn="l"/>
              </a:tabLst>
            </a:pPr>
            <a:r>
              <a:rPr sz="2800" spc="-10" dirty="0">
                <a:latin typeface="Verdana"/>
                <a:cs typeface="Verdana"/>
              </a:rPr>
              <a:t>individual and isolated </a:t>
            </a:r>
            <a:r>
              <a:rPr sz="2800" spc="-5" dirty="0">
                <a:latin typeface="Verdana"/>
                <a:cs typeface="Verdana"/>
              </a:rPr>
              <a:t>regions within </a:t>
            </a:r>
            <a:r>
              <a:rPr sz="2800" dirty="0">
                <a:latin typeface="Verdana"/>
                <a:cs typeface="Verdana"/>
              </a:rPr>
              <a:t>a </a:t>
            </a:r>
            <a:r>
              <a:rPr sz="2800" spc="-969" dirty="0">
                <a:latin typeface="Verdana"/>
                <a:cs typeface="Verdana"/>
              </a:rPr>
              <a:t> </a:t>
            </a:r>
            <a:r>
              <a:rPr sz="2800" spc="-10" dirty="0">
                <a:latin typeface="Verdana"/>
                <a:cs typeface="Verdana"/>
              </a:rPr>
              <a:t>display</a:t>
            </a:r>
            <a:r>
              <a:rPr sz="2800" dirty="0">
                <a:latin typeface="Verdana"/>
                <a:cs typeface="Verdana"/>
              </a:rPr>
              <a:t> </a:t>
            </a:r>
            <a:r>
              <a:rPr sz="2800" spc="-10" dirty="0">
                <a:latin typeface="Verdana"/>
                <a:cs typeface="Verdana"/>
              </a:rPr>
              <a:t>that</a:t>
            </a:r>
            <a:r>
              <a:rPr sz="2800" dirty="0">
                <a:latin typeface="Verdana"/>
                <a:cs typeface="Verdana"/>
              </a:rPr>
              <a:t> </a:t>
            </a:r>
            <a:r>
              <a:rPr sz="2800" spc="-10" dirty="0">
                <a:latin typeface="Verdana"/>
                <a:cs typeface="Verdana"/>
              </a:rPr>
              <a:t>can</a:t>
            </a:r>
            <a:r>
              <a:rPr sz="2800" spc="-5" dirty="0">
                <a:latin typeface="Verdana"/>
                <a:cs typeface="Verdana"/>
              </a:rPr>
              <a:t> be</a:t>
            </a:r>
            <a:r>
              <a:rPr sz="2800" spc="-10" dirty="0">
                <a:latin typeface="Verdana"/>
                <a:cs typeface="Verdana"/>
              </a:rPr>
              <a:t> </a:t>
            </a:r>
            <a:r>
              <a:rPr sz="2800" spc="-5" dirty="0">
                <a:latin typeface="Verdana"/>
                <a:cs typeface="Verdana"/>
              </a:rPr>
              <a:t>selected to</a:t>
            </a:r>
            <a:r>
              <a:rPr sz="2800" spc="-10" dirty="0">
                <a:latin typeface="Verdana"/>
                <a:cs typeface="Verdana"/>
              </a:rPr>
              <a:t> invoke </a:t>
            </a:r>
            <a:r>
              <a:rPr sz="2800" spc="-5" dirty="0">
                <a:latin typeface="Verdana"/>
                <a:cs typeface="Verdana"/>
              </a:rPr>
              <a:t> an</a:t>
            </a:r>
            <a:r>
              <a:rPr sz="2800" spc="-20" dirty="0">
                <a:latin typeface="Verdana"/>
                <a:cs typeface="Verdana"/>
              </a:rPr>
              <a:t> </a:t>
            </a:r>
            <a:r>
              <a:rPr sz="2800" spc="-5" dirty="0">
                <a:latin typeface="Verdana"/>
                <a:cs typeface="Verdana"/>
              </a:rPr>
              <a:t>action</a:t>
            </a:r>
            <a:endParaRPr sz="2800" dirty="0">
              <a:latin typeface="Verdana"/>
              <a:cs typeface="Verdana"/>
            </a:endParaRPr>
          </a:p>
        </p:txBody>
      </p:sp>
      <p:sp>
        <p:nvSpPr>
          <p:cNvPr id="4" name="object 4"/>
          <p:cNvSpPr txBox="1"/>
          <p:nvPr/>
        </p:nvSpPr>
        <p:spPr>
          <a:xfrm>
            <a:off x="2179693" y="3344297"/>
            <a:ext cx="6707505" cy="1966595"/>
          </a:xfrm>
          <a:prstGeom prst="rect">
            <a:avLst/>
          </a:prstGeom>
        </p:spPr>
        <p:txBody>
          <a:bodyPr vert="horz" wrap="square" lIns="0" tIns="58419" rIns="0" bIns="0" rtlCol="0">
            <a:spAutoFit/>
          </a:bodyPr>
          <a:lstStyle/>
          <a:p>
            <a:pPr marL="342900" marR="4012565" indent="-342900" algn="r">
              <a:spcBef>
                <a:spcPts val="459"/>
              </a:spcBef>
              <a:buChar char="•"/>
              <a:tabLst>
                <a:tab pos="342900" algn="l"/>
              </a:tabLst>
            </a:pPr>
            <a:r>
              <a:rPr sz="2800" spc="-5" dirty="0">
                <a:latin typeface="Verdana"/>
                <a:cs typeface="Verdana"/>
              </a:rPr>
              <a:t>Special</a:t>
            </a:r>
            <a:r>
              <a:rPr sz="2800" spc="-60" dirty="0">
                <a:latin typeface="Verdana"/>
                <a:cs typeface="Verdana"/>
              </a:rPr>
              <a:t> </a:t>
            </a:r>
            <a:r>
              <a:rPr sz="2800" spc="-5" dirty="0">
                <a:latin typeface="Verdana"/>
                <a:cs typeface="Verdana"/>
              </a:rPr>
              <a:t>kinds</a:t>
            </a:r>
            <a:endParaRPr sz="2800" dirty="0">
              <a:latin typeface="Verdana"/>
              <a:cs typeface="Verdana"/>
            </a:endParaRPr>
          </a:p>
          <a:p>
            <a:pPr marL="285750" marR="3943350" lvl="1" indent="-285750" algn="r">
              <a:lnSpc>
                <a:spcPts val="2735"/>
              </a:lnSpc>
              <a:spcBef>
                <a:spcPts val="310"/>
              </a:spcBef>
              <a:buChar char="–"/>
              <a:tabLst>
                <a:tab pos="285750" algn="l"/>
              </a:tabLst>
            </a:pPr>
            <a:r>
              <a:rPr sz="2400" spc="-20" dirty="0">
                <a:latin typeface="Verdana"/>
                <a:cs typeface="Verdana"/>
              </a:rPr>
              <a:t>radio</a:t>
            </a:r>
            <a:r>
              <a:rPr sz="2400" spc="-80" dirty="0">
                <a:latin typeface="Verdana"/>
                <a:cs typeface="Verdana"/>
              </a:rPr>
              <a:t> </a:t>
            </a:r>
            <a:r>
              <a:rPr sz="2400" spc="-30" dirty="0">
                <a:latin typeface="Verdana"/>
                <a:cs typeface="Verdana"/>
              </a:rPr>
              <a:t>buttons</a:t>
            </a:r>
            <a:endParaRPr sz="2400" dirty="0">
              <a:latin typeface="Verdana"/>
              <a:cs typeface="Verdana"/>
            </a:endParaRPr>
          </a:p>
          <a:p>
            <a:pPr marL="1752600" lvl="2" indent="-417195">
              <a:lnSpc>
                <a:spcPts val="2735"/>
              </a:lnSpc>
              <a:buChar char="–"/>
              <a:tabLst>
                <a:tab pos="1739264" algn="l"/>
                <a:tab pos="1752600" algn="l"/>
              </a:tabLst>
            </a:pPr>
            <a:r>
              <a:rPr sz="2400" spc="-20" dirty="0">
                <a:latin typeface="Verdana"/>
                <a:cs typeface="Verdana"/>
              </a:rPr>
              <a:t>set</a:t>
            </a:r>
            <a:r>
              <a:rPr sz="2400" spc="-55" dirty="0">
                <a:latin typeface="Verdana"/>
                <a:cs typeface="Verdana"/>
              </a:rPr>
              <a:t> </a:t>
            </a:r>
            <a:r>
              <a:rPr sz="2400" spc="-15" dirty="0">
                <a:latin typeface="Verdana"/>
                <a:cs typeface="Verdana"/>
              </a:rPr>
              <a:t>of</a:t>
            </a:r>
            <a:r>
              <a:rPr sz="2400" spc="-50" dirty="0">
                <a:latin typeface="Verdana"/>
                <a:cs typeface="Verdana"/>
              </a:rPr>
              <a:t> </a:t>
            </a:r>
            <a:r>
              <a:rPr sz="2400" spc="-25" dirty="0">
                <a:latin typeface="Verdana"/>
                <a:cs typeface="Verdana"/>
              </a:rPr>
              <a:t>mutually</a:t>
            </a:r>
            <a:r>
              <a:rPr sz="2400" spc="-55" dirty="0">
                <a:latin typeface="Verdana"/>
                <a:cs typeface="Verdana"/>
              </a:rPr>
              <a:t> </a:t>
            </a:r>
            <a:r>
              <a:rPr sz="2400" spc="-25" dirty="0">
                <a:latin typeface="Verdana"/>
                <a:cs typeface="Verdana"/>
              </a:rPr>
              <a:t>exclusive</a:t>
            </a:r>
            <a:r>
              <a:rPr sz="2400" spc="-55" dirty="0">
                <a:latin typeface="Verdana"/>
                <a:cs typeface="Verdana"/>
              </a:rPr>
              <a:t> </a:t>
            </a:r>
            <a:r>
              <a:rPr sz="2400" spc="-25" dirty="0">
                <a:latin typeface="Verdana"/>
                <a:cs typeface="Verdana"/>
              </a:rPr>
              <a:t>choices</a:t>
            </a:r>
            <a:endParaRPr sz="2400" dirty="0">
              <a:latin typeface="Verdana"/>
              <a:cs typeface="Verdana"/>
            </a:endParaRPr>
          </a:p>
          <a:p>
            <a:pPr marL="755650" marR="3632200" lvl="1" indent="-755650">
              <a:lnSpc>
                <a:spcPts val="2735"/>
              </a:lnSpc>
              <a:spcBef>
                <a:spcPts val="310"/>
              </a:spcBef>
              <a:buChar char="–"/>
              <a:tabLst>
                <a:tab pos="755650" algn="l"/>
              </a:tabLst>
            </a:pPr>
            <a:r>
              <a:rPr sz="2400" spc="-25" dirty="0">
                <a:latin typeface="Verdana"/>
                <a:cs typeface="Verdana"/>
              </a:rPr>
              <a:t>check</a:t>
            </a:r>
            <a:r>
              <a:rPr sz="2400" spc="-95" dirty="0">
                <a:latin typeface="Verdana"/>
                <a:cs typeface="Verdana"/>
              </a:rPr>
              <a:t> </a:t>
            </a:r>
            <a:r>
              <a:rPr sz="2400" spc="-25" dirty="0">
                <a:latin typeface="Verdana"/>
                <a:cs typeface="Verdana"/>
              </a:rPr>
              <a:t>boxes</a:t>
            </a:r>
            <a:endParaRPr sz="2400" dirty="0">
              <a:latin typeface="Verdana"/>
              <a:cs typeface="Verdana"/>
            </a:endParaRPr>
          </a:p>
          <a:p>
            <a:pPr marL="1020444" lvl="2" indent="-1020444">
              <a:lnSpc>
                <a:spcPts val="2735"/>
              </a:lnSpc>
              <a:buChar char="–"/>
              <a:tabLst>
                <a:tab pos="1020444" algn="l"/>
                <a:tab pos="1752600" algn="l"/>
              </a:tabLst>
            </a:pPr>
            <a:r>
              <a:rPr sz="2400" spc="-20" dirty="0">
                <a:latin typeface="Verdana"/>
                <a:cs typeface="Verdana"/>
              </a:rPr>
              <a:t>set</a:t>
            </a:r>
            <a:r>
              <a:rPr sz="2400" spc="-65" dirty="0">
                <a:latin typeface="Verdana"/>
                <a:cs typeface="Verdana"/>
              </a:rPr>
              <a:t> </a:t>
            </a:r>
            <a:r>
              <a:rPr sz="2400" spc="-15" dirty="0">
                <a:latin typeface="Verdana"/>
                <a:cs typeface="Verdana"/>
              </a:rPr>
              <a:t>of</a:t>
            </a:r>
            <a:r>
              <a:rPr sz="2400" spc="-60" dirty="0">
                <a:latin typeface="Verdana"/>
                <a:cs typeface="Verdana"/>
              </a:rPr>
              <a:t> </a:t>
            </a:r>
            <a:r>
              <a:rPr sz="2400" spc="-25" dirty="0">
                <a:latin typeface="Verdana"/>
                <a:cs typeface="Verdana"/>
              </a:rPr>
              <a:t>non-exclusive</a:t>
            </a:r>
            <a:r>
              <a:rPr sz="2400" spc="-65" dirty="0">
                <a:latin typeface="Verdana"/>
                <a:cs typeface="Verdana"/>
              </a:rPr>
              <a:t> </a:t>
            </a:r>
            <a:r>
              <a:rPr sz="2400" spc="-25" dirty="0">
                <a:latin typeface="Verdana"/>
                <a:cs typeface="Verdana"/>
              </a:rPr>
              <a:t>choices</a:t>
            </a:r>
            <a:endParaRPr sz="2400" dirty="0">
              <a:latin typeface="Verdana"/>
              <a:cs typeface="Verdana"/>
            </a:endParaRPr>
          </a:p>
        </p:txBody>
      </p:sp>
    </p:spTree>
    <p:extLst>
      <p:ext uri="{BB962C8B-B14F-4D97-AF65-F5344CB8AC3E}">
        <p14:creationId xmlns:p14="http://schemas.microsoft.com/office/powerpoint/2010/main" val="6743167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7269" y="894079"/>
            <a:ext cx="3884931" cy="689932"/>
          </a:xfrm>
          <a:prstGeom prst="rect">
            <a:avLst/>
          </a:prstGeom>
        </p:spPr>
        <p:txBody>
          <a:bodyPr vert="horz" wrap="square" lIns="0" tIns="12700" rIns="0" bIns="0" rtlCol="0" anchor="ctr">
            <a:spAutoFit/>
          </a:bodyPr>
          <a:lstStyle/>
          <a:p>
            <a:pPr marL="12700">
              <a:lnSpc>
                <a:spcPct val="100000"/>
              </a:lnSpc>
              <a:spcBef>
                <a:spcPts val="100"/>
              </a:spcBef>
            </a:pPr>
            <a:r>
              <a:rPr spc="-5" dirty="0"/>
              <a:t>Toolbars</a:t>
            </a:r>
          </a:p>
        </p:txBody>
      </p:sp>
      <p:sp>
        <p:nvSpPr>
          <p:cNvPr id="3" name="object 3"/>
          <p:cNvSpPr txBox="1"/>
          <p:nvPr/>
        </p:nvSpPr>
        <p:spPr>
          <a:xfrm>
            <a:off x="2287269" y="2015490"/>
            <a:ext cx="5838190" cy="3454400"/>
          </a:xfrm>
          <a:prstGeom prst="rect">
            <a:avLst/>
          </a:prstGeom>
        </p:spPr>
        <p:txBody>
          <a:bodyPr vert="horz" wrap="square" lIns="0" tIns="12700" rIns="0" bIns="0" rtlCol="0">
            <a:spAutoFit/>
          </a:bodyPr>
          <a:lstStyle/>
          <a:p>
            <a:pPr marL="355600" indent="-342900">
              <a:spcBef>
                <a:spcPts val="100"/>
              </a:spcBef>
              <a:buChar char="•"/>
              <a:tabLst>
                <a:tab pos="355600" algn="l"/>
              </a:tabLst>
            </a:pPr>
            <a:r>
              <a:rPr sz="2800" spc="-10" dirty="0">
                <a:latin typeface="Verdana"/>
                <a:cs typeface="Verdana"/>
              </a:rPr>
              <a:t>long</a:t>
            </a:r>
            <a:r>
              <a:rPr sz="2800" spc="-15" dirty="0">
                <a:latin typeface="Verdana"/>
                <a:cs typeface="Verdana"/>
              </a:rPr>
              <a:t> </a:t>
            </a:r>
            <a:r>
              <a:rPr sz="2800" spc="-10" dirty="0">
                <a:latin typeface="Verdana"/>
                <a:cs typeface="Verdana"/>
              </a:rPr>
              <a:t>lines</a:t>
            </a:r>
            <a:r>
              <a:rPr sz="2800" spc="-20" dirty="0">
                <a:latin typeface="Verdana"/>
                <a:cs typeface="Verdana"/>
              </a:rPr>
              <a:t> </a:t>
            </a:r>
            <a:r>
              <a:rPr sz="2800" spc="-5" dirty="0">
                <a:latin typeface="Verdana"/>
                <a:cs typeface="Verdana"/>
              </a:rPr>
              <a:t>of</a:t>
            </a:r>
            <a:r>
              <a:rPr sz="2800" spc="-10" dirty="0">
                <a:latin typeface="Verdana"/>
                <a:cs typeface="Verdana"/>
              </a:rPr>
              <a:t> icons</a:t>
            </a:r>
            <a:r>
              <a:rPr sz="2800" spc="-20" dirty="0">
                <a:latin typeface="Verdana"/>
                <a:cs typeface="Verdana"/>
              </a:rPr>
              <a:t> </a:t>
            </a:r>
            <a:r>
              <a:rPr sz="2800" dirty="0">
                <a:latin typeface="Verdana"/>
                <a:cs typeface="Verdana"/>
              </a:rPr>
              <a:t>…</a:t>
            </a:r>
            <a:endParaRPr sz="2800">
              <a:latin typeface="Verdana"/>
              <a:cs typeface="Verdana"/>
            </a:endParaRPr>
          </a:p>
          <a:p>
            <a:pPr marL="927100"/>
            <a:r>
              <a:rPr sz="2800" dirty="0">
                <a:latin typeface="Verdana"/>
                <a:cs typeface="Verdana"/>
              </a:rPr>
              <a:t>…</a:t>
            </a:r>
            <a:r>
              <a:rPr sz="2800" spc="-20" dirty="0">
                <a:latin typeface="Verdana"/>
                <a:cs typeface="Verdana"/>
              </a:rPr>
              <a:t> </a:t>
            </a:r>
            <a:r>
              <a:rPr sz="2800" spc="-5" dirty="0">
                <a:latin typeface="Verdana"/>
                <a:cs typeface="Verdana"/>
              </a:rPr>
              <a:t>but</a:t>
            </a:r>
            <a:r>
              <a:rPr sz="2800" spc="-20" dirty="0">
                <a:latin typeface="Verdana"/>
                <a:cs typeface="Verdana"/>
              </a:rPr>
              <a:t> </a:t>
            </a:r>
            <a:r>
              <a:rPr sz="2800" spc="-10" dirty="0">
                <a:latin typeface="Verdana"/>
                <a:cs typeface="Verdana"/>
              </a:rPr>
              <a:t>what </a:t>
            </a:r>
            <a:r>
              <a:rPr sz="2800" spc="-5" dirty="0">
                <a:latin typeface="Verdana"/>
                <a:cs typeface="Verdana"/>
              </a:rPr>
              <a:t>do</a:t>
            </a:r>
            <a:r>
              <a:rPr sz="2800" spc="-35" dirty="0">
                <a:latin typeface="Verdana"/>
                <a:cs typeface="Verdana"/>
              </a:rPr>
              <a:t> </a:t>
            </a:r>
            <a:r>
              <a:rPr sz="2800" spc="-5" dirty="0">
                <a:latin typeface="Verdana"/>
                <a:cs typeface="Verdana"/>
              </a:rPr>
              <a:t>they</a:t>
            </a:r>
            <a:r>
              <a:rPr sz="2800" spc="-20" dirty="0">
                <a:latin typeface="Verdana"/>
                <a:cs typeface="Verdana"/>
              </a:rPr>
              <a:t> </a:t>
            </a:r>
            <a:r>
              <a:rPr sz="2800" spc="-5" dirty="0">
                <a:latin typeface="Verdana"/>
                <a:cs typeface="Verdana"/>
              </a:rPr>
              <a:t>do?</a:t>
            </a:r>
            <a:endParaRPr sz="2800">
              <a:latin typeface="Verdana"/>
              <a:cs typeface="Verdana"/>
            </a:endParaRPr>
          </a:p>
          <a:p>
            <a:pPr>
              <a:spcBef>
                <a:spcPts val="15"/>
              </a:spcBef>
            </a:pPr>
            <a:endParaRPr sz="2700">
              <a:latin typeface="Verdana"/>
              <a:cs typeface="Verdana"/>
            </a:endParaRPr>
          </a:p>
          <a:p>
            <a:pPr marL="355600" indent="-342900">
              <a:buChar char="•"/>
              <a:tabLst>
                <a:tab pos="355600" algn="l"/>
              </a:tabLst>
            </a:pPr>
            <a:r>
              <a:rPr sz="2800" spc="-10" dirty="0">
                <a:latin typeface="Verdana"/>
                <a:cs typeface="Verdana"/>
              </a:rPr>
              <a:t>fast</a:t>
            </a:r>
            <a:r>
              <a:rPr sz="2800" dirty="0">
                <a:latin typeface="Verdana"/>
                <a:cs typeface="Verdana"/>
              </a:rPr>
              <a:t> </a:t>
            </a:r>
            <a:r>
              <a:rPr sz="2800" spc="-10" dirty="0">
                <a:latin typeface="Verdana"/>
                <a:cs typeface="Verdana"/>
              </a:rPr>
              <a:t>access </a:t>
            </a:r>
            <a:r>
              <a:rPr sz="2800" spc="-5" dirty="0">
                <a:latin typeface="Verdana"/>
                <a:cs typeface="Verdana"/>
              </a:rPr>
              <a:t>to</a:t>
            </a:r>
            <a:r>
              <a:rPr sz="2800" spc="-10" dirty="0">
                <a:latin typeface="Verdana"/>
                <a:cs typeface="Verdana"/>
              </a:rPr>
              <a:t> common actions</a:t>
            </a:r>
            <a:endParaRPr sz="2800">
              <a:latin typeface="Verdana"/>
              <a:cs typeface="Verdana"/>
            </a:endParaRPr>
          </a:p>
          <a:p>
            <a:pPr>
              <a:spcBef>
                <a:spcPts val="30"/>
              </a:spcBef>
              <a:buFont typeface="Verdana"/>
              <a:buChar char="•"/>
            </a:pPr>
            <a:endParaRPr sz="2700">
              <a:latin typeface="Verdana"/>
              <a:cs typeface="Verdana"/>
            </a:endParaRPr>
          </a:p>
          <a:p>
            <a:pPr marL="355600" indent="-342900">
              <a:buChar char="•"/>
              <a:tabLst>
                <a:tab pos="355600" algn="l"/>
              </a:tabLst>
            </a:pPr>
            <a:r>
              <a:rPr sz="2800" spc="-5" dirty="0">
                <a:latin typeface="Verdana"/>
                <a:cs typeface="Verdana"/>
              </a:rPr>
              <a:t>often</a:t>
            </a:r>
            <a:r>
              <a:rPr sz="2800" spc="-35" dirty="0">
                <a:latin typeface="Verdana"/>
                <a:cs typeface="Verdana"/>
              </a:rPr>
              <a:t> </a:t>
            </a:r>
            <a:r>
              <a:rPr sz="2800" spc="-10" dirty="0">
                <a:latin typeface="Verdana"/>
                <a:cs typeface="Verdana"/>
              </a:rPr>
              <a:t>customizable:</a:t>
            </a:r>
            <a:endParaRPr sz="2800">
              <a:latin typeface="Verdana"/>
              <a:cs typeface="Verdana"/>
            </a:endParaRPr>
          </a:p>
          <a:p>
            <a:pPr marL="755650" lvl="1" indent="-286385">
              <a:spcBef>
                <a:spcPts val="600"/>
              </a:spcBef>
              <a:buChar char="–"/>
              <a:tabLst>
                <a:tab pos="755650" algn="l"/>
              </a:tabLst>
            </a:pPr>
            <a:r>
              <a:rPr sz="2400" spc="-30" dirty="0">
                <a:latin typeface="Verdana"/>
                <a:cs typeface="Verdana"/>
              </a:rPr>
              <a:t>choose</a:t>
            </a:r>
            <a:r>
              <a:rPr sz="2400" spc="-60" dirty="0">
                <a:latin typeface="Verdana"/>
                <a:cs typeface="Verdana"/>
              </a:rPr>
              <a:t> </a:t>
            </a:r>
            <a:r>
              <a:rPr sz="2400" i="1" spc="-25" dirty="0">
                <a:latin typeface="Verdana"/>
                <a:cs typeface="Verdana"/>
              </a:rPr>
              <a:t>which</a:t>
            </a:r>
            <a:r>
              <a:rPr sz="2400" i="1" spc="-55" dirty="0">
                <a:latin typeface="Verdana"/>
                <a:cs typeface="Verdana"/>
              </a:rPr>
              <a:t> </a:t>
            </a:r>
            <a:r>
              <a:rPr sz="2400" spc="-25" dirty="0">
                <a:latin typeface="Verdana"/>
                <a:cs typeface="Verdana"/>
              </a:rPr>
              <a:t>toolbars</a:t>
            </a:r>
            <a:r>
              <a:rPr sz="2400" spc="-45" dirty="0">
                <a:latin typeface="Verdana"/>
                <a:cs typeface="Verdana"/>
              </a:rPr>
              <a:t> </a:t>
            </a:r>
            <a:r>
              <a:rPr sz="2400" spc="-15" dirty="0">
                <a:latin typeface="Verdana"/>
                <a:cs typeface="Verdana"/>
              </a:rPr>
              <a:t>to</a:t>
            </a:r>
            <a:r>
              <a:rPr sz="2400" spc="-55" dirty="0">
                <a:latin typeface="Verdana"/>
                <a:cs typeface="Verdana"/>
              </a:rPr>
              <a:t> </a:t>
            </a:r>
            <a:r>
              <a:rPr sz="2400" spc="-25" dirty="0">
                <a:latin typeface="Verdana"/>
                <a:cs typeface="Verdana"/>
              </a:rPr>
              <a:t>see</a:t>
            </a:r>
            <a:endParaRPr sz="2400">
              <a:latin typeface="Verdana"/>
              <a:cs typeface="Verdana"/>
            </a:endParaRPr>
          </a:p>
          <a:p>
            <a:pPr marL="755650" lvl="1" indent="-286385">
              <a:spcBef>
                <a:spcPts val="590"/>
              </a:spcBef>
              <a:buChar char="–"/>
              <a:tabLst>
                <a:tab pos="755650" algn="l"/>
              </a:tabLst>
            </a:pPr>
            <a:r>
              <a:rPr sz="2400" spc="-30" dirty="0">
                <a:latin typeface="Verdana"/>
                <a:cs typeface="Verdana"/>
              </a:rPr>
              <a:t>choose</a:t>
            </a:r>
            <a:r>
              <a:rPr sz="2400" spc="-55" dirty="0">
                <a:latin typeface="Verdana"/>
                <a:cs typeface="Verdana"/>
              </a:rPr>
              <a:t> </a:t>
            </a:r>
            <a:r>
              <a:rPr sz="2400" i="1" spc="-30" dirty="0">
                <a:latin typeface="Verdana"/>
                <a:cs typeface="Verdana"/>
              </a:rPr>
              <a:t>what</a:t>
            </a:r>
            <a:r>
              <a:rPr sz="2400" i="1" spc="-40" dirty="0">
                <a:latin typeface="Verdana"/>
                <a:cs typeface="Verdana"/>
              </a:rPr>
              <a:t> </a:t>
            </a:r>
            <a:r>
              <a:rPr sz="2400" spc="-25" dirty="0">
                <a:latin typeface="Verdana"/>
                <a:cs typeface="Verdana"/>
              </a:rPr>
              <a:t>options</a:t>
            </a:r>
            <a:r>
              <a:rPr sz="2400" spc="-55" dirty="0">
                <a:latin typeface="Verdana"/>
                <a:cs typeface="Verdana"/>
              </a:rPr>
              <a:t> </a:t>
            </a:r>
            <a:r>
              <a:rPr sz="2400" spc="-20" dirty="0">
                <a:latin typeface="Verdana"/>
                <a:cs typeface="Verdana"/>
              </a:rPr>
              <a:t>are</a:t>
            </a:r>
            <a:r>
              <a:rPr sz="2400" spc="-55" dirty="0">
                <a:latin typeface="Verdana"/>
                <a:cs typeface="Verdana"/>
              </a:rPr>
              <a:t> </a:t>
            </a:r>
            <a:r>
              <a:rPr sz="2400" spc="-15" dirty="0">
                <a:latin typeface="Verdana"/>
                <a:cs typeface="Verdana"/>
              </a:rPr>
              <a:t>on</a:t>
            </a:r>
            <a:r>
              <a:rPr sz="2400" spc="-55" dirty="0">
                <a:latin typeface="Verdana"/>
                <a:cs typeface="Verdana"/>
              </a:rPr>
              <a:t> </a:t>
            </a:r>
            <a:r>
              <a:rPr sz="2400" spc="-10" dirty="0">
                <a:latin typeface="Verdana"/>
                <a:cs typeface="Verdana"/>
              </a:rPr>
              <a:t>it</a:t>
            </a:r>
            <a:endParaRPr sz="2400">
              <a:latin typeface="Verdana"/>
              <a:cs typeface="Verdana"/>
            </a:endParaRPr>
          </a:p>
        </p:txBody>
      </p:sp>
    </p:spTree>
    <p:extLst>
      <p:ext uri="{BB962C8B-B14F-4D97-AF65-F5344CB8AC3E}">
        <p14:creationId xmlns:p14="http://schemas.microsoft.com/office/powerpoint/2010/main" val="39530315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7270" y="894079"/>
            <a:ext cx="7618731" cy="689932"/>
          </a:xfrm>
          <a:prstGeom prst="rect">
            <a:avLst/>
          </a:prstGeom>
        </p:spPr>
        <p:txBody>
          <a:bodyPr vert="horz" wrap="square" lIns="0" tIns="12700" rIns="0" bIns="0" rtlCol="0" anchor="ctr">
            <a:spAutoFit/>
          </a:bodyPr>
          <a:lstStyle/>
          <a:p>
            <a:pPr marL="12700">
              <a:lnSpc>
                <a:spcPct val="100000"/>
              </a:lnSpc>
              <a:spcBef>
                <a:spcPts val="100"/>
              </a:spcBef>
            </a:pPr>
            <a:r>
              <a:rPr spc="-5" dirty="0"/>
              <a:t>Palettes</a:t>
            </a:r>
            <a:r>
              <a:rPr spc="-15" dirty="0"/>
              <a:t> </a:t>
            </a:r>
            <a:r>
              <a:rPr dirty="0"/>
              <a:t>and</a:t>
            </a:r>
            <a:r>
              <a:rPr spc="-25" dirty="0"/>
              <a:t> </a:t>
            </a:r>
            <a:r>
              <a:rPr spc="-5" dirty="0"/>
              <a:t>tear-off</a:t>
            </a:r>
            <a:r>
              <a:rPr spc="-30" dirty="0"/>
              <a:t> </a:t>
            </a:r>
            <a:r>
              <a:rPr spc="-5" dirty="0"/>
              <a:t>menus</a:t>
            </a:r>
          </a:p>
        </p:txBody>
      </p:sp>
      <p:sp>
        <p:nvSpPr>
          <p:cNvPr id="3" name="object 3"/>
          <p:cNvSpPr txBox="1"/>
          <p:nvPr/>
        </p:nvSpPr>
        <p:spPr>
          <a:xfrm>
            <a:off x="2287269" y="2015490"/>
            <a:ext cx="6814184" cy="3489960"/>
          </a:xfrm>
          <a:prstGeom prst="rect">
            <a:avLst/>
          </a:prstGeom>
        </p:spPr>
        <p:txBody>
          <a:bodyPr vert="horz" wrap="square" lIns="0" tIns="12700" rIns="0" bIns="0" rtlCol="0">
            <a:spAutoFit/>
          </a:bodyPr>
          <a:lstStyle/>
          <a:p>
            <a:pPr marL="355600" indent="-342900">
              <a:spcBef>
                <a:spcPts val="100"/>
              </a:spcBef>
              <a:buChar char="•"/>
              <a:tabLst>
                <a:tab pos="354965" algn="l"/>
                <a:tab pos="355600" algn="l"/>
              </a:tabLst>
            </a:pPr>
            <a:r>
              <a:rPr sz="2400" spc="-25" dirty="0">
                <a:latin typeface="Verdana"/>
                <a:cs typeface="Verdana"/>
              </a:rPr>
              <a:t>Problem</a:t>
            </a:r>
            <a:endParaRPr sz="2400" dirty="0">
              <a:latin typeface="Verdana"/>
              <a:cs typeface="Verdana"/>
            </a:endParaRPr>
          </a:p>
          <a:p>
            <a:pPr marL="927100"/>
            <a:r>
              <a:rPr sz="2400" spc="-30" dirty="0">
                <a:latin typeface="Verdana"/>
                <a:cs typeface="Verdana"/>
              </a:rPr>
              <a:t>menu</a:t>
            </a:r>
            <a:r>
              <a:rPr sz="2400" spc="-55" dirty="0">
                <a:latin typeface="Verdana"/>
                <a:cs typeface="Verdana"/>
              </a:rPr>
              <a:t> </a:t>
            </a:r>
            <a:r>
              <a:rPr sz="2400" spc="-25" dirty="0">
                <a:latin typeface="Verdana"/>
                <a:cs typeface="Verdana"/>
              </a:rPr>
              <a:t>not</a:t>
            </a:r>
            <a:r>
              <a:rPr sz="2400" spc="-45" dirty="0">
                <a:latin typeface="Verdana"/>
                <a:cs typeface="Verdana"/>
              </a:rPr>
              <a:t> </a:t>
            </a:r>
            <a:r>
              <a:rPr sz="2400" spc="-20" dirty="0">
                <a:latin typeface="Verdana"/>
                <a:cs typeface="Verdana"/>
              </a:rPr>
              <a:t>there</a:t>
            </a:r>
            <a:r>
              <a:rPr sz="2400" spc="-55" dirty="0">
                <a:latin typeface="Verdana"/>
                <a:cs typeface="Verdana"/>
              </a:rPr>
              <a:t> </a:t>
            </a:r>
            <a:r>
              <a:rPr sz="2400" spc="-30" dirty="0">
                <a:latin typeface="Verdana"/>
                <a:cs typeface="Verdana"/>
              </a:rPr>
              <a:t>when</a:t>
            </a:r>
            <a:r>
              <a:rPr sz="2400" spc="-50" dirty="0">
                <a:latin typeface="Verdana"/>
                <a:cs typeface="Verdana"/>
              </a:rPr>
              <a:t> </a:t>
            </a:r>
            <a:r>
              <a:rPr sz="2400" spc="-25" dirty="0">
                <a:latin typeface="Verdana"/>
                <a:cs typeface="Verdana"/>
              </a:rPr>
              <a:t>you</a:t>
            </a:r>
            <a:r>
              <a:rPr sz="2400" spc="-65" dirty="0">
                <a:latin typeface="Verdana"/>
                <a:cs typeface="Verdana"/>
              </a:rPr>
              <a:t> </a:t>
            </a:r>
            <a:r>
              <a:rPr sz="2400" spc="-25" dirty="0">
                <a:latin typeface="Verdana"/>
                <a:cs typeface="Verdana"/>
              </a:rPr>
              <a:t>want</a:t>
            </a:r>
            <a:r>
              <a:rPr sz="2400" spc="-45" dirty="0">
                <a:latin typeface="Verdana"/>
                <a:cs typeface="Verdana"/>
              </a:rPr>
              <a:t> </a:t>
            </a:r>
            <a:r>
              <a:rPr sz="2400" spc="-5" dirty="0">
                <a:latin typeface="Verdana"/>
                <a:cs typeface="Verdana"/>
              </a:rPr>
              <a:t>it</a:t>
            </a:r>
            <a:endParaRPr sz="2400" dirty="0">
              <a:latin typeface="Verdana"/>
              <a:cs typeface="Verdana"/>
            </a:endParaRPr>
          </a:p>
          <a:p>
            <a:pPr>
              <a:spcBef>
                <a:spcPts val="5"/>
              </a:spcBef>
            </a:pPr>
            <a:endParaRPr sz="3350" dirty="0">
              <a:latin typeface="Verdana"/>
              <a:cs typeface="Verdana"/>
            </a:endParaRPr>
          </a:p>
          <a:p>
            <a:pPr marL="355600" indent="-342900">
              <a:buChar char="•"/>
              <a:tabLst>
                <a:tab pos="354965" algn="l"/>
                <a:tab pos="355600" algn="l"/>
              </a:tabLst>
            </a:pPr>
            <a:r>
              <a:rPr sz="2400" spc="-25" dirty="0">
                <a:latin typeface="Verdana"/>
                <a:cs typeface="Verdana"/>
              </a:rPr>
              <a:t>Solution</a:t>
            </a:r>
            <a:endParaRPr sz="2400" dirty="0">
              <a:latin typeface="Verdana"/>
              <a:cs typeface="Verdana"/>
            </a:endParaRPr>
          </a:p>
          <a:p>
            <a:pPr marL="927100"/>
            <a:r>
              <a:rPr sz="2400" spc="-25" dirty="0">
                <a:latin typeface="Verdana"/>
                <a:cs typeface="Verdana"/>
              </a:rPr>
              <a:t>palettes</a:t>
            </a:r>
            <a:r>
              <a:rPr sz="2400" spc="-55" dirty="0">
                <a:latin typeface="Verdana"/>
                <a:cs typeface="Verdana"/>
              </a:rPr>
              <a:t> </a:t>
            </a:r>
            <a:r>
              <a:rPr sz="2400" dirty="0">
                <a:latin typeface="Verdana"/>
                <a:cs typeface="Verdana"/>
              </a:rPr>
              <a:t>–</a:t>
            </a:r>
            <a:r>
              <a:rPr sz="2400" spc="-35" dirty="0">
                <a:latin typeface="Verdana"/>
                <a:cs typeface="Verdana"/>
              </a:rPr>
              <a:t> </a:t>
            </a:r>
            <a:r>
              <a:rPr sz="2400" spc="-15" dirty="0">
                <a:latin typeface="Verdana"/>
                <a:cs typeface="Verdana"/>
              </a:rPr>
              <a:t>little</a:t>
            </a:r>
            <a:r>
              <a:rPr sz="2400" spc="-55" dirty="0">
                <a:latin typeface="Verdana"/>
                <a:cs typeface="Verdana"/>
              </a:rPr>
              <a:t> </a:t>
            </a:r>
            <a:r>
              <a:rPr sz="2400" spc="-30" dirty="0">
                <a:latin typeface="Verdana"/>
                <a:cs typeface="Verdana"/>
              </a:rPr>
              <a:t>windows</a:t>
            </a:r>
            <a:r>
              <a:rPr sz="2400" spc="-45" dirty="0">
                <a:latin typeface="Verdana"/>
                <a:cs typeface="Verdana"/>
              </a:rPr>
              <a:t> </a:t>
            </a:r>
            <a:r>
              <a:rPr sz="2400" spc="-15" dirty="0">
                <a:latin typeface="Verdana"/>
                <a:cs typeface="Verdana"/>
              </a:rPr>
              <a:t>of</a:t>
            </a:r>
            <a:r>
              <a:rPr sz="2400" spc="-50" dirty="0">
                <a:latin typeface="Verdana"/>
                <a:cs typeface="Verdana"/>
              </a:rPr>
              <a:t> </a:t>
            </a:r>
            <a:r>
              <a:rPr sz="2400" spc="-25" dirty="0">
                <a:latin typeface="Verdana"/>
                <a:cs typeface="Verdana"/>
              </a:rPr>
              <a:t>actions</a:t>
            </a:r>
            <a:endParaRPr sz="2400" dirty="0">
              <a:latin typeface="Verdana"/>
              <a:cs typeface="Verdana"/>
            </a:endParaRPr>
          </a:p>
          <a:p>
            <a:pPr marL="1247140">
              <a:spcBef>
                <a:spcPts val="500"/>
              </a:spcBef>
            </a:pPr>
            <a:r>
              <a:rPr sz="2000" dirty="0">
                <a:latin typeface="Verdana"/>
                <a:cs typeface="Verdana"/>
              </a:rPr>
              <a:t>–</a:t>
            </a:r>
            <a:r>
              <a:rPr sz="2000" spc="254" dirty="0">
                <a:latin typeface="Verdana"/>
                <a:cs typeface="Verdana"/>
              </a:rPr>
              <a:t> </a:t>
            </a:r>
            <a:r>
              <a:rPr sz="2000" dirty="0">
                <a:latin typeface="Verdana"/>
                <a:cs typeface="Verdana"/>
              </a:rPr>
              <a:t>shown/hidden </a:t>
            </a:r>
            <a:r>
              <a:rPr sz="2000" spc="-5" dirty="0">
                <a:latin typeface="Verdana"/>
                <a:cs typeface="Verdana"/>
              </a:rPr>
              <a:t>via</a:t>
            </a:r>
            <a:r>
              <a:rPr sz="2000" spc="5" dirty="0">
                <a:latin typeface="Verdana"/>
                <a:cs typeface="Verdana"/>
              </a:rPr>
              <a:t> </a:t>
            </a:r>
            <a:r>
              <a:rPr sz="2000" spc="-5" dirty="0">
                <a:latin typeface="Verdana"/>
                <a:cs typeface="Verdana"/>
              </a:rPr>
              <a:t>menu</a:t>
            </a:r>
            <a:r>
              <a:rPr sz="2000" dirty="0">
                <a:latin typeface="Verdana"/>
                <a:cs typeface="Verdana"/>
              </a:rPr>
              <a:t> </a:t>
            </a:r>
            <a:r>
              <a:rPr sz="2000" spc="-5" dirty="0">
                <a:latin typeface="Verdana"/>
                <a:cs typeface="Verdana"/>
              </a:rPr>
              <a:t>option</a:t>
            </a:r>
            <a:endParaRPr sz="2000" dirty="0">
              <a:latin typeface="Verdana"/>
              <a:cs typeface="Verdana"/>
            </a:endParaRPr>
          </a:p>
          <a:p>
            <a:pPr marL="1532890"/>
            <a:r>
              <a:rPr sz="2000" spc="-5" dirty="0">
                <a:latin typeface="Verdana"/>
                <a:cs typeface="Verdana"/>
              </a:rPr>
              <a:t>e.g.</a:t>
            </a:r>
            <a:r>
              <a:rPr sz="2000" dirty="0">
                <a:latin typeface="Verdana"/>
                <a:cs typeface="Verdana"/>
              </a:rPr>
              <a:t> </a:t>
            </a:r>
            <a:r>
              <a:rPr sz="2000" spc="-5" dirty="0">
                <a:latin typeface="Verdana"/>
                <a:cs typeface="Verdana"/>
              </a:rPr>
              <a:t>available</a:t>
            </a:r>
            <a:r>
              <a:rPr sz="2000" spc="5" dirty="0">
                <a:latin typeface="Verdana"/>
                <a:cs typeface="Verdana"/>
              </a:rPr>
              <a:t> </a:t>
            </a:r>
            <a:r>
              <a:rPr sz="2000" spc="-5" dirty="0">
                <a:latin typeface="Verdana"/>
                <a:cs typeface="Verdana"/>
              </a:rPr>
              <a:t>shapes </a:t>
            </a:r>
            <a:r>
              <a:rPr sz="2000" spc="5" dirty="0">
                <a:latin typeface="Verdana"/>
                <a:cs typeface="Verdana"/>
              </a:rPr>
              <a:t>in</a:t>
            </a:r>
            <a:r>
              <a:rPr sz="2000" dirty="0">
                <a:latin typeface="Verdana"/>
                <a:cs typeface="Verdana"/>
              </a:rPr>
              <a:t> drawing</a:t>
            </a:r>
            <a:r>
              <a:rPr sz="2000" spc="10" dirty="0">
                <a:latin typeface="Verdana"/>
                <a:cs typeface="Verdana"/>
              </a:rPr>
              <a:t> </a:t>
            </a:r>
            <a:r>
              <a:rPr sz="2000" spc="-5" dirty="0">
                <a:latin typeface="Verdana"/>
                <a:cs typeface="Verdana"/>
              </a:rPr>
              <a:t>package</a:t>
            </a:r>
            <a:endParaRPr sz="2000" dirty="0">
              <a:latin typeface="Verdana"/>
              <a:cs typeface="Verdana"/>
            </a:endParaRPr>
          </a:p>
          <a:p>
            <a:pPr marL="927100">
              <a:spcBef>
                <a:spcPts val="600"/>
              </a:spcBef>
            </a:pPr>
            <a:r>
              <a:rPr sz="2400" spc="-25" dirty="0">
                <a:latin typeface="Verdana"/>
                <a:cs typeface="Verdana"/>
              </a:rPr>
              <a:t>tear-off</a:t>
            </a:r>
            <a:r>
              <a:rPr sz="2400" spc="-40" dirty="0">
                <a:latin typeface="Verdana"/>
                <a:cs typeface="Verdana"/>
              </a:rPr>
              <a:t> </a:t>
            </a:r>
            <a:r>
              <a:rPr sz="2400" spc="-25" dirty="0">
                <a:latin typeface="Verdana"/>
                <a:cs typeface="Verdana"/>
              </a:rPr>
              <a:t>and</a:t>
            </a:r>
            <a:r>
              <a:rPr sz="2400" spc="-60" dirty="0">
                <a:latin typeface="Verdana"/>
                <a:cs typeface="Verdana"/>
              </a:rPr>
              <a:t> </a:t>
            </a:r>
            <a:r>
              <a:rPr sz="2400" spc="-25" dirty="0">
                <a:latin typeface="Verdana"/>
                <a:cs typeface="Verdana"/>
              </a:rPr>
              <a:t>pin-up</a:t>
            </a:r>
            <a:r>
              <a:rPr sz="2400" spc="-55" dirty="0">
                <a:latin typeface="Verdana"/>
                <a:cs typeface="Verdana"/>
              </a:rPr>
              <a:t> </a:t>
            </a:r>
            <a:r>
              <a:rPr sz="2400" spc="-30" dirty="0">
                <a:latin typeface="Verdana"/>
                <a:cs typeface="Verdana"/>
              </a:rPr>
              <a:t>menus</a:t>
            </a:r>
            <a:endParaRPr sz="2400" dirty="0">
              <a:latin typeface="Verdana"/>
              <a:cs typeface="Verdana"/>
            </a:endParaRPr>
          </a:p>
          <a:p>
            <a:pPr marL="1247140">
              <a:spcBef>
                <a:spcPts val="500"/>
              </a:spcBef>
            </a:pPr>
            <a:r>
              <a:rPr sz="2000" dirty="0">
                <a:latin typeface="Verdana"/>
                <a:cs typeface="Verdana"/>
              </a:rPr>
              <a:t>–</a:t>
            </a:r>
            <a:r>
              <a:rPr sz="2000" spc="265" dirty="0">
                <a:latin typeface="Verdana"/>
                <a:cs typeface="Verdana"/>
              </a:rPr>
              <a:t> </a:t>
            </a:r>
            <a:r>
              <a:rPr sz="2000" spc="-5" dirty="0">
                <a:latin typeface="Verdana"/>
                <a:cs typeface="Verdana"/>
              </a:rPr>
              <a:t>menu</a:t>
            </a:r>
            <a:r>
              <a:rPr sz="2000" spc="5" dirty="0">
                <a:latin typeface="Verdana"/>
                <a:cs typeface="Verdana"/>
              </a:rPr>
              <a:t> </a:t>
            </a:r>
            <a:r>
              <a:rPr sz="2000" spc="-5" dirty="0">
                <a:latin typeface="Verdana"/>
                <a:cs typeface="Verdana"/>
              </a:rPr>
              <a:t>‘tears </a:t>
            </a:r>
            <a:r>
              <a:rPr sz="2000" dirty="0">
                <a:latin typeface="Verdana"/>
                <a:cs typeface="Verdana"/>
              </a:rPr>
              <a:t>off’</a:t>
            </a:r>
            <a:r>
              <a:rPr sz="2000" spc="-10" dirty="0">
                <a:latin typeface="Verdana"/>
                <a:cs typeface="Verdana"/>
              </a:rPr>
              <a:t> </a:t>
            </a:r>
            <a:r>
              <a:rPr sz="2000" spc="5" dirty="0">
                <a:latin typeface="Verdana"/>
                <a:cs typeface="Verdana"/>
              </a:rPr>
              <a:t>to</a:t>
            </a:r>
            <a:r>
              <a:rPr sz="2000" spc="-5" dirty="0">
                <a:latin typeface="Verdana"/>
                <a:cs typeface="Verdana"/>
              </a:rPr>
              <a:t> become</a:t>
            </a:r>
            <a:r>
              <a:rPr sz="2000" dirty="0">
                <a:latin typeface="Verdana"/>
                <a:cs typeface="Verdana"/>
              </a:rPr>
              <a:t> </a:t>
            </a:r>
            <a:r>
              <a:rPr sz="2000" spc="-5" dirty="0">
                <a:latin typeface="Verdana"/>
                <a:cs typeface="Verdana"/>
              </a:rPr>
              <a:t>palette</a:t>
            </a:r>
            <a:endParaRPr sz="2000" dirty="0">
              <a:latin typeface="Verdana"/>
              <a:cs typeface="Verdana"/>
            </a:endParaRPr>
          </a:p>
        </p:txBody>
      </p:sp>
    </p:spTree>
    <p:extLst>
      <p:ext uri="{BB962C8B-B14F-4D97-AF65-F5344CB8AC3E}">
        <p14:creationId xmlns:p14="http://schemas.microsoft.com/office/powerpoint/2010/main" val="12419282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7270" y="894079"/>
            <a:ext cx="6170931" cy="689932"/>
          </a:xfrm>
          <a:prstGeom prst="rect">
            <a:avLst/>
          </a:prstGeom>
        </p:spPr>
        <p:txBody>
          <a:bodyPr vert="horz" wrap="square" lIns="0" tIns="12700" rIns="0" bIns="0" rtlCol="0" anchor="ctr">
            <a:spAutoFit/>
          </a:bodyPr>
          <a:lstStyle/>
          <a:p>
            <a:pPr marL="12700">
              <a:lnSpc>
                <a:spcPct val="100000"/>
              </a:lnSpc>
              <a:spcBef>
                <a:spcPts val="100"/>
              </a:spcBef>
            </a:pPr>
            <a:r>
              <a:rPr spc="-5" dirty="0"/>
              <a:t>Dialogue</a:t>
            </a:r>
            <a:r>
              <a:rPr spc="-60" dirty="0"/>
              <a:t> </a:t>
            </a:r>
            <a:r>
              <a:rPr spc="-5" dirty="0"/>
              <a:t>boxes</a:t>
            </a:r>
          </a:p>
        </p:txBody>
      </p:sp>
      <p:sp>
        <p:nvSpPr>
          <p:cNvPr id="3" name="object 3"/>
          <p:cNvSpPr txBox="1"/>
          <p:nvPr/>
        </p:nvSpPr>
        <p:spPr>
          <a:xfrm>
            <a:off x="2287269" y="2015490"/>
            <a:ext cx="7508240" cy="3359150"/>
          </a:xfrm>
          <a:prstGeom prst="rect">
            <a:avLst/>
          </a:prstGeom>
        </p:spPr>
        <p:txBody>
          <a:bodyPr vert="horz" wrap="square" lIns="0" tIns="12700" rIns="0" bIns="0" rtlCol="0">
            <a:spAutoFit/>
          </a:bodyPr>
          <a:lstStyle/>
          <a:p>
            <a:pPr marL="354965" marR="5080" indent="-342900">
              <a:spcBef>
                <a:spcPts val="100"/>
              </a:spcBef>
              <a:buChar char="•"/>
              <a:tabLst>
                <a:tab pos="355600" algn="l"/>
              </a:tabLst>
            </a:pPr>
            <a:r>
              <a:rPr sz="2800" spc="-10" dirty="0">
                <a:latin typeface="Verdana"/>
                <a:cs typeface="Verdana"/>
              </a:rPr>
              <a:t>information </a:t>
            </a:r>
            <a:r>
              <a:rPr sz="2800" spc="-5" dirty="0">
                <a:latin typeface="Verdana"/>
                <a:cs typeface="Verdana"/>
              </a:rPr>
              <a:t>windows that </a:t>
            </a:r>
            <a:r>
              <a:rPr sz="2800" spc="-10" dirty="0">
                <a:latin typeface="Verdana"/>
                <a:cs typeface="Verdana"/>
              </a:rPr>
              <a:t>pop up </a:t>
            </a:r>
            <a:r>
              <a:rPr sz="2800" spc="-5" dirty="0">
                <a:latin typeface="Verdana"/>
                <a:cs typeface="Verdana"/>
              </a:rPr>
              <a:t>to </a:t>
            </a:r>
            <a:r>
              <a:rPr sz="2800" dirty="0">
                <a:latin typeface="Verdana"/>
                <a:cs typeface="Verdana"/>
              </a:rPr>
              <a:t> </a:t>
            </a:r>
            <a:r>
              <a:rPr sz="2800" spc="-10" dirty="0">
                <a:latin typeface="Verdana"/>
                <a:cs typeface="Verdana"/>
              </a:rPr>
              <a:t>inform</a:t>
            </a:r>
            <a:r>
              <a:rPr sz="2800" dirty="0">
                <a:latin typeface="Verdana"/>
                <a:cs typeface="Verdana"/>
              </a:rPr>
              <a:t> </a:t>
            </a:r>
            <a:r>
              <a:rPr sz="2800" spc="-10" dirty="0">
                <a:latin typeface="Verdana"/>
                <a:cs typeface="Verdana"/>
              </a:rPr>
              <a:t>of</a:t>
            </a:r>
            <a:r>
              <a:rPr sz="2800" dirty="0">
                <a:latin typeface="Verdana"/>
                <a:cs typeface="Verdana"/>
              </a:rPr>
              <a:t> </a:t>
            </a:r>
            <a:r>
              <a:rPr sz="2800" spc="-5" dirty="0">
                <a:latin typeface="Verdana"/>
                <a:cs typeface="Verdana"/>
              </a:rPr>
              <a:t>an </a:t>
            </a:r>
            <a:r>
              <a:rPr sz="2800" spc="-10" dirty="0">
                <a:latin typeface="Verdana"/>
                <a:cs typeface="Verdana"/>
              </a:rPr>
              <a:t>important</a:t>
            </a:r>
            <a:r>
              <a:rPr sz="2800" spc="-5" dirty="0">
                <a:latin typeface="Verdana"/>
                <a:cs typeface="Verdana"/>
              </a:rPr>
              <a:t> event</a:t>
            </a:r>
            <a:r>
              <a:rPr sz="2800" spc="5" dirty="0">
                <a:latin typeface="Verdana"/>
                <a:cs typeface="Verdana"/>
              </a:rPr>
              <a:t> </a:t>
            </a:r>
            <a:r>
              <a:rPr sz="2800" spc="-10" dirty="0">
                <a:latin typeface="Verdana"/>
                <a:cs typeface="Verdana"/>
              </a:rPr>
              <a:t>or</a:t>
            </a:r>
            <a:r>
              <a:rPr sz="2800" dirty="0">
                <a:latin typeface="Verdana"/>
                <a:cs typeface="Verdana"/>
              </a:rPr>
              <a:t> </a:t>
            </a:r>
            <a:r>
              <a:rPr sz="2800" spc="-10" dirty="0">
                <a:latin typeface="Verdana"/>
                <a:cs typeface="Verdana"/>
              </a:rPr>
              <a:t>request </a:t>
            </a:r>
            <a:r>
              <a:rPr sz="2800" spc="-969" dirty="0">
                <a:latin typeface="Verdana"/>
                <a:cs typeface="Verdana"/>
              </a:rPr>
              <a:t> </a:t>
            </a:r>
            <a:r>
              <a:rPr sz="2800" spc="-10" dirty="0">
                <a:latin typeface="Verdana"/>
                <a:cs typeface="Verdana"/>
              </a:rPr>
              <a:t>information.</a:t>
            </a:r>
            <a:endParaRPr sz="2800">
              <a:latin typeface="Verdana"/>
              <a:cs typeface="Verdana"/>
            </a:endParaRPr>
          </a:p>
          <a:p>
            <a:pPr>
              <a:spcBef>
                <a:spcPts val="30"/>
              </a:spcBef>
            </a:pPr>
            <a:endParaRPr sz="3800">
              <a:latin typeface="Verdana"/>
              <a:cs typeface="Verdana"/>
            </a:endParaRPr>
          </a:p>
          <a:p>
            <a:pPr marL="755015" marR="455295">
              <a:tabLst>
                <a:tab pos="1572895" algn="l"/>
                <a:tab pos="4293235" algn="l"/>
              </a:tabLst>
            </a:pPr>
            <a:r>
              <a:rPr sz="2400" spc="-25" dirty="0">
                <a:latin typeface="Verdana"/>
                <a:cs typeface="Verdana"/>
              </a:rPr>
              <a:t>e.g:	</a:t>
            </a:r>
            <a:r>
              <a:rPr sz="2400" spc="-30" dirty="0">
                <a:latin typeface="Verdana"/>
                <a:cs typeface="Verdana"/>
              </a:rPr>
              <a:t>when</a:t>
            </a:r>
            <a:r>
              <a:rPr sz="2400" spc="-55" dirty="0">
                <a:latin typeface="Verdana"/>
                <a:cs typeface="Verdana"/>
              </a:rPr>
              <a:t> </a:t>
            </a:r>
            <a:r>
              <a:rPr sz="2400" spc="-25" dirty="0">
                <a:latin typeface="Verdana"/>
                <a:cs typeface="Verdana"/>
              </a:rPr>
              <a:t>saving</a:t>
            </a:r>
            <a:r>
              <a:rPr sz="2400" spc="-55" dirty="0">
                <a:latin typeface="Verdana"/>
                <a:cs typeface="Verdana"/>
              </a:rPr>
              <a:t> </a:t>
            </a:r>
            <a:r>
              <a:rPr sz="2400" dirty="0">
                <a:latin typeface="Verdana"/>
                <a:cs typeface="Verdana"/>
              </a:rPr>
              <a:t>a</a:t>
            </a:r>
            <a:r>
              <a:rPr sz="2400" spc="-55" dirty="0">
                <a:latin typeface="Verdana"/>
                <a:cs typeface="Verdana"/>
              </a:rPr>
              <a:t> </a:t>
            </a:r>
            <a:r>
              <a:rPr sz="2400" spc="-15" dirty="0">
                <a:latin typeface="Verdana"/>
                <a:cs typeface="Verdana"/>
              </a:rPr>
              <a:t>file,</a:t>
            </a:r>
            <a:r>
              <a:rPr sz="2400" spc="-45" dirty="0">
                <a:latin typeface="Verdana"/>
                <a:cs typeface="Verdana"/>
              </a:rPr>
              <a:t> </a:t>
            </a:r>
            <a:r>
              <a:rPr sz="2400" dirty="0">
                <a:latin typeface="Verdana"/>
                <a:cs typeface="Verdana"/>
              </a:rPr>
              <a:t>a</a:t>
            </a:r>
            <a:r>
              <a:rPr sz="2400" spc="-55" dirty="0">
                <a:latin typeface="Verdana"/>
                <a:cs typeface="Verdana"/>
              </a:rPr>
              <a:t> </a:t>
            </a:r>
            <a:r>
              <a:rPr sz="2400" spc="-25" dirty="0">
                <a:latin typeface="Verdana"/>
                <a:cs typeface="Verdana"/>
              </a:rPr>
              <a:t>dialogue</a:t>
            </a:r>
            <a:r>
              <a:rPr sz="2400" spc="-50" dirty="0">
                <a:latin typeface="Verdana"/>
                <a:cs typeface="Verdana"/>
              </a:rPr>
              <a:t> </a:t>
            </a:r>
            <a:r>
              <a:rPr sz="2400" spc="-25" dirty="0">
                <a:latin typeface="Verdana"/>
                <a:cs typeface="Verdana"/>
              </a:rPr>
              <a:t>box</a:t>
            </a:r>
            <a:r>
              <a:rPr sz="2400" spc="-50" dirty="0">
                <a:latin typeface="Verdana"/>
                <a:cs typeface="Verdana"/>
              </a:rPr>
              <a:t> </a:t>
            </a:r>
            <a:r>
              <a:rPr sz="2400" spc="-5" dirty="0">
                <a:latin typeface="Verdana"/>
                <a:cs typeface="Verdana"/>
              </a:rPr>
              <a:t>is </a:t>
            </a:r>
            <a:r>
              <a:rPr sz="2400" spc="-830" dirty="0">
                <a:latin typeface="Verdana"/>
                <a:cs typeface="Verdana"/>
              </a:rPr>
              <a:t> </a:t>
            </a:r>
            <a:r>
              <a:rPr sz="2400" spc="-25" dirty="0">
                <a:latin typeface="Verdana"/>
                <a:cs typeface="Verdana"/>
              </a:rPr>
              <a:t>displayed </a:t>
            </a:r>
            <a:r>
              <a:rPr sz="2400" spc="-15" dirty="0">
                <a:latin typeface="Verdana"/>
                <a:cs typeface="Verdana"/>
              </a:rPr>
              <a:t>to </a:t>
            </a:r>
            <a:r>
              <a:rPr sz="2400" spc="-20" dirty="0">
                <a:latin typeface="Verdana"/>
                <a:cs typeface="Verdana"/>
              </a:rPr>
              <a:t>allow the </a:t>
            </a:r>
            <a:r>
              <a:rPr sz="2400" spc="-25" dirty="0">
                <a:latin typeface="Verdana"/>
                <a:cs typeface="Verdana"/>
              </a:rPr>
              <a:t>user </a:t>
            </a:r>
            <a:r>
              <a:rPr sz="2400" spc="-10" dirty="0">
                <a:latin typeface="Verdana"/>
                <a:cs typeface="Verdana"/>
              </a:rPr>
              <a:t>to </a:t>
            </a:r>
            <a:r>
              <a:rPr sz="2400" spc="-25" dirty="0">
                <a:latin typeface="Verdana"/>
                <a:cs typeface="Verdana"/>
              </a:rPr>
              <a:t>specify </a:t>
            </a:r>
            <a:r>
              <a:rPr sz="2400" spc="-20" dirty="0">
                <a:latin typeface="Verdana"/>
                <a:cs typeface="Verdana"/>
              </a:rPr>
              <a:t>the </a:t>
            </a:r>
            <a:r>
              <a:rPr sz="2400" spc="-830" dirty="0">
                <a:latin typeface="Verdana"/>
                <a:cs typeface="Verdana"/>
              </a:rPr>
              <a:t> </a:t>
            </a:r>
            <a:r>
              <a:rPr sz="2400" spc="-25" dirty="0">
                <a:latin typeface="Verdana"/>
                <a:cs typeface="Verdana"/>
              </a:rPr>
              <a:t>filename</a:t>
            </a:r>
            <a:r>
              <a:rPr sz="2400" spc="-35" dirty="0">
                <a:latin typeface="Verdana"/>
                <a:cs typeface="Verdana"/>
              </a:rPr>
              <a:t> </a:t>
            </a:r>
            <a:r>
              <a:rPr sz="2400" spc="-20" dirty="0">
                <a:latin typeface="Verdana"/>
                <a:cs typeface="Verdana"/>
              </a:rPr>
              <a:t>and</a:t>
            </a:r>
            <a:r>
              <a:rPr sz="2400" spc="-40" dirty="0">
                <a:latin typeface="Verdana"/>
                <a:cs typeface="Verdana"/>
              </a:rPr>
              <a:t> </a:t>
            </a:r>
            <a:r>
              <a:rPr sz="2400" spc="-25" dirty="0">
                <a:latin typeface="Verdana"/>
                <a:cs typeface="Verdana"/>
              </a:rPr>
              <a:t>location.	</a:t>
            </a:r>
            <a:r>
              <a:rPr sz="2400" spc="-30" dirty="0">
                <a:latin typeface="Verdana"/>
                <a:cs typeface="Verdana"/>
              </a:rPr>
              <a:t>Once </a:t>
            </a:r>
            <a:r>
              <a:rPr sz="2400" spc="-20" dirty="0">
                <a:latin typeface="Verdana"/>
                <a:cs typeface="Verdana"/>
              </a:rPr>
              <a:t>the </a:t>
            </a:r>
            <a:r>
              <a:rPr sz="2400" spc="-15" dirty="0">
                <a:latin typeface="Verdana"/>
                <a:cs typeface="Verdana"/>
              </a:rPr>
              <a:t>file </a:t>
            </a:r>
            <a:r>
              <a:rPr sz="2400" spc="-5" dirty="0">
                <a:latin typeface="Verdana"/>
                <a:cs typeface="Verdana"/>
              </a:rPr>
              <a:t>is </a:t>
            </a:r>
            <a:r>
              <a:rPr sz="2400" dirty="0">
                <a:latin typeface="Verdana"/>
                <a:cs typeface="Verdana"/>
              </a:rPr>
              <a:t> </a:t>
            </a:r>
            <a:r>
              <a:rPr sz="2400" spc="-30" dirty="0">
                <a:latin typeface="Verdana"/>
                <a:cs typeface="Verdana"/>
              </a:rPr>
              <a:t>saved,</a:t>
            </a:r>
            <a:r>
              <a:rPr sz="2400" spc="-45" dirty="0">
                <a:latin typeface="Verdana"/>
                <a:cs typeface="Verdana"/>
              </a:rPr>
              <a:t> </a:t>
            </a:r>
            <a:r>
              <a:rPr sz="2400" spc="-20" dirty="0">
                <a:latin typeface="Verdana"/>
                <a:cs typeface="Verdana"/>
              </a:rPr>
              <a:t>the</a:t>
            </a:r>
            <a:r>
              <a:rPr sz="2400" spc="-45" dirty="0">
                <a:latin typeface="Verdana"/>
                <a:cs typeface="Verdana"/>
              </a:rPr>
              <a:t> </a:t>
            </a:r>
            <a:r>
              <a:rPr sz="2400" spc="-25" dirty="0">
                <a:latin typeface="Verdana"/>
                <a:cs typeface="Verdana"/>
              </a:rPr>
              <a:t>box</a:t>
            </a:r>
            <a:r>
              <a:rPr sz="2400" spc="-45" dirty="0">
                <a:latin typeface="Verdana"/>
                <a:cs typeface="Verdana"/>
              </a:rPr>
              <a:t> </a:t>
            </a:r>
            <a:r>
              <a:rPr sz="2400" spc="-30" dirty="0">
                <a:latin typeface="Verdana"/>
                <a:cs typeface="Verdana"/>
              </a:rPr>
              <a:t>disappears.</a:t>
            </a:r>
            <a:endParaRPr sz="2400">
              <a:latin typeface="Verdana"/>
              <a:cs typeface="Verdana"/>
            </a:endParaRPr>
          </a:p>
        </p:txBody>
      </p:sp>
    </p:spTree>
    <p:extLst>
      <p:ext uri="{BB962C8B-B14F-4D97-AF65-F5344CB8AC3E}">
        <p14:creationId xmlns:p14="http://schemas.microsoft.com/office/powerpoint/2010/main" val="41452518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810870" y="2076268"/>
            <a:ext cx="9144000" cy="936154"/>
          </a:xfrm>
          <a:prstGeom prst="rect">
            <a:avLst/>
          </a:prstGeom>
        </p:spPr>
        <p:txBody>
          <a:bodyPr vert="horz" wrap="square" lIns="0" tIns="12700" rIns="0" bIns="0" rtlCol="0" anchor="b">
            <a:spAutoFit/>
          </a:bodyPr>
          <a:lstStyle/>
          <a:p>
            <a:pPr marL="13335">
              <a:lnSpc>
                <a:spcPct val="100000"/>
              </a:lnSpc>
              <a:spcBef>
                <a:spcPts val="100"/>
              </a:spcBef>
            </a:pPr>
            <a:r>
              <a:rPr spc="-5" dirty="0"/>
              <a:t>interactivity</a:t>
            </a:r>
          </a:p>
        </p:txBody>
      </p:sp>
      <p:sp>
        <p:nvSpPr>
          <p:cNvPr id="3" name="object 3"/>
          <p:cNvSpPr txBox="1">
            <a:spLocks noGrp="1"/>
          </p:cNvSpPr>
          <p:nvPr>
            <p:ph type="subTitle" idx="4294967295"/>
          </p:nvPr>
        </p:nvSpPr>
        <p:spPr>
          <a:xfrm flipH="1">
            <a:off x="3048000" y="779931"/>
            <a:ext cx="6436659" cy="534185"/>
          </a:xfrm>
          <a:prstGeom prst="rect">
            <a:avLst/>
          </a:prstGeom>
        </p:spPr>
        <p:txBody>
          <a:bodyPr vert="horz" wrap="square" lIns="0" tIns="12700" rIns="0" bIns="0" rtlCol="0">
            <a:spAutoFit/>
          </a:bodyPr>
          <a:lstStyle/>
          <a:p>
            <a:pPr marL="496570" marR="5080" indent="-406400">
              <a:lnSpc>
                <a:spcPct val="120800"/>
              </a:lnSpc>
              <a:spcBef>
                <a:spcPts val="100"/>
              </a:spcBef>
            </a:pPr>
            <a:r>
              <a:rPr spc="-5" dirty="0"/>
              <a:t>easy</a:t>
            </a:r>
            <a:r>
              <a:rPr spc="-30" dirty="0"/>
              <a:t> </a:t>
            </a:r>
            <a:r>
              <a:rPr spc="5" dirty="0"/>
              <a:t>to</a:t>
            </a:r>
            <a:r>
              <a:rPr spc="-35" dirty="0"/>
              <a:t> </a:t>
            </a:r>
            <a:r>
              <a:rPr spc="-5" dirty="0"/>
              <a:t>focus</a:t>
            </a:r>
            <a:r>
              <a:rPr spc="-30" dirty="0"/>
              <a:t> </a:t>
            </a:r>
            <a:r>
              <a:rPr spc="-10" dirty="0"/>
              <a:t>on</a:t>
            </a:r>
            <a:r>
              <a:rPr spc="-25" dirty="0"/>
              <a:t> </a:t>
            </a:r>
            <a:r>
              <a:rPr spc="-10" dirty="0"/>
              <a:t>look </a:t>
            </a:r>
            <a:r>
              <a:rPr spc="-969" dirty="0"/>
              <a:t> </a:t>
            </a:r>
            <a:r>
              <a:rPr spc="-5" dirty="0"/>
              <a:t>what</a:t>
            </a:r>
            <a:r>
              <a:rPr spc="-20" dirty="0"/>
              <a:t> </a:t>
            </a:r>
            <a:r>
              <a:rPr spc="-10" dirty="0"/>
              <a:t>about</a:t>
            </a:r>
            <a:r>
              <a:rPr spc="-15" dirty="0"/>
              <a:t> </a:t>
            </a:r>
            <a:r>
              <a:rPr spc="-5" dirty="0"/>
              <a:t>feel?</a:t>
            </a:r>
          </a:p>
        </p:txBody>
      </p:sp>
    </p:spTree>
    <p:extLst>
      <p:ext uri="{BB962C8B-B14F-4D97-AF65-F5344CB8AC3E}">
        <p14:creationId xmlns:p14="http://schemas.microsoft.com/office/powerpoint/2010/main" val="1546195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524000" y="1"/>
            <a:ext cx="0" cy="461665"/>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5</a:t>
            </a:fld>
            <a:endParaRPr dirty="0"/>
          </a:p>
        </p:txBody>
      </p:sp>
      <p:sp>
        <p:nvSpPr>
          <p:cNvPr id="2" name="object 2"/>
          <p:cNvSpPr txBox="1">
            <a:spLocks noGrp="1"/>
          </p:cNvSpPr>
          <p:nvPr>
            <p:ph type="title"/>
          </p:nvPr>
        </p:nvSpPr>
        <p:spPr>
          <a:xfrm>
            <a:off x="5303901" y="573735"/>
            <a:ext cx="1583690" cy="697230"/>
          </a:xfrm>
          <a:prstGeom prst="rect">
            <a:avLst/>
          </a:prstGeom>
        </p:spPr>
        <p:txBody>
          <a:bodyPr vert="horz" wrap="square" lIns="0" tIns="13335" rIns="0" bIns="0" rtlCol="0" anchor="ctr">
            <a:spAutoFit/>
          </a:bodyPr>
          <a:lstStyle/>
          <a:p>
            <a:pPr marL="12700">
              <a:lnSpc>
                <a:spcPct val="100000"/>
              </a:lnSpc>
              <a:spcBef>
                <a:spcPts val="105"/>
              </a:spcBef>
            </a:pPr>
            <a:r>
              <a:rPr spc="-5" dirty="0"/>
              <a:t>VISI</a:t>
            </a:r>
            <a:r>
              <a:rPr spc="-15" dirty="0"/>
              <a:t>O</a:t>
            </a:r>
            <a:r>
              <a:rPr dirty="0"/>
              <a:t>N</a:t>
            </a:r>
          </a:p>
        </p:txBody>
      </p:sp>
      <p:sp>
        <p:nvSpPr>
          <p:cNvPr id="3" name="object 3"/>
          <p:cNvSpPr txBox="1"/>
          <p:nvPr/>
        </p:nvSpPr>
        <p:spPr>
          <a:xfrm>
            <a:off x="792403" y="1270965"/>
            <a:ext cx="6267303" cy="5013552"/>
          </a:xfrm>
          <a:prstGeom prst="rect">
            <a:avLst/>
          </a:prstGeom>
        </p:spPr>
        <p:txBody>
          <a:bodyPr vert="horz" wrap="square" lIns="0" tIns="62865" rIns="0" bIns="0" rtlCol="0">
            <a:spAutoFit/>
          </a:bodyPr>
          <a:lstStyle/>
          <a:p>
            <a:pPr marL="241300" marR="10795" indent="-228600" algn="just">
              <a:lnSpc>
                <a:spcPts val="3000"/>
              </a:lnSpc>
              <a:spcBef>
                <a:spcPts val="495"/>
              </a:spcBef>
              <a:buFont typeface="Arial MT"/>
              <a:buChar char="•"/>
              <a:tabLst>
                <a:tab pos="241300" algn="l"/>
              </a:tabLst>
            </a:pPr>
            <a:r>
              <a:rPr sz="2400" spc="-15" dirty="0">
                <a:latin typeface="Times New Roman" panose="02020603050405020304" pitchFamily="18" charset="0"/>
                <a:cs typeface="Times New Roman" panose="02020603050405020304" pitchFamily="18" charset="0"/>
              </a:rPr>
              <a:t>Human</a:t>
            </a:r>
            <a:r>
              <a:rPr sz="2400" spc="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vision</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is</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a:t>
            </a:r>
            <a:r>
              <a:rPr sz="2400" spc="-1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highly</a:t>
            </a:r>
            <a:r>
              <a:rPr sz="2400" spc="10" dirty="0">
                <a:latin typeface="Times New Roman" panose="02020603050405020304" pitchFamily="18" charset="0"/>
                <a:cs typeface="Times New Roman" panose="02020603050405020304" pitchFamily="18" charset="0"/>
              </a:rPr>
              <a:t> </a:t>
            </a:r>
            <a:r>
              <a:rPr sz="2400" spc="-35" dirty="0">
                <a:latin typeface="Times New Roman" panose="02020603050405020304" pitchFamily="18" charset="0"/>
                <a:cs typeface="Times New Roman" panose="02020603050405020304" pitchFamily="18" charset="0"/>
              </a:rPr>
              <a:t>complex</a:t>
            </a:r>
            <a:r>
              <a:rPr sz="2400" spc="10" dirty="0">
                <a:latin typeface="Times New Roman" panose="02020603050405020304" pitchFamily="18" charset="0"/>
                <a:cs typeface="Times New Roman" panose="02020603050405020304" pitchFamily="18" charset="0"/>
              </a:rPr>
              <a:t> </a:t>
            </a:r>
            <a:r>
              <a:rPr sz="2400" spc="-5" dirty="0" smtClean="0">
                <a:latin typeface="Times New Roman" panose="02020603050405020304" pitchFamily="18" charset="0"/>
                <a:cs typeface="Times New Roman" panose="02020603050405020304" pitchFamily="18" charset="0"/>
              </a:rPr>
              <a:t>activity</a:t>
            </a:r>
            <a:r>
              <a:rPr lang="en-IN" sz="2400" spc="-45" dirty="0">
                <a:latin typeface="Times New Roman" panose="02020603050405020304" pitchFamily="18" charset="0"/>
                <a:cs typeface="Times New Roman" panose="02020603050405020304" pitchFamily="18" charset="0"/>
              </a:rPr>
              <a:t> </a:t>
            </a:r>
            <a:r>
              <a:rPr sz="2400" spc="-15" dirty="0" smtClean="0">
                <a:latin typeface="Times New Roman" panose="02020603050405020304" pitchFamily="18" charset="0"/>
                <a:cs typeface="Times New Roman" panose="02020603050405020304" pitchFamily="18" charset="0"/>
              </a:rPr>
              <a:t>but</a:t>
            </a:r>
            <a:r>
              <a:rPr sz="2400" spc="10" dirty="0" smtClean="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it</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is </a:t>
            </a:r>
            <a:r>
              <a:rPr sz="2400" spc="-6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a:t>
            </a:r>
            <a:r>
              <a:rPr sz="2400" spc="-4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primary</a:t>
            </a:r>
            <a:r>
              <a:rPr sz="2400" spc="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source</a:t>
            </a:r>
            <a:r>
              <a:rPr sz="2400" spc="-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spc="-25" dirty="0">
                <a:latin typeface="Times New Roman" panose="02020603050405020304" pitchFamily="18" charset="0"/>
                <a:cs typeface="Times New Roman" panose="02020603050405020304" pitchFamily="18" charset="0"/>
              </a:rPr>
              <a:t> information</a:t>
            </a:r>
            <a:r>
              <a:rPr sz="2400" spc="-45" dirty="0">
                <a:latin typeface="Times New Roman" panose="02020603050405020304" pitchFamily="18" charset="0"/>
                <a:cs typeface="Times New Roman" panose="02020603050405020304" pitchFamily="18" charset="0"/>
              </a:rPr>
              <a:t> </a:t>
            </a:r>
            <a:r>
              <a:rPr sz="2400" spc="-40" dirty="0">
                <a:latin typeface="Times New Roman" panose="02020603050405020304" pitchFamily="18" charset="0"/>
                <a:cs typeface="Times New Roman" panose="02020603050405020304" pitchFamily="18" charset="0"/>
              </a:rPr>
              <a:t>for</a:t>
            </a:r>
            <a:r>
              <a:rPr sz="2400" spc="-6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a:t>
            </a:r>
            <a:r>
              <a:rPr sz="2400" spc="114" dirty="0">
                <a:latin typeface="Times New Roman" panose="02020603050405020304" pitchFamily="18" charset="0"/>
                <a:cs typeface="Times New Roman" panose="02020603050405020304" pitchFamily="18" charset="0"/>
              </a:rPr>
              <a:t> </a:t>
            </a:r>
            <a:r>
              <a:rPr sz="2400" spc="-35" dirty="0" smtClean="0">
                <a:latin typeface="Times New Roman" panose="02020603050405020304" pitchFamily="18" charset="0"/>
                <a:cs typeface="Times New Roman" panose="02020603050405020304" pitchFamily="18" charset="0"/>
              </a:rPr>
              <a:t>person</a:t>
            </a:r>
            <a:endParaRPr lang="en-IN" sz="2400" spc="-35" dirty="0" smtClean="0">
              <a:latin typeface="Times New Roman" panose="02020603050405020304" pitchFamily="18" charset="0"/>
              <a:cs typeface="Times New Roman" panose="02020603050405020304" pitchFamily="18" charset="0"/>
            </a:endParaRPr>
          </a:p>
          <a:p>
            <a:pPr marL="241300" marR="10795" indent="-228600" algn="just">
              <a:lnSpc>
                <a:spcPts val="3000"/>
              </a:lnSpc>
              <a:spcBef>
                <a:spcPts val="495"/>
              </a:spcBef>
              <a:buFont typeface="Arial MT"/>
              <a:buChar char="•"/>
              <a:tabLst>
                <a:tab pos="241300" algn="l"/>
              </a:tabLst>
            </a:pPr>
            <a:r>
              <a:rPr lang="en-US" sz="2400" spc="-20" dirty="0">
                <a:cs typeface="Calibri"/>
              </a:rPr>
              <a:t>Light </a:t>
            </a:r>
            <a:r>
              <a:rPr lang="en-US" sz="2400" spc="-5" dirty="0">
                <a:cs typeface="Calibri"/>
              </a:rPr>
              <a:t>is </a:t>
            </a:r>
            <a:r>
              <a:rPr lang="en-US" sz="2400" spc="-25" dirty="0">
                <a:cs typeface="Calibri"/>
              </a:rPr>
              <a:t>reflected </a:t>
            </a:r>
            <a:r>
              <a:rPr lang="en-US" sz="2400" spc="-35" dirty="0">
                <a:cs typeface="Calibri"/>
              </a:rPr>
              <a:t>from </a:t>
            </a:r>
            <a:r>
              <a:rPr lang="en-US" sz="2400" spc="-15" dirty="0">
                <a:cs typeface="Calibri"/>
              </a:rPr>
              <a:t>objects </a:t>
            </a:r>
            <a:r>
              <a:rPr lang="en-US" sz="2400" spc="-5" dirty="0">
                <a:cs typeface="Calibri"/>
              </a:rPr>
              <a:t>and </a:t>
            </a:r>
            <a:r>
              <a:rPr lang="en-US" sz="2400" spc="-10" dirty="0">
                <a:cs typeface="Calibri"/>
              </a:rPr>
              <a:t>their </a:t>
            </a:r>
            <a:r>
              <a:rPr lang="en-US" sz="2400" spc="-20" dirty="0">
                <a:cs typeface="Calibri"/>
              </a:rPr>
              <a:t>image </a:t>
            </a:r>
            <a:r>
              <a:rPr lang="en-US" sz="2400" spc="-15" dirty="0">
                <a:cs typeface="Calibri"/>
              </a:rPr>
              <a:t>is </a:t>
            </a:r>
            <a:r>
              <a:rPr lang="en-US" sz="2400" spc="-620" dirty="0">
                <a:cs typeface="Calibri"/>
              </a:rPr>
              <a:t> </a:t>
            </a:r>
            <a:r>
              <a:rPr lang="en-US" sz="2400" spc="-25" dirty="0">
                <a:cs typeface="Calibri"/>
              </a:rPr>
              <a:t>focused</a:t>
            </a:r>
            <a:r>
              <a:rPr lang="en-US" sz="2400" spc="-45" dirty="0">
                <a:cs typeface="Calibri"/>
              </a:rPr>
              <a:t> </a:t>
            </a:r>
            <a:r>
              <a:rPr lang="en-US" sz="2400" spc="-20" dirty="0">
                <a:cs typeface="Calibri"/>
              </a:rPr>
              <a:t>upside</a:t>
            </a:r>
            <a:r>
              <a:rPr lang="en-US" sz="2400" spc="-10" dirty="0">
                <a:cs typeface="Calibri"/>
              </a:rPr>
              <a:t> </a:t>
            </a:r>
            <a:r>
              <a:rPr lang="en-US" sz="2400" spc="-15" dirty="0">
                <a:cs typeface="Calibri"/>
              </a:rPr>
              <a:t>down</a:t>
            </a:r>
            <a:r>
              <a:rPr lang="en-US" sz="2400" spc="5" dirty="0">
                <a:cs typeface="Calibri"/>
              </a:rPr>
              <a:t> </a:t>
            </a:r>
            <a:r>
              <a:rPr lang="en-US" sz="2400" spc="-5" dirty="0">
                <a:cs typeface="Calibri"/>
              </a:rPr>
              <a:t>on</a:t>
            </a:r>
            <a:r>
              <a:rPr lang="en-US" sz="2400" spc="-10" dirty="0">
                <a:cs typeface="Calibri"/>
              </a:rPr>
              <a:t> </a:t>
            </a:r>
            <a:r>
              <a:rPr lang="en-US" sz="2400" spc="-5" dirty="0">
                <a:cs typeface="Calibri"/>
              </a:rPr>
              <a:t>the</a:t>
            </a:r>
            <a:r>
              <a:rPr lang="en-US" sz="2400" spc="-10" dirty="0">
                <a:cs typeface="Calibri"/>
              </a:rPr>
              <a:t> </a:t>
            </a:r>
            <a:r>
              <a:rPr lang="en-US" sz="2400" spc="-15" dirty="0">
                <a:cs typeface="Calibri"/>
              </a:rPr>
              <a:t>back</a:t>
            </a:r>
            <a:r>
              <a:rPr lang="en-US" sz="2400" spc="-5" dirty="0">
                <a:cs typeface="Calibri"/>
              </a:rPr>
              <a:t> of </a:t>
            </a:r>
            <a:r>
              <a:rPr lang="en-US" sz="2400" spc="-10" dirty="0">
                <a:cs typeface="Calibri"/>
              </a:rPr>
              <a:t>the</a:t>
            </a:r>
            <a:r>
              <a:rPr lang="en-US" sz="2400" spc="140" dirty="0">
                <a:cs typeface="Calibri"/>
              </a:rPr>
              <a:t> </a:t>
            </a:r>
            <a:r>
              <a:rPr lang="en-US" sz="2400" spc="-40" dirty="0">
                <a:cs typeface="Calibri"/>
              </a:rPr>
              <a:t>eye</a:t>
            </a:r>
            <a:endParaRPr lang="en-US" sz="2400" dirty="0">
              <a:cs typeface="Calibri"/>
            </a:endParaRPr>
          </a:p>
          <a:p>
            <a:pPr marL="241300" marR="5080" indent="-241300" algn="just">
              <a:spcBef>
                <a:spcPts val="560"/>
              </a:spcBef>
              <a:buFont typeface="Arial MT"/>
              <a:buChar char="•"/>
              <a:tabLst>
                <a:tab pos="241300" algn="l"/>
              </a:tabLst>
            </a:pPr>
            <a:r>
              <a:rPr sz="2400" spc="-15" dirty="0" smtClean="0">
                <a:latin typeface="Times New Roman" panose="02020603050405020304" pitchFamily="18" charset="0"/>
                <a:cs typeface="Times New Roman" panose="02020603050405020304" pitchFamily="18" charset="0"/>
              </a:rPr>
              <a:t>Visual</a:t>
            </a:r>
            <a:r>
              <a:rPr sz="2400" spc="-20" dirty="0" smtClean="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perception</a:t>
            </a:r>
            <a:r>
              <a:rPr sz="2400" spc="1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can</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be</a:t>
            </a:r>
            <a:r>
              <a:rPr sz="2400" spc="-20" dirty="0">
                <a:latin typeface="Times New Roman" panose="02020603050405020304" pitchFamily="18" charset="0"/>
                <a:cs typeface="Times New Roman" panose="02020603050405020304" pitchFamily="18" charset="0"/>
              </a:rPr>
              <a:t> divided</a:t>
            </a:r>
            <a:r>
              <a:rPr sz="2400" spc="35" dirty="0">
                <a:latin typeface="Times New Roman" panose="02020603050405020304" pitchFamily="18" charset="0"/>
                <a:cs typeface="Times New Roman" panose="02020603050405020304" pitchFamily="18" charset="0"/>
              </a:rPr>
              <a:t> </a:t>
            </a:r>
            <a:r>
              <a:rPr sz="2400" spc="-40" dirty="0">
                <a:latin typeface="Times New Roman" panose="02020603050405020304" pitchFamily="18" charset="0"/>
                <a:cs typeface="Times New Roman" panose="02020603050405020304" pitchFamily="18" charset="0"/>
              </a:rPr>
              <a:t>into</a:t>
            </a:r>
            <a:r>
              <a:rPr sz="2400" spc="-2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two</a:t>
            </a:r>
            <a:r>
              <a:rPr sz="2400" spc="95" dirty="0">
                <a:latin typeface="Times New Roman" panose="02020603050405020304" pitchFamily="18" charset="0"/>
                <a:cs typeface="Times New Roman" panose="02020603050405020304" pitchFamily="18" charset="0"/>
              </a:rPr>
              <a:t> </a:t>
            </a:r>
            <a:r>
              <a:rPr sz="2400" spc="-40" dirty="0">
                <a:latin typeface="Times New Roman" panose="02020603050405020304" pitchFamily="18" charset="0"/>
                <a:cs typeface="Times New Roman" panose="02020603050405020304" pitchFamily="18" charset="0"/>
              </a:rPr>
              <a:t>stages:</a:t>
            </a:r>
            <a:endParaRPr sz="2400" dirty="0">
              <a:latin typeface="Times New Roman" panose="02020603050405020304" pitchFamily="18" charset="0"/>
              <a:cs typeface="Times New Roman" panose="02020603050405020304" pitchFamily="18" charset="0"/>
            </a:endParaRPr>
          </a:p>
          <a:p>
            <a:pPr marL="229235" marR="6350" lvl="1" indent="-229235" algn="just">
              <a:spcBef>
                <a:spcPts val="235"/>
              </a:spcBef>
              <a:buFont typeface="Arial MT"/>
              <a:buChar char="•"/>
              <a:tabLst>
                <a:tab pos="229235" algn="l"/>
              </a:tabLst>
            </a:pPr>
            <a:r>
              <a:rPr sz="2400" spc="-25" dirty="0">
                <a:latin typeface="Times New Roman" panose="02020603050405020304" pitchFamily="18" charset="0"/>
                <a:cs typeface="Times New Roman" panose="02020603050405020304" pitchFamily="18" charset="0"/>
              </a:rPr>
              <a:t>Physical</a:t>
            </a:r>
            <a:r>
              <a:rPr sz="2400" spc="-8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reception</a:t>
            </a:r>
            <a:r>
              <a:rPr sz="2400" spc="-6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spc="-3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stimulus</a:t>
            </a:r>
            <a:r>
              <a:rPr sz="2400" spc="-6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from</a:t>
            </a:r>
            <a:r>
              <a:rPr sz="2400" spc="-6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5" dirty="0">
                <a:latin typeface="Times New Roman" panose="02020603050405020304" pitchFamily="18" charset="0"/>
                <a:cs typeface="Times New Roman" panose="02020603050405020304" pitchFamily="18" charset="0"/>
              </a:rPr>
              <a:t> outside</a:t>
            </a:r>
            <a:r>
              <a:rPr sz="2400" spc="-110" dirty="0">
                <a:latin typeface="Times New Roman" panose="02020603050405020304" pitchFamily="18" charset="0"/>
                <a:cs typeface="Times New Roman" panose="02020603050405020304" pitchFamily="18" charset="0"/>
              </a:rPr>
              <a:t> </a:t>
            </a:r>
            <a:r>
              <a:rPr sz="2400" spc="-20" dirty="0" smtClean="0">
                <a:latin typeface="Times New Roman" panose="02020603050405020304" pitchFamily="18" charset="0"/>
                <a:cs typeface="Times New Roman" panose="02020603050405020304" pitchFamily="18" charset="0"/>
              </a:rPr>
              <a:t>world</a:t>
            </a:r>
            <a:endParaRPr lang="en-IN" sz="2400" dirty="0">
              <a:latin typeface="Times New Roman" panose="02020603050405020304" pitchFamily="18" charset="0"/>
              <a:cs typeface="Times New Roman" panose="02020603050405020304" pitchFamily="18" charset="0"/>
            </a:endParaRPr>
          </a:p>
          <a:p>
            <a:pPr marL="229235" marR="6350" lvl="1" indent="-229235" algn="just">
              <a:spcBef>
                <a:spcPts val="235"/>
              </a:spcBef>
              <a:buFont typeface="Arial MT"/>
              <a:buChar char="•"/>
              <a:tabLst>
                <a:tab pos="229235" algn="l"/>
              </a:tabLst>
            </a:pPr>
            <a:r>
              <a:rPr sz="2400" spc="-20" dirty="0" smtClean="0">
                <a:latin typeface="Times New Roman" panose="02020603050405020304" pitchFamily="18" charset="0"/>
                <a:cs typeface="Times New Roman" panose="02020603050405020304" pitchFamily="18" charset="0"/>
              </a:rPr>
              <a:t>Processing</a:t>
            </a:r>
            <a:r>
              <a:rPr sz="2400" spc="-35" dirty="0" smtClean="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a:t>
            </a:r>
            <a:r>
              <a:rPr sz="2400" spc="-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interpretation</a:t>
            </a:r>
            <a:r>
              <a:rPr sz="2400" spc="-8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spc="-20" dirty="0">
                <a:latin typeface="Times New Roman" panose="02020603050405020304" pitchFamily="18" charset="0"/>
                <a:cs typeface="Times New Roman" panose="02020603050405020304" pitchFamily="18" charset="0"/>
              </a:rPr>
              <a:t> that</a:t>
            </a:r>
            <a:r>
              <a:rPr sz="2400" spc="-4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stimulus</a:t>
            </a:r>
            <a:endParaRPr sz="2400" dirty="0">
              <a:latin typeface="Times New Roman" panose="02020603050405020304" pitchFamily="18" charset="0"/>
              <a:cs typeface="Times New Roman" panose="02020603050405020304" pitchFamily="18" charset="0"/>
            </a:endParaRPr>
          </a:p>
          <a:p>
            <a:pPr marL="241300" indent="-228600" algn="just">
              <a:spcBef>
                <a:spcPts val="575"/>
              </a:spcBef>
              <a:buFont typeface="Arial MT"/>
              <a:buChar char="•"/>
              <a:tabLst>
                <a:tab pos="241300" algn="l"/>
              </a:tabLst>
            </a:pPr>
            <a:r>
              <a:rPr sz="2400" spc="-20" dirty="0">
                <a:latin typeface="Times New Roman" panose="02020603050405020304" pitchFamily="18" charset="0"/>
                <a:cs typeface="Times New Roman" panose="02020603050405020304" pitchFamily="18" charset="0"/>
              </a:rPr>
              <a:t>Vision</a:t>
            </a:r>
            <a:r>
              <a:rPr sz="2400" spc="-1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begins</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with</a:t>
            </a:r>
            <a:r>
              <a:rPr sz="2400" spc="2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light</a:t>
            </a:r>
            <a:endParaRPr sz="2400" dirty="0">
              <a:latin typeface="Times New Roman" panose="02020603050405020304" pitchFamily="18" charset="0"/>
              <a:cs typeface="Times New Roman" panose="02020603050405020304" pitchFamily="18" charset="0"/>
            </a:endParaRPr>
          </a:p>
          <a:p>
            <a:pPr marL="241300" marR="1054735" indent="-228600" algn="just">
              <a:lnSpc>
                <a:spcPts val="3000"/>
              </a:lnSpc>
              <a:spcBef>
                <a:spcPts val="1130"/>
              </a:spcBef>
              <a:buFont typeface="Arial MT"/>
              <a:buChar char="•"/>
              <a:tabLst>
                <a:tab pos="241300" algn="l"/>
              </a:tabLst>
            </a:pPr>
            <a:r>
              <a:rPr sz="2400" spc="-100" dirty="0">
                <a:latin typeface="Times New Roman" panose="02020603050405020304" pitchFamily="18" charset="0"/>
                <a:cs typeface="Times New Roman" panose="02020603050405020304" pitchFamily="18" charset="0"/>
              </a:rPr>
              <a:t>E</a:t>
            </a:r>
            <a:r>
              <a:rPr sz="2400" spc="-85" dirty="0">
                <a:latin typeface="Times New Roman" panose="02020603050405020304" pitchFamily="18" charset="0"/>
                <a:cs typeface="Times New Roman" panose="02020603050405020304" pitchFamily="18" charset="0"/>
              </a:rPr>
              <a:t>y</a:t>
            </a:r>
            <a:r>
              <a:rPr sz="2400" spc="-5" dirty="0">
                <a:latin typeface="Times New Roman" panose="02020603050405020304" pitchFamily="18" charset="0"/>
                <a:cs typeface="Times New Roman" panose="02020603050405020304" pitchFamily="18" charset="0"/>
              </a:rPr>
              <a:t>e</a:t>
            </a:r>
            <a:r>
              <a:rPr sz="2400" spc="-10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i</a:t>
            </a:r>
            <a:r>
              <a:rPr sz="2400" spc="-5" dirty="0">
                <a:latin typeface="Times New Roman" panose="02020603050405020304" pitchFamily="18" charset="0"/>
                <a:cs typeface="Times New Roman" panose="02020603050405020304" pitchFamily="18" charset="0"/>
              </a:rPr>
              <a:t>s</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 mechan</a:t>
            </a:r>
            <a:r>
              <a:rPr sz="2400" spc="-20" dirty="0">
                <a:latin typeface="Times New Roman" panose="02020603050405020304" pitchFamily="18" charset="0"/>
                <a:cs typeface="Times New Roman" panose="02020603050405020304" pitchFamily="18" charset="0"/>
              </a:rPr>
              <a:t>i</a:t>
            </a:r>
            <a:r>
              <a:rPr sz="2400" spc="-10" dirty="0">
                <a:latin typeface="Times New Roman" panose="02020603050405020304" pitchFamily="18" charset="0"/>
                <a:cs typeface="Times New Roman" panose="02020603050405020304" pitchFamily="18" charset="0"/>
              </a:rPr>
              <a:t>s</a:t>
            </a:r>
            <a:r>
              <a:rPr sz="2400" spc="-5" dirty="0">
                <a:latin typeface="Times New Roman" panose="02020603050405020304" pitchFamily="18" charset="0"/>
                <a:cs typeface="Times New Roman" panose="02020603050405020304" pitchFamily="18" charset="0"/>
              </a:rPr>
              <a:t>m</a:t>
            </a:r>
            <a:r>
              <a:rPr sz="2400" spc="-20" dirty="0">
                <a:latin typeface="Times New Roman" panose="02020603050405020304" pitchFamily="18" charset="0"/>
                <a:cs typeface="Times New Roman" panose="02020603050405020304" pitchFamily="18" charset="0"/>
              </a:rPr>
              <a:t> </a:t>
            </a:r>
            <a:r>
              <a:rPr sz="2400" spc="-90" dirty="0">
                <a:latin typeface="Times New Roman" panose="02020603050405020304" pitchFamily="18" charset="0"/>
                <a:cs typeface="Times New Roman" panose="02020603050405020304" pitchFamily="18" charset="0"/>
              </a:rPr>
              <a:t>f</a:t>
            </a:r>
            <a:r>
              <a:rPr sz="2400" spc="-30" dirty="0">
                <a:latin typeface="Times New Roman" panose="02020603050405020304" pitchFamily="18" charset="0"/>
                <a:cs typeface="Times New Roman" panose="02020603050405020304" pitchFamily="18" charset="0"/>
              </a:rPr>
              <a:t>o</a:t>
            </a:r>
            <a:r>
              <a:rPr sz="2400" spc="-5" dirty="0">
                <a:latin typeface="Times New Roman" panose="02020603050405020304" pitchFamily="18" charset="0"/>
                <a:cs typeface="Times New Roman" panose="02020603050405020304" pitchFamily="18" charset="0"/>
              </a:rPr>
              <a:t>r</a:t>
            </a:r>
            <a:r>
              <a:rPr sz="2400" spc="-50" dirty="0">
                <a:latin typeface="Times New Roman" panose="02020603050405020304" pitchFamily="18" charset="0"/>
                <a:cs typeface="Times New Roman" panose="02020603050405020304" pitchFamily="18" charset="0"/>
              </a:rPr>
              <a:t> </a:t>
            </a:r>
            <a:r>
              <a:rPr sz="2400" spc="-60" dirty="0">
                <a:latin typeface="Times New Roman" panose="02020603050405020304" pitchFamily="18" charset="0"/>
                <a:cs typeface="Times New Roman" panose="02020603050405020304" pitchFamily="18" charset="0"/>
              </a:rPr>
              <a:t>r</a:t>
            </a:r>
            <a:r>
              <a:rPr sz="2400" spc="-15" dirty="0">
                <a:latin typeface="Times New Roman" panose="02020603050405020304" pitchFamily="18" charset="0"/>
                <a:cs typeface="Times New Roman" panose="02020603050405020304" pitchFamily="18" charset="0"/>
              </a:rPr>
              <a:t>e</a:t>
            </a:r>
            <a:r>
              <a:rPr sz="2400" spc="-5" dirty="0">
                <a:latin typeface="Times New Roman" panose="02020603050405020304" pitchFamily="18" charset="0"/>
                <a:cs typeface="Times New Roman" panose="02020603050405020304" pitchFamily="18" charset="0"/>
              </a:rPr>
              <a:t>c</a:t>
            </a:r>
            <a:r>
              <a:rPr sz="2400" spc="-25" dirty="0">
                <a:latin typeface="Times New Roman" panose="02020603050405020304" pitchFamily="18" charset="0"/>
                <a:cs typeface="Times New Roman" panose="02020603050405020304" pitchFamily="18" charset="0"/>
              </a:rPr>
              <a:t>eivin</a:t>
            </a:r>
            <a:r>
              <a:rPr sz="2400" spc="-5" dirty="0">
                <a:latin typeface="Times New Roman" panose="02020603050405020304" pitchFamily="18" charset="0"/>
                <a:cs typeface="Times New Roman" panose="02020603050405020304" pitchFamily="18" charset="0"/>
              </a:rPr>
              <a:t>g</a:t>
            </a:r>
            <a:r>
              <a:rPr sz="2400" spc="5" dirty="0">
                <a:latin typeface="Times New Roman" panose="02020603050405020304" pitchFamily="18" charset="0"/>
                <a:cs typeface="Times New Roman" panose="02020603050405020304" pitchFamily="18" charset="0"/>
              </a:rPr>
              <a:t> </a:t>
            </a:r>
            <a:r>
              <a:rPr sz="2400" spc="-25" dirty="0" smtClean="0">
                <a:latin typeface="Times New Roman" panose="02020603050405020304" pitchFamily="18" charset="0"/>
                <a:cs typeface="Times New Roman" panose="02020603050405020304" pitchFamily="18" charset="0"/>
              </a:rPr>
              <a:t>li</a:t>
            </a:r>
            <a:r>
              <a:rPr sz="2400" spc="-15" dirty="0" smtClean="0">
                <a:latin typeface="Times New Roman" panose="02020603050405020304" pitchFamily="18" charset="0"/>
                <a:cs typeface="Times New Roman" panose="02020603050405020304" pitchFamily="18" charset="0"/>
              </a:rPr>
              <a:t>g</a:t>
            </a:r>
            <a:r>
              <a:rPr sz="2400" spc="-50" dirty="0" smtClean="0">
                <a:latin typeface="Times New Roman" panose="02020603050405020304" pitchFamily="18" charset="0"/>
                <a:cs typeface="Times New Roman" panose="02020603050405020304" pitchFamily="18" charset="0"/>
              </a:rPr>
              <a:t>h</a:t>
            </a:r>
            <a:r>
              <a:rPr sz="2400" spc="-5" dirty="0" smtClean="0">
                <a:latin typeface="Times New Roman" panose="02020603050405020304" pitchFamily="18" charset="0"/>
                <a:cs typeface="Times New Roman" panose="02020603050405020304" pitchFamily="18" charset="0"/>
              </a:rPr>
              <a:t>t</a:t>
            </a:r>
            <a:r>
              <a:rPr lang="en-IN" sz="2400" spc="10" dirty="0">
                <a:latin typeface="Times New Roman" panose="02020603050405020304" pitchFamily="18" charset="0"/>
                <a:cs typeface="Times New Roman" panose="02020603050405020304" pitchFamily="18" charset="0"/>
              </a:rPr>
              <a:t> </a:t>
            </a:r>
            <a:r>
              <a:rPr sz="2400" spc="-5" dirty="0" smtClean="0">
                <a:latin typeface="Times New Roman" panose="02020603050405020304" pitchFamily="18" charset="0"/>
                <a:cs typeface="Times New Roman" panose="02020603050405020304" pitchFamily="18" charset="0"/>
              </a:rPr>
              <a:t>and</a:t>
            </a:r>
            <a:r>
              <a:rPr lang="en-IN" sz="2400" spc="-5" dirty="0" smtClean="0">
                <a:latin typeface="Times New Roman" panose="02020603050405020304" pitchFamily="18" charset="0"/>
                <a:cs typeface="Times New Roman" panose="02020603050405020304" pitchFamily="18" charset="0"/>
              </a:rPr>
              <a:t> </a:t>
            </a:r>
            <a:r>
              <a:rPr sz="2400" spc="-40" dirty="0" smtClean="0">
                <a:latin typeface="Times New Roman" panose="02020603050405020304" pitchFamily="18" charset="0"/>
                <a:cs typeface="Times New Roman" panose="02020603050405020304" pitchFamily="18" charset="0"/>
              </a:rPr>
              <a:t>transforming</a:t>
            </a:r>
            <a:r>
              <a:rPr sz="2400" spc="5" dirty="0" smtClean="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it</a:t>
            </a:r>
            <a:r>
              <a:rPr sz="2400" spc="-25" dirty="0">
                <a:latin typeface="Times New Roman" panose="02020603050405020304" pitchFamily="18" charset="0"/>
                <a:cs typeface="Times New Roman" panose="02020603050405020304" pitchFamily="18" charset="0"/>
              </a:rPr>
              <a:t> </a:t>
            </a:r>
            <a:r>
              <a:rPr sz="2400" spc="-40" dirty="0">
                <a:latin typeface="Times New Roman" panose="02020603050405020304" pitchFamily="18" charset="0"/>
                <a:cs typeface="Times New Roman" panose="02020603050405020304" pitchFamily="18" charset="0"/>
              </a:rPr>
              <a:t>into</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electrical </a:t>
            </a:r>
            <a:r>
              <a:rPr sz="2400" spc="-20" dirty="0">
                <a:latin typeface="Times New Roman" panose="02020603050405020304" pitchFamily="18" charset="0"/>
                <a:cs typeface="Times New Roman" panose="02020603050405020304" pitchFamily="18" charset="0"/>
              </a:rPr>
              <a:t>energy</a:t>
            </a:r>
            <a:endParaRPr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7059706" y="1557897"/>
            <a:ext cx="4737006" cy="3933913"/>
          </a:xfrm>
          <a:prstGeom prst="rect">
            <a:avLst/>
          </a:prstGeom>
        </p:spPr>
      </p:pic>
    </p:spTree>
    <p:extLst>
      <p:ext uri="{BB962C8B-B14F-4D97-AF65-F5344CB8AC3E}">
        <p14:creationId xmlns:p14="http://schemas.microsoft.com/office/powerpoint/2010/main" val="6406713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7270" y="894079"/>
            <a:ext cx="7161531" cy="689932"/>
          </a:xfrm>
          <a:prstGeom prst="rect">
            <a:avLst/>
          </a:prstGeom>
        </p:spPr>
        <p:txBody>
          <a:bodyPr vert="horz" wrap="square" lIns="0" tIns="12700" rIns="0" bIns="0" rtlCol="0" anchor="ctr">
            <a:spAutoFit/>
          </a:bodyPr>
          <a:lstStyle/>
          <a:p>
            <a:pPr marL="12700">
              <a:lnSpc>
                <a:spcPct val="100000"/>
              </a:lnSpc>
              <a:spcBef>
                <a:spcPts val="100"/>
              </a:spcBef>
            </a:pPr>
            <a:r>
              <a:rPr spc="-5" dirty="0"/>
              <a:t>Speech–driven</a:t>
            </a:r>
            <a:r>
              <a:rPr spc="-65" dirty="0"/>
              <a:t> </a:t>
            </a:r>
            <a:r>
              <a:rPr spc="-5" dirty="0"/>
              <a:t>interfaces</a:t>
            </a:r>
          </a:p>
        </p:txBody>
      </p:sp>
      <p:sp>
        <p:nvSpPr>
          <p:cNvPr id="3" name="object 3"/>
          <p:cNvSpPr txBox="1"/>
          <p:nvPr/>
        </p:nvSpPr>
        <p:spPr>
          <a:xfrm>
            <a:off x="2287270" y="1972309"/>
            <a:ext cx="7096759" cy="3736340"/>
          </a:xfrm>
          <a:prstGeom prst="rect">
            <a:avLst/>
          </a:prstGeom>
        </p:spPr>
        <p:txBody>
          <a:bodyPr vert="horz" wrap="square" lIns="0" tIns="12700" rIns="0" bIns="0" rtlCol="0">
            <a:spAutoFit/>
          </a:bodyPr>
          <a:lstStyle/>
          <a:p>
            <a:pPr marL="355600" indent="-342900">
              <a:lnSpc>
                <a:spcPts val="3195"/>
              </a:lnSpc>
              <a:spcBef>
                <a:spcPts val="100"/>
              </a:spcBef>
              <a:buChar char="•"/>
              <a:tabLst>
                <a:tab pos="355600" algn="l"/>
              </a:tabLst>
            </a:pPr>
            <a:r>
              <a:rPr sz="2800" spc="-10" dirty="0">
                <a:latin typeface="Verdana"/>
                <a:cs typeface="Verdana"/>
              </a:rPr>
              <a:t>rapidly</a:t>
            </a:r>
            <a:r>
              <a:rPr sz="2800" spc="-20" dirty="0">
                <a:latin typeface="Verdana"/>
                <a:cs typeface="Verdana"/>
              </a:rPr>
              <a:t> </a:t>
            </a:r>
            <a:r>
              <a:rPr sz="2800" spc="-10" dirty="0">
                <a:latin typeface="Verdana"/>
                <a:cs typeface="Verdana"/>
              </a:rPr>
              <a:t>improving </a:t>
            </a:r>
            <a:r>
              <a:rPr sz="2800" dirty="0">
                <a:latin typeface="Verdana"/>
                <a:cs typeface="Verdana"/>
              </a:rPr>
              <a:t>…</a:t>
            </a:r>
            <a:endParaRPr sz="2800">
              <a:latin typeface="Verdana"/>
              <a:cs typeface="Verdana"/>
            </a:endParaRPr>
          </a:p>
          <a:p>
            <a:pPr marL="927100">
              <a:lnSpc>
                <a:spcPts val="3195"/>
              </a:lnSpc>
            </a:pPr>
            <a:r>
              <a:rPr sz="2800" dirty="0">
                <a:latin typeface="Verdana"/>
                <a:cs typeface="Verdana"/>
              </a:rPr>
              <a:t>…</a:t>
            </a:r>
            <a:r>
              <a:rPr sz="2800" spc="-20" dirty="0">
                <a:latin typeface="Verdana"/>
                <a:cs typeface="Verdana"/>
              </a:rPr>
              <a:t> </a:t>
            </a:r>
            <a:r>
              <a:rPr sz="2800" spc="-5" dirty="0">
                <a:latin typeface="Verdana"/>
                <a:cs typeface="Verdana"/>
              </a:rPr>
              <a:t>but</a:t>
            </a:r>
            <a:r>
              <a:rPr sz="2800" spc="-20" dirty="0">
                <a:latin typeface="Verdana"/>
                <a:cs typeface="Verdana"/>
              </a:rPr>
              <a:t> </a:t>
            </a:r>
            <a:r>
              <a:rPr sz="2800" spc="-5" dirty="0">
                <a:latin typeface="Verdana"/>
                <a:cs typeface="Verdana"/>
              </a:rPr>
              <a:t>still</a:t>
            </a:r>
            <a:r>
              <a:rPr sz="2800" spc="-20" dirty="0">
                <a:latin typeface="Verdana"/>
                <a:cs typeface="Verdana"/>
              </a:rPr>
              <a:t> </a:t>
            </a:r>
            <a:r>
              <a:rPr sz="2800" spc="-10" dirty="0">
                <a:latin typeface="Verdana"/>
                <a:cs typeface="Verdana"/>
              </a:rPr>
              <a:t>inaccurate</a:t>
            </a:r>
            <a:endParaRPr sz="2800">
              <a:latin typeface="Verdana"/>
              <a:cs typeface="Verdana"/>
            </a:endParaRPr>
          </a:p>
          <a:p>
            <a:pPr marL="355600" indent="-342900">
              <a:lnSpc>
                <a:spcPts val="3195"/>
              </a:lnSpc>
              <a:spcBef>
                <a:spcPts val="1940"/>
              </a:spcBef>
              <a:buChar char="•"/>
              <a:tabLst>
                <a:tab pos="355600" algn="l"/>
              </a:tabLst>
            </a:pPr>
            <a:r>
              <a:rPr sz="2800" spc="-10" dirty="0">
                <a:latin typeface="Verdana"/>
                <a:cs typeface="Verdana"/>
              </a:rPr>
              <a:t>how </a:t>
            </a:r>
            <a:r>
              <a:rPr sz="2800" spc="-5" dirty="0">
                <a:latin typeface="Verdana"/>
                <a:cs typeface="Verdana"/>
              </a:rPr>
              <a:t>to</a:t>
            </a:r>
            <a:r>
              <a:rPr sz="2800" spc="-20" dirty="0">
                <a:latin typeface="Verdana"/>
                <a:cs typeface="Verdana"/>
              </a:rPr>
              <a:t> </a:t>
            </a:r>
            <a:r>
              <a:rPr sz="2800" spc="-10" dirty="0">
                <a:latin typeface="Verdana"/>
                <a:cs typeface="Verdana"/>
              </a:rPr>
              <a:t>have</a:t>
            </a:r>
            <a:r>
              <a:rPr sz="2800" spc="-15" dirty="0">
                <a:latin typeface="Verdana"/>
                <a:cs typeface="Verdana"/>
              </a:rPr>
              <a:t> </a:t>
            </a:r>
            <a:r>
              <a:rPr sz="2800" spc="-10" dirty="0">
                <a:latin typeface="Verdana"/>
                <a:cs typeface="Verdana"/>
              </a:rPr>
              <a:t>robust</a:t>
            </a:r>
            <a:r>
              <a:rPr sz="2800" spc="-20" dirty="0">
                <a:latin typeface="Verdana"/>
                <a:cs typeface="Verdana"/>
              </a:rPr>
              <a:t> </a:t>
            </a:r>
            <a:r>
              <a:rPr sz="2800" spc="-5" dirty="0">
                <a:latin typeface="Verdana"/>
                <a:cs typeface="Verdana"/>
              </a:rPr>
              <a:t>dialogue?</a:t>
            </a:r>
            <a:endParaRPr sz="2800">
              <a:latin typeface="Verdana"/>
              <a:cs typeface="Verdana"/>
            </a:endParaRPr>
          </a:p>
          <a:p>
            <a:pPr marL="927100">
              <a:lnSpc>
                <a:spcPts val="3195"/>
              </a:lnSpc>
            </a:pPr>
            <a:r>
              <a:rPr sz="2800" dirty="0">
                <a:latin typeface="Verdana"/>
                <a:cs typeface="Verdana"/>
              </a:rPr>
              <a:t>…</a:t>
            </a:r>
            <a:r>
              <a:rPr sz="2800" spc="-15" dirty="0">
                <a:latin typeface="Verdana"/>
                <a:cs typeface="Verdana"/>
              </a:rPr>
              <a:t> </a:t>
            </a:r>
            <a:r>
              <a:rPr sz="2800" spc="-10" dirty="0">
                <a:latin typeface="Verdana"/>
                <a:cs typeface="Verdana"/>
              </a:rPr>
              <a:t>interaction</a:t>
            </a:r>
            <a:r>
              <a:rPr sz="2800" spc="-20" dirty="0">
                <a:latin typeface="Verdana"/>
                <a:cs typeface="Verdana"/>
              </a:rPr>
              <a:t> </a:t>
            </a:r>
            <a:r>
              <a:rPr sz="2800" spc="-5" dirty="0">
                <a:latin typeface="Verdana"/>
                <a:cs typeface="Verdana"/>
              </a:rPr>
              <a:t>of </a:t>
            </a:r>
            <a:r>
              <a:rPr sz="2800" spc="-10" dirty="0">
                <a:latin typeface="Verdana"/>
                <a:cs typeface="Verdana"/>
              </a:rPr>
              <a:t>course!</a:t>
            </a:r>
            <a:endParaRPr sz="2800">
              <a:latin typeface="Verdana"/>
              <a:cs typeface="Verdana"/>
            </a:endParaRPr>
          </a:p>
          <a:p>
            <a:pPr>
              <a:spcBef>
                <a:spcPts val="45"/>
              </a:spcBef>
            </a:pPr>
            <a:endParaRPr sz="3450">
              <a:latin typeface="Verdana"/>
              <a:cs typeface="Verdana"/>
            </a:endParaRPr>
          </a:p>
          <a:p>
            <a:pPr marL="927100" marR="2752090" indent="-571500">
              <a:lnSpc>
                <a:spcPts val="2600"/>
              </a:lnSpc>
            </a:pPr>
            <a:r>
              <a:rPr sz="2400" spc="-25" dirty="0">
                <a:latin typeface="Verdana"/>
                <a:cs typeface="Verdana"/>
              </a:rPr>
              <a:t>e.g. </a:t>
            </a:r>
            <a:r>
              <a:rPr sz="2400" spc="-20" dirty="0">
                <a:latin typeface="Verdana"/>
                <a:cs typeface="Verdana"/>
              </a:rPr>
              <a:t>airline </a:t>
            </a:r>
            <a:r>
              <a:rPr sz="2400" spc="-25" dirty="0">
                <a:latin typeface="Verdana"/>
                <a:cs typeface="Verdana"/>
              </a:rPr>
              <a:t>reservation: </a:t>
            </a:r>
            <a:r>
              <a:rPr sz="2400" spc="-20" dirty="0">
                <a:latin typeface="Verdana"/>
                <a:cs typeface="Verdana"/>
              </a:rPr>
              <a:t> reliable</a:t>
            </a:r>
            <a:r>
              <a:rPr sz="2400" spc="-65" dirty="0">
                <a:latin typeface="Verdana"/>
                <a:cs typeface="Verdana"/>
              </a:rPr>
              <a:t> </a:t>
            </a:r>
            <a:r>
              <a:rPr sz="2400" spc="-20" dirty="0">
                <a:latin typeface="Verdana"/>
                <a:cs typeface="Verdana"/>
              </a:rPr>
              <a:t>“yes”</a:t>
            </a:r>
            <a:r>
              <a:rPr sz="2400" spc="-40" dirty="0">
                <a:latin typeface="Verdana"/>
                <a:cs typeface="Verdana"/>
              </a:rPr>
              <a:t> </a:t>
            </a:r>
            <a:r>
              <a:rPr sz="2400" spc="-25" dirty="0">
                <a:latin typeface="Verdana"/>
                <a:cs typeface="Verdana"/>
              </a:rPr>
              <a:t>and</a:t>
            </a:r>
            <a:r>
              <a:rPr sz="2400" spc="-70" dirty="0">
                <a:latin typeface="Verdana"/>
                <a:cs typeface="Verdana"/>
              </a:rPr>
              <a:t> </a:t>
            </a:r>
            <a:r>
              <a:rPr sz="2400" spc="-15" dirty="0">
                <a:latin typeface="Verdana"/>
                <a:cs typeface="Verdana"/>
              </a:rPr>
              <a:t>“no”</a:t>
            </a:r>
            <a:endParaRPr sz="2400">
              <a:latin typeface="Verdana"/>
              <a:cs typeface="Verdana"/>
            </a:endParaRPr>
          </a:p>
          <a:p>
            <a:pPr marL="927100">
              <a:lnSpc>
                <a:spcPts val="2550"/>
              </a:lnSpc>
            </a:pPr>
            <a:r>
              <a:rPr sz="2400" dirty="0">
                <a:latin typeface="Verdana"/>
                <a:cs typeface="Verdana"/>
              </a:rPr>
              <a:t>+</a:t>
            </a:r>
            <a:r>
              <a:rPr sz="2400" spc="-75" dirty="0">
                <a:latin typeface="Verdana"/>
                <a:cs typeface="Verdana"/>
              </a:rPr>
              <a:t> </a:t>
            </a:r>
            <a:r>
              <a:rPr sz="2400" spc="-25" dirty="0">
                <a:latin typeface="Verdana"/>
                <a:cs typeface="Verdana"/>
              </a:rPr>
              <a:t>system</a:t>
            </a:r>
            <a:r>
              <a:rPr sz="2400" spc="-65" dirty="0">
                <a:latin typeface="Verdana"/>
                <a:cs typeface="Verdana"/>
              </a:rPr>
              <a:t> </a:t>
            </a:r>
            <a:r>
              <a:rPr sz="2400" spc="-20" dirty="0">
                <a:latin typeface="Verdana"/>
                <a:cs typeface="Verdana"/>
              </a:rPr>
              <a:t>reflects</a:t>
            </a:r>
            <a:r>
              <a:rPr sz="2400" spc="-50" dirty="0">
                <a:latin typeface="Verdana"/>
                <a:cs typeface="Verdana"/>
              </a:rPr>
              <a:t> </a:t>
            </a:r>
            <a:r>
              <a:rPr sz="2400" spc="-25" dirty="0">
                <a:latin typeface="Verdana"/>
                <a:cs typeface="Verdana"/>
              </a:rPr>
              <a:t>back</a:t>
            </a:r>
            <a:r>
              <a:rPr sz="2400" spc="-50" dirty="0">
                <a:latin typeface="Verdana"/>
                <a:cs typeface="Verdana"/>
              </a:rPr>
              <a:t> </a:t>
            </a:r>
            <a:r>
              <a:rPr sz="2400" spc="-15" dirty="0">
                <a:latin typeface="Verdana"/>
                <a:cs typeface="Verdana"/>
              </a:rPr>
              <a:t>its</a:t>
            </a:r>
            <a:r>
              <a:rPr sz="2400" spc="-45" dirty="0">
                <a:latin typeface="Verdana"/>
                <a:cs typeface="Verdana"/>
              </a:rPr>
              <a:t> </a:t>
            </a:r>
            <a:r>
              <a:rPr sz="2400" spc="-30" dirty="0">
                <a:latin typeface="Verdana"/>
                <a:cs typeface="Verdana"/>
              </a:rPr>
              <a:t>understanding</a:t>
            </a:r>
            <a:endParaRPr sz="2400">
              <a:latin typeface="Verdana"/>
              <a:cs typeface="Verdana"/>
            </a:endParaRPr>
          </a:p>
          <a:p>
            <a:pPr marL="927100">
              <a:spcBef>
                <a:spcPts val="110"/>
              </a:spcBef>
            </a:pPr>
            <a:r>
              <a:rPr sz="2000" dirty="0">
                <a:latin typeface="Verdana"/>
                <a:cs typeface="Verdana"/>
              </a:rPr>
              <a:t>“you</a:t>
            </a:r>
            <a:r>
              <a:rPr sz="2000" spc="5" dirty="0">
                <a:latin typeface="Verdana"/>
                <a:cs typeface="Verdana"/>
              </a:rPr>
              <a:t> </a:t>
            </a:r>
            <a:r>
              <a:rPr sz="2000" dirty="0">
                <a:latin typeface="Verdana"/>
                <a:cs typeface="Verdana"/>
              </a:rPr>
              <a:t>want</a:t>
            </a:r>
            <a:r>
              <a:rPr sz="2000" spc="-10" dirty="0">
                <a:latin typeface="Verdana"/>
                <a:cs typeface="Verdana"/>
              </a:rPr>
              <a:t> </a:t>
            </a:r>
            <a:r>
              <a:rPr sz="2000" dirty="0">
                <a:latin typeface="Verdana"/>
                <a:cs typeface="Verdana"/>
              </a:rPr>
              <a:t>a</a:t>
            </a:r>
            <a:r>
              <a:rPr sz="2000" spc="5" dirty="0">
                <a:latin typeface="Verdana"/>
                <a:cs typeface="Verdana"/>
              </a:rPr>
              <a:t> </a:t>
            </a:r>
            <a:r>
              <a:rPr sz="2000" dirty="0">
                <a:latin typeface="Verdana"/>
                <a:cs typeface="Verdana"/>
              </a:rPr>
              <a:t>ticket </a:t>
            </a:r>
            <a:r>
              <a:rPr sz="2000" spc="-5" dirty="0">
                <a:latin typeface="Verdana"/>
                <a:cs typeface="Verdana"/>
              </a:rPr>
              <a:t>from</a:t>
            </a:r>
            <a:r>
              <a:rPr sz="2000" dirty="0">
                <a:latin typeface="Verdana"/>
                <a:cs typeface="Verdana"/>
              </a:rPr>
              <a:t> </a:t>
            </a:r>
            <a:r>
              <a:rPr sz="2000" spc="-5" dirty="0">
                <a:latin typeface="Verdana"/>
                <a:cs typeface="Verdana"/>
              </a:rPr>
              <a:t>New</a:t>
            </a:r>
            <a:r>
              <a:rPr sz="2000" spc="5" dirty="0">
                <a:latin typeface="Verdana"/>
                <a:cs typeface="Verdana"/>
              </a:rPr>
              <a:t> </a:t>
            </a:r>
            <a:r>
              <a:rPr sz="2000" spc="-5" dirty="0">
                <a:latin typeface="Verdana"/>
                <a:cs typeface="Verdana"/>
              </a:rPr>
              <a:t>York</a:t>
            </a:r>
            <a:r>
              <a:rPr sz="2000" spc="10" dirty="0">
                <a:latin typeface="Verdana"/>
                <a:cs typeface="Verdana"/>
              </a:rPr>
              <a:t> </a:t>
            </a:r>
            <a:r>
              <a:rPr sz="2000" dirty="0">
                <a:latin typeface="Verdana"/>
                <a:cs typeface="Verdana"/>
              </a:rPr>
              <a:t>to</a:t>
            </a:r>
            <a:r>
              <a:rPr sz="2000" spc="-5" dirty="0">
                <a:latin typeface="Verdana"/>
                <a:cs typeface="Verdana"/>
              </a:rPr>
              <a:t> Boston?”</a:t>
            </a:r>
            <a:endParaRPr sz="2000">
              <a:latin typeface="Verdana"/>
              <a:cs typeface="Verdana"/>
            </a:endParaRPr>
          </a:p>
        </p:txBody>
      </p:sp>
    </p:spTree>
    <p:extLst>
      <p:ext uri="{BB962C8B-B14F-4D97-AF65-F5344CB8AC3E}">
        <p14:creationId xmlns:p14="http://schemas.microsoft.com/office/powerpoint/2010/main" val="7759124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7269" y="894079"/>
            <a:ext cx="5789931" cy="689932"/>
          </a:xfrm>
          <a:prstGeom prst="rect">
            <a:avLst/>
          </a:prstGeom>
        </p:spPr>
        <p:txBody>
          <a:bodyPr vert="horz" wrap="square" lIns="0" tIns="12700" rIns="0" bIns="0" rtlCol="0" anchor="ctr">
            <a:spAutoFit/>
          </a:bodyPr>
          <a:lstStyle/>
          <a:p>
            <a:pPr marL="12700">
              <a:lnSpc>
                <a:spcPct val="100000"/>
              </a:lnSpc>
              <a:spcBef>
                <a:spcPts val="100"/>
              </a:spcBef>
              <a:tabLst>
                <a:tab pos="1128395" algn="l"/>
              </a:tabLst>
            </a:pPr>
            <a:r>
              <a:rPr spc="-5" dirty="0"/>
              <a:t>Look	</a:t>
            </a:r>
            <a:r>
              <a:rPr dirty="0"/>
              <a:t>and</a:t>
            </a:r>
            <a:r>
              <a:rPr spc="-50" dirty="0"/>
              <a:t> </a:t>
            </a:r>
            <a:r>
              <a:rPr dirty="0"/>
              <a:t>…</a:t>
            </a:r>
            <a:r>
              <a:rPr spc="-40" dirty="0"/>
              <a:t> </a:t>
            </a:r>
            <a:r>
              <a:rPr spc="-5" dirty="0"/>
              <a:t>feel</a:t>
            </a:r>
          </a:p>
        </p:txBody>
      </p:sp>
      <p:sp>
        <p:nvSpPr>
          <p:cNvPr id="3" name="object 3"/>
          <p:cNvSpPr txBox="1"/>
          <p:nvPr/>
        </p:nvSpPr>
        <p:spPr>
          <a:xfrm>
            <a:off x="2287269" y="1913890"/>
            <a:ext cx="6860540" cy="3578860"/>
          </a:xfrm>
          <a:prstGeom prst="rect">
            <a:avLst/>
          </a:prstGeom>
        </p:spPr>
        <p:txBody>
          <a:bodyPr vert="horz" wrap="square" lIns="0" tIns="114300" rIns="0" bIns="0" rtlCol="0">
            <a:spAutoFit/>
          </a:bodyPr>
          <a:lstStyle/>
          <a:p>
            <a:pPr marL="355600" indent="-342900">
              <a:spcBef>
                <a:spcPts val="900"/>
              </a:spcBef>
              <a:buChar char="•"/>
              <a:tabLst>
                <a:tab pos="354965" algn="l"/>
                <a:tab pos="355600" algn="l"/>
              </a:tabLst>
            </a:pPr>
            <a:r>
              <a:rPr sz="2400" spc="-30" dirty="0">
                <a:latin typeface="Verdana"/>
                <a:cs typeface="Verdana"/>
              </a:rPr>
              <a:t>WIMP</a:t>
            </a:r>
            <a:r>
              <a:rPr sz="2400" spc="-55" dirty="0">
                <a:latin typeface="Verdana"/>
                <a:cs typeface="Verdana"/>
              </a:rPr>
              <a:t> </a:t>
            </a:r>
            <a:r>
              <a:rPr sz="2400" spc="-30" dirty="0">
                <a:latin typeface="Verdana"/>
                <a:cs typeface="Verdana"/>
              </a:rPr>
              <a:t>systems</a:t>
            </a:r>
            <a:r>
              <a:rPr sz="2400" spc="-45" dirty="0">
                <a:latin typeface="Verdana"/>
                <a:cs typeface="Verdana"/>
              </a:rPr>
              <a:t> </a:t>
            </a:r>
            <a:r>
              <a:rPr sz="2400" spc="-25" dirty="0">
                <a:latin typeface="Verdana"/>
                <a:cs typeface="Verdana"/>
              </a:rPr>
              <a:t>have</a:t>
            </a:r>
            <a:r>
              <a:rPr sz="2400" spc="-55" dirty="0">
                <a:latin typeface="Verdana"/>
                <a:cs typeface="Verdana"/>
              </a:rPr>
              <a:t> </a:t>
            </a:r>
            <a:r>
              <a:rPr sz="2400" spc="-20" dirty="0">
                <a:latin typeface="Verdana"/>
                <a:cs typeface="Verdana"/>
              </a:rPr>
              <a:t>the</a:t>
            </a:r>
            <a:r>
              <a:rPr sz="2400" spc="-55" dirty="0">
                <a:latin typeface="Verdana"/>
                <a:cs typeface="Verdana"/>
              </a:rPr>
              <a:t> </a:t>
            </a:r>
            <a:r>
              <a:rPr sz="2400" spc="-30" dirty="0">
                <a:latin typeface="Verdana"/>
                <a:cs typeface="Verdana"/>
              </a:rPr>
              <a:t>same</a:t>
            </a:r>
            <a:r>
              <a:rPr sz="2400" spc="-55" dirty="0">
                <a:latin typeface="Verdana"/>
                <a:cs typeface="Verdana"/>
              </a:rPr>
              <a:t> </a:t>
            </a:r>
            <a:r>
              <a:rPr sz="2400" spc="-25" dirty="0">
                <a:latin typeface="Verdana"/>
                <a:cs typeface="Verdana"/>
              </a:rPr>
              <a:t>elements:</a:t>
            </a:r>
            <a:endParaRPr sz="2400" dirty="0">
              <a:latin typeface="Verdana"/>
              <a:cs typeface="Verdana"/>
            </a:endParaRPr>
          </a:p>
          <a:p>
            <a:pPr marL="927100">
              <a:spcBef>
                <a:spcPts val="600"/>
              </a:spcBef>
            </a:pPr>
            <a:r>
              <a:rPr spc="-25" dirty="0">
                <a:latin typeface="Verdana"/>
                <a:cs typeface="Verdana"/>
              </a:rPr>
              <a:t>windows,</a:t>
            </a:r>
            <a:r>
              <a:rPr spc="-30" dirty="0">
                <a:latin typeface="Verdana"/>
                <a:cs typeface="Verdana"/>
              </a:rPr>
              <a:t> </a:t>
            </a:r>
            <a:r>
              <a:rPr spc="-20" dirty="0">
                <a:latin typeface="Verdana"/>
                <a:cs typeface="Verdana"/>
              </a:rPr>
              <a:t>icons.,</a:t>
            </a:r>
            <a:r>
              <a:rPr spc="-40" dirty="0">
                <a:latin typeface="Verdana"/>
                <a:cs typeface="Verdana"/>
              </a:rPr>
              <a:t> </a:t>
            </a:r>
            <a:r>
              <a:rPr spc="-20" dirty="0">
                <a:latin typeface="Verdana"/>
                <a:cs typeface="Verdana"/>
              </a:rPr>
              <a:t>menus,</a:t>
            </a:r>
            <a:r>
              <a:rPr spc="-30" dirty="0">
                <a:latin typeface="Verdana"/>
                <a:cs typeface="Verdana"/>
              </a:rPr>
              <a:t> </a:t>
            </a:r>
            <a:r>
              <a:rPr spc="-20" dirty="0">
                <a:latin typeface="Verdana"/>
                <a:cs typeface="Verdana"/>
              </a:rPr>
              <a:t>pointers,</a:t>
            </a:r>
            <a:r>
              <a:rPr spc="-30" dirty="0">
                <a:latin typeface="Verdana"/>
                <a:cs typeface="Verdana"/>
              </a:rPr>
              <a:t> </a:t>
            </a:r>
            <a:r>
              <a:rPr spc="-20" dirty="0">
                <a:latin typeface="Verdana"/>
                <a:cs typeface="Verdana"/>
              </a:rPr>
              <a:t>buttons,</a:t>
            </a:r>
            <a:r>
              <a:rPr spc="-30" dirty="0">
                <a:latin typeface="Verdana"/>
                <a:cs typeface="Verdana"/>
              </a:rPr>
              <a:t> </a:t>
            </a:r>
            <a:r>
              <a:rPr spc="-15" dirty="0">
                <a:latin typeface="Verdana"/>
                <a:cs typeface="Verdana"/>
              </a:rPr>
              <a:t>etc.</a:t>
            </a:r>
            <a:endParaRPr dirty="0">
              <a:latin typeface="Verdana"/>
              <a:cs typeface="Verdana"/>
            </a:endParaRPr>
          </a:p>
          <a:p>
            <a:pPr>
              <a:spcBef>
                <a:spcPts val="15"/>
              </a:spcBef>
            </a:pPr>
            <a:endParaRPr sz="2000" dirty="0">
              <a:latin typeface="Verdana"/>
              <a:cs typeface="Verdana"/>
            </a:endParaRPr>
          </a:p>
          <a:p>
            <a:pPr marL="355600" indent="-342900">
              <a:spcBef>
                <a:spcPts val="5"/>
              </a:spcBef>
              <a:buChar char="•"/>
              <a:tabLst>
                <a:tab pos="354965" algn="l"/>
                <a:tab pos="355600" algn="l"/>
              </a:tabLst>
            </a:pPr>
            <a:r>
              <a:rPr sz="2400" spc="-25" dirty="0">
                <a:latin typeface="Verdana"/>
                <a:cs typeface="Verdana"/>
              </a:rPr>
              <a:t>but</a:t>
            </a:r>
            <a:r>
              <a:rPr sz="2400" spc="-45" dirty="0">
                <a:latin typeface="Verdana"/>
                <a:cs typeface="Verdana"/>
              </a:rPr>
              <a:t> </a:t>
            </a:r>
            <a:r>
              <a:rPr sz="2400" spc="-25" dirty="0">
                <a:latin typeface="Verdana"/>
                <a:cs typeface="Verdana"/>
              </a:rPr>
              <a:t>different</a:t>
            </a:r>
            <a:r>
              <a:rPr sz="2400" spc="-40" dirty="0">
                <a:latin typeface="Verdana"/>
                <a:cs typeface="Verdana"/>
              </a:rPr>
              <a:t> </a:t>
            </a:r>
            <a:r>
              <a:rPr sz="2400" spc="-30" dirty="0">
                <a:latin typeface="Verdana"/>
                <a:cs typeface="Verdana"/>
              </a:rPr>
              <a:t>window</a:t>
            </a:r>
            <a:r>
              <a:rPr sz="2400" spc="-60" dirty="0">
                <a:latin typeface="Verdana"/>
                <a:cs typeface="Verdana"/>
              </a:rPr>
              <a:t> </a:t>
            </a:r>
            <a:r>
              <a:rPr sz="2400" spc="-30" dirty="0">
                <a:latin typeface="Verdana"/>
                <a:cs typeface="Verdana"/>
              </a:rPr>
              <a:t>systems</a:t>
            </a:r>
            <a:endParaRPr sz="2400" dirty="0">
              <a:latin typeface="Verdana"/>
              <a:cs typeface="Verdana"/>
            </a:endParaRPr>
          </a:p>
          <a:p>
            <a:pPr marL="927100"/>
            <a:r>
              <a:rPr sz="2400" dirty="0">
                <a:latin typeface="Verdana"/>
                <a:cs typeface="Verdana"/>
              </a:rPr>
              <a:t>…</a:t>
            </a:r>
            <a:r>
              <a:rPr sz="2400" spc="-30" dirty="0">
                <a:latin typeface="Verdana"/>
                <a:cs typeface="Verdana"/>
              </a:rPr>
              <a:t> </a:t>
            </a:r>
            <a:r>
              <a:rPr sz="2400" i="1" spc="-30" dirty="0">
                <a:latin typeface="Verdana"/>
                <a:cs typeface="Verdana"/>
              </a:rPr>
              <a:t>behave</a:t>
            </a:r>
            <a:r>
              <a:rPr sz="2400" i="1" spc="-45" dirty="0">
                <a:latin typeface="Verdana"/>
                <a:cs typeface="Verdana"/>
              </a:rPr>
              <a:t> </a:t>
            </a:r>
            <a:r>
              <a:rPr sz="2400" spc="-25" dirty="0">
                <a:latin typeface="Verdana"/>
                <a:cs typeface="Verdana"/>
              </a:rPr>
              <a:t>differently</a:t>
            </a:r>
            <a:endParaRPr sz="2400" dirty="0">
              <a:latin typeface="Verdana"/>
              <a:cs typeface="Verdana"/>
            </a:endParaRPr>
          </a:p>
          <a:p>
            <a:pPr marL="755015">
              <a:spcBef>
                <a:spcPts val="2240"/>
              </a:spcBef>
            </a:pPr>
            <a:r>
              <a:rPr sz="2000" spc="-5" dirty="0">
                <a:latin typeface="Verdana"/>
                <a:cs typeface="Verdana"/>
              </a:rPr>
              <a:t>e.g.</a:t>
            </a:r>
            <a:r>
              <a:rPr sz="2000" spc="-10" dirty="0">
                <a:latin typeface="Verdana"/>
                <a:cs typeface="Verdana"/>
              </a:rPr>
              <a:t> </a:t>
            </a:r>
            <a:r>
              <a:rPr sz="2000" spc="-5" dirty="0">
                <a:latin typeface="Verdana"/>
                <a:cs typeface="Verdana"/>
              </a:rPr>
              <a:t>MacOS </a:t>
            </a:r>
            <a:r>
              <a:rPr sz="2000" dirty="0">
                <a:latin typeface="Verdana"/>
                <a:cs typeface="Verdana"/>
              </a:rPr>
              <a:t>vs</a:t>
            </a:r>
            <a:r>
              <a:rPr sz="2000" spc="-10" dirty="0">
                <a:latin typeface="Verdana"/>
                <a:cs typeface="Verdana"/>
              </a:rPr>
              <a:t> </a:t>
            </a:r>
            <a:r>
              <a:rPr sz="2000" dirty="0">
                <a:latin typeface="Verdana"/>
                <a:cs typeface="Verdana"/>
              </a:rPr>
              <a:t>Windows</a:t>
            </a:r>
            <a:r>
              <a:rPr sz="2000" spc="-10" dirty="0">
                <a:latin typeface="Verdana"/>
                <a:cs typeface="Verdana"/>
              </a:rPr>
              <a:t> </a:t>
            </a:r>
            <a:r>
              <a:rPr sz="2000" spc="-5" dirty="0">
                <a:latin typeface="Verdana"/>
                <a:cs typeface="Verdana"/>
              </a:rPr>
              <a:t>menus</a:t>
            </a:r>
            <a:endParaRPr sz="2000" dirty="0">
              <a:latin typeface="Verdana"/>
              <a:cs typeface="Verdana"/>
            </a:endParaRPr>
          </a:p>
          <a:p>
            <a:pPr>
              <a:lnSpc>
                <a:spcPct val="100000"/>
              </a:lnSpc>
            </a:pPr>
            <a:endParaRPr sz="2400" dirty="0">
              <a:latin typeface="Verdana"/>
              <a:cs typeface="Verdana"/>
            </a:endParaRPr>
          </a:p>
          <a:p>
            <a:pPr>
              <a:spcBef>
                <a:spcPts val="35"/>
              </a:spcBef>
            </a:pPr>
            <a:endParaRPr sz="2350" dirty="0">
              <a:latin typeface="Verdana"/>
              <a:cs typeface="Verdana"/>
            </a:endParaRPr>
          </a:p>
          <a:p>
            <a:pPr marL="354965">
              <a:tabLst>
                <a:tab pos="4355465" algn="l"/>
                <a:tab pos="4914265" algn="l"/>
              </a:tabLst>
            </a:pPr>
            <a:r>
              <a:rPr sz="2400" spc="-30" dirty="0">
                <a:latin typeface="Verdana"/>
                <a:cs typeface="Verdana"/>
              </a:rPr>
              <a:t>appearance </a:t>
            </a:r>
            <a:r>
              <a:rPr sz="2400" dirty="0">
                <a:latin typeface="Verdana"/>
                <a:cs typeface="Verdana"/>
              </a:rPr>
              <a:t>+</a:t>
            </a:r>
            <a:r>
              <a:rPr sz="2400" spc="-40" dirty="0">
                <a:latin typeface="Verdana"/>
                <a:cs typeface="Verdana"/>
              </a:rPr>
              <a:t> </a:t>
            </a:r>
            <a:r>
              <a:rPr sz="2400" spc="-30" dirty="0">
                <a:latin typeface="Verdana"/>
                <a:cs typeface="Verdana"/>
              </a:rPr>
              <a:t>behaviour	</a:t>
            </a:r>
            <a:r>
              <a:rPr sz="2400" dirty="0">
                <a:latin typeface="Verdana"/>
                <a:cs typeface="Verdana"/>
              </a:rPr>
              <a:t>=	</a:t>
            </a:r>
            <a:r>
              <a:rPr sz="2400" spc="-20" dirty="0">
                <a:latin typeface="Verdana"/>
                <a:cs typeface="Verdana"/>
              </a:rPr>
              <a:t>look</a:t>
            </a:r>
            <a:r>
              <a:rPr sz="2400" spc="-80" dirty="0">
                <a:latin typeface="Verdana"/>
                <a:cs typeface="Verdana"/>
              </a:rPr>
              <a:t> </a:t>
            </a:r>
            <a:r>
              <a:rPr sz="2400" spc="-20" dirty="0">
                <a:latin typeface="Verdana"/>
                <a:cs typeface="Verdana"/>
              </a:rPr>
              <a:t>and</a:t>
            </a:r>
            <a:r>
              <a:rPr sz="2400" spc="-90" dirty="0">
                <a:latin typeface="Verdana"/>
                <a:cs typeface="Verdana"/>
              </a:rPr>
              <a:t> </a:t>
            </a:r>
            <a:r>
              <a:rPr sz="2400" spc="-20" dirty="0">
                <a:latin typeface="Verdana"/>
                <a:cs typeface="Verdana"/>
              </a:rPr>
              <a:t>feel</a:t>
            </a:r>
            <a:endParaRPr sz="2400" dirty="0">
              <a:latin typeface="Verdana"/>
              <a:cs typeface="Verdana"/>
            </a:endParaRPr>
          </a:p>
        </p:txBody>
      </p:sp>
    </p:spTree>
    <p:extLst>
      <p:ext uri="{BB962C8B-B14F-4D97-AF65-F5344CB8AC3E}">
        <p14:creationId xmlns:p14="http://schemas.microsoft.com/office/powerpoint/2010/main" val="1114687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7270" y="836133"/>
            <a:ext cx="2036445" cy="689932"/>
          </a:xfrm>
          <a:prstGeom prst="rect">
            <a:avLst/>
          </a:prstGeom>
        </p:spPr>
        <p:txBody>
          <a:bodyPr vert="horz" wrap="square" lIns="0" tIns="12700" rIns="0" bIns="0" rtlCol="0" anchor="ctr">
            <a:spAutoFit/>
          </a:bodyPr>
          <a:lstStyle/>
          <a:p>
            <a:pPr marL="12700">
              <a:lnSpc>
                <a:spcPct val="100000"/>
              </a:lnSpc>
              <a:spcBef>
                <a:spcPts val="100"/>
              </a:spcBef>
            </a:pPr>
            <a:r>
              <a:rPr spc="-5" dirty="0"/>
              <a:t>Initiative</a:t>
            </a:r>
          </a:p>
        </p:txBody>
      </p:sp>
      <p:sp>
        <p:nvSpPr>
          <p:cNvPr id="3" name="object 3"/>
          <p:cNvSpPr txBox="1"/>
          <p:nvPr/>
        </p:nvSpPr>
        <p:spPr>
          <a:xfrm>
            <a:off x="2287270" y="2015490"/>
            <a:ext cx="4271645" cy="1122680"/>
          </a:xfrm>
          <a:prstGeom prst="rect">
            <a:avLst/>
          </a:prstGeom>
        </p:spPr>
        <p:txBody>
          <a:bodyPr vert="horz" wrap="square" lIns="0" tIns="12700" rIns="0" bIns="0" rtlCol="0">
            <a:spAutoFit/>
          </a:bodyPr>
          <a:lstStyle/>
          <a:p>
            <a:pPr marL="355600" indent="-342900">
              <a:spcBef>
                <a:spcPts val="100"/>
              </a:spcBef>
              <a:buChar char="•"/>
              <a:tabLst>
                <a:tab pos="354965" algn="l"/>
                <a:tab pos="355600" algn="l"/>
              </a:tabLst>
            </a:pPr>
            <a:r>
              <a:rPr sz="2400" spc="-30" dirty="0">
                <a:latin typeface="Verdana"/>
                <a:cs typeface="Verdana"/>
              </a:rPr>
              <a:t>who</a:t>
            </a:r>
            <a:r>
              <a:rPr sz="2400" spc="-70" dirty="0">
                <a:latin typeface="Verdana"/>
                <a:cs typeface="Verdana"/>
              </a:rPr>
              <a:t> </a:t>
            </a:r>
            <a:r>
              <a:rPr sz="2400" spc="-20" dirty="0">
                <a:latin typeface="Verdana"/>
                <a:cs typeface="Verdana"/>
              </a:rPr>
              <a:t>has</a:t>
            </a:r>
            <a:r>
              <a:rPr sz="2400" spc="-65" dirty="0">
                <a:latin typeface="Verdana"/>
                <a:cs typeface="Verdana"/>
              </a:rPr>
              <a:t> </a:t>
            </a:r>
            <a:r>
              <a:rPr sz="2400" spc="-20" dirty="0">
                <a:latin typeface="Verdana"/>
                <a:cs typeface="Verdana"/>
              </a:rPr>
              <a:t>the</a:t>
            </a:r>
            <a:r>
              <a:rPr sz="2400" spc="-70" dirty="0">
                <a:latin typeface="Verdana"/>
                <a:cs typeface="Verdana"/>
              </a:rPr>
              <a:t> </a:t>
            </a:r>
            <a:r>
              <a:rPr sz="2400" spc="-20" dirty="0">
                <a:latin typeface="Verdana"/>
                <a:cs typeface="Verdana"/>
              </a:rPr>
              <a:t>initiative?</a:t>
            </a:r>
            <a:endParaRPr sz="2400">
              <a:latin typeface="Verdana"/>
              <a:cs typeface="Verdana"/>
            </a:endParaRPr>
          </a:p>
          <a:p>
            <a:pPr marL="1155700" marR="5080"/>
            <a:r>
              <a:rPr sz="2400" spc="-20" dirty="0">
                <a:latin typeface="Verdana"/>
                <a:cs typeface="Verdana"/>
              </a:rPr>
              <a:t>old</a:t>
            </a:r>
            <a:r>
              <a:rPr sz="2400" spc="-80" dirty="0">
                <a:latin typeface="Verdana"/>
                <a:cs typeface="Verdana"/>
              </a:rPr>
              <a:t> </a:t>
            </a:r>
            <a:r>
              <a:rPr sz="2400" spc="-30" dirty="0">
                <a:latin typeface="Verdana"/>
                <a:cs typeface="Verdana"/>
              </a:rPr>
              <a:t>question–answer </a:t>
            </a:r>
            <a:r>
              <a:rPr sz="2400" spc="-830" dirty="0">
                <a:latin typeface="Verdana"/>
                <a:cs typeface="Verdana"/>
              </a:rPr>
              <a:t> </a:t>
            </a:r>
            <a:r>
              <a:rPr sz="2400" spc="-30" dirty="0">
                <a:latin typeface="Verdana"/>
                <a:cs typeface="Verdana"/>
              </a:rPr>
              <a:t>WIMP</a:t>
            </a:r>
            <a:r>
              <a:rPr sz="2400" spc="-65" dirty="0">
                <a:latin typeface="Verdana"/>
                <a:cs typeface="Verdana"/>
              </a:rPr>
              <a:t> </a:t>
            </a:r>
            <a:r>
              <a:rPr sz="2400" spc="-25" dirty="0">
                <a:latin typeface="Verdana"/>
                <a:cs typeface="Verdana"/>
              </a:rPr>
              <a:t>interface</a:t>
            </a:r>
            <a:endParaRPr sz="2400">
              <a:latin typeface="Verdana"/>
              <a:cs typeface="Verdana"/>
            </a:endParaRPr>
          </a:p>
        </p:txBody>
      </p:sp>
      <p:sp>
        <p:nvSpPr>
          <p:cNvPr id="4" name="object 4"/>
          <p:cNvSpPr txBox="1"/>
          <p:nvPr/>
        </p:nvSpPr>
        <p:spPr>
          <a:xfrm>
            <a:off x="6859271" y="2381250"/>
            <a:ext cx="1857375" cy="756920"/>
          </a:xfrm>
          <a:prstGeom prst="rect">
            <a:avLst/>
          </a:prstGeom>
        </p:spPr>
        <p:txBody>
          <a:bodyPr vert="horz" wrap="square" lIns="0" tIns="12700" rIns="0" bIns="0" rtlCol="0">
            <a:spAutoFit/>
          </a:bodyPr>
          <a:lstStyle/>
          <a:p>
            <a:pPr marL="416559" indent="-403860">
              <a:spcBef>
                <a:spcPts val="100"/>
              </a:spcBef>
              <a:buChar char="–"/>
              <a:tabLst>
                <a:tab pos="415925" algn="l"/>
                <a:tab pos="416559" algn="l"/>
              </a:tabLst>
            </a:pPr>
            <a:r>
              <a:rPr sz="2400" spc="-35" dirty="0">
                <a:latin typeface="Verdana"/>
                <a:cs typeface="Verdana"/>
              </a:rPr>
              <a:t>c</a:t>
            </a:r>
            <a:r>
              <a:rPr sz="2400" spc="-30" dirty="0">
                <a:latin typeface="Verdana"/>
                <a:cs typeface="Verdana"/>
              </a:rPr>
              <a:t>o</a:t>
            </a:r>
            <a:r>
              <a:rPr sz="2400" spc="-45" dirty="0">
                <a:latin typeface="Verdana"/>
                <a:cs typeface="Verdana"/>
              </a:rPr>
              <a:t>m</a:t>
            </a:r>
            <a:r>
              <a:rPr sz="2400" spc="-40" dirty="0">
                <a:latin typeface="Verdana"/>
                <a:cs typeface="Verdana"/>
              </a:rPr>
              <a:t>p</a:t>
            </a:r>
            <a:r>
              <a:rPr sz="2400" spc="-30" dirty="0">
                <a:latin typeface="Verdana"/>
                <a:cs typeface="Verdana"/>
              </a:rPr>
              <a:t>ut</a:t>
            </a:r>
            <a:r>
              <a:rPr sz="2400" spc="-20" dirty="0">
                <a:latin typeface="Verdana"/>
                <a:cs typeface="Verdana"/>
              </a:rPr>
              <a:t>e</a:t>
            </a:r>
            <a:r>
              <a:rPr sz="2400" dirty="0">
                <a:latin typeface="Verdana"/>
                <a:cs typeface="Verdana"/>
              </a:rPr>
              <a:t>r</a:t>
            </a:r>
            <a:endParaRPr sz="2400">
              <a:latin typeface="Verdana"/>
              <a:cs typeface="Verdana"/>
            </a:endParaRPr>
          </a:p>
          <a:p>
            <a:pPr marL="416559" indent="-403860">
              <a:buChar char="–"/>
              <a:tabLst>
                <a:tab pos="415925" algn="l"/>
                <a:tab pos="416559" algn="l"/>
              </a:tabLst>
            </a:pPr>
            <a:r>
              <a:rPr sz="2400" spc="-25" dirty="0">
                <a:latin typeface="Verdana"/>
                <a:cs typeface="Verdana"/>
              </a:rPr>
              <a:t>user</a:t>
            </a:r>
            <a:endParaRPr sz="2400">
              <a:latin typeface="Verdana"/>
              <a:cs typeface="Verdana"/>
            </a:endParaRPr>
          </a:p>
        </p:txBody>
      </p:sp>
      <p:sp>
        <p:nvSpPr>
          <p:cNvPr id="5" name="object 5"/>
          <p:cNvSpPr txBox="1"/>
          <p:nvPr/>
        </p:nvSpPr>
        <p:spPr>
          <a:xfrm>
            <a:off x="2287269" y="3408679"/>
            <a:ext cx="6281420" cy="2524760"/>
          </a:xfrm>
          <a:prstGeom prst="rect">
            <a:avLst/>
          </a:prstGeom>
        </p:spPr>
        <p:txBody>
          <a:bodyPr vert="horz" wrap="square" lIns="0" tIns="12700" rIns="0" bIns="0" rtlCol="0">
            <a:spAutoFit/>
          </a:bodyPr>
          <a:lstStyle/>
          <a:p>
            <a:pPr marL="355600" indent="-342900">
              <a:spcBef>
                <a:spcPts val="100"/>
              </a:spcBef>
              <a:buChar char="•"/>
              <a:tabLst>
                <a:tab pos="354965" algn="l"/>
                <a:tab pos="355600" algn="l"/>
              </a:tabLst>
            </a:pPr>
            <a:r>
              <a:rPr sz="2400" spc="-30" dirty="0">
                <a:latin typeface="Verdana"/>
                <a:cs typeface="Verdana"/>
              </a:rPr>
              <a:t>WIMP</a:t>
            </a:r>
            <a:r>
              <a:rPr sz="2400" spc="-65" dirty="0">
                <a:latin typeface="Verdana"/>
                <a:cs typeface="Verdana"/>
              </a:rPr>
              <a:t> </a:t>
            </a:r>
            <a:r>
              <a:rPr sz="2400" spc="-30" dirty="0">
                <a:latin typeface="Verdana"/>
                <a:cs typeface="Verdana"/>
              </a:rPr>
              <a:t>exceptions</a:t>
            </a:r>
            <a:r>
              <a:rPr sz="2400" spc="-65" dirty="0">
                <a:latin typeface="Verdana"/>
                <a:cs typeface="Verdana"/>
              </a:rPr>
              <a:t> </a:t>
            </a:r>
            <a:r>
              <a:rPr sz="2400" dirty="0">
                <a:latin typeface="Verdana"/>
                <a:cs typeface="Verdana"/>
              </a:rPr>
              <a:t>…</a:t>
            </a:r>
            <a:endParaRPr sz="2400">
              <a:latin typeface="Verdana"/>
              <a:cs typeface="Verdana"/>
            </a:endParaRPr>
          </a:p>
          <a:p>
            <a:pPr marL="1155700"/>
            <a:r>
              <a:rPr sz="2400" i="1" spc="-30" dirty="0">
                <a:latin typeface="Verdana"/>
                <a:cs typeface="Verdana"/>
              </a:rPr>
              <a:t>pre-emptive</a:t>
            </a:r>
            <a:r>
              <a:rPr sz="2400" i="1" spc="-50" dirty="0">
                <a:latin typeface="Verdana"/>
                <a:cs typeface="Verdana"/>
              </a:rPr>
              <a:t> </a:t>
            </a:r>
            <a:r>
              <a:rPr sz="2400" spc="-20" dirty="0">
                <a:latin typeface="Verdana"/>
                <a:cs typeface="Verdana"/>
              </a:rPr>
              <a:t>parts</a:t>
            </a:r>
            <a:r>
              <a:rPr sz="2400" spc="-50" dirty="0">
                <a:latin typeface="Verdana"/>
                <a:cs typeface="Verdana"/>
              </a:rPr>
              <a:t> </a:t>
            </a:r>
            <a:r>
              <a:rPr sz="2400" spc="-15" dirty="0">
                <a:latin typeface="Verdana"/>
                <a:cs typeface="Verdana"/>
              </a:rPr>
              <a:t>of</a:t>
            </a:r>
            <a:r>
              <a:rPr sz="2400" spc="-45" dirty="0">
                <a:latin typeface="Verdana"/>
                <a:cs typeface="Verdana"/>
              </a:rPr>
              <a:t> </a:t>
            </a:r>
            <a:r>
              <a:rPr sz="2400" spc="-20" dirty="0">
                <a:latin typeface="Verdana"/>
                <a:cs typeface="Verdana"/>
              </a:rPr>
              <a:t>the</a:t>
            </a:r>
            <a:r>
              <a:rPr sz="2400" spc="-40" dirty="0">
                <a:latin typeface="Verdana"/>
                <a:cs typeface="Verdana"/>
              </a:rPr>
              <a:t> </a:t>
            </a:r>
            <a:r>
              <a:rPr sz="2400" spc="-25" dirty="0">
                <a:latin typeface="Verdana"/>
                <a:cs typeface="Verdana"/>
              </a:rPr>
              <a:t>interface</a:t>
            </a:r>
            <a:endParaRPr sz="2400">
              <a:latin typeface="Verdana"/>
              <a:cs typeface="Verdana"/>
            </a:endParaRPr>
          </a:p>
          <a:p>
            <a:pPr marL="355600" indent="-342900">
              <a:spcBef>
                <a:spcPts val="2340"/>
              </a:spcBef>
              <a:buChar char="•"/>
              <a:tabLst>
                <a:tab pos="354965" algn="l"/>
                <a:tab pos="355600" algn="l"/>
              </a:tabLst>
            </a:pPr>
            <a:r>
              <a:rPr sz="2400" spc="-30" dirty="0">
                <a:latin typeface="Verdana"/>
                <a:cs typeface="Verdana"/>
              </a:rPr>
              <a:t>modal</a:t>
            </a:r>
            <a:r>
              <a:rPr sz="2400" spc="-65" dirty="0">
                <a:latin typeface="Verdana"/>
                <a:cs typeface="Verdana"/>
              </a:rPr>
              <a:t> </a:t>
            </a:r>
            <a:r>
              <a:rPr sz="2400" spc="-20" dirty="0">
                <a:latin typeface="Verdana"/>
                <a:cs typeface="Verdana"/>
              </a:rPr>
              <a:t>dialog</a:t>
            </a:r>
            <a:r>
              <a:rPr sz="2400" spc="-80" dirty="0">
                <a:latin typeface="Verdana"/>
                <a:cs typeface="Verdana"/>
              </a:rPr>
              <a:t> </a:t>
            </a:r>
            <a:r>
              <a:rPr sz="2400" spc="-25" dirty="0">
                <a:latin typeface="Verdana"/>
                <a:cs typeface="Verdana"/>
              </a:rPr>
              <a:t>boxes</a:t>
            </a:r>
            <a:endParaRPr sz="2400">
              <a:latin typeface="Verdana"/>
              <a:cs typeface="Verdana"/>
            </a:endParaRPr>
          </a:p>
          <a:p>
            <a:pPr marL="755650" lvl="1" indent="-286385">
              <a:spcBef>
                <a:spcPts val="500"/>
              </a:spcBef>
              <a:buChar char="–"/>
              <a:tabLst>
                <a:tab pos="755650" algn="l"/>
              </a:tabLst>
            </a:pPr>
            <a:r>
              <a:rPr sz="2000" spc="-5" dirty="0">
                <a:latin typeface="Verdana"/>
                <a:cs typeface="Verdana"/>
              </a:rPr>
              <a:t>come</a:t>
            </a:r>
            <a:r>
              <a:rPr sz="2000" spc="-20" dirty="0">
                <a:latin typeface="Verdana"/>
                <a:cs typeface="Verdana"/>
              </a:rPr>
              <a:t> </a:t>
            </a:r>
            <a:r>
              <a:rPr sz="2000" dirty="0">
                <a:latin typeface="Verdana"/>
                <a:cs typeface="Verdana"/>
              </a:rPr>
              <a:t>and</a:t>
            </a:r>
            <a:r>
              <a:rPr sz="2000" spc="-15" dirty="0">
                <a:latin typeface="Verdana"/>
                <a:cs typeface="Verdana"/>
              </a:rPr>
              <a:t> </a:t>
            </a:r>
            <a:r>
              <a:rPr sz="2000" dirty="0">
                <a:latin typeface="Verdana"/>
                <a:cs typeface="Verdana"/>
              </a:rPr>
              <a:t>won’t go</a:t>
            </a:r>
            <a:r>
              <a:rPr sz="2000" spc="-15" dirty="0">
                <a:latin typeface="Verdana"/>
                <a:cs typeface="Verdana"/>
              </a:rPr>
              <a:t> </a:t>
            </a:r>
            <a:r>
              <a:rPr sz="2000" spc="-5" dirty="0">
                <a:latin typeface="Verdana"/>
                <a:cs typeface="Verdana"/>
              </a:rPr>
              <a:t>away!</a:t>
            </a:r>
            <a:endParaRPr sz="2000">
              <a:latin typeface="Verdana"/>
              <a:cs typeface="Verdana"/>
            </a:endParaRPr>
          </a:p>
          <a:p>
            <a:pPr marL="755650" lvl="1" indent="-286385">
              <a:spcBef>
                <a:spcPts val="500"/>
              </a:spcBef>
              <a:buChar char="–"/>
              <a:tabLst>
                <a:tab pos="755650" algn="l"/>
              </a:tabLst>
            </a:pPr>
            <a:r>
              <a:rPr sz="2000" spc="-5" dirty="0">
                <a:latin typeface="Verdana"/>
                <a:cs typeface="Verdana"/>
              </a:rPr>
              <a:t>good</a:t>
            </a:r>
            <a:r>
              <a:rPr sz="2000" spc="-10" dirty="0">
                <a:latin typeface="Verdana"/>
                <a:cs typeface="Verdana"/>
              </a:rPr>
              <a:t> </a:t>
            </a:r>
            <a:r>
              <a:rPr sz="2000" dirty="0">
                <a:latin typeface="Verdana"/>
                <a:cs typeface="Verdana"/>
              </a:rPr>
              <a:t>for</a:t>
            </a:r>
            <a:r>
              <a:rPr sz="2000" spc="-15" dirty="0">
                <a:latin typeface="Verdana"/>
                <a:cs typeface="Verdana"/>
              </a:rPr>
              <a:t> </a:t>
            </a:r>
            <a:r>
              <a:rPr sz="2000" spc="-5" dirty="0">
                <a:latin typeface="Verdana"/>
                <a:cs typeface="Verdana"/>
              </a:rPr>
              <a:t>errors,</a:t>
            </a:r>
            <a:r>
              <a:rPr sz="2000" dirty="0">
                <a:latin typeface="Verdana"/>
                <a:cs typeface="Verdana"/>
              </a:rPr>
              <a:t> </a:t>
            </a:r>
            <a:r>
              <a:rPr sz="2000" spc="-5" dirty="0">
                <a:latin typeface="Verdana"/>
                <a:cs typeface="Verdana"/>
              </a:rPr>
              <a:t>essential</a:t>
            </a:r>
            <a:r>
              <a:rPr sz="2000" spc="-10" dirty="0">
                <a:latin typeface="Verdana"/>
                <a:cs typeface="Verdana"/>
              </a:rPr>
              <a:t> </a:t>
            </a:r>
            <a:r>
              <a:rPr sz="2000" dirty="0">
                <a:latin typeface="Verdana"/>
                <a:cs typeface="Verdana"/>
              </a:rPr>
              <a:t>steps</a:t>
            </a:r>
            <a:endParaRPr sz="2000">
              <a:latin typeface="Verdana"/>
              <a:cs typeface="Verdana"/>
            </a:endParaRPr>
          </a:p>
          <a:p>
            <a:pPr marL="755650" lvl="1" indent="-286385">
              <a:spcBef>
                <a:spcPts val="500"/>
              </a:spcBef>
              <a:buChar char="–"/>
              <a:tabLst>
                <a:tab pos="755650" algn="l"/>
              </a:tabLst>
            </a:pPr>
            <a:r>
              <a:rPr sz="2000" dirty="0">
                <a:latin typeface="Verdana"/>
                <a:cs typeface="Verdana"/>
              </a:rPr>
              <a:t>but</a:t>
            </a:r>
            <a:r>
              <a:rPr sz="2000" spc="-15" dirty="0">
                <a:latin typeface="Verdana"/>
                <a:cs typeface="Verdana"/>
              </a:rPr>
              <a:t> </a:t>
            </a:r>
            <a:r>
              <a:rPr sz="2000" spc="-5" dirty="0">
                <a:latin typeface="Verdana"/>
                <a:cs typeface="Verdana"/>
              </a:rPr>
              <a:t>use</a:t>
            </a:r>
            <a:r>
              <a:rPr sz="2000" spc="-15" dirty="0">
                <a:latin typeface="Verdana"/>
                <a:cs typeface="Verdana"/>
              </a:rPr>
              <a:t> </a:t>
            </a:r>
            <a:r>
              <a:rPr sz="2000" dirty="0">
                <a:latin typeface="Verdana"/>
                <a:cs typeface="Verdana"/>
              </a:rPr>
              <a:t>with</a:t>
            </a:r>
            <a:r>
              <a:rPr sz="2000" spc="-10" dirty="0">
                <a:latin typeface="Verdana"/>
                <a:cs typeface="Verdana"/>
              </a:rPr>
              <a:t> </a:t>
            </a:r>
            <a:r>
              <a:rPr sz="2000" spc="-5" dirty="0">
                <a:latin typeface="Verdana"/>
                <a:cs typeface="Verdana"/>
              </a:rPr>
              <a:t>care</a:t>
            </a:r>
            <a:endParaRPr sz="2000">
              <a:latin typeface="Verdana"/>
              <a:cs typeface="Verdana"/>
            </a:endParaRPr>
          </a:p>
        </p:txBody>
      </p:sp>
    </p:spTree>
    <p:extLst>
      <p:ext uri="{BB962C8B-B14F-4D97-AF65-F5344CB8AC3E}">
        <p14:creationId xmlns:p14="http://schemas.microsoft.com/office/powerpoint/2010/main" val="15548662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7269" y="894079"/>
            <a:ext cx="5942331" cy="689932"/>
          </a:xfrm>
          <a:prstGeom prst="rect">
            <a:avLst/>
          </a:prstGeom>
        </p:spPr>
        <p:txBody>
          <a:bodyPr vert="horz" wrap="square" lIns="0" tIns="12700" rIns="0" bIns="0" rtlCol="0" anchor="ctr">
            <a:spAutoFit/>
          </a:bodyPr>
          <a:lstStyle/>
          <a:p>
            <a:pPr marL="12700">
              <a:lnSpc>
                <a:spcPct val="100000"/>
              </a:lnSpc>
              <a:spcBef>
                <a:spcPts val="100"/>
              </a:spcBef>
            </a:pPr>
            <a:r>
              <a:rPr spc="-5" dirty="0"/>
              <a:t>Error</a:t>
            </a:r>
            <a:r>
              <a:rPr spc="-40" dirty="0"/>
              <a:t> </a:t>
            </a:r>
            <a:r>
              <a:rPr dirty="0"/>
              <a:t>and</a:t>
            </a:r>
            <a:r>
              <a:rPr spc="-30" dirty="0"/>
              <a:t> </a:t>
            </a:r>
            <a:r>
              <a:rPr spc="-5" dirty="0"/>
              <a:t>repair</a:t>
            </a:r>
          </a:p>
        </p:txBody>
      </p:sp>
      <p:sp>
        <p:nvSpPr>
          <p:cNvPr id="3" name="object 3"/>
          <p:cNvSpPr txBox="1"/>
          <p:nvPr/>
        </p:nvSpPr>
        <p:spPr>
          <a:xfrm>
            <a:off x="2391411" y="2015491"/>
            <a:ext cx="5179695" cy="1748789"/>
          </a:xfrm>
          <a:prstGeom prst="rect">
            <a:avLst/>
          </a:prstGeom>
        </p:spPr>
        <p:txBody>
          <a:bodyPr vert="horz" wrap="square" lIns="0" tIns="12700" rIns="0" bIns="0" rtlCol="0">
            <a:spAutoFit/>
          </a:bodyPr>
          <a:lstStyle/>
          <a:p>
            <a:pPr marL="12700">
              <a:spcBef>
                <a:spcPts val="100"/>
              </a:spcBef>
            </a:pPr>
            <a:r>
              <a:rPr sz="2400" spc="-20" dirty="0">
                <a:latin typeface="Verdana"/>
                <a:cs typeface="Verdana"/>
              </a:rPr>
              <a:t>can’t</a:t>
            </a:r>
            <a:r>
              <a:rPr sz="2400" spc="-55" dirty="0">
                <a:latin typeface="Verdana"/>
                <a:cs typeface="Verdana"/>
              </a:rPr>
              <a:t> </a:t>
            </a:r>
            <a:r>
              <a:rPr sz="2400" spc="-25" dirty="0">
                <a:latin typeface="Verdana"/>
                <a:cs typeface="Verdana"/>
              </a:rPr>
              <a:t>always</a:t>
            </a:r>
            <a:r>
              <a:rPr sz="2400" spc="-45" dirty="0">
                <a:latin typeface="Verdana"/>
                <a:cs typeface="Verdana"/>
              </a:rPr>
              <a:t> </a:t>
            </a:r>
            <a:r>
              <a:rPr sz="2400" spc="-25" dirty="0">
                <a:latin typeface="Verdana"/>
                <a:cs typeface="Verdana"/>
              </a:rPr>
              <a:t>avoid</a:t>
            </a:r>
            <a:r>
              <a:rPr sz="2400" spc="-60" dirty="0">
                <a:latin typeface="Verdana"/>
                <a:cs typeface="Verdana"/>
              </a:rPr>
              <a:t> </a:t>
            </a:r>
            <a:r>
              <a:rPr sz="2400" spc="-20" dirty="0">
                <a:latin typeface="Verdana"/>
                <a:cs typeface="Verdana"/>
              </a:rPr>
              <a:t>errors</a:t>
            </a:r>
            <a:r>
              <a:rPr sz="2400" spc="-55" dirty="0">
                <a:latin typeface="Verdana"/>
                <a:cs typeface="Verdana"/>
              </a:rPr>
              <a:t> </a:t>
            </a:r>
            <a:r>
              <a:rPr sz="2400" dirty="0">
                <a:latin typeface="Verdana"/>
                <a:cs typeface="Verdana"/>
              </a:rPr>
              <a:t>…</a:t>
            </a:r>
            <a:endParaRPr sz="2400">
              <a:latin typeface="Verdana"/>
              <a:cs typeface="Verdana"/>
            </a:endParaRPr>
          </a:p>
          <a:p>
            <a:pPr marL="288925"/>
            <a:r>
              <a:rPr sz="2400" dirty="0">
                <a:latin typeface="Verdana"/>
                <a:cs typeface="Verdana"/>
              </a:rPr>
              <a:t>…</a:t>
            </a:r>
            <a:r>
              <a:rPr sz="2400" spc="-35" dirty="0">
                <a:latin typeface="Verdana"/>
                <a:cs typeface="Verdana"/>
              </a:rPr>
              <a:t> </a:t>
            </a:r>
            <a:r>
              <a:rPr sz="2400" spc="-20" dirty="0">
                <a:latin typeface="Verdana"/>
                <a:cs typeface="Verdana"/>
              </a:rPr>
              <a:t>but</a:t>
            </a:r>
            <a:r>
              <a:rPr sz="2400" spc="-50" dirty="0">
                <a:latin typeface="Verdana"/>
                <a:cs typeface="Verdana"/>
              </a:rPr>
              <a:t> </a:t>
            </a:r>
            <a:r>
              <a:rPr sz="2400" spc="-25" dirty="0">
                <a:latin typeface="Verdana"/>
                <a:cs typeface="Verdana"/>
              </a:rPr>
              <a:t>we</a:t>
            </a:r>
            <a:r>
              <a:rPr sz="2400" spc="-60" dirty="0">
                <a:latin typeface="Verdana"/>
                <a:cs typeface="Verdana"/>
              </a:rPr>
              <a:t> </a:t>
            </a:r>
            <a:r>
              <a:rPr sz="2400" spc="-20" dirty="0">
                <a:latin typeface="Verdana"/>
                <a:cs typeface="Verdana"/>
              </a:rPr>
              <a:t>can</a:t>
            </a:r>
            <a:r>
              <a:rPr sz="2400" spc="-55" dirty="0">
                <a:latin typeface="Verdana"/>
                <a:cs typeface="Verdana"/>
              </a:rPr>
              <a:t> </a:t>
            </a:r>
            <a:r>
              <a:rPr sz="2400" spc="-25" dirty="0">
                <a:latin typeface="Verdana"/>
                <a:cs typeface="Verdana"/>
              </a:rPr>
              <a:t>put</a:t>
            </a:r>
            <a:r>
              <a:rPr sz="2400" spc="-55" dirty="0">
                <a:latin typeface="Verdana"/>
                <a:cs typeface="Verdana"/>
              </a:rPr>
              <a:t> </a:t>
            </a:r>
            <a:r>
              <a:rPr sz="2400" spc="-20" dirty="0">
                <a:latin typeface="Verdana"/>
                <a:cs typeface="Verdana"/>
              </a:rPr>
              <a:t>them</a:t>
            </a:r>
            <a:r>
              <a:rPr sz="2400" spc="-80" dirty="0">
                <a:latin typeface="Verdana"/>
                <a:cs typeface="Verdana"/>
              </a:rPr>
              <a:t> </a:t>
            </a:r>
            <a:r>
              <a:rPr sz="2400" spc="-20" dirty="0">
                <a:latin typeface="Verdana"/>
                <a:cs typeface="Verdana"/>
              </a:rPr>
              <a:t>right</a:t>
            </a:r>
            <a:endParaRPr sz="2400">
              <a:latin typeface="Verdana"/>
              <a:cs typeface="Verdana"/>
            </a:endParaRPr>
          </a:p>
          <a:p>
            <a:pPr marL="12700">
              <a:spcBef>
                <a:spcPts val="2050"/>
              </a:spcBef>
            </a:pPr>
            <a:r>
              <a:rPr sz="2400" spc="-30" dirty="0">
                <a:latin typeface="Verdana"/>
                <a:cs typeface="Verdana"/>
              </a:rPr>
              <a:t>make</a:t>
            </a:r>
            <a:r>
              <a:rPr sz="2400" spc="-50" dirty="0">
                <a:latin typeface="Verdana"/>
                <a:cs typeface="Verdana"/>
              </a:rPr>
              <a:t> </a:t>
            </a:r>
            <a:r>
              <a:rPr sz="2400" spc="-10" dirty="0">
                <a:latin typeface="Verdana"/>
                <a:cs typeface="Verdana"/>
              </a:rPr>
              <a:t>it</a:t>
            </a:r>
            <a:r>
              <a:rPr sz="2400" spc="-50" dirty="0">
                <a:latin typeface="Verdana"/>
                <a:cs typeface="Verdana"/>
              </a:rPr>
              <a:t> </a:t>
            </a:r>
            <a:r>
              <a:rPr sz="2400" spc="-20" dirty="0">
                <a:latin typeface="Verdana"/>
                <a:cs typeface="Verdana"/>
              </a:rPr>
              <a:t>easy</a:t>
            </a:r>
            <a:r>
              <a:rPr sz="2400" spc="-55" dirty="0">
                <a:latin typeface="Verdana"/>
                <a:cs typeface="Verdana"/>
              </a:rPr>
              <a:t> </a:t>
            </a:r>
            <a:r>
              <a:rPr sz="2400" spc="-15" dirty="0">
                <a:latin typeface="Verdana"/>
                <a:cs typeface="Verdana"/>
              </a:rPr>
              <a:t>to</a:t>
            </a:r>
            <a:r>
              <a:rPr sz="2400" spc="-55" dirty="0">
                <a:latin typeface="Verdana"/>
                <a:cs typeface="Verdana"/>
              </a:rPr>
              <a:t> </a:t>
            </a:r>
            <a:r>
              <a:rPr sz="2400" i="1" spc="-25" dirty="0">
                <a:latin typeface="Verdana"/>
                <a:cs typeface="Verdana"/>
              </a:rPr>
              <a:t>detect</a:t>
            </a:r>
            <a:r>
              <a:rPr sz="2400" i="1" spc="-50" dirty="0">
                <a:latin typeface="Verdana"/>
                <a:cs typeface="Verdana"/>
              </a:rPr>
              <a:t> </a:t>
            </a:r>
            <a:r>
              <a:rPr sz="2400" spc="-20" dirty="0">
                <a:latin typeface="Verdana"/>
                <a:cs typeface="Verdana"/>
              </a:rPr>
              <a:t>errors</a:t>
            </a:r>
            <a:endParaRPr sz="2400">
              <a:latin typeface="Verdana"/>
              <a:cs typeface="Verdana"/>
            </a:endParaRPr>
          </a:p>
          <a:p>
            <a:pPr marL="288925"/>
            <a:r>
              <a:rPr sz="2400" dirty="0">
                <a:latin typeface="Verdana"/>
                <a:cs typeface="Verdana"/>
              </a:rPr>
              <a:t>…</a:t>
            </a:r>
            <a:r>
              <a:rPr sz="2400" spc="-35" dirty="0">
                <a:latin typeface="Verdana"/>
                <a:cs typeface="Verdana"/>
              </a:rPr>
              <a:t> </a:t>
            </a:r>
            <a:r>
              <a:rPr sz="2400" spc="-20" dirty="0">
                <a:latin typeface="Verdana"/>
                <a:cs typeface="Verdana"/>
              </a:rPr>
              <a:t>then</a:t>
            </a:r>
            <a:r>
              <a:rPr sz="2400" spc="-60" dirty="0">
                <a:latin typeface="Verdana"/>
                <a:cs typeface="Verdana"/>
              </a:rPr>
              <a:t> </a:t>
            </a:r>
            <a:r>
              <a:rPr sz="2400" spc="-20" dirty="0">
                <a:latin typeface="Verdana"/>
                <a:cs typeface="Verdana"/>
              </a:rPr>
              <a:t>the</a:t>
            </a:r>
            <a:r>
              <a:rPr sz="2400" spc="-60" dirty="0">
                <a:latin typeface="Verdana"/>
                <a:cs typeface="Verdana"/>
              </a:rPr>
              <a:t> </a:t>
            </a:r>
            <a:r>
              <a:rPr sz="2400" spc="-25" dirty="0">
                <a:latin typeface="Verdana"/>
                <a:cs typeface="Verdana"/>
              </a:rPr>
              <a:t>user</a:t>
            </a:r>
            <a:r>
              <a:rPr sz="2400" spc="-50" dirty="0">
                <a:latin typeface="Verdana"/>
                <a:cs typeface="Verdana"/>
              </a:rPr>
              <a:t> </a:t>
            </a:r>
            <a:r>
              <a:rPr sz="2400" spc="-20" dirty="0">
                <a:latin typeface="Verdana"/>
                <a:cs typeface="Verdana"/>
              </a:rPr>
              <a:t>can</a:t>
            </a:r>
            <a:r>
              <a:rPr sz="2400" spc="-60" dirty="0">
                <a:latin typeface="Verdana"/>
                <a:cs typeface="Verdana"/>
              </a:rPr>
              <a:t> </a:t>
            </a:r>
            <a:r>
              <a:rPr sz="2400" i="1" spc="-20" dirty="0">
                <a:latin typeface="Verdana"/>
                <a:cs typeface="Verdana"/>
              </a:rPr>
              <a:t>repair</a:t>
            </a:r>
            <a:r>
              <a:rPr sz="2400" i="1" spc="-55" dirty="0">
                <a:latin typeface="Verdana"/>
                <a:cs typeface="Verdana"/>
              </a:rPr>
              <a:t> </a:t>
            </a:r>
            <a:r>
              <a:rPr sz="2400" spc="-20" dirty="0">
                <a:latin typeface="Verdana"/>
                <a:cs typeface="Verdana"/>
              </a:rPr>
              <a:t>them</a:t>
            </a:r>
            <a:endParaRPr sz="2400">
              <a:latin typeface="Verdana"/>
              <a:cs typeface="Verdana"/>
            </a:endParaRPr>
          </a:p>
        </p:txBody>
      </p:sp>
      <p:sp>
        <p:nvSpPr>
          <p:cNvPr id="4" name="object 4"/>
          <p:cNvSpPr txBox="1"/>
          <p:nvPr/>
        </p:nvSpPr>
        <p:spPr>
          <a:xfrm>
            <a:off x="4648200" y="4038601"/>
            <a:ext cx="5181600" cy="2321405"/>
          </a:xfrm>
          <a:prstGeom prst="rect">
            <a:avLst/>
          </a:prstGeom>
          <a:ln w="28393">
            <a:solidFill>
              <a:srgbClr val="7F7F7F"/>
            </a:solidFill>
          </a:ln>
        </p:spPr>
        <p:txBody>
          <a:bodyPr vert="horz" wrap="square" lIns="0" tIns="1270" rIns="0" bIns="0" rtlCol="0">
            <a:spAutoFit/>
          </a:bodyPr>
          <a:lstStyle/>
          <a:p>
            <a:pPr marL="89535" marR="1251585">
              <a:lnSpc>
                <a:spcPct val="120800"/>
              </a:lnSpc>
              <a:spcBef>
                <a:spcPts val="10"/>
              </a:spcBef>
            </a:pPr>
            <a:r>
              <a:rPr sz="1400" dirty="0">
                <a:latin typeface="Verdana"/>
                <a:cs typeface="Verdana"/>
              </a:rPr>
              <a:t>hello, </a:t>
            </a:r>
            <a:r>
              <a:rPr sz="1400" spc="-5" dirty="0">
                <a:latin typeface="Verdana"/>
                <a:cs typeface="Verdana"/>
              </a:rPr>
              <a:t>this </a:t>
            </a:r>
            <a:r>
              <a:rPr sz="1400" dirty="0">
                <a:latin typeface="Verdana"/>
                <a:cs typeface="Verdana"/>
              </a:rPr>
              <a:t>is </a:t>
            </a:r>
            <a:r>
              <a:rPr sz="1400" spc="-5" dirty="0">
                <a:latin typeface="Verdana"/>
                <a:cs typeface="Verdana"/>
              </a:rPr>
              <a:t>the </a:t>
            </a:r>
            <a:r>
              <a:rPr sz="1400" spc="5" dirty="0">
                <a:latin typeface="Verdana"/>
                <a:cs typeface="Verdana"/>
              </a:rPr>
              <a:t>Go </a:t>
            </a:r>
            <a:r>
              <a:rPr sz="1400" dirty="0">
                <a:latin typeface="Verdana"/>
                <a:cs typeface="Verdana"/>
              </a:rPr>
              <a:t>Faster booking system </a:t>
            </a:r>
            <a:r>
              <a:rPr sz="1400" spc="-480" dirty="0">
                <a:latin typeface="Verdana"/>
                <a:cs typeface="Verdana"/>
              </a:rPr>
              <a:t> </a:t>
            </a:r>
            <a:r>
              <a:rPr sz="1400" spc="-5" dirty="0">
                <a:latin typeface="Verdana"/>
                <a:cs typeface="Verdana"/>
              </a:rPr>
              <a:t>what</a:t>
            </a:r>
            <a:r>
              <a:rPr sz="1400" spc="-10" dirty="0">
                <a:latin typeface="Verdana"/>
                <a:cs typeface="Verdana"/>
              </a:rPr>
              <a:t> </a:t>
            </a:r>
            <a:r>
              <a:rPr sz="1400" dirty="0">
                <a:latin typeface="Verdana"/>
                <a:cs typeface="Verdana"/>
              </a:rPr>
              <a:t>would you</a:t>
            </a:r>
            <a:r>
              <a:rPr sz="1400" spc="-5" dirty="0">
                <a:latin typeface="Verdana"/>
                <a:cs typeface="Verdana"/>
              </a:rPr>
              <a:t> like?</a:t>
            </a:r>
            <a:endParaRPr sz="1400" dirty="0">
              <a:latin typeface="Verdana"/>
              <a:cs typeface="Verdana"/>
            </a:endParaRPr>
          </a:p>
          <a:p>
            <a:pPr marL="89535" marR="1027430">
              <a:lnSpc>
                <a:spcPts val="2030"/>
              </a:lnSpc>
              <a:spcBef>
                <a:spcPts val="114"/>
              </a:spcBef>
            </a:pPr>
            <a:r>
              <a:rPr sz="1400" dirty="0">
                <a:latin typeface="Verdana"/>
                <a:cs typeface="Verdana"/>
              </a:rPr>
              <a:t>(user) </a:t>
            </a:r>
            <a:r>
              <a:rPr sz="1400" i="1" dirty="0">
                <a:latin typeface="Verdana"/>
                <a:cs typeface="Verdana"/>
              </a:rPr>
              <a:t>I </a:t>
            </a:r>
            <a:r>
              <a:rPr sz="1400" i="1" spc="-5" dirty="0">
                <a:latin typeface="Verdana"/>
                <a:cs typeface="Verdana"/>
              </a:rPr>
              <a:t>want to </a:t>
            </a:r>
            <a:r>
              <a:rPr sz="1400" i="1" dirty="0">
                <a:latin typeface="Verdana"/>
                <a:cs typeface="Verdana"/>
              </a:rPr>
              <a:t>fly from New </a:t>
            </a:r>
            <a:r>
              <a:rPr sz="1400" i="1" spc="-5" dirty="0">
                <a:latin typeface="Verdana"/>
                <a:cs typeface="Verdana"/>
              </a:rPr>
              <a:t>York to </a:t>
            </a:r>
            <a:r>
              <a:rPr sz="1400" i="1" dirty="0">
                <a:latin typeface="Verdana"/>
                <a:cs typeface="Verdana"/>
              </a:rPr>
              <a:t>London </a:t>
            </a:r>
            <a:r>
              <a:rPr sz="1400" i="1" spc="-480" dirty="0">
                <a:latin typeface="Verdana"/>
                <a:cs typeface="Verdana"/>
              </a:rPr>
              <a:t> </a:t>
            </a:r>
            <a:r>
              <a:rPr sz="1400" dirty="0">
                <a:latin typeface="Verdana"/>
                <a:cs typeface="Verdana"/>
              </a:rPr>
              <a:t>you </a:t>
            </a:r>
            <a:r>
              <a:rPr sz="1400" spc="-5" dirty="0">
                <a:latin typeface="Verdana"/>
                <a:cs typeface="Verdana"/>
              </a:rPr>
              <a:t>want </a:t>
            </a:r>
            <a:r>
              <a:rPr sz="1400" dirty="0">
                <a:latin typeface="Verdana"/>
                <a:cs typeface="Verdana"/>
              </a:rPr>
              <a:t>a </a:t>
            </a:r>
            <a:r>
              <a:rPr sz="1400" spc="-5" dirty="0">
                <a:latin typeface="Verdana"/>
                <a:cs typeface="Verdana"/>
              </a:rPr>
              <a:t>ticket from </a:t>
            </a:r>
            <a:r>
              <a:rPr sz="1400" spc="5" dirty="0">
                <a:latin typeface="Verdana"/>
                <a:cs typeface="Verdana"/>
              </a:rPr>
              <a:t>New </a:t>
            </a:r>
            <a:r>
              <a:rPr sz="1400" dirty="0">
                <a:latin typeface="Verdana"/>
                <a:cs typeface="Verdana"/>
              </a:rPr>
              <a:t>York </a:t>
            </a:r>
            <a:r>
              <a:rPr sz="1400" spc="-5" dirty="0">
                <a:latin typeface="Verdana"/>
                <a:cs typeface="Verdana"/>
              </a:rPr>
              <a:t>to </a:t>
            </a:r>
            <a:r>
              <a:rPr sz="1400" dirty="0">
                <a:latin typeface="Verdana"/>
                <a:cs typeface="Verdana"/>
              </a:rPr>
              <a:t>Boston </a:t>
            </a:r>
            <a:r>
              <a:rPr sz="1400" spc="5" dirty="0">
                <a:latin typeface="Verdana"/>
                <a:cs typeface="Verdana"/>
              </a:rPr>
              <a:t> </a:t>
            </a:r>
            <a:r>
              <a:rPr sz="1400" dirty="0">
                <a:latin typeface="Verdana"/>
                <a:cs typeface="Verdana"/>
              </a:rPr>
              <a:t>(user)</a:t>
            </a:r>
            <a:r>
              <a:rPr sz="1400" spc="-5" dirty="0">
                <a:latin typeface="Verdana"/>
                <a:cs typeface="Verdana"/>
              </a:rPr>
              <a:t> </a:t>
            </a:r>
            <a:r>
              <a:rPr sz="1400" i="1" spc="-5" dirty="0">
                <a:latin typeface="Verdana"/>
                <a:cs typeface="Verdana"/>
              </a:rPr>
              <a:t>no</a:t>
            </a:r>
            <a:endParaRPr sz="1400" dirty="0">
              <a:latin typeface="Verdana"/>
              <a:cs typeface="Verdana"/>
            </a:endParaRPr>
          </a:p>
          <a:p>
            <a:pPr marL="89535">
              <a:spcBef>
                <a:spcPts val="215"/>
              </a:spcBef>
            </a:pPr>
            <a:r>
              <a:rPr sz="1400" dirty="0">
                <a:latin typeface="Verdana"/>
                <a:cs typeface="Verdana"/>
              </a:rPr>
              <a:t>sorry, </a:t>
            </a:r>
            <a:r>
              <a:rPr sz="1400" spc="-5" dirty="0">
                <a:latin typeface="Verdana"/>
                <a:cs typeface="Verdana"/>
              </a:rPr>
              <a:t>please confirm</a:t>
            </a:r>
            <a:r>
              <a:rPr sz="1400" dirty="0">
                <a:latin typeface="Verdana"/>
                <a:cs typeface="Verdana"/>
              </a:rPr>
              <a:t> one</a:t>
            </a:r>
            <a:r>
              <a:rPr sz="1400" spc="10" dirty="0">
                <a:latin typeface="Verdana"/>
                <a:cs typeface="Verdana"/>
              </a:rPr>
              <a:t> </a:t>
            </a:r>
            <a:r>
              <a:rPr sz="1400" spc="-10" dirty="0">
                <a:latin typeface="Verdana"/>
                <a:cs typeface="Verdana"/>
              </a:rPr>
              <a:t>at</a:t>
            </a:r>
            <a:r>
              <a:rPr sz="1400" dirty="0">
                <a:latin typeface="Verdana"/>
                <a:cs typeface="Verdana"/>
              </a:rPr>
              <a:t> a</a:t>
            </a:r>
            <a:r>
              <a:rPr sz="1400" spc="-10" dirty="0">
                <a:latin typeface="Verdana"/>
                <a:cs typeface="Verdana"/>
              </a:rPr>
              <a:t> </a:t>
            </a:r>
            <a:r>
              <a:rPr sz="1400" spc="-5" dirty="0">
                <a:latin typeface="Verdana"/>
                <a:cs typeface="Verdana"/>
              </a:rPr>
              <a:t>time</a:t>
            </a:r>
            <a:endParaRPr sz="1400" dirty="0">
              <a:latin typeface="Verdana"/>
              <a:cs typeface="Verdana"/>
            </a:endParaRPr>
          </a:p>
          <a:p>
            <a:pPr marL="89535" marR="2062480">
              <a:lnSpc>
                <a:spcPct val="120800"/>
              </a:lnSpc>
            </a:pPr>
            <a:r>
              <a:rPr sz="1400" dirty="0">
                <a:latin typeface="Verdana"/>
                <a:cs typeface="Verdana"/>
              </a:rPr>
              <a:t>do</a:t>
            </a:r>
            <a:r>
              <a:rPr sz="1400" spc="-15" dirty="0">
                <a:latin typeface="Verdana"/>
                <a:cs typeface="Verdana"/>
              </a:rPr>
              <a:t> </a:t>
            </a:r>
            <a:r>
              <a:rPr sz="1400" dirty="0">
                <a:latin typeface="Verdana"/>
                <a:cs typeface="Verdana"/>
              </a:rPr>
              <a:t>you</a:t>
            </a:r>
            <a:r>
              <a:rPr sz="1400" spc="-10" dirty="0">
                <a:latin typeface="Verdana"/>
                <a:cs typeface="Verdana"/>
              </a:rPr>
              <a:t> </a:t>
            </a:r>
            <a:r>
              <a:rPr sz="1400" spc="-5" dirty="0">
                <a:latin typeface="Verdana"/>
                <a:cs typeface="Verdana"/>
              </a:rPr>
              <a:t>want</a:t>
            </a:r>
            <a:r>
              <a:rPr sz="1400" spc="-10" dirty="0">
                <a:latin typeface="Verdana"/>
                <a:cs typeface="Verdana"/>
              </a:rPr>
              <a:t> </a:t>
            </a:r>
            <a:r>
              <a:rPr sz="1400" dirty="0">
                <a:latin typeface="Verdana"/>
                <a:cs typeface="Verdana"/>
              </a:rPr>
              <a:t>to</a:t>
            </a:r>
            <a:r>
              <a:rPr sz="1400" spc="-15" dirty="0">
                <a:latin typeface="Verdana"/>
                <a:cs typeface="Verdana"/>
              </a:rPr>
              <a:t> </a:t>
            </a:r>
            <a:r>
              <a:rPr sz="1400" dirty="0">
                <a:latin typeface="Verdana"/>
                <a:cs typeface="Verdana"/>
              </a:rPr>
              <a:t>fly</a:t>
            </a:r>
            <a:r>
              <a:rPr sz="1400" spc="-10" dirty="0">
                <a:latin typeface="Verdana"/>
                <a:cs typeface="Verdana"/>
              </a:rPr>
              <a:t> </a:t>
            </a:r>
            <a:r>
              <a:rPr sz="1400" spc="-5" dirty="0">
                <a:latin typeface="Verdana"/>
                <a:cs typeface="Verdana"/>
              </a:rPr>
              <a:t>from </a:t>
            </a:r>
            <a:r>
              <a:rPr sz="1400" spc="5" dirty="0">
                <a:latin typeface="Verdana"/>
                <a:cs typeface="Verdana"/>
              </a:rPr>
              <a:t>New</a:t>
            </a:r>
            <a:r>
              <a:rPr sz="1400" spc="-5" dirty="0">
                <a:latin typeface="Verdana"/>
                <a:cs typeface="Verdana"/>
              </a:rPr>
              <a:t> </a:t>
            </a:r>
            <a:r>
              <a:rPr sz="1400" dirty="0">
                <a:latin typeface="Verdana"/>
                <a:cs typeface="Verdana"/>
              </a:rPr>
              <a:t>York </a:t>
            </a:r>
            <a:r>
              <a:rPr sz="1400" spc="-480" dirty="0">
                <a:latin typeface="Verdana"/>
                <a:cs typeface="Verdana"/>
              </a:rPr>
              <a:t> </a:t>
            </a:r>
            <a:r>
              <a:rPr sz="1400" dirty="0">
                <a:latin typeface="Verdana"/>
                <a:cs typeface="Verdana"/>
              </a:rPr>
              <a:t>(user)</a:t>
            </a:r>
            <a:r>
              <a:rPr sz="1400" spc="-5" dirty="0">
                <a:latin typeface="Verdana"/>
                <a:cs typeface="Verdana"/>
              </a:rPr>
              <a:t> yes</a:t>
            </a:r>
            <a:endParaRPr sz="1400" dirty="0">
              <a:latin typeface="Verdana"/>
              <a:cs typeface="Verdana"/>
            </a:endParaRPr>
          </a:p>
          <a:p>
            <a:pPr marL="89535">
              <a:spcBef>
                <a:spcPts val="340"/>
              </a:spcBef>
            </a:pPr>
            <a:r>
              <a:rPr sz="1400" dirty="0">
                <a:latin typeface="Verdana"/>
                <a:cs typeface="Verdana"/>
              </a:rPr>
              <a:t>…</a:t>
            </a:r>
            <a:r>
              <a:rPr sz="1400" spc="-35" dirty="0">
                <a:latin typeface="Verdana"/>
                <a:cs typeface="Verdana"/>
              </a:rPr>
              <a:t> </a:t>
            </a:r>
            <a:r>
              <a:rPr sz="1400" dirty="0">
                <a:latin typeface="Verdana"/>
                <a:cs typeface="Verdana"/>
              </a:rPr>
              <a:t>…</a:t>
            </a:r>
            <a:r>
              <a:rPr sz="1400" spc="-25" dirty="0">
                <a:latin typeface="Verdana"/>
                <a:cs typeface="Verdana"/>
              </a:rPr>
              <a:t> </a:t>
            </a:r>
            <a:r>
              <a:rPr sz="1400" dirty="0">
                <a:latin typeface="Verdana"/>
                <a:cs typeface="Verdana"/>
              </a:rPr>
              <a:t>…</a:t>
            </a:r>
          </a:p>
        </p:txBody>
      </p:sp>
    </p:spTree>
    <p:extLst>
      <p:ext uri="{BB962C8B-B14F-4D97-AF65-F5344CB8AC3E}">
        <p14:creationId xmlns:p14="http://schemas.microsoft.com/office/powerpoint/2010/main" val="13236215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7269" y="910268"/>
            <a:ext cx="2208531" cy="689932"/>
          </a:xfrm>
          <a:prstGeom prst="rect">
            <a:avLst/>
          </a:prstGeom>
        </p:spPr>
        <p:txBody>
          <a:bodyPr vert="horz" wrap="square" lIns="0" tIns="12700" rIns="0" bIns="0" rtlCol="0" anchor="ctr">
            <a:spAutoFit/>
          </a:bodyPr>
          <a:lstStyle/>
          <a:p>
            <a:pPr marL="12700">
              <a:lnSpc>
                <a:spcPct val="100000"/>
              </a:lnSpc>
              <a:spcBef>
                <a:spcPts val="100"/>
              </a:spcBef>
            </a:pPr>
            <a:r>
              <a:rPr dirty="0"/>
              <a:t>C</a:t>
            </a:r>
            <a:r>
              <a:rPr spc="5" dirty="0"/>
              <a:t>o</a:t>
            </a:r>
            <a:r>
              <a:rPr spc="-5" dirty="0"/>
              <a:t>n</a:t>
            </a:r>
            <a:r>
              <a:rPr spc="-10" dirty="0"/>
              <a:t>t</a:t>
            </a:r>
            <a:r>
              <a:rPr spc="-5" dirty="0"/>
              <a:t>e</a:t>
            </a:r>
            <a:r>
              <a:rPr spc="-10" dirty="0"/>
              <a:t>x</a:t>
            </a:r>
            <a:r>
              <a:rPr dirty="0"/>
              <a:t>t</a:t>
            </a:r>
          </a:p>
        </p:txBody>
      </p:sp>
      <p:sp>
        <p:nvSpPr>
          <p:cNvPr id="3" name="object 3"/>
          <p:cNvSpPr txBox="1"/>
          <p:nvPr/>
        </p:nvSpPr>
        <p:spPr>
          <a:xfrm>
            <a:off x="2287269" y="2015490"/>
            <a:ext cx="7272020" cy="3517900"/>
          </a:xfrm>
          <a:prstGeom prst="rect">
            <a:avLst/>
          </a:prstGeom>
        </p:spPr>
        <p:txBody>
          <a:bodyPr vert="horz" wrap="square" lIns="0" tIns="12700" rIns="0" bIns="0" rtlCol="0">
            <a:spAutoFit/>
          </a:bodyPr>
          <a:lstStyle/>
          <a:p>
            <a:pPr marL="354965" marR="5080" indent="-342900">
              <a:spcBef>
                <a:spcPts val="100"/>
              </a:spcBef>
            </a:pPr>
            <a:r>
              <a:rPr sz="2400" spc="-25" dirty="0">
                <a:latin typeface="Verdana"/>
                <a:cs typeface="Verdana"/>
              </a:rPr>
              <a:t>Interaction</a:t>
            </a:r>
            <a:r>
              <a:rPr sz="2400" spc="-55" dirty="0">
                <a:latin typeface="Verdana"/>
                <a:cs typeface="Verdana"/>
              </a:rPr>
              <a:t> </a:t>
            </a:r>
            <a:r>
              <a:rPr sz="2400" spc="-25" dirty="0">
                <a:latin typeface="Verdana"/>
                <a:cs typeface="Verdana"/>
              </a:rPr>
              <a:t>affected</a:t>
            </a:r>
            <a:r>
              <a:rPr sz="2400" spc="-45" dirty="0">
                <a:latin typeface="Verdana"/>
                <a:cs typeface="Verdana"/>
              </a:rPr>
              <a:t> </a:t>
            </a:r>
            <a:r>
              <a:rPr sz="2400" spc="-20" dirty="0">
                <a:latin typeface="Verdana"/>
                <a:cs typeface="Verdana"/>
              </a:rPr>
              <a:t>by</a:t>
            </a:r>
            <a:r>
              <a:rPr sz="2400" spc="-50" dirty="0">
                <a:latin typeface="Verdana"/>
                <a:cs typeface="Verdana"/>
              </a:rPr>
              <a:t> </a:t>
            </a:r>
            <a:r>
              <a:rPr sz="2400" spc="-25" dirty="0">
                <a:latin typeface="Verdana"/>
                <a:cs typeface="Verdana"/>
              </a:rPr>
              <a:t>social</a:t>
            </a:r>
            <a:r>
              <a:rPr sz="2400" spc="-40" dirty="0">
                <a:latin typeface="Verdana"/>
                <a:cs typeface="Verdana"/>
              </a:rPr>
              <a:t> </a:t>
            </a:r>
            <a:r>
              <a:rPr sz="2400" spc="-20" dirty="0">
                <a:latin typeface="Verdana"/>
                <a:cs typeface="Verdana"/>
              </a:rPr>
              <a:t>and</a:t>
            </a:r>
            <a:r>
              <a:rPr sz="2400" spc="-55" dirty="0">
                <a:latin typeface="Verdana"/>
                <a:cs typeface="Verdana"/>
              </a:rPr>
              <a:t> </a:t>
            </a:r>
            <a:r>
              <a:rPr sz="2400" spc="-25" dirty="0">
                <a:latin typeface="Verdana"/>
                <a:cs typeface="Verdana"/>
              </a:rPr>
              <a:t>organizational </a:t>
            </a:r>
            <a:r>
              <a:rPr sz="2400" spc="-830" dirty="0">
                <a:latin typeface="Verdana"/>
                <a:cs typeface="Verdana"/>
              </a:rPr>
              <a:t> </a:t>
            </a:r>
            <a:r>
              <a:rPr sz="2400" spc="-30" dirty="0">
                <a:latin typeface="Verdana"/>
                <a:cs typeface="Verdana"/>
              </a:rPr>
              <a:t>context</a:t>
            </a:r>
            <a:endParaRPr sz="2400" dirty="0">
              <a:latin typeface="Verdana"/>
              <a:cs typeface="Verdana"/>
            </a:endParaRPr>
          </a:p>
          <a:p>
            <a:pPr>
              <a:spcBef>
                <a:spcPts val="50"/>
              </a:spcBef>
            </a:pPr>
            <a:endParaRPr sz="2600" dirty="0">
              <a:latin typeface="Verdana"/>
              <a:cs typeface="Verdana"/>
            </a:endParaRPr>
          </a:p>
          <a:p>
            <a:pPr marL="355600" indent="-342900">
              <a:buChar char="•"/>
              <a:tabLst>
                <a:tab pos="354965" algn="l"/>
                <a:tab pos="355600" algn="l"/>
              </a:tabLst>
            </a:pPr>
            <a:r>
              <a:rPr sz="2400" spc="-25" dirty="0">
                <a:latin typeface="Verdana"/>
                <a:cs typeface="Verdana"/>
              </a:rPr>
              <a:t>other</a:t>
            </a:r>
            <a:r>
              <a:rPr sz="2400" spc="-80" dirty="0">
                <a:latin typeface="Verdana"/>
                <a:cs typeface="Verdana"/>
              </a:rPr>
              <a:t> </a:t>
            </a:r>
            <a:r>
              <a:rPr sz="2400" spc="-25" dirty="0">
                <a:latin typeface="Verdana"/>
                <a:cs typeface="Verdana"/>
              </a:rPr>
              <a:t>people</a:t>
            </a:r>
            <a:endParaRPr sz="2400" dirty="0">
              <a:latin typeface="Verdana"/>
              <a:cs typeface="Verdana"/>
            </a:endParaRPr>
          </a:p>
          <a:p>
            <a:pPr marL="755650" lvl="1" indent="-286385">
              <a:spcBef>
                <a:spcPts val="500"/>
              </a:spcBef>
              <a:buChar char="–"/>
              <a:tabLst>
                <a:tab pos="755650" algn="l"/>
              </a:tabLst>
            </a:pPr>
            <a:r>
              <a:rPr sz="2000" spc="-5" dirty="0">
                <a:latin typeface="Verdana"/>
                <a:cs typeface="Verdana"/>
              </a:rPr>
              <a:t>desire</a:t>
            </a:r>
            <a:r>
              <a:rPr sz="2000" spc="5" dirty="0">
                <a:latin typeface="Verdana"/>
                <a:cs typeface="Verdana"/>
              </a:rPr>
              <a:t> </a:t>
            </a:r>
            <a:r>
              <a:rPr sz="2000" dirty="0">
                <a:latin typeface="Verdana"/>
                <a:cs typeface="Verdana"/>
              </a:rPr>
              <a:t>to </a:t>
            </a:r>
            <a:r>
              <a:rPr sz="2000" spc="-5" dirty="0">
                <a:latin typeface="Verdana"/>
                <a:cs typeface="Verdana"/>
              </a:rPr>
              <a:t>impress,</a:t>
            </a:r>
            <a:r>
              <a:rPr sz="2000" spc="5" dirty="0">
                <a:latin typeface="Verdana"/>
                <a:cs typeface="Verdana"/>
              </a:rPr>
              <a:t> </a:t>
            </a:r>
            <a:r>
              <a:rPr sz="2000" spc="-5" dirty="0">
                <a:latin typeface="Verdana"/>
                <a:cs typeface="Verdana"/>
              </a:rPr>
              <a:t>competition,</a:t>
            </a:r>
            <a:r>
              <a:rPr sz="2000" spc="5" dirty="0">
                <a:latin typeface="Verdana"/>
                <a:cs typeface="Verdana"/>
              </a:rPr>
              <a:t> </a:t>
            </a:r>
            <a:r>
              <a:rPr sz="2000" spc="-5" dirty="0">
                <a:latin typeface="Verdana"/>
                <a:cs typeface="Verdana"/>
              </a:rPr>
              <a:t>fear</a:t>
            </a:r>
            <a:r>
              <a:rPr sz="2000" spc="10" dirty="0">
                <a:latin typeface="Verdana"/>
                <a:cs typeface="Verdana"/>
              </a:rPr>
              <a:t> </a:t>
            </a:r>
            <a:r>
              <a:rPr sz="2000" spc="-5" dirty="0">
                <a:latin typeface="Verdana"/>
                <a:cs typeface="Verdana"/>
              </a:rPr>
              <a:t>of</a:t>
            </a:r>
            <a:r>
              <a:rPr sz="2000" dirty="0">
                <a:latin typeface="Verdana"/>
                <a:cs typeface="Verdana"/>
              </a:rPr>
              <a:t> failure</a:t>
            </a:r>
          </a:p>
          <a:p>
            <a:pPr marL="355600" indent="-342900">
              <a:spcBef>
                <a:spcPts val="600"/>
              </a:spcBef>
              <a:buChar char="•"/>
              <a:tabLst>
                <a:tab pos="354965" algn="l"/>
                <a:tab pos="355600" algn="l"/>
              </a:tabLst>
            </a:pPr>
            <a:r>
              <a:rPr sz="2400" spc="-25" dirty="0">
                <a:latin typeface="Verdana"/>
                <a:cs typeface="Verdana"/>
              </a:rPr>
              <a:t>motivation</a:t>
            </a:r>
            <a:endParaRPr sz="2400" dirty="0">
              <a:latin typeface="Verdana"/>
              <a:cs typeface="Verdana"/>
            </a:endParaRPr>
          </a:p>
          <a:p>
            <a:pPr marL="755650" lvl="1" indent="-286385">
              <a:spcBef>
                <a:spcPts val="490"/>
              </a:spcBef>
              <a:buChar char="–"/>
              <a:tabLst>
                <a:tab pos="755650" algn="l"/>
              </a:tabLst>
            </a:pPr>
            <a:r>
              <a:rPr sz="2000" spc="-5" dirty="0">
                <a:latin typeface="Verdana"/>
                <a:cs typeface="Verdana"/>
              </a:rPr>
              <a:t>fear, allegiance,</a:t>
            </a:r>
            <a:r>
              <a:rPr sz="2000" dirty="0">
                <a:latin typeface="Verdana"/>
                <a:cs typeface="Verdana"/>
              </a:rPr>
              <a:t> </a:t>
            </a:r>
            <a:r>
              <a:rPr sz="2000" spc="-5" dirty="0">
                <a:latin typeface="Verdana"/>
                <a:cs typeface="Verdana"/>
              </a:rPr>
              <a:t>ambition,</a:t>
            </a:r>
            <a:r>
              <a:rPr sz="2000" dirty="0">
                <a:latin typeface="Verdana"/>
                <a:cs typeface="Verdana"/>
              </a:rPr>
              <a:t> self-satisfaction</a:t>
            </a:r>
          </a:p>
          <a:p>
            <a:pPr marL="355600" indent="-342900">
              <a:spcBef>
                <a:spcPts val="600"/>
              </a:spcBef>
              <a:buChar char="•"/>
              <a:tabLst>
                <a:tab pos="354965" algn="l"/>
                <a:tab pos="355600" algn="l"/>
              </a:tabLst>
            </a:pPr>
            <a:r>
              <a:rPr sz="2400" spc="-30" dirty="0">
                <a:latin typeface="Verdana"/>
                <a:cs typeface="Verdana"/>
              </a:rPr>
              <a:t>inadequate</a:t>
            </a:r>
            <a:r>
              <a:rPr sz="2400" spc="-65" dirty="0">
                <a:latin typeface="Verdana"/>
                <a:cs typeface="Verdana"/>
              </a:rPr>
              <a:t> </a:t>
            </a:r>
            <a:r>
              <a:rPr sz="2400" spc="-30" dirty="0">
                <a:latin typeface="Verdana"/>
                <a:cs typeface="Verdana"/>
              </a:rPr>
              <a:t>systems</a:t>
            </a:r>
            <a:endParaRPr sz="2400" dirty="0">
              <a:latin typeface="Verdana"/>
              <a:cs typeface="Verdana"/>
            </a:endParaRPr>
          </a:p>
          <a:p>
            <a:pPr marL="755650" lvl="1" indent="-286385">
              <a:spcBef>
                <a:spcPts val="500"/>
              </a:spcBef>
              <a:buChar char="–"/>
              <a:tabLst>
                <a:tab pos="755650" algn="l"/>
              </a:tabLst>
            </a:pPr>
            <a:r>
              <a:rPr sz="2000" spc="-5" dirty="0">
                <a:latin typeface="Verdana"/>
                <a:cs typeface="Verdana"/>
              </a:rPr>
              <a:t>cause</a:t>
            </a:r>
            <a:r>
              <a:rPr sz="2000" spc="-10" dirty="0">
                <a:latin typeface="Verdana"/>
                <a:cs typeface="Verdana"/>
              </a:rPr>
              <a:t> </a:t>
            </a:r>
            <a:r>
              <a:rPr sz="2000" dirty="0">
                <a:latin typeface="Verdana"/>
                <a:cs typeface="Verdana"/>
              </a:rPr>
              <a:t>frustration</a:t>
            </a:r>
            <a:r>
              <a:rPr sz="2000" spc="10" dirty="0">
                <a:latin typeface="Verdana"/>
                <a:cs typeface="Verdana"/>
              </a:rPr>
              <a:t> </a:t>
            </a:r>
            <a:r>
              <a:rPr sz="2000" spc="-5" dirty="0">
                <a:latin typeface="Verdana"/>
                <a:cs typeface="Verdana"/>
              </a:rPr>
              <a:t>and</a:t>
            </a:r>
            <a:r>
              <a:rPr sz="2000" spc="5" dirty="0">
                <a:latin typeface="Verdana"/>
                <a:cs typeface="Verdana"/>
              </a:rPr>
              <a:t> </a:t>
            </a:r>
            <a:r>
              <a:rPr sz="2000" spc="-5" dirty="0">
                <a:latin typeface="Verdana"/>
                <a:cs typeface="Verdana"/>
              </a:rPr>
              <a:t>lack</a:t>
            </a:r>
            <a:r>
              <a:rPr sz="2000" spc="5" dirty="0">
                <a:latin typeface="Verdana"/>
                <a:cs typeface="Verdana"/>
              </a:rPr>
              <a:t> </a:t>
            </a:r>
            <a:r>
              <a:rPr sz="2000" spc="-5" dirty="0">
                <a:latin typeface="Verdana"/>
                <a:cs typeface="Verdana"/>
              </a:rPr>
              <a:t>of</a:t>
            </a:r>
            <a:r>
              <a:rPr sz="2000" spc="10" dirty="0">
                <a:latin typeface="Verdana"/>
                <a:cs typeface="Verdana"/>
              </a:rPr>
              <a:t> </a:t>
            </a:r>
            <a:r>
              <a:rPr sz="2000" spc="-5" dirty="0">
                <a:latin typeface="Verdana"/>
                <a:cs typeface="Verdana"/>
              </a:rPr>
              <a:t>motivation</a:t>
            </a:r>
            <a:endParaRPr sz="2000" dirty="0">
              <a:latin typeface="Verdana"/>
              <a:cs typeface="Verdana"/>
            </a:endParaRPr>
          </a:p>
        </p:txBody>
      </p:sp>
    </p:spTree>
    <p:extLst>
      <p:ext uri="{BB962C8B-B14F-4D97-AF65-F5344CB8AC3E}">
        <p14:creationId xmlns:p14="http://schemas.microsoft.com/office/powerpoint/2010/main" val="28626555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dirty="0" smtClean="0"/>
              <a:t>Introduction to Design Technologies and Tools</a:t>
            </a:r>
            <a:r>
              <a:rPr lang="en-US" sz="3600" dirty="0" smtClean="0"/>
              <a:t> </a:t>
            </a:r>
            <a:br>
              <a:rPr lang="en-US" sz="3600" dirty="0" smtClean="0"/>
            </a:br>
            <a:r>
              <a:rPr lang="en-US" sz="3600" dirty="0" smtClean="0"/>
              <a:t>Sketch ,Wireframe ,</a:t>
            </a:r>
            <a:r>
              <a:rPr lang="en-US" sz="3600" dirty="0" err="1" smtClean="0"/>
              <a:t>Invision</a:t>
            </a:r>
            <a:r>
              <a:rPr lang="en-US" sz="3600" dirty="0" smtClean="0"/>
              <a:t>, </a:t>
            </a:r>
            <a:r>
              <a:rPr lang="en-US" sz="3600" dirty="0" err="1" smtClean="0"/>
              <a:t>Axure</a:t>
            </a:r>
            <a:r>
              <a:rPr lang="en-US" sz="3600" dirty="0" smtClean="0"/>
              <a:t>, </a:t>
            </a:r>
            <a:r>
              <a:rPr lang="en-US" sz="3600" dirty="0" err="1" smtClean="0"/>
              <a:t>Figma</a:t>
            </a:r>
            <a:r>
              <a:rPr lang="en-US" sz="3600" dirty="0" smtClean="0"/>
              <a:t>, Flutter, Mockups </a:t>
            </a:r>
            <a:endParaRPr lang="en-IN" sz="3600" dirty="0"/>
          </a:p>
        </p:txBody>
      </p:sp>
      <p:sp>
        <p:nvSpPr>
          <p:cNvPr id="3" name="Content Placeholder 2"/>
          <p:cNvSpPr>
            <a:spLocks noGrp="1"/>
          </p:cNvSpPr>
          <p:nvPr>
            <p:ph idx="1"/>
          </p:nvPr>
        </p:nvSpPr>
        <p:spPr/>
        <p:txBody>
          <a:bodyPr>
            <a:normAutofit lnSpcReduction="10000"/>
          </a:bodyPr>
          <a:lstStyle/>
          <a:p>
            <a:pPr marL="0" indent="0" algn="just">
              <a:buNone/>
            </a:pPr>
            <a:r>
              <a:rPr lang="en-US" b="1" dirty="0" smtClean="0"/>
              <a:t>Why </a:t>
            </a:r>
            <a:r>
              <a:rPr lang="en-US" b="1" dirty="0"/>
              <a:t>Are UI/UX Tools Essential for Designers?</a:t>
            </a:r>
          </a:p>
          <a:p>
            <a:pPr algn="just"/>
            <a:r>
              <a:rPr lang="en-US" dirty="0"/>
              <a:t>User Interface (UI) involves the creation of an interface with components aimed at enhancing comprehension. At the same time, User Experience (UX) concentrates on delineating the user’s path to craft an impeccable digital product. Presently, numerous software options in the market designated as UI/UX tools serve a dual purpose. They execute specific functions related to both processes.</a:t>
            </a:r>
          </a:p>
          <a:p>
            <a:pPr algn="just"/>
            <a:r>
              <a:rPr lang="en-US" dirty="0"/>
              <a:t>For designers perusing this information, it is crucial to note that despite the versatility of UI/UX design tools, proficiency in each of these processes should still be cultivated independently. Becoming adept in multiple tools may require considerable time and dedication.</a:t>
            </a:r>
          </a:p>
          <a:p>
            <a:pPr algn="just"/>
            <a:endParaRPr lang="en-IN" dirty="0"/>
          </a:p>
        </p:txBody>
      </p:sp>
    </p:spTree>
    <p:extLst>
      <p:ext uri="{BB962C8B-B14F-4D97-AF65-F5344CB8AC3E}">
        <p14:creationId xmlns:p14="http://schemas.microsoft.com/office/powerpoint/2010/main" val="480589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Adobe XD</a:t>
            </a:r>
            <a:endParaRPr lang="en-IN" dirty="0"/>
          </a:p>
        </p:txBody>
      </p:sp>
      <p:sp>
        <p:nvSpPr>
          <p:cNvPr id="3" name="Content Placeholder 2"/>
          <p:cNvSpPr>
            <a:spLocks noGrp="1"/>
          </p:cNvSpPr>
          <p:nvPr>
            <p:ph idx="1"/>
          </p:nvPr>
        </p:nvSpPr>
        <p:spPr>
          <a:xfrm>
            <a:off x="838200" y="1452282"/>
            <a:ext cx="10515600" cy="5002306"/>
          </a:xfrm>
        </p:spPr>
        <p:txBody>
          <a:bodyPr>
            <a:normAutofit fontScale="85000" lnSpcReduction="20000"/>
          </a:bodyPr>
          <a:lstStyle/>
          <a:p>
            <a:pPr algn="just"/>
            <a:r>
              <a:rPr lang="en-US" dirty="0" smtClean="0"/>
              <a:t>As </a:t>
            </a:r>
            <a:r>
              <a:rPr lang="en-US" dirty="0"/>
              <a:t>the foremost authority in cutting-edge UX tools for creative minds, Adobe XD stands out, offering a robust solution to assist you in crafting, prototyping, sharing, and collaborating seamlessly within their high-caliber application. This platform empowers you to fashion a master element with tailor-made properties, ensuring seamless integration across your website or application.</a:t>
            </a:r>
          </a:p>
          <a:p>
            <a:pPr algn="just"/>
            <a:r>
              <a:rPr lang="en-US" b="1" dirty="0"/>
              <a:t>Key Features:</a:t>
            </a:r>
            <a:endParaRPr lang="en-US" dirty="0"/>
          </a:p>
          <a:p>
            <a:pPr lvl="1" algn="just"/>
            <a:r>
              <a:rPr lang="en-US" dirty="0"/>
              <a:t>Revamp the core element and disseminate it throughout the entire organization.</a:t>
            </a:r>
          </a:p>
          <a:p>
            <a:pPr lvl="1" algn="just"/>
            <a:r>
              <a:rPr lang="en-US" dirty="0"/>
              <a:t>Benefitting from enhanced vector tools, the adept resizing of assets that seamlessly adjusts across various platforms, and the inclusion of layout grids for meticulous design.</a:t>
            </a:r>
          </a:p>
          <a:p>
            <a:pPr lvl="1" algn="just"/>
            <a:r>
              <a:rPr lang="en-US" dirty="0"/>
              <a:t>They are tailored for designers within expansive organizations and enterprises seeking uniformity in their visual assets.</a:t>
            </a:r>
          </a:p>
          <a:p>
            <a:pPr lvl="1" algn="just"/>
            <a:r>
              <a:rPr lang="en-US" dirty="0"/>
              <a:t>Boasting an asset library facilitates swift alterations to graphics and styles, not to overlook the Repeat Grid feature empowering designers to establish a consistent style and, for instance, effortlessly replicate a contact list or a photo gallery as often as required.</a:t>
            </a:r>
          </a:p>
          <a:p>
            <a:pPr algn="just"/>
            <a:r>
              <a:rPr lang="en-US" b="1" dirty="0"/>
              <a:t>Suitable for</a:t>
            </a:r>
            <a:r>
              <a:rPr lang="en-US" dirty="0"/>
              <a:t>: Prototyping, Designing</a:t>
            </a:r>
          </a:p>
          <a:p>
            <a:pPr algn="just"/>
            <a:r>
              <a:rPr lang="en-US" b="1" dirty="0"/>
              <a:t>Works on:</a:t>
            </a:r>
            <a:r>
              <a:rPr lang="en-US" dirty="0"/>
              <a:t> Windows and </a:t>
            </a:r>
            <a:r>
              <a:rPr lang="en-US" dirty="0" err="1"/>
              <a:t>macOS</a:t>
            </a:r>
            <a:endParaRPr lang="en-US" dirty="0"/>
          </a:p>
          <a:p>
            <a:pPr algn="just"/>
            <a:r>
              <a:rPr lang="en-US" b="1" dirty="0"/>
              <a:t>Free trial/version available:</a:t>
            </a:r>
            <a:r>
              <a:rPr lang="en-US" dirty="0"/>
              <a:t> Yes</a:t>
            </a:r>
          </a:p>
        </p:txBody>
      </p:sp>
    </p:spTree>
    <p:extLst>
      <p:ext uri="{BB962C8B-B14F-4D97-AF65-F5344CB8AC3E}">
        <p14:creationId xmlns:p14="http://schemas.microsoft.com/office/powerpoint/2010/main" val="20121655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4785"/>
            <a:ext cx="10515600" cy="764428"/>
          </a:xfrm>
        </p:spPr>
        <p:txBody>
          <a:bodyPr/>
          <a:lstStyle/>
          <a:p>
            <a:r>
              <a:rPr lang="en-US" b="1" dirty="0" smtClean="0"/>
              <a:t>2. </a:t>
            </a:r>
            <a:r>
              <a:rPr lang="en-US" b="1" dirty="0" err="1" smtClean="0"/>
              <a:t>Mockplus</a:t>
            </a:r>
            <a:endParaRPr lang="en-US" b="1" dirty="0"/>
          </a:p>
        </p:txBody>
      </p:sp>
      <p:sp>
        <p:nvSpPr>
          <p:cNvPr id="3" name="Content Placeholder 2"/>
          <p:cNvSpPr>
            <a:spLocks noGrp="1"/>
          </p:cNvSpPr>
          <p:nvPr>
            <p:ph idx="1"/>
          </p:nvPr>
        </p:nvSpPr>
        <p:spPr>
          <a:xfrm>
            <a:off x="838200" y="995082"/>
            <a:ext cx="10515600" cy="5580530"/>
          </a:xfrm>
        </p:spPr>
        <p:txBody>
          <a:bodyPr>
            <a:normAutofit fontScale="55000" lnSpcReduction="20000"/>
          </a:bodyPr>
          <a:lstStyle/>
          <a:p>
            <a:r>
              <a:rPr lang="en-US" dirty="0" err="1" smtClean="0"/>
              <a:t>Mockplus</a:t>
            </a:r>
            <a:r>
              <a:rPr lang="en-US" dirty="0" smtClean="0"/>
              <a:t> </a:t>
            </a:r>
            <a:r>
              <a:rPr lang="en-US" dirty="0"/>
              <a:t>stands out as a premier online UX tool, facilitating seamless collaboration between designers and developers. This tool expedites the creation of interactive prototypes of any fidelity, enabling designers to efficiently share, test, and iterate with their teams, thereby accelerating the entire product design workflow by a minimum of 200%.</a:t>
            </a:r>
          </a:p>
          <a:p>
            <a:r>
              <a:rPr lang="en-US" dirty="0"/>
              <a:t>Equipped with a prototyping tool boasting an extensive array of over 3000+ built-in design elements and templates, </a:t>
            </a:r>
            <a:r>
              <a:rPr lang="en-US" dirty="0" err="1"/>
              <a:t>Mockplus</a:t>
            </a:r>
            <a:r>
              <a:rPr lang="en-US" dirty="0"/>
              <a:t> empowers designers to translate their ideas into visual representations within minutes. The robust asset libraries provided by the tool make it effortless to design UI layouts and patterns, offering the advantage of reusing them consistently across pages, prototypes, and different teams.</a:t>
            </a:r>
          </a:p>
          <a:p>
            <a:r>
              <a:rPr lang="en-US" dirty="0" err="1"/>
              <a:t>Mockplus</a:t>
            </a:r>
            <a:r>
              <a:rPr lang="en-US" dirty="0"/>
              <a:t> excels in fostering cross-team collaboration. Not only does it enable designers to streamline their workflow, but it also provides developers with a code-free and pixel-perfect design process, eliminating any potential chaos.</a:t>
            </a:r>
          </a:p>
          <a:p>
            <a:r>
              <a:rPr lang="en-US" b="1" dirty="0"/>
              <a:t>Key Features:</a:t>
            </a:r>
            <a:endParaRPr lang="en-US" dirty="0"/>
          </a:p>
          <a:p>
            <a:r>
              <a:rPr lang="en-US" dirty="0"/>
              <a:t>It provides a no-code interface for expressing ideas through a simple drag-and-drop mechanism.</a:t>
            </a:r>
          </a:p>
          <a:p>
            <a:r>
              <a:rPr lang="en-US" dirty="0"/>
              <a:t>An extensive collection of pre-built UI widgets and templates</a:t>
            </a:r>
          </a:p>
          <a:p>
            <a:r>
              <a:rPr lang="en-US" dirty="0"/>
              <a:t>It enables collaborative co-designing of projects by your entire team simultaneously, with automatic synchronization of all edits.</a:t>
            </a:r>
          </a:p>
          <a:p>
            <a:r>
              <a:rPr lang="en-US" dirty="0"/>
              <a:t>Facilitates the export of your prototype to an HTML demo package or any desired image format.</a:t>
            </a:r>
          </a:p>
          <a:p>
            <a:r>
              <a:rPr lang="en-US" dirty="0"/>
              <a:t>Offers plugin support for </a:t>
            </a:r>
            <a:r>
              <a:rPr lang="en-US" dirty="0" err="1"/>
              <a:t>Axure</a:t>
            </a:r>
            <a:r>
              <a:rPr lang="en-US" dirty="0"/>
              <a:t>, Sketch, Adobe Photoshop, </a:t>
            </a:r>
            <a:r>
              <a:rPr lang="en-US" dirty="0" err="1"/>
              <a:t>Figma</a:t>
            </a:r>
            <a:r>
              <a:rPr lang="en-US" dirty="0"/>
              <a:t>, and Adobe XD, allowing the prototyping of projects across various platforms.</a:t>
            </a:r>
          </a:p>
          <a:p>
            <a:r>
              <a:rPr lang="en-US" dirty="0"/>
              <a:t>It empowers developers to quickly inspect, copy, and download design specifications, assets, and code snippets with a single click.</a:t>
            </a:r>
          </a:p>
          <a:p>
            <a:r>
              <a:rPr lang="en-US" dirty="0"/>
              <a:t>It provides the capability to preview and test your web and app prototypes directly on real devices.</a:t>
            </a:r>
          </a:p>
          <a:p>
            <a:r>
              <a:rPr lang="en-US" b="1" dirty="0"/>
              <a:t>Suitable for:</a:t>
            </a:r>
            <a:r>
              <a:rPr lang="en-US" dirty="0"/>
              <a:t> </a:t>
            </a:r>
            <a:r>
              <a:rPr lang="en-US" dirty="0" err="1"/>
              <a:t>Wireframing</a:t>
            </a:r>
            <a:r>
              <a:rPr lang="en-US" dirty="0"/>
              <a:t>, prototyping, mockup, animation, and UI designing</a:t>
            </a:r>
          </a:p>
          <a:p>
            <a:r>
              <a:rPr lang="en-US" b="1" dirty="0"/>
              <a:t>Works on:</a:t>
            </a:r>
            <a:r>
              <a:rPr lang="en-US" dirty="0"/>
              <a:t> Browser, </a:t>
            </a:r>
            <a:r>
              <a:rPr lang="en-US" dirty="0" err="1"/>
              <a:t>macOS</a:t>
            </a:r>
            <a:r>
              <a:rPr lang="en-US" dirty="0"/>
              <a:t> and Windows</a:t>
            </a:r>
          </a:p>
          <a:p>
            <a:r>
              <a:rPr lang="en-US" b="1" dirty="0"/>
              <a:t>Free trial/version </a:t>
            </a:r>
            <a:r>
              <a:rPr lang="en-US" b="1" dirty="0" smtClean="0"/>
              <a:t>available: </a:t>
            </a:r>
            <a:r>
              <a:rPr lang="en-US" dirty="0" smtClean="0"/>
              <a:t>Yes</a:t>
            </a:r>
            <a:endParaRPr lang="en-US" dirty="0"/>
          </a:p>
        </p:txBody>
      </p:sp>
    </p:spTree>
    <p:extLst>
      <p:ext uri="{BB962C8B-B14F-4D97-AF65-F5344CB8AC3E}">
        <p14:creationId xmlns:p14="http://schemas.microsoft.com/office/powerpoint/2010/main" val="33559503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3404"/>
          </a:xfrm>
        </p:spPr>
        <p:txBody>
          <a:bodyPr>
            <a:normAutofit fontScale="90000"/>
          </a:bodyPr>
          <a:lstStyle/>
          <a:p>
            <a:r>
              <a:rPr lang="en-IN" b="1" dirty="0"/>
              <a:t>3. </a:t>
            </a:r>
            <a:r>
              <a:rPr lang="en-IN" b="1" dirty="0" smtClean="0"/>
              <a:t>Sketch</a:t>
            </a:r>
            <a:endParaRPr lang="en-IN" dirty="0"/>
          </a:p>
        </p:txBody>
      </p:sp>
      <p:sp>
        <p:nvSpPr>
          <p:cNvPr id="3" name="Content Placeholder 2"/>
          <p:cNvSpPr>
            <a:spLocks noGrp="1"/>
          </p:cNvSpPr>
          <p:nvPr>
            <p:ph idx="1"/>
          </p:nvPr>
        </p:nvSpPr>
        <p:spPr>
          <a:xfrm>
            <a:off x="838200" y="1008530"/>
            <a:ext cx="10515600" cy="5446058"/>
          </a:xfrm>
        </p:spPr>
        <p:txBody>
          <a:bodyPr>
            <a:normAutofit fontScale="70000" lnSpcReduction="20000"/>
          </a:bodyPr>
          <a:lstStyle/>
          <a:p>
            <a:pPr algn="just"/>
            <a:r>
              <a:rPr lang="en-US" dirty="0"/>
              <a:t>Sketch stands as a recognized standard in UX tools for crafting high-fidelity prototypes and interfaces, providing an immediate preview on mobile devices. The inclusion of a Symbols feature facilitates the generation of reusable UI elements.</a:t>
            </a:r>
          </a:p>
          <a:p>
            <a:pPr algn="just"/>
            <a:r>
              <a:rPr lang="en-US" dirty="0"/>
              <a:t>This functionality enables the construction of design systems, promoting consistency in interface design. Additionally, it allows the exportation of the design into a fully functional prototype. Notably, there is no provision for a complimentary version or trial in its offerings.</a:t>
            </a:r>
          </a:p>
          <a:p>
            <a:pPr algn="just"/>
            <a:r>
              <a:rPr lang="en-US" b="1" dirty="0"/>
              <a:t>Key Features:</a:t>
            </a:r>
            <a:endParaRPr lang="en-US" dirty="0"/>
          </a:p>
          <a:p>
            <a:pPr algn="just"/>
            <a:r>
              <a:rPr lang="en-US" dirty="0"/>
              <a:t>Utilizing this design and prototyping tool empowers users to generate mockups and distribute them among team members for input.</a:t>
            </a:r>
          </a:p>
          <a:p>
            <a:pPr algn="just"/>
            <a:r>
              <a:rPr lang="en-US" dirty="0"/>
              <a:t>Incorporate images and personalize the text to obtain a precise representation of the final product.</a:t>
            </a:r>
          </a:p>
          <a:p>
            <a:pPr algn="just"/>
            <a:r>
              <a:rPr lang="en-US" dirty="0"/>
              <a:t>This tool is advantageous for UX designers across all proficiency levels, particularly those seeking feedback from various team members.</a:t>
            </a:r>
          </a:p>
          <a:p>
            <a:pPr algn="just"/>
            <a:r>
              <a:rPr lang="en-US" dirty="0"/>
              <a:t>Sketch boasts an extensive user community and numerous integrations, simplifying the onboarding process.</a:t>
            </a:r>
          </a:p>
          <a:p>
            <a:pPr algn="just"/>
            <a:r>
              <a:rPr lang="en-US" b="1" dirty="0"/>
              <a:t>Suitable for:</a:t>
            </a:r>
            <a:r>
              <a:rPr lang="en-US" dirty="0"/>
              <a:t> Prototyping, Design</a:t>
            </a:r>
          </a:p>
          <a:p>
            <a:pPr algn="just"/>
            <a:r>
              <a:rPr lang="en-US" b="1" dirty="0"/>
              <a:t>Works on:</a:t>
            </a:r>
            <a:r>
              <a:rPr lang="en-US" dirty="0"/>
              <a:t> MAC</a:t>
            </a:r>
          </a:p>
          <a:p>
            <a:pPr algn="just"/>
            <a:r>
              <a:rPr lang="en-US" b="1" dirty="0"/>
              <a:t>Free trial/version available:</a:t>
            </a:r>
            <a:r>
              <a:rPr lang="en-US" dirty="0"/>
              <a:t> </a:t>
            </a:r>
            <a:r>
              <a:rPr lang="en-US" dirty="0" smtClean="0"/>
              <a:t>No</a:t>
            </a:r>
            <a:endParaRPr lang="en-US" dirty="0"/>
          </a:p>
        </p:txBody>
      </p:sp>
    </p:spTree>
    <p:extLst>
      <p:ext uri="{BB962C8B-B14F-4D97-AF65-F5344CB8AC3E}">
        <p14:creationId xmlns:p14="http://schemas.microsoft.com/office/powerpoint/2010/main" val="6470665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5487"/>
          </a:xfrm>
        </p:spPr>
        <p:txBody>
          <a:bodyPr>
            <a:normAutofit fontScale="90000"/>
          </a:bodyPr>
          <a:lstStyle/>
          <a:p>
            <a:r>
              <a:rPr lang="en-US" b="1" dirty="0" smtClean="0"/>
              <a:t>4. </a:t>
            </a:r>
            <a:r>
              <a:rPr lang="en-US" b="1" dirty="0" err="1" smtClean="0"/>
              <a:t>InVision</a:t>
            </a:r>
            <a:endParaRPr lang="en-IN" dirty="0"/>
          </a:p>
        </p:txBody>
      </p:sp>
      <p:sp>
        <p:nvSpPr>
          <p:cNvPr id="3" name="Content Placeholder 2"/>
          <p:cNvSpPr>
            <a:spLocks noGrp="1"/>
          </p:cNvSpPr>
          <p:nvPr>
            <p:ph idx="1"/>
          </p:nvPr>
        </p:nvSpPr>
        <p:spPr>
          <a:xfrm>
            <a:off x="838200" y="968187"/>
            <a:ext cx="10515600" cy="5405719"/>
          </a:xfrm>
        </p:spPr>
        <p:txBody>
          <a:bodyPr>
            <a:normAutofit fontScale="62500" lnSpcReduction="20000"/>
          </a:bodyPr>
          <a:lstStyle/>
          <a:p>
            <a:pPr algn="just"/>
            <a:r>
              <a:rPr lang="en-US" dirty="0" err="1" smtClean="0"/>
              <a:t>InVision</a:t>
            </a:r>
            <a:r>
              <a:rPr lang="en-US" dirty="0" smtClean="0"/>
              <a:t> </a:t>
            </a:r>
            <a:r>
              <a:rPr lang="en-US" dirty="0"/>
              <a:t>offers a trio of UI/UX design tools, presenting users with a unified platform for collaborative efforts and the swift creation of screen designs through prototyping. The accessibility of all prototypes, sketches, and designs in a single location is facilitated by </a:t>
            </a:r>
            <a:r>
              <a:rPr lang="en-US" dirty="0" err="1"/>
              <a:t>InVision</a:t>
            </a:r>
            <a:r>
              <a:rPr lang="en-US" dirty="0"/>
              <a:t> Cloud.</a:t>
            </a:r>
          </a:p>
          <a:p>
            <a:pPr algn="just"/>
            <a:r>
              <a:rPr lang="en-US" dirty="0"/>
              <a:t>This tool is highly suggested for UX designers at various skill levels, as well as their counterparts within the product marketing organization, to expedite the process of prototyping and obtaining approval.</a:t>
            </a:r>
          </a:p>
          <a:p>
            <a:pPr algn="just"/>
            <a:r>
              <a:rPr lang="en-US" b="1" dirty="0"/>
              <a:t>Key Features:</a:t>
            </a:r>
            <a:endParaRPr lang="en-US" dirty="0"/>
          </a:p>
          <a:p>
            <a:pPr algn="just"/>
            <a:r>
              <a:rPr lang="en-US" dirty="0"/>
              <a:t>The Studio platform provides the capability to swiftly prototype user experience feedback software utilizing vector-based drawing features and an elegant solution for rapidly generating responsive designs tailored for any screen.</a:t>
            </a:r>
          </a:p>
          <a:p>
            <a:pPr algn="just"/>
            <a:r>
              <a:rPr lang="en-US" dirty="0"/>
              <a:t>Executes screen transitions that replicate user navigations.</a:t>
            </a:r>
          </a:p>
          <a:p>
            <a:pPr algn="just"/>
            <a:r>
              <a:rPr lang="en-US" dirty="0"/>
              <a:t>It boasts multiple API integrations, enabling seamless connections with tools and media libraries already in use.</a:t>
            </a:r>
          </a:p>
          <a:p>
            <a:pPr algn="just"/>
            <a:r>
              <a:rPr lang="en-US" dirty="0" err="1"/>
              <a:t>InVision</a:t>
            </a:r>
            <a:r>
              <a:rPr lang="en-US" dirty="0"/>
              <a:t> Design System Manager (DSM) serves as a content management library, serving as the singular source of truth for a company’s most current brand assets.</a:t>
            </a:r>
          </a:p>
          <a:p>
            <a:pPr algn="just"/>
            <a:r>
              <a:rPr lang="en-US" dirty="0"/>
              <a:t>It facilitates the organization of approved assets for the content marketing team.</a:t>
            </a:r>
          </a:p>
          <a:p>
            <a:pPr algn="just"/>
            <a:r>
              <a:rPr lang="en-US" dirty="0"/>
              <a:t>Within the </a:t>
            </a:r>
            <a:r>
              <a:rPr lang="en-US" dirty="0" err="1"/>
              <a:t>DesignBetter.Co</a:t>
            </a:r>
            <a:r>
              <a:rPr lang="en-US" dirty="0"/>
              <a:t> portal, </a:t>
            </a:r>
            <a:r>
              <a:rPr lang="en-US" dirty="0" err="1"/>
              <a:t>InVision</a:t>
            </a:r>
            <a:r>
              <a:rPr lang="en-US" dirty="0"/>
              <a:t> offers valuable books, podcasts, and workshops for designers seeking to enhance their skills.</a:t>
            </a:r>
          </a:p>
          <a:p>
            <a:pPr algn="just"/>
            <a:r>
              <a:rPr lang="en-US" b="1" dirty="0"/>
              <a:t>Suitable for:</a:t>
            </a:r>
            <a:r>
              <a:rPr lang="en-US" dirty="0"/>
              <a:t> Prototyping, UI Designing</a:t>
            </a:r>
          </a:p>
          <a:p>
            <a:pPr algn="just"/>
            <a:r>
              <a:rPr lang="en-US" b="1" dirty="0"/>
              <a:t>Works on:</a:t>
            </a:r>
            <a:r>
              <a:rPr lang="en-US" dirty="0"/>
              <a:t> MAC OS</a:t>
            </a:r>
          </a:p>
          <a:p>
            <a:pPr algn="just"/>
            <a:r>
              <a:rPr lang="en-US" b="1" dirty="0"/>
              <a:t>Free trial/version available:</a:t>
            </a:r>
            <a:r>
              <a:rPr lang="en-US" dirty="0"/>
              <a:t> </a:t>
            </a:r>
            <a:r>
              <a:rPr lang="en-US" dirty="0" smtClean="0"/>
              <a:t>Yes</a:t>
            </a:r>
            <a:endParaRPr lang="en-US" dirty="0"/>
          </a:p>
        </p:txBody>
      </p:sp>
    </p:spTree>
    <p:extLst>
      <p:ext uri="{BB962C8B-B14F-4D97-AF65-F5344CB8AC3E}">
        <p14:creationId xmlns:p14="http://schemas.microsoft.com/office/powerpoint/2010/main" val="345221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524000" y="1"/>
            <a:ext cx="0" cy="461665"/>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6</a:t>
            </a:fld>
            <a:endParaRPr dirty="0"/>
          </a:p>
        </p:txBody>
      </p:sp>
      <p:sp>
        <p:nvSpPr>
          <p:cNvPr id="2" name="object 2"/>
          <p:cNvSpPr txBox="1">
            <a:spLocks noGrp="1"/>
          </p:cNvSpPr>
          <p:nvPr>
            <p:ph type="title"/>
          </p:nvPr>
        </p:nvSpPr>
        <p:spPr>
          <a:xfrm>
            <a:off x="3542792" y="573735"/>
            <a:ext cx="5091430" cy="697230"/>
          </a:xfrm>
          <a:prstGeom prst="rect">
            <a:avLst/>
          </a:prstGeom>
        </p:spPr>
        <p:txBody>
          <a:bodyPr vert="horz" wrap="square" lIns="0" tIns="13335" rIns="0" bIns="0" rtlCol="0" anchor="ctr">
            <a:spAutoFit/>
          </a:bodyPr>
          <a:lstStyle/>
          <a:p>
            <a:pPr marL="12700">
              <a:lnSpc>
                <a:spcPct val="100000"/>
              </a:lnSpc>
              <a:spcBef>
                <a:spcPts val="105"/>
              </a:spcBef>
            </a:pPr>
            <a:r>
              <a:rPr spc="-15" dirty="0"/>
              <a:t>HEARING</a:t>
            </a:r>
            <a:r>
              <a:rPr spc="-40" dirty="0"/>
              <a:t> </a:t>
            </a:r>
            <a:r>
              <a:rPr dirty="0"/>
              <a:t>–</a:t>
            </a:r>
            <a:r>
              <a:rPr spc="-15" dirty="0"/>
              <a:t> </a:t>
            </a:r>
            <a:r>
              <a:rPr spc="-5" dirty="0"/>
              <a:t>Human</a:t>
            </a:r>
            <a:r>
              <a:rPr spc="-100" dirty="0"/>
              <a:t> </a:t>
            </a:r>
            <a:r>
              <a:rPr spc="-25" dirty="0"/>
              <a:t>Ear</a:t>
            </a:r>
          </a:p>
        </p:txBody>
      </p:sp>
      <p:sp>
        <p:nvSpPr>
          <p:cNvPr id="3" name="object 3"/>
          <p:cNvSpPr txBox="1"/>
          <p:nvPr/>
        </p:nvSpPr>
        <p:spPr>
          <a:xfrm>
            <a:off x="2231237" y="1773377"/>
            <a:ext cx="7201534" cy="3403600"/>
          </a:xfrm>
          <a:prstGeom prst="rect">
            <a:avLst/>
          </a:prstGeom>
        </p:spPr>
        <p:txBody>
          <a:bodyPr vert="horz" wrap="square" lIns="0" tIns="62865" rIns="0" bIns="0" rtlCol="0">
            <a:spAutoFit/>
          </a:bodyPr>
          <a:lstStyle/>
          <a:p>
            <a:pPr marL="241300" marR="281305" indent="-228600">
              <a:lnSpc>
                <a:spcPts val="3000"/>
              </a:lnSpc>
              <a:spcBef>
                <a:spcPts val="495"/>
              </a:spcBef>
              <a:buFont typeface="Arial MT"/>
              <a:buChar char="•"/>
              <a:tabLst>
                <a:tab pos="241300" algn="l"/>
              </a:tabLst>
            </a:pPr>
            <a:r>
              <a:rPr sz="2800" spc="-5" dirty="0">
                <a:latin typeface="Calibri"/>
                <a:cs typeface="Calibri"/>
              </a:rPr>
              <a:t>As</a:t>
            </a:r>
            <a:r>
              <a:rPr sz="2800" spc="-10" dirty="0">
                <a:latin typeface="Calibri"/>
                <a:cs typeface="Calibri"/>
              </a:rPr>
              <a:t> </a:t>
            </a:r>
            <a:r>
              <a:rPr sz="2800" spc="-20" dirty="0">
                <a:latin typeface="Calibri"/>
                <a:cs typeface="Calibri"/>
              </a:rPr>
              <a:t>vision</a:t>
            </a:r>
            <a:r>
              <a:rPr sz="2800" spc="10" dirty="0">
                <a:latin typeface="Calibri"/>
                <a:cs typeface="Calibri"/>
              </a:rPr>
              <a:t> </a:t>
            </a:r>
            <a:r>
              <a:rPr sz="2800" spc="-20" dirty="0">
                <a:latin typeface="Calibri"/>
                <a:cs typeface="Calibri"/>
              </a:rPr>
              <a:t>begins</a:t>
            </a:r>
            <a:r>
              <a:rPr sz="2800" spc="25" dirty="0">
                <a:latin typeface="Calibri"/>
                <a:cs typeface="Calibri"/>
              </a:rPr>
              <a:t> </a:t>
            </a:r>
            <a:r>
              <a:rPr sz="2800" spc="-5" dirty="0">
                <a:latin typeface="Calibri"/>
                <a:cs typeface="Calibri"/>
              </a:rPr>
              <a:t>with</a:t>
            </a:r>
            <a:r>
              <a:rPr sz="2800" spc="-15" dirty="0">
                <a:latin typeface="Calibri"/>
                <a:cs typeface="Calibri"/>
              </a:rPr>
              <a:t> </a:t>
            </a:r>
            <a:r>
              <a:rPr sz="2800" spc="-20" dirty="0">
                <a:latin typeface="Calibri"/>
                <a:cs typeface="Calibri"/>
              </a:rPr>
              <a:t>light,</a:t>
            </a:r>
            <a:r>
              <a:rPr sz="2800" spc="5" dirty="0">
                <a:latin typeface="Calibri"/>
                <a:cs typeface="Calibri"/>
              </a:rPr>
              <a:t> </a:t>
            </a:r>
            <a:r>
              <a:rPr sz="2800" spc="-20" dirty="0">
                <a:latin typeface="Calibri"/>
                <a:cs typeface="Calibri"/>
              </a:rPr>
              <a:t>hearing</a:t>
            </a:r>
            <a:r>
              <a:rPr sz="2800" spc="5" dirty="0">
                <a:latin typeface="Calibri"/>
                <a:cs typeface="Calibri"/>
              </a:rPr>
              <a:t> </a:t>
            </a:r>
            <a:r>
              <a:rPr sz="2800" spc="-20" dirty="0">
                <a:latin typeface="Calibri"/>
                <a:cs typeface="Calibri"/>
              </a:rPr>
              <a:t>begins</a:t>
            </a:r>
            <a:r>
              <a:rPr sz="2800" spc="30" dirty="0">
                <a:latin typeface="Calibri"/>
                <a:cs typeface="Calibri"/>
              </a:rPr>
              <a:t> </a:t>
            </a:r>
            <a:r>
              <a:rPr sz="2800" spc="-5" dirty="0">
                <a:latin typeface="Calibri"/>
                <a:cs typeface="Calibri"/>
              </a:rPr>
              <a:t>with </a:t>
            </a:r>
            <a:r>
              <a:rPr sz="2800" spc="-620" dirty="0">
                <a:latin typeface="Calibri"/>
                <a:cs typeface="Calibri"/>
              </a:rPr>
              <a:t> </a:t>
            </a:r>
            <a:r>
              <a:rPr sz="2800" spc="-30" dirty="0">
                <a:latin typeface="Calibri"/>
                <a:cs typeface="Calibri"/>
              </a:rPr>
              <a:t>vibrations </a:t>
            </a:r>
            <a:r>
              <a:rPr sz="2800" spc="-5" dirty="0">
                <a:latin typeface="Calibri"/>
                <a:cs typeface="Calibri"/>
              </a:rPr>
              <a:t>in</a:t>
            </a:r>
            <a:r>
              <a:rPr sz="2800" spc="-15" dirty="0">
                <a:latin typeface="Calibri"/>
                <a:cs typeface="Calibri"/>
              </a:rPr>
              <a:t> </a:t>
            </a:r>
            <a:r>
              <a:rPr sz="2800" spc="-5" dirty="0">
                <a:latin typeface="Calibri"/>
                <a:cs typeface="Calibri"/>
              </a:rPr>
              <a:t>the</a:t>
            </a:r>
            <a:r>
              <a:rPr sz="2800" spc="-10" dirty="0">
                <a:latin typeface="Calibri"/>
                <a:cs typeface="Calibri"/>
              </a:rPr>
              <a:t> </a:t>
            </a:r>
            <a:r>
              <a:rPr sz="2800" spc="-5" dirty="0">
                <a:latin typeface="Calibri"/>
                <a:cs typeface="Calibri"/>
              </a:rPr>
              <a:t>air</a:t>
            </a:r>
            <a:r>
              <a:rPr sz="2800" spc="-30" dirty="0">
                <a:latin typeface="Calibri"/>
                <a:cs typeface="Calibri"/>
              </a:rPr>
              <a:t> </a:t>
            </a:r>
            <a:r>
              <a:rPr sz="2800" spc="-5" dirty="0">
                <a:latin typeface="Calibri"/>
                <a:cs typeface="Calibri"/>
              </a:rPr>
              <a:t>or</a:t>
            </a:r>
            <a:r>
              <a:rPr sz="2800" spc="5" dirty="0">
                <a:latin typeface="Calibri"/>
                <a:cs typeface="Calibri"/>
              </a:rPr>
              <a:t> </a:t>
            </a:r>
            <a:r>
              <a:rPr sz="2800" i="1" spc="-5" dirty="0">
                <a:latin typeface="Calibri"/>
                <a:cs typeface="Calibri"/>
              </a:rPr>
              <a:t>sound</a:t>
            </a:r>
            <a:r>
              <a:rPr sz="2800" i="1" spc="35" dirty="0">
                <a:latin typeface="Calibri"/>
                <a:cs typeface="Calibri"/>
              </a:rPr>
              <a:t> </a:t>
            </a:r>
            <a:r>
              <a:rPr sz="2800" i="1" spc="-5" dirty="0">
                <a:latin typeface="Calibri"/>
                <a:cs typeface="Calibri"/>
              </a:rPr>
              <a:t>waves</a:t>
            </a:r>
            <a:endParaRPr sz="2800">
              <a:latin typeface="Calibri"/>
              <a:cs typeface="Calibri"/>
            </a:endParaRPr>
          </a:p>
          <a:p>
            <a:pPr marL="241300" marR="5080" indent="-228600">
              <a:lnSpc>
                <a:spcPts val="3000"/>
              </a:lnSpc>
              <a:spcBef>
                <a:spcPts val="1010"/>
              </a:spcBef>
              <a:buFont typeface="Arial MT"/>
              <a:buChar char="•"/>
              <a:tabLst>
                <a:tab pos="241300" algn="l"/>
              </a:tabLst>
            </a:pPr>
            <a:r>
              <a:rPr sz="2800" spc="-35" dirty="0">
                <a:latin typeface="Calibri"/>
                <a:cs typeface="Calibri"/>
              </a:rPr>
              <a:t>Ear</a:t>
            </a:r>
            <a:r>
              <a:rPr sz="2800" spc="-45" dirty="0">
                <a:latin typeface="Calibri"/>
                <a:cs typeface="Calibri"/>
              </a:rPr>
              <a:t> </a:t>
            </a:r>
            <a:r>
              <a:rPr sz="2800" spc="-25" dirty="0">
                <a:latin typeface="Calibri"/>
                <a:cs typeface="Calibri"/>
              </a:rPr>
              <a:t>receives</a:t>
            </a:r>
            <a:r>
              <a:rPr sz="2800" spc="-50" dirty="0">
                <a:latin typeface="Calibri"/>
                <a:cs typeface="Calibri"/>
              </a:rPr>
              <a:t> </a:t>
            </a:r>
            <a:r>
              <a:rPr sz="2800" spc="-5" dirty="0">
                <a:latin typeface="Calibri"/>
                <a:cs typeface="Calibri"/>
              </a:rPr>
              <a:t>these </a:t>
            </a:r>
            <a:r>
              <a:rPr sz="2800" spc="-30" dirty="0">
                <a:latin typeface="Calibri"/>
                <a:cs typeface="Calibri"/>
              </a:rPr>
              <a:t>vibrations</a:t>
            </a:r>
            <a:r>
              <a:rPr sz="2800" spc="-10" dirty="0">
                <a:latin typeface="Calibri"/>
                <a:cs typeface="Calibri"/>
              </a:rPr>
              <a:t> </a:t>
            </a:r>
            <a:r>
              <a:rPr sz="2800" spc="-5" dirty="0">
                <a:latin typeface="Calibri"/>
                <a:cs typeface="Calibri"/>
              </a:rPr>
              <a:t>and</a:t>
            </a:r>
            <a:r>
              <a:rPr sz="2800" spc="5" dirty="0">
                <a:latin typeface="Calibri"/>
                <a:cs typeface="Calibri"/>
              </a:rPr>
              <a:t> </a:t>
            </a:r>
            <a:r>
              <a:rPr sz="2800" spc="-25" dirty="0">
                <a:latin typeface="Calibri"/>
                <a:cs typeface="Calibri"/>
              </a:rPr>
              <a:t>transmits</a:t>
            </a:r>
            <a:r>
              <a:rPr sz="2800" spc="50" dirty="0">
                <a:latin typeface="Calibri"/>
                <a:cs typeface="Calibri"/>
              </a:rPr>
              <a:t> </a:t>
            </a:r>
            <a:r>
              <a:rPr sz="2800" spc="-5" dirty="0">
                <a:latin typeface="Calibri"/>
                <a:cs typeface="Calibri"/>
              </a:rPr>
              <a:t>them </a:t>
            </a:r>
            <a:r>
              <a:rPr sz="2800" spc="-620" dirty="0">
                <a:latin typeface="Calibri"/>
                <a:cs typeface="Calibri"/>
              </a:rPr>
              <a:t> </a:t>
            </a:r>
            <a:r>
              <a:rPr sz="2800" spc="-25" dirty="0">
                <a:latin typeface="Calibri"/>
                <a:cs typeface="Calibri"/>
              </a:rPr>
              <a:t>through various</a:t>
            </a:r>
            <a:r>
              <a:rPr sz="2800" dirty="0">
                <a:latin typeface="Calibri"/>
                <a:cs typeface="Calibri"/>
              </a:rPr>
              <a:t> </a:t>
            </a:r>
            <a:r>
              <a:rPr sz="2800" spc="-40" dirty="0">
                <a:latin typeface="Calibri"/>
                <a:cs typeface="Calibri"/>
              </a:rPr>
              <a:t>stages</a:t>
            </a:r>
            <a:r>
              <a:rPr sz="2800" spc="-10" dirty="0">
                <a:latin typeface="Calibri"/>
                <a:cs typeface="Calibri"/>
              </a:rPr>
              <a:t> </a:t>
            </a:r>
            <a:r>
              <a:rPr sz="2800" spc="-30" dirty="0">
                <a:latin typeface="Calibri"/>
                <a:cs typeface="Calibri"/>
              </a:rPr>
              <a:t>to </a:t>
            </a:r>
            <a:r>
              <a:rPr sz="2800" spc="-5" dirty="0">
                <a:latin typeface="Calibri"/>
                <a:cs typeface="Calibri"/>
              </a:rPr>
              <a:t>the</a:t>
            </a:r>
            <a:r>
              <a:rPr sz="2800" spc="-15" dirty="0">
                <a:latin typeface="Calibri"/>
                <a:cs typeface="Calibri"/>
              </a:rPr>
              <a:t> </a:t>
            </a:r>
            <a:r>
              <a:rPr sz="2800" spc="-20" dirty="0">
                <a:latin typeface="Calibri"/>
                <a:cs typeface="Calibri"/>
              </a:rPr>
              <a:t>auditory</a:t>
            </a:r>
            <a:r>
              <a:rPr sz="2800" spc="140" dirty="0">
                <a:latin typeface="Calibri"/>
                <a:cs typeface="Calibri"/>
              </a:rPr>
              <a:t> </a:t>
            </a:r>
            <a:r>
              <a:rPr sz="2800" spc="-15" dirty="0">
                <a:latin typeface="Calibri"/>
                <a:cs typeface="Calibri"/>
              </a:rPr>
              <a:t>nerves</a:t>
            </a:r>
            <a:endParaRPr sz="2800">
              <a:latin typeface="Calibri"/>
              <a:cs typeface="Calibri"/>
            </a:endParaRPr>
          </a:p>
          <a:p>
            <a:pPr marL="241300" indent="-228600">
              <a:spcBef>
                <a:spcPts val="565"/>
              </a:spcBef>
              <a:buFont typeface="Arial MT"/>
              <a:buChar char="•"/>
              <a:tabLst>
                <a:tab pos="241300" algn="l"/>
              </a:tabLst>
            </a:pPr>
            <a:r>
              <a:rPr sz="2800" spc="-35" dirty="0">
                <a:latin typeface="Calibri"/>
                <a:cs typeface="Calibri"/>
              </a:rPr>
              <a:t>Ear</a:t>
            </a:r>
            <a:r>
              <a:rPr sz="2800" spc="-60" dirty="0">
                <a:latin typeface="Calibri"/>
                <a:cs typeface="Calibri"/>
              </a:rPr>
              <a:t> </a:t>
            </a:r>
            <a:r>
              <a:rPr sz="2800" spc="-20" dirty="0">
                <a:latin typeface="Calibri"/>
                <a:cs typeface="Calibri"/>
              </a:rPr>
              <a:t>comprises</a:t>
            </a:r>
            <a:r>
              <a:rPr sz="2800" spc="15" dirty="0">
                <a:latin typeface="Calibri"/>
                <a:cs typeface="Calibri"/>
              </a:rPr>
              <a:t> </a:t>
            </a:r>
            <a:r>
              <a:rPr sz="2800" spc="-25" dirty="0">
                <a:latin typeface="Calibri"/>
                <a:cs typeface="Calibri"/>
              </a:rPr>
              <a:t>three</a:t>
            </a:r>
            <a:r>
              <a:rPr sz="2800" spc="45" dirty="0">
                <a:latin typeface="Calibri"/>
                <a:cs typeface="Calibri"/>
              </a:rPr>
              <a:t> </a:t>
            </a:r>
            <a:r>
              <a:rPr sz="2800" spc="-15" dirty="0">
                <a:latin typeface="Calibri"/>
                <a:cs typeface="Calibri"/>
              </a:rPr>
              <a:t>sections</a:t>
            </a:r>
            <a:endParaRPr sz="2800">
              <a:latin typeface="Calibri"/>
              <a:cs typeface="Calibri"/>
            </a:endParaRPr>
          </a:p>
          <a:p>
            <a:pPr marL="698500" lvl="1" indent="-229235">
              <a:spcBef>
                <a:spcPts val="219"/>
              </a:spcBef>
              <a:buFont typeface="Arial MT"/>
              <a:buChar char="•"/>
              <a:tabLst>
                <a:tab pos="699135" algn="l"/>
              </a:tabLst>
            </a:pPr>
            <a:r>
              <a:rPr sz="2400" spc="-15" dirty="0">
                <a:latin typeface="Calibri"/>
                <a:cs typeface="Calibri"/>
              </a:rPr>
              <a:t>Outer</a:t>
            </a:r>
            <a:r>
              <a:rPr sz="2400" spc="-70" dirty="0">
                <a:latin typeface="Calibri"/>
                <a:cs typeface="Calibri"/>
              </a:rPr>
              <a:t> </a:t>
            </a:r>
            <a:r>
              <a:rPr sz="2400" spc="-20" dirty="0">
                <a:latin typeface="Calibri"/>
                <a:cs typeface="Calibri"/>
              </a:rPr>
              <a:t>Ear</a:t>
            </a:r>
            <a:endParaRPr sz="2400">
              <a:latin typeface="Calibri"/>
              <a:cs typeface="Calibri"/>
            </a:endParaRPr>
          </a:p>
          <a:p>
            <a:pPr marL="698500" lvl="1" indent="-229235">
              <a:spcBef>
                <a:spcPts val="200"/>
              </a:spcBef>
              <a:buFont typeface="Arial MT"/>
              <a:buChar char="•"/>
              <a:tabLst>
                <a:tab pos="699135" algn="l"/>
              </a:tabLst>
            </a:pPr>
            <a:r>
              <a:rPr sz="2400" dirty="0">
                <a:latin typeface="Calibri"/>
                <a:cs typeface="Calibri"/>
              </a:rPr>
              <a:t>Middle</a:t>
            </a:r>
            <a:r>
              <a:rPr sz="2400" spc="-60" dirty="0">
                <a:latin typeface="Calibri"/>
                <a:cs typeface="Calibri"/>
              </a:rPr>
              <a:t> </a:t>
            </a:r>
            <a:r>
              <a:rPr sz="2400" spc="-20" dirty="0">
                <a:latin typeface="Calibri"/>
                <a:cs typeface="Calibri"/>
              </a:rPr>
              <a:t>Ear</a:t>
            </a:r>
            <a:endParaRPr sz="2400">
              <a:latin typeface="Calibri"/>
              <a:cs typeface="Calibri"/>
            </a:endParaRPr>
          </a:p>
          <a:p>
            <a:pPr marL="698500" lvl="1" indent="-229235">
              <a:spcBef>
                <a:spcPts val="209"/>
              </a:spcBef>
              <a:buFont typeface="Arial MT"/>
              <a:buChar char="•"/>
              <a:tabLst>
                <a:tab pos="699135" algn="l"/>
              </a:tabLst>
            </a:pPr>
            <a:r>
              <a:rPr sz="2400" spc="-5" dirty="0">
                <a:latin typeface="Calibri"/>
                <a:cs typeface="Calibri"/>
              </a:rPr>
              <a:t>Inner</a:t>
            </a:r>
            <a:r>
              <a:rPr sz="2400" spc="-40" dirty="0">
                <a:latin typeface="Calibri"/>
                <a:cs typeface="Calibri"/>
              </a:rPr>
              <a:t> </a:t>
            </a:r>
            <a:r>
              <a:rPr sz="2400" spc="-20" dirty="0">
                <a:latin typeface="Calibri"/>
                <a:cs typeface="Calibri"/>
              </a:rPr>
              <a:t>Ear</a:t>
            </a:r>
            <a:endParaRPr sz="2400">
              <a:latin typeface="Calibri"/>
              <a:cs typeface="Calibri"/>
            </a:endParaRPr>
          </a:p>
        </p:txBody>
      </p:sp>
      <p:sp>
        <p:nvSpPr>
          <p:cNvPr id="6" name="Rectangle 5"/>
          <p:cNvSpPr/>
          <p:nvPr/>
        </p:nvSpPr>
        <p:spPr>
          <a:xfrm>
            <a:off x="2057400" y="5356223"/>
            <a:ext cx="7086600" cy="369332"/>
          </a:xfrm>
          <a:prstGeom prst="rect">
            <a:avLst/>
          </a:prstGeom>
        </p:spPr>
        <p:txBody>
          <a:bodyPr wrap="square">
            <a:spAutoFit/>
          </a:bodyPr>
          <a:lstStyle/>
          <a:p>
            <a:r>
              <a:rPr lang="en-IN" dirty="0"/>
              <a:t>https://www.youtube.com/watch?v=98-6WfdumZY</a:t>
            </a:r>
            <a:endParaRPr lang="en-IN" dirty="0"/>
          </a:p>
        </p:txBody>
      </p:sp>
    </p:spTree>
    <p:extLst>
      <p:ext uri="{BB962C8B-B14F-4D97-AF65-F5344CB8AC3E}">
        <p14:creationId xmlns:p14="http://schemas.microsoft.com/office/powerpoint/2010/main" val="235983529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9957"/>
          </a:xfrm>
        </p:spPr>
        <p:txBody>
          <a:bodyPr>
            <a:normAutofit fontScale="90000"/>
          </a:bodyPr>
          <a:lstStyle/>
          <a:p>
            <a:r>
              <a:rPr lang="en-US" b="1" dirty="0" smtClean="0"/>
              <a:t>5. Maze</a:t>
            </a:r>
            <a:endParaRPr lang="en-IN" dirty="0"/>
          </a:p>
        </p:txBody>
      </p:sp>
      <p:sp>
        <p:nvSpPr>
          <p:cNvPr id="3" name="Content Placeholder 2"/>
          <p:cNvSpPr>
            <a:spLocks noGrp="1"/>
          </p:cNvSpPr>
          <p:nvPr>
            <p:ph idx="1"/>
          </p:nvPr>
        </p:nvSpPr>
        <p:spPr>
          <a:xfrm>
            <a:off x="838200" y="995082"/>
            <a:ext cx="10515600" cy="5181881"/>
          </a:xfrm>
        </p:spPr>
        <p:txBody>
          <a:bodyPr>
            <a:normAutofit fontScale="85000" lnSpcReduction="10000"/>
          </a:bodyPr>
          <a:lstStyle/>
          <a:p>
            <a:pPr algn="just"/>
            <a:r>
              <a:rPr lang="en-US" dirty="0" smtClean="0"/>
              <a:t>Maze </a:t>
            </a:r>
            <a:r>
              <a:rPr lang="en-US" dirty="0"/>
              <a:t>stands out as another remarkable tool for user interface (UI) design in our lineup. It functions as swift testing software, facilitating comprehensive testing with or without prototypes. This software for designing applications proves to be an excellent resource for validating concepts and mobile app ideas. It accommodates various testing types at any phase of the development process.</a:t>
            </a:r>
          </a:p>
          <a:p>
            <a:pPr algn="just"/>
            <a:r>
              <a:rPr lang="en-US" b="1" dirty="0"/>
              <a:t>Key Features:</a:t>
            </a:r>
            <a:endParaRPr lang="en-US" dirty="0"/>
          </a:p>
          <a:p>
            <a:pPr lvl="1" algn="just"/>
            <a:r>
              <a:rPr lang="en-US" dirty="0"/>
              <a:t>Facilitates usability testing for obtaining comprehensive user insights through the use of open-ended follow-up inquiries.</a:t>
            </a:r>
          </a:p>
          <a:p>
            <a:pPr lvl="1" algn="just"/>
            <a:r>
              <a:rPr lang="en-US" dirty="0"/>
              <a:t>It permits the computation of quantitative metrics such as A/B tests, </a:t>
            </a:r>
            <a:r>
              <a:rPr lang="en-US" dirty="0" err="1"/>
              <a:t>misclick</a:t>
            </a:r>
            <a:r>
              <a:rPr lang="en-US" dirty="0"/>
              <a:t> rates, success rates, and page </a:t>
            </a:r>
            <a:r>
              <a:rPr lang="en-US" dirty="0" err="1"/>
              <a:t>heatmaps</a:t>
            </a:r>
            <a:r>
              <a:rPr lang="en-US" dirty="0"/>
              <a:t>.</a:t>
            </a:r>
          </a:p>
          <a:p>
            <a:pPr lvl="1" algn="just"/>
            <a:r>
              <a:rPr lang="en-US" dirty="0"/>
              <a:t>It provides an array of integrations with external tools like </a:t>
            </a:r>
            <a:r>
              <a:rPr lang="en-US" dirty="0" err="1"/>
              <a:t>InVision</a:t>
            </a:r>
            <a:r>
              <a:rPr lang="en-US" dirty="0"/>
              <a:t>, Marvel, Sketch, Adobe XD, and </a:t>
            </a:r>
            <a:r>
              <a:rPr lang="en-US" dirty="0" err="1"/>
              <a:t>Figma</a:t>
            </a:r>
            <a:r>
              <a:rPr lang="en-US" dirty="0"/>
              <a:t>.</a:t>
            </a:r>
          </a:p>
          <a:p>
            <a:pPr algn="just"/>
            <a:r>
              <a:rPr lang="en-US" b="1" dirty="0"/>
              <a:t>Suitable for:</a:t>
            </a:r>
            <a:r>
              <a:rPr lang="en-US" dirty="0"/>
              <a:t> Rapid prototype testing, Usability testing, A/B testing, Remote testing</a:t>
            </a:r>
          </a:p>
          <a:p>
            <a:pPr algn="just"/>
            <a:r>
              <a:rPr lang="en-US" b="1" dirty="0"/>
              <a:t>Works on:</a:t>
            </a:r>
            <a:r>
              <a:rPr lang="en-US" dirty="0"/>
              <a:t> Browsers</a:t>
            </a:r>
          </a:p>
          <a:p>
            <a:pPr algn="just"/>
            <a:r>
              <a:rPr lang="en-US" b="1" dirty="0"/>
              <a:t>Free trial/version available:</a:t>
            </a:r>
            <a:r>
              <a:rPr lang="en-US" dirty="0"/>
              <a:t> Yes</a:t>
            </a:r>
          </a:p>
          <a:p>
            <a:pPr algn="just"/>
            <a:endParaRPr lang="en-IN" dirty="0"/>
          </a:p>
        </p:txBody>
      </p:sp>
    </p:spTree>
    <p:extLst>
      <p:ext uri="{BB962C8B-B14F-4D97-AF65-F5344CB8AC3E}">
        <p14:creationId xmlns:p14="http://schemas.microsoft.com/office/powerpoint/2010/main" val="10435177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868"/>
            <a:ext cx="10515600" cy="616510"/>
          </a:xfrm>
        </p:spPr>
        <p:txBody>
          <a:bodyPr>
            <a:normAutofit fontScale="90000"/>
          </a:bodyPr>
          <a:lstStyle/>
          <a:p>
            <a:r>
              <a:rPr lang="en-US" b="1" dirty="0" smtClean="0"/>
              <a:t>6. </a:t>
            </a:r>
            <a:r>
              <a:rPr lang="en-US" b="1" dirty="0" err="1" smtClean="0"/>
              <a:t>Axure</a:t>
            </a:r>
            <a:endParaRPr lang="en-IN" dirty="0"/>
          </a:p>
        </p:txBody>
      </p:sp>
      <p:sp>
        <p:nvSpPr>
          <p:cNvPr id="3" name="Content Placeholder 2"/>
          <p:cNvSpPr>
            <a:spLocks noGrp="1"/>
          </p:cNvSpPr>
          <p:nvPr>
            <p:ph idx="1"/>
          </p:nvPr>
        </p:nvSpPr>
        <p:spPr>
          <a:xfrm>
            <a:off x="838200" y="981635"/>
            <a:ext cx="10515600" cy="5195327"/>
          </a:xfrm>
        </p:spPr>
        <p:txBody>
          <a:bodyPr>
            <a:normAutofit fontScale="62500" lnSpcReduction="20000"/>
          </a:bodyPr>
          <a:lstStyle/>
          <a:p>
            <a:pPr algn="just"/>
            <a:r>
              <a:rPr lang="en-US" dirty="0" err="1" smtClean="0"/>
              <a:t>Axure</a:t>
            </a:r>
            <a:r>
              <a:rPr lang="en-US" dirty="0" smtClean="0"/>
              <a:t> </a:t>
            </a:r>
            <a:r>
              <a:rPr lang="en-US" dirty="0"/>
              <a:t>RP’s UI design tool enables swift prototyping with realistic functionality, courtesy of its dynamic content, conditional logic, and adaptive views features. Integration with well-known design tools like Sketch facilitates seamless design sharing with stakeholders.</a:t>
            </a:r>
          </a:p>
          <a:p>
            <a:pPr algn="just"/>
            <a:r>
              <a:rPr lang="en-US" dirty="0"/>
              <a:t>This tool is remarkably suggested for project managers who need more design or coding skills. Documenting issues within the platform becomes effortless, ensuring alignment toward a common objective.</a:t>
            </a:r>
          </a:p>
          <a:p>
            <a:pPr algn="just"/>
            <a:r>
              <a:rPr lang="en-US" b="1" dirty="0"/>
              <a:t>Key Features: </a:t>
            </a:r>
            <a:endParaRPr lang="en-US" dirty="0"/>
          </a:p>
          <a:p>
            <a:pPr algn="just"/>
            <a:r>
              <a:rPr lang="en-US" dirty="0"/>
              <a:t>Utilizing the </a:t>
            </a:r>
            <a:r>
              <a:rPr lang="en-US" dirty="0" err="1"/>
              <a:t>Axure</a:t>
            </a:r>
            <a:r>
              <a:rPr lang="en-US" dirty="0"/>
              <a:t> Cloud feature enables the swift sharing of prototypes across the whole organization, facilitating immediate feedback.</a:t>
            </a:r>
          </a:p>
          <a:p>
            <a:pPr algn="just"/>
            <a:r>
              <a:rPr lang="en-US" dirty="0"/>
              <a:t>Integration with Slack and Microsoft Teams ensures that your organization remains informed about the most recent changes.</a:t>
            </a:r>
          </a:p>
          <a:p>
            <a:pPr algn="just"/>
            <a:r>
              <a:rPr lang="en-US" dirty="0"/>
              <a:t>Facilitating the designer-to-developer handoff, the publication of </a:t>
            </a:r>
            <a:r>
              <a:rPr lang="en-US" dirty="0" err="1"/>
              <a:t>Axure</a:t>
            </a:r>
            <a:r>
              <a:rPr lang="en-US" dirty="0"/>
              <a:t> RP files to </a:t>
            </a:r>
            <a:r>
              <a:rPr lang="en-US" dirty="0" err="1"/>
              <a:t>Axure</a:t>
            </a:r>
            <a:r>
              <a:rPr lang="en-US" dirty="0"/>
              <a:t> Cloud includes documentation and prototypes, streamlining the process.</a:t>
            </a:r>
          </a:p>
          <a:p>
            <a:pPr algn="just"/>
            <a:r>
              <a:rPr lang="en-US" dirty="0"/>
              <a:t>Upgrading provides co-authoring capabilities, revision history, and team hosting on </a:t>
            </a:r>
            <a:r>
              <a:rPr lang="en-US" dirty="0" err="1"/>
              <a:t>Axure</a:t>
            </a:r>
            <a:r>
              <a:rPr lang="en-US" dirty="0"/>
              <a:t> Share.</a:t>
            </a:r>
          </a:p>
          <a:p>
            <a:pPr algn="just"/>
            <a:r>
              <a:rPr lang="en-US" dirty="0"/>
              <a:t>Additionally, it offers the capacity to hand over a project to the developer team with comprehensive documentation, catering to UX designers who prefer to avoid directly engaging with code.</a:t>
            </a:r>
          </a:p>
          <a:p>
            <a:pPr algn="just"/>
            <a:r>
              <a:rPr lang="en-US" b="1" dirty="0"/>
              <a:t>Suitable for:</a:t>
            </a:r>
            <a:r>
              <a:rPr lang="en-US" dirty="0"/>
              <a:t> Prototyping</a:t>
            </a:r>
          </a:p>
          <a:p>
            <a:pPr algn="just"/>
            <a:r>
              <a:rPr lang="en-US" b="1" dirty="0"/>
              <a:t>Works on:</a:t>
            </a:r>
            <a:r>
              <a:rPr lang="en-US" dirty="0"/>
              <a:t> Windows and </a:t>
            </a:r>
            <a:r>
              <a:rPr lang="en-US" dirty="0" err="1"/>
              <a:t>macOS</a:t>
            </a:r>
            <a:endParaRPr lang="en-US" dirty="0"/>
          </a:p>
          <a:p>
            <a:pPr algn="just"/>
            <a:r>
              <a:rPr lang="en-US" b="1" dirty="0"/>
              <a:t>Free trial/version available:</a:t>
            </a:r>
            <a:r>
              <a:rPr lang="en-US" dirty="0"/>
              <a:t> Yes</a:t>
            </a:r>
          </a:p>
        </p:txBody>
      </p:sp>
    </p:spTree>
    <p:extLst>
      <p:ext uri="{BB962C8B-B14F-4D97-AF65-F5344CB8AC3E}">
        <p14:creationId xmlns:p14="http://schemas.microsoft.com/office/powerpoint/2010/main" val="16447864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9616"/>
          </a:xfrm>
        </p:spPr>
        <p:txBody>
          <a:bodyPr>
            <a:normAutofit fontScale="90000"/>
          </a:bodyPr>
          <a:lstStyle/>
          <a:p>
            <a:r>
              <a:rPr lang="en-US" b="1" dirty="0" smtClean="0"/>
              <a:t>7. </a:t>
            </a:r>
            <a:r>
              <a:rPr lang="en-US" b="1" dirty="0" err="1" smtClean="0"/>
              <a:t>Figma</a:t>
            </a:r>
            <a:endParaRPr lang="en-IN" dirty="0"/>
          </a:p>
        </p:txBody>
      </p:sp>
      <p:sp>
        <p:nvSpPr>
          <p:cNvPr id="3" name="Content Placeholder 2"/>
          <p:cNvSpPr>
            <a:spLocks noGrp="1"/>
          </p:cNvSpPr>
          <p:nvPr>
            <p:ph idx="1"/>
          </p:nvPr>
        </p:nvSpPr>
        <p:spPr>
          <a:xfrm>
            <a:off x="838200" y="954742"/>
            <a:ext cx="10515600" cy="5222221"/>
          </a:xfrm>
        </p:spPr>
        <p:txBody>
          <a:bodyPr>
            <a:normAutofit fontScale="62500" lnSpcReduction="20000"/>
          </a:bodyPr>
          <a:lstStyle/>
          <a:p>
            <a:pPr algn="just"/>
            <a:r>
              <a:rPr lang="en-US" dirty="0" err="1" smtClean="0"/>
              <a:t>Figma</a:t>
            </a:r>
            <a:r>
              <a:rPr lang="en-US" dirty="0" smtClean="0"/>
              <a:t> </a:t>
            </a:r>
            <a:r>
              <a:rPr lang="en-US" dirty="0"/>
              <a:t>stands out as a premier UI design tool, featuring an intuitive drag-and-drop interface editor that facilitates seamless collaboration across your entire organization. Unlike many UX tools, </a:t>
            </a:r>
            <a:r>
              <a:rPr lang="en-US" dirty="0" err="1"/>
              <a:t>Figma</a:t>
            </a:r>
            <a:r>
              <a:rPr lang="en-US" dirty="0"/>
              <a:t> excels in bridging the divide between designers, developers, and project managers.</a:t>
            </a:r>
          </a:p>
          <a:p>
            <a:pPr algn="just"/>
            <a:r>
              <a:rPr lang="en-US" dirty="0"/>
              <a:t>Designers benefit from </a:t>
            </a:r>
            <a:r>
              <a:rPr lang="en-US" dirty="0" err="1"/>
              <a:t>Figma’s</a:t>
            </a:r>
            <a:r>
              <a:rPr lang="en-US" dirty="0"/>
              <a:t> robust features, such as the ability to constrain graphical elements to specific on-screen positions, Boolean operations for precise combinations of multiple shapes, and 60fps interactive editing for a clear preview of your design. This tool proves invaluable for </a:t>
            </a:r>
            <a:r>
              <a:rPr lang="en-US" b="1" dirty="0"/>
              <a:t>UX designers</a:t>
            </a:r>
            <a:r>
              <a:rPr lang="en-US" dirty="0"/>
              <a:t> in larger organizations, enabling them to expedite the design process alongside developers and project managers.</a:t>
            </a:r>
          </a:p>
          <a:p>
            <a:pPr algn="just"/>
            <a:r>
              <a:rPr lang="en-US" b="1" dirty="0"/>
              <a:t>Key Features: </a:t>
            </a:r>
            <a:endParaRPr lang="en-US" dirty="0"/>
          </a:p>
          <a:p>
            <a:pPr algn="just"/>
            <a:r>
              <a:rPr lang="en-US" dirty="0"/>
              <a:t>Takes pride in being the singular, authoritative source for an organization, enabling the uploading of sanctioned reusable elements/icons, fonts, and styles.</a:t>
            </a:r>
          </a:p>
          <a:p>
            <a:pPr algn="just"/>
            <a:r>
              <a:rPr lang="en-US" dirty="0"/>
              <a:t>The developer workflow empowers team members to scrutinize code and extract visual assets and CSS directly from the design file.</a:t>
            </a:r>
          </a:p>
          <a:p>
            <a:pPr algn="just"/>
            <a:r>
              <a:rPr lang="en-US" dirty="0"/>
              <a:t>Possesses the capability to seamlessly integrate with the organization’s identity provider through SAML-based Single Sign-On (SSO) integrations.</a:t>
            </a:r>
          </a:p>
          <a:p>
            <a:pPr algn="just"/>
            <a:r>
              <a:rPr lang="en-US" dirty="0" err="1"/>
              <a:t>Figma</a:t>
            </a:r>
            <a:r>
              <a:rPr lang="en-US" dirty="0"/>
              <a:t> showcases case studies featuring collaborations with notable companies such as GitHub, Square, and Uber.</a:t>
            </a:r>
          </a:p>
          <a:p>
            <a:pPr algn="just"/>
            <a:r>
              <a:rPr lang="en-US" b="1" dirty="0"/>
              <a:t>Suitable for:</a:t>
            </a:r>
            <a:r>
              <a:rPr lang="en-US" dirty="0"/>
              <a:t> Design</a:t>
            </a:r>
          </a:p>
          <a:p>
            <a:pPr algn="just"/>
            <a:r>
              <a:rPr lang="en-US" b="1" dirty="0"/>
              <a:t>Works on:</a:t>
            </a:r>
            <a:r>
              <a:rPr lang="en-US" dirty="0"/>
              <a:t> Browser, </a:t>
            </a:r>
            <a:r>
              <a:rPr lang="en-US" dirty="0" err="1"/>
              <a:t>macOS</a:t>
            </a:r>
            <a:r>
              <a:rPr lang="en-US" dirty="0"/>
              <a:t>, and Windows</a:t>
            </a:r>
          </a:p>
          <a:p>
            <a:pPr algn="just"/>
            <a:r>
              <a:rPr lang="en-US" b="1" dirty="0"/>
              <a:t>Free trial/version available:</a:t>
            </a:r>
            <a:r>
              <a:rPr lang="en-US" dirty="0"/>
              <a:t> Yes</a:t>
            </a:r>
          </a:p>
          <a:p>
            <a:pPr algn="just"/>
            <a:endParaRPr lang="en-IN" dirty="0"/>
          </a:p>
        </p:txBody>
      </p:sp>
    </p:spTree>
    <p:extLst>
      <p:ext uri="{BB962C8B-B14F-4D97-AF65-F5344CB8AC3E}">
        <p14:creationId xmlns:p14="http://schemas.microsoft.com/office/powerpoint/2010/main" val="25244741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5828"/>
          </a:xfrm>
        </p:spPr>
        <p:txBody>
          <a:bodyPr>
            <a:normAutofit fontScale="90000"/>
          </a:bodyPr>
          <a:lstStyle/>
          <a:p>
            <a:r>
              <a:rPr lang="en-US" b="1" dirty="0" smtClean="0"/>
              <a:t>8. Marvel</a:t>
            </a:r>
            <a:endParaRPr lang="en-IN" dirty="0"/>
          </a:p>
        </p:txBody>
      </p:sp>
      <p:sp>
        <p:nvSpPr>
          <p:cNvPr id="3" name="Content Placeholder 2"/>
          <p:cNvSpPr>
            <a:spLocks noGrp="1"/>
          </p:cNvSpPr>
          <p:nvPr>
            <p:ph idx="1"/>
          </p:nvPr>
        </p:nvSpPr>
        <p:spPr>
          <a:xfrm>
            <a:off x="838200" y="900954"/>
            <a:ext cx="10515600" cy="5540187"/>
          </a:xfrm>
        </p:spPr>
        <p:txBody>
          <a:bodyPr>
            <a:normAutofit fontScale="62500" lnSpcReduction="20000"/>
          </a:bodyPr>
          <a:lstStyle/>
          <a:p>
            <a:endParaRPr lang="en-US" dirty="0" smtClean="0"/>
          </a:p>
          <a:p>
            <a:r>
              <a:rPr lang="en-US" dirty="0" smtClean="0"/>
              <a:t>Marvel </a:t>
            </a:r>
            <a:r>
              <a:rPr lang="en-US" dirty="0"/>
              <a:t>stands out as a leading UI/UX design tool, ideal for crafting diverse lo-fi and hi-fi wireframes and prototypes and facilitating HTML and CSS handovers. It proves to be an exceptional tool for enhancing the prototype interface, giving it the appearance of a polished final product.</a:t>
            </a:r>
          </a:p>
          <a:p>
            <a:r>
              <a:rPr lang="en-US" dirty="0"/>
              <a:t>The learning curve for this application design software is minimal, adding to its effectiveness in the seamless creation of prototypes and efficient design of interfaces.</a:t>
            </a:r>
          </a:p>
          <a:p>
            <a:r>
              <a:rPr lang="en-US" b="1" dirty="0"/>
              <a:t>Key Features: </a:t>
            </a:r>
            <a:endParaRPr lang="en-US" dirty="0"/>
          </a:p>
          <a:p>
            <a:pPr lvl="1"/>
            <a:r>
              <a:rPr lang="en-US" dirty="0"/>
              <a:t>Facilitates swift prototyping, handoff, and testing.</a:t>
            </a:r>
          </a:p>
          <a:p>
            <a:pPr lvl="1"/>
            <a:r>
              <a:rPr lang="en-US" dirty="0"/>
              <a:t>It presents a straightforward method for generating pages and even emulating your design through a prototype.</a:t>
            </a:r>
          </a:p>
          <a:p>
            <a:pPr lvl="1"/>
            <a:r>
              <a:rPr lang="en-US" dirty="0"/>
              <a:t>Includes valuable integrations such as Sketch, Jira, Maze, </a:t>
            </a:r>
            <a:r>
              <a:rPr lang="en-US" dirty="0" err="1"/>
              <a:t>Smartmockups</a:t>
            </a:r>
            <a:r>
              <a:rPr lang="en-US" dirty="0"/>
              <a:t>, and others, allowing seamless incorporation of your designs into the project workflow.</a:t>
            </a:r>
          </a:p>
          <a:p>
            <a:pPr lvl="1"/>
            <a:r>
              <a:rPr lang="en-US" dirty="0"/>
              <a:t>It provides a variety of tools tailored to each stage of the design process.</a:t>
            </a:r>
          </a:p>
          <a:p>
            <a:pPr lvl="1"/>
            <a:r>
              <a:rPr lang="en-US" dirty="0"/>
              <a:t>It facilitates the creation of prototypes through gestures like swipe, pinch, and tap.</a:t>
            </a:r>
          </a:p>
          <a:p>
            <a:pPr lvl="1"/>
            <a:r>
              <a:rPr lang="en-US" dirty="0"/>
              <a:t>Permits the addition of screen elements, importation of designs, and numerous other features to enhance your prototypes.</a:t>
            </a:r>
          </a:p>
          <a:p>
            <a:pPr lvl="1"/>
            <a:r>
              <a:rPr lang="en-US" dirty="0"/>
              <a:t>The Handoff feature accommodates the HTML code and CSS styles essential for developers to initiate prototype development.</a:t>
            </a:r>
          </a:p>
          <a:p>
            <a:pPr lvl="1"/>
            <a:r>
              <a:rPr lang="en-US" dirty="0"/>
              <a:t>It extends support for interactivity and animations.</a:t>
            </a:r>
          </a:p>
          <a:p>
            <a:r>
              <a:rPr lang="en-US" b="1" dirty="0"/>
              <a:t>Suitable for:</a:t>
            </a:r>
            <a:r>
              <a:rPr lang="en-US" dirty="0"/>
              <a:t> Prototyping, Designing, </a:t>
            </a:r>
            <a:r>
              <a:rPr lang="en-US" dirty="0" err="1"/>
              <a:t>Wireframing</a:t>
            </a:r>
            <a:r>
              <a:rPr lang="en-US" dirty="0"/>
              <a:t>, Animation</a:t>
            </a:r>
          </a:p>
          <a:p>
            <a:r>
              <a:rPr lang="en-US" b="1" dirty="0"/>
              <a:t>Works on:</a:t>
            </a:r>
            <a:r>
              <a:rPr lang="en-US" dirty="0"/>
              <a:t> Web, iOS, and Android</a:t>
            </a:r>
          </a:p>
          <a:p>
            <a:r>
              <a:rPr lang="en-US" b="1" dirty="0"/>
              <a:t>Free trial/version available:</a:t>
            </a:r>
            <a:r>
              <a:rPr lang="en-US" dirty="0"/>
              <a:t> </a:t>
            </a:r>
            <a:r>
              <a:rPr lang="en-US" dirty="0" smtClean="0"/>
              <a:t>Yes</a:t>
            </a:r>
            <a:endParaRPr lang="en-US" dirty="0"/>
          </a:p>
        </p:txBody>
      </p:sp>
    </p:spTree>
    <p:extLst>
      <p:ext uri="{BB962C8B-B14F-4D97-AF65-F5344CB8AC3E}">
        <p14:creationId xmlns:p14="http://schemas.microsoft.com/office/powerpoint/2010/main" val="31315581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421"/>
            <a:ext cx="10515600" cy="589616"/>
          </a:xfrm>
        </p:spPr>
        <p:txBody>
          <a:bodyPr>
            <a:normAutofit fontScale="90000"/>
          </a:bodyPr>
          <a:lstStyle/>
          <a:p>
            <a:r>
              <a:rPr lang="en-US" b="1" dirty="0" smtClean="0"/>
              <a:t>9. </a:t>
            </a:r>
            <a:r>
              <a:rPr lang="en-US" b="1" dirty="0" err="1" smtClean="0"/>
              <a:t>Balsamiq</a:t>
            </a:r>
            <a:endParaRPr lang="en-IN" dirty="0"/>
          </a:p>
        </p:txBody>
      </p:sp>
      <p:sp>
        <p:nvSpPr>
          <p:cNvPr id="3" name="Content Placeholder 2"/>
          <p:cNvSpPr>
            <a:spLocks noGrp="1"/>
          </p:cNvSpPr>
          <p:nvPr>
            <p:ph idx="1"/>
          </p:nvPr>
        </p:nvSpPr>
        <p:spPr>
          <a:xfrm>
            <a:off x="838200" y="753037"/>
            <a:ext cx="10515600" cy="5423926"/>
          </a:xfrm>
        </p:spPr>
        <p:txBody>
          <a:bodyPr>
            <a:normAutofit fontScale="70000" lnSpcReduction="20000"/>
          </a:bodyPr>
          <a:lstStyle/>
          <a:p>
            <a:pPr algn="just"/>
            <a:r>
              <a:rPr lang="en-US" dirty="0" smtClean="0"/>
              <a:t>A </a:t>
            </a:r>
            <a:r>
              <a:rPr lang="en-US" dirty="0"/>
              <a:t>beloved </a:t>
            </a:r>
            <a:r>
              <a:rPr lang="en-US" dirty="0" err="1"/>
              <a:t>wireframing</a:t>
            </a:r>
            <a:r>
              <a:rPr lang="en-US" dirty="0"/>
              <a:t> tool among designers, product managers, and innovators, </a:t>
            </a:r>
            <a:r>
              <a:rPr lang="en-US" dirty="0" err="1"/>
              <a:t>Balsamiq</a:t>
            </a:r>
            <a:r>
              <a:rPr lang="en-US" dirty="0"/>
              <a:t> stands out as one of the finest UI design software options. Specifically crafted to generate low-fidelity wireframes, </a:t>
            </a:r>
            <a:r>
              <a:rPr lang="en-US" dirty="0" err="1"/>
              <a:t>Balsamiq</a:t>
            </a:r>
            <a:r>
              <a:rPr lang="en-US" dirty="0"/>
              <a:t> facilitates users and testers in concentrating on the usability and flow of the interface.</a:t>
            </a:r>
          </a:p>
          <a:p>
            <a:pPr algn="just"/>
            <a:r>
              <a:rPr lang="en-US" dirty="0"/>
              <a:t>Despite its simplicity, this tool comes highly recommended for UX designers of all expertise levels, enabling a swift demonstration of the usability of a proposed site or application.</a:t>
            </a:r>
          </a:p>
          <a:p>
            <a:pPr algn="just"/>
            <a:r>
              <a:rPr lang="en-US" dirty="0" err="1"/>
              <a:t>Balsamiq</a:t>
            </a:r>
            <a:r>
              <a:rPr lang="en-US" dirty="0"/>
              <a:t> proves beneficial for product managers and entrepreneurs seeking to translate their ideas from thoughts to paper. With a straightforward learning curve, even individuals lacking coding knowledge can effectively utilize this design software.</a:t>
            </a:r>
          </a:p>
          <a:p>
            <a:pPr algn="just"/>
            <a:r>
              <a:rPr lang="en-US" b="1" dirty="0"/>
              <a:t>Key Features:</a:t>
            </a:r>
            <a:endParaRPr lang="en-US" dirty="0"/>
          </a:p>
          <a:p>
            <a:pPr lvl="1" algn="just"/>
            <a:r>
              <a:rPr lang="en-US" dirty="0"/>
              <a:t>Assists in crafting low-fidelity wireframes to emphasize functionality and user flow.</a:t>
            </a:r>
          </a:p>
          <a:p>
            <a:pPr lvl="1" algn="just"/>
            <a:r>
              <a:rPr lang="en-US" dirty="0"/>
              <a:t>It provides a user-friendly drag-and-drop editor for effortless and straightforward design.</a:t>
            </a:r>
          </a:p>
          <a:p>
            <a:pPr lvl="1" algn="just"/>
            <a:r>
              <a:rPr lang="en-US" dirty="0"/>
              <a:t>Includes a repository of tools and reusable icons, empowering designers to select and generate compelling real-time mockups.</a:t>
            </a:r>
          </a:p>
          <a:p>
            <a:pPr lvl="1" algn="just"/>
            <a:r>
              <a:rPr lang="en-US" dirty="0"/>
              <a:t>It permits the incorporation of links into interactive prototypes for demonstrations or usability testing.</a:t>
            </a:r>
          </a:p>
          <a:p>
            <a:pPr lvl="1" algn="just"/>
            <a:r>
              <a:rPr lang="en-US" dirty="0"/>
              <a:t>It facilitates the showcasing of wireframes on the internet through images and interactive PDFs.</a:t>
            </a:r>
          </a:p>
          <a:p>
            <a:pPr lvl="1" algn="just"/>
            <a:r>
              <a:rPr lang="en-US" dirty="0"/>
              <a:t>It offers a 30-day complimentary trial period.</a:t>
            </a:r>
          </a:p>
          <a:p>
            <a:pPr algn="just"/>
            <a:r>
              <a:rPr lang="en-US" b="1" dirty="0"/>
              <a:t>Suitable for:</a:t>
            </a:r>
            <a:r>
              <a:rPr lang="en-US" dirty="0"/>
              <a:t> Mockups, Prototyping, </a:t>
            </a:r>
            <a:r>
              <a:rPr lang="en-US" dirty="0" err="1"/>
              <a:t>Wireframing</a:t>
            </a:r>
            <a:endParaRPr lang="en-US" dirty="0"/>
          </a:p>
          <a:p>
            <a:pPr algn="just"/>
            <a:r>
              <a:rPr lang="en-US" b="1" dirty="0"/>
              <a:t>Works on:</a:t>
            </a:r>
            <a:r>
              <a:rPr lang="en-US" dirty="0"/>
              <a:t> Browser, </a:t>
            </a:r>
            <a:r>
              <a:rPr lang="en-US" dirty="0" err="1"/>
              <a:t>macOS</a:t>
            </a:r>
            <a:r>
              <a:rPr lang="en-US" dirty="0"/>
              <a:t>, and Windows</a:t>
            </a:r>
          </a:p>
          <a:p>
            <a:pPr algn="just"/>
            <a:r>
              <a:rPr lang="en-US" b="1" dirty="0"/>
              <a:t>Free trial/version available:</a:t>
            </a:r>
            <a:r>
              <a:rPr lang="en-US" dirty="0"/>
              <a:t> Yes</a:t>
            </a:r>
          </a:p>
          <a:p>
            <a:pPr algn="just"/>
            <a:endParaRPr lang="en-IN" dirty="0"/>
          </a:p>
        </p:txBody>
      </p:sp>
    </p:spTree>
    <p:extLst>
      <p:ext uri="{BB962C8B-B14F-4D97-AF65-F5344CB8AC3E}">
        <p14:creationId xmlns:p14="http://schemas.microsoft.com/office/powerpoint/2010/main" val="23316070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761"/>
            <a:ext cx="10515600" cy="414804"/>
          </a:xfrm>
        </p:spPr>
        <p:txBody>
          <a:bodyPr>
            <a:normAutofit fontScale="90000"/>
          </a:bodyPr>
          <a:lstStyle/>
          <a:p>
            <a:r>
              <a:rPr lang="en-US" b="1" dirty="0" smtClean="0"/>
              <a:t>10. Origami Studio</a:t>
            </a:r>
            <a:endParaRPr lang="en-IN" dirty="0"/>
          </a:p>
        </p:txBody>
      </p:sp>
      <p:sp>
        <p:nvSpPr>
          <p:cNvPr id="3" name="Content Placeholder 2"/>
          <p:cNvSpPr>
            <a:spLocks noGrp="1"/>
          </p:cNvSpPr>
          <p:nvPr>
            <p:ph idx="1"/>
          </p:nvPr>
        </p:nvSpPr>
        <p:spPr>
          <a:xfrm>
            <a:off x="838200" y="779929"/>
            <a:ext cx="10515600" cy="5782235"/>
          </a:xfrm>
        </p:spPr>
        <p:txBody>
          <a:bodyPr>
            <a:normAutofit fontScale="77500" lnSpcReduction="20000"/>
          </a:bodyPr>
          <a:lstStyle/>
          <a:p>
            <a:pPr algn="just"/>
            <a:r>
              <a:rPr lang="en-US" dirty="0" smtClean="0"/>
              <a:t>In </a:t>
            </a:r>
            <a:r>
              <a:rPr lang="en-US" dirty="0"/>
              <a:t>contrast to alternative UX design tools such as </a:t>
            </a:r>
            <a:r>
              <a:rPr lang="en-US" dirty="0" err="1"/>
              <a:t>InVision</a:t>
            </a:r>
            <a:r>
              <a:rPr lang="en-US" dirty="0"/>
              <a:t>, Origami Studio stands out as an exceptionally advanced software crafted explicitly for professionals. Initially developed for designers at Facebook, it is now accessible for free.</a:t>
            </a:r>
          </a:p>
          <a:p>
            <a:pPr algn="just"/>
            <a:r>
              <a:rPr lang="en-US" dirty="0"/>
              <a:t>Origami Studio possesses a learning curve, transforming it into a sophisticated prototyping tool suitable for beginners. Positioned as one of the cutting-edge UX tools available, it facilitates lifelike interactions and provides smooth integration with Sketch.</a:t>
            </a:r>
          </a:p>
          <a:p>
            <a:pPr algn="just"/>
            <a:r>
              <a:rPr lang="en-US" b="1" dirty="0"/>
              <a:t>Key Features:</a:t>
            </a:r>
            <a:endParaRPr lang="en-US" dirty="0"/>
          </a:p>
          <a:p>
            <a:pPr algn="just"/>
            <a:r>
              <a:rPr lang="en-US" dirty="0"/>
              <a:t>Establish the rationale behind prototypes through the utilization of its patch editor.</a:t>
            </a:r>
          </a:p>
          <a:p>
            <a:pPr algn="just"/>
            <a:r>
              <a:rPr lang="en-US" dirty="0"/>
              <a:t>It provides an extensive patch library, available for users in real-time.</a:t>
            </a:r>
          </a:p>
          <a:p>
            <a:pPr algn="just"/>
            <a:r>
              <a:rPr lang="en-US" dirty="0"/>
              <a:t>Seamlessly duplicate and transfer layers from Sketch without experiencing any interruptions.</a:t>
            </a:r>
          </a:p>
          <a:p>
            <a:pPr algn="just"/>
            <a:r>
              <a:rPr lang="en-US" dirty="0"/>
              <a:t>It serves as a comprehensive tool for the processes of prototyping, designing, and animation.</a:t>
            </a:r>
          </a:p>
          <a:p>
            <a:pPr algn="just"/>
            <a:r>
              <a:rPr lang="en-US" dirty="0"/>
              <a:t>Facilitates the effortless editing of dynamic layouts.</a:t>
            </a:r>
          </a:p>
          <a:p>
            <a:pPr algn="just"/>
            <a:r>
              <a:rPr lang="en-US" dirty="0"/>
              <a:t>It exhibits excellent integration capabilities with both Sketch and </a:t>
            </a:r>
            <a:r>
              <a:rPr lang="en-US" dirty="0" err="1"/>
              <a:t>Figma</a:t>
            </a:r>
            <a:r>
              <a:rPr lang="en-US" dirty="0"/>
              <a:t>.</a:t>
            </a:r>
          </a:p>
          <a:p>
            <a:pPr algn="just"/>
            <a:r>
              <a:rPr lang="en-US" b="1" dirty="0"/>
              <a:t>Suitable for:</a:t>
            </a:r>
            <a:r>
              <a:rPr lang="en-US" dirty="0"/>
              <a:t> Prototyping, Designing, Animation</a:t>
            </a:r>
          </a:p>
          <a:p>
            <a:pPr algn="just"/>
            <a:r>
              <a:rPr lang="en-US" b="1" dirty="0"/>
              <a:t>Works on:</a:t>
            </a:r>
            <a:r>
              <a:rPr lang="en-US" dirty="0"/>
              <a:t> </a:t>
            </a:r>
            <a:r>
              <a:rPr lang="en-US" dirty="0" err="1"/>
              <a:t>macOS</a:t>
            </a:r>
            <a:r>
              <a:rPr lang="en-US" dirty="0"/>
              <a:t>, Android, and iOS devices</a:t>
            </a:r>
          </a:p>
          <a:p>
            <a:pPr algn="just"/>
            <a:r>
              <a:rPr lang="en-US" b="1" dirty="0"/>
              <a:t>Free trial/version available</a:t>
            </a:r>
            <a:r>
              <a:rPr lang="en-US" dirty="0"/>
              <a:t>: </a:t>
            </a:r>
            <a:r>
              <a:rPr lang="en-US" dirty="0" smtClean="0"/>
              <a:t>Yes</a:t>
            </a:r>
            <a:endParaRPr lang="en-US" dirty="0"/>
          </a:p>
        </p:txBody>
      </p:sp>
    </p:spTree>
    <p:extLst>
      <p:ext uri="{BB962C8B-B14F-4D97-AF65-F5344CB8AC3E}">
        <p14:creationId xmlns:p14="http://schemas.microsoft.com/office/powerpoint/2010/main" val="31064509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102"/>
            <a:ext cx="10515600" cy="589616"/>
          </a:xfrm>
        </p:spPr>
        <p:txBody>
          <a:bodyPr>
            <a:normAutofit fontScale="90000"/>
          </a:bodyPr>
          <a:lstStyle/>
          <a:p>
            <a:r>
              <a:rPr lang="en-US" b="1" dirty="0" smtClean="0"/>
              <a:t>How do you pick the right UI/UX design tool? </a:t>
            </a:r>
            <a:endParaRPr lang="en-IN" dirty="0"/>
          </a:p>
        </p:txBody>
      </p:sp>
      <p:sp>
        <p:nvSpPr>
          <p:cNvPr id="3" name="Content Placeholder 2"/>
          <p:cNvSpPr>
            <a:spLocks noGrp="1"/>
          </p:cNvSpPr>
          <p:nvPr>
            <p:ph idx="1"/>
          </p:nvPr>
        </p:nvSpPr>
        <p:spPr>
          <a:xfrm>
            <a:off x="838200" y="1008529"/>
            <a:ext cx="10515600" cy="5688105"/>
          </a:xfrm>
        </p:spPr>
        <p:txBody>
          <a:bodyPr>
            <a:normAutofit fontScale="62500" lnSpcReduction="20000"/>
          </a:bodyPr>
          <a:lstStyle/>
          <a:p>
            <a:pPr algn="just"/>
            <a:r>
              <a:rPr lang="en-US" dirty="0" smtClean="0"/>
              <a:t>When </a:t>
            </a:r>
            <a:r>
              <a:rPr lang="en-US" dirty="0"/>
              <a:t>selecting the appropriate UI/UX design tool, consider the following factors during the shortlisting process.</a:t>
            </a:r>
          </a:p>
          <a:p>
            <a:pPr algn="just"/>
            <a:r>
              <a:rPr lang="en-US" b="1" dirty="0"/>
              <a:t>For Prototyping:</a:t>
            </a:r>
          </a:p>
          <a:p>
            <a:pPr lvl="1" algn="just"/>
            <a:r>
              <a:rPr lang="en-US" dirty="0"/>
              <a:t>Examine features like a no-code interface, easy export and sharing functions, animations, and support for responsive design.</a:t>
            </a:r>
          </a:p>
          <a:p>
            <a:pPr algn="just"/>
            <a:r>
              <a:rPr lang="en-US" b="1" dirty="0"/>
              <a:t>For </a:t>
            </a:r>
            <a:r>
              <a:rPr lang="en-US" b="1" dirty="0" err="1"/>
              <a:t>Wireframing</a:t>
            </a:r>
            <a:r>
              <a:rPr lang="en-US" b="1" dirty="0"/>
              <a:t>:</a:t>
            </a:r>
          </a:p>
          <a:p>
            <a:pPr lvl="1" algn="just"/>
            <a:r>
              <a:rPr lang="en-US" dirty="0"/>
              <a:t>Choose tools that provide free components such as icons, shortcuts for processes, and straightforward controls.</a:t>
            </a:r>
          </a:p>
          <a:p>
            <a:pPr algn="just"/>
            <a:r>
              <a:rPr lang="en-US" b="1" dirty="0"/>
              <a:t>For Mockups:</a:t>
            </a:r>
          </a:p>
          <a:p>
            <a:pPr lvl="1" algn="just"/>
            <a:r>
              <a:rPr lang="en-US" dirty="0"/>
              <a:t>Ensure that the chosen tool offers numerous built-in tools for designing recreations.</a:t>
            </a:r>
          </a:p>
          <a:p>
            <a:pPr algn="just"/>
            <a:r>
              <a:rPr lang="en-US" b="1" dirty="0"/>
              <a:t>For Collaboration:</a:t>
            </a:r>
          </a:p>
          <a:p>
            <a:pPr lvl="1" algn="just"/>
            <a:r>
              <a:rPr lang="en-US" dirty="0"/>
              <a:t>As design is a collaborative effort, opt for a tool that supports project collaboration, allowing for commenting, tagging, and marking.</a:t>
            </a:r>
          </a:p>
          <a:p>
            <a:pPr algn="just"/>
            <a:r>
              <a:rPr lang="en-US" b="1" dirty="0"/>
              <a:t>Plugins:</a:t>
            </a:r>
          </a:p>
          <a:p>
            <a:pPr lvl="1" algn="just"/>
            <a:r>
              <a:rPr lang="en-US" dirty="0"/>
              <a:t>Check for plugin support in your chosen tool, enabling designers to extend functionality when certain required functions are missing.</a:t>
            </a:r>
          </a:p>
          <a:p>
            <a:pPr algn="just"/>
            <a:r>
              <a:rPr lang="en-US" b="1" dirty="0"/>
              <a:t>UI Kits and Resources:</a:t>
            </a:r>
          </a:p>
          <a:p>
            <a:pPr lvl="1" algn="just"/>
            <a:r>
              <a:rPr lang="en-US" dirty="0"/>
              <a:t>Save time by selecting a tool with UI Kits and resources, such as templates, themes, etc., to expedite the design process.</a:t>
            </a:r>
          </a:p>
          <a:p>
            <a:pPr algn="just"/>
            <a:r>
              <a:rPr lang="en-US" b="1" dirty="0"/>
              <a:t>Integrations:</a:t>
            </a:r>
          </a:p>
          <a:p>
            <a:pPr lvl="1" algn="just"/>
            <a:r>
              <a:rPr lang="en-US" dirty="0"/>
              <a:t>Choose a UI/UX design tool with integrations to streamline processes and facilitate seamless data sharing between platforms like CRM, Cloud, etc., ensuring efficiency in the overall design process</a:t>
            </a:r>
            <a:r>
              <a:rPr lang="en-US" dirty="0" smtClean="0"/>
              <a:t>.</a:t>
            </a:r>
            <a:endParaRPr lang="en-US" dirty="0"/>
          </a:p>
        </p:txBody>
      </p:sp>
    </p:spTree>
    <p:extLst>
      <p:ext uri="{BB962C8B-B14F-4D97-AF65-F5344CB8AC3E}">
        <p14:creationId xmlns:p14="http://schemas.microsoft.com/office/powerpoint/2010/main" val="105382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524000" y="1"/>
            <a:ext cx="0" cy="461665"/>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7</a:t>
            </a:fld>
            <a:endParaRPr dirty="0"/>
          </a:p>
        </p:txBody>
      </p:sp>
      <p:sp>
        <p:nvSpPr>
          <p:cNvPr id="2" name="object 2"/>
          <p:cNvSpPr txBox="1">
            <a:spLocks noGrp="1"/>
          </p:cNvSpPr>
          <p:nvPr>
            <p:ph type="title"/>
          </p:nvPr>
        </p:nvSpPr>
        <p:spPr>
          <a:xfrm>
            <a:off x="2819147" y="573735"/>
            <a:ext cx="5089525" cy="697230"/>
          </a:xfrm>
          <a:prstGeom prst="rect">
            <a:avLst/>
          </a:prstGeom>
        </p:spPr>
        <p:txBody>
          <a:bodyPr vert="horz" wrap="square" lIns="0" tIns="13335" rIns="0" bIns="0" rtlCol="0" anchor="ctr">
            <a:spAutoFit/>
          </a:bodyPr>
          <a:lstStyle/>
          <a:p>
            <a:pPr marL="12700">
              <a:lnSpc>
                <a:spcPct val="100000"/>
              </a:lnSpc>
              <a:spcBef>
                <a:spcPts val="105"/>
              </a:spcBef>
            </a:pPr>
            <a:r>
              <a:rPr spc="-15" dirty="0"/>
              <a:t>HEARING</a:t>
            </a:r>
            <a:r>
              <a:rPr spc="-40" dirty="0"/>
              <a:t> </a:t>
            </a:r>
            <a:r>
              <a:rPr dirty="0"/>
              <a:t>–</a:t>
            </a:r>
            <a:r>
              <a:rPr spc="-20" dirty="0"/>
              <a:t> </a:t>
            </a:r>
            <a:r>
              <a:rPr spc="-5" dirty="0"/>
              <a:t>Human</a:t>
            </a:r>
            <a:r>
              <a:rPr spc="-105" dirty="0"/>
              <a:t> </a:t>
            </a:r>
            <a:r>
              <a:rPr spc="-25" dirty="0"/>
              <a:t>Ear</a:t>
            </a:r>
          </a:p>
        </p:txBody>
      </p:sp>
      <p:sp>
        <p:nvSpPr>
          <p:cNvPr id="3" name="object 3"/>
          <p:cNvSpPr txBox="1"/>
          <p:nvPr/>
        </p:nvSpPr>
        <p:spPr>
          <a:xfrm>
            <a:off x="2231237" y="1679787"/>
            <a:ext cx="7607934" cy="3957320"/>
          </a:xfrm>
          <a:prstGeom prst="rect">
            <a:avLst/>
          </a:prstGeom>
        </p:spPr>
        <p:txBody>
          <a:bodyPr vert="horz" wrap="square" lIns="0" tIns="102870" rIns="0" bIns="0" rtlCol="0">
            <a:spAutoFit/>
          </a:bodyPr>
          <a:lstStyle/>
          <a:p>
            <a:pPr marL="241300" indent="-228600">
              <a:spcBef>
                <a:spcPts val="810"/>
              </a:spcBef>
              <a:buFont typeface="Arial MT"/>
              <a:buChar char="•"/>
              <a:tabLst>
                <a:tab pos="241300" algn="l"/>
              </a:tabLst>
            </a:pPr>
            <a:r>
              <a:rPr sz="2800" spc="-20" dirty="0">
                <a:latin typeface="Calibri"/>
                <a:cs typeface="Calibri"/>
              </a:rPr>
              <a:t>Outer</a:t>
            </a:r>
            <a:r>
              <a:rPr sz="2800" spc="-55" dirty="0">
                <a:latin typeface="Calibri"/>
                <a:cs typeface="Calibri"/>
              </a:rPr>
              <a:t> </a:t>
            </a:r>
            <a:r>
              <a:rPr sz="2800" spc="-5" dirty="0">
                <a:latin typeface="Calibri"/>
                <a:cs typeface="Calibri"/>
              </a:rPr>
              <a:t>ear</a:t>
            </a:r>
            <a:r>
              <a:rPr sz="2800" spc="-25" dirty="0">
                <a:latin typeface="Calibri"/>
                <a:cs typeface="Calibri"/>
              </a:rPr>
              <a:t> </a:t>
            </a:r>
            <a:r>
              <a:rPr sz="2800" spc="-15" dirty="0">
                <a:latin typeface="Calibri"/>
                <a:cs typeface="Calibri"/>
              </a:rPr>
              <a:t>is </a:t>
            </a:r>
            <a:r>
              <a:rPr sz="2800" spc="-5" dirty="0">
                <a:latin typeface="Calibri"/>
                <a:cs typeface="Calibri"/>
              </a:rPr>
              <a:t>the</a:t>
            </a:r>
            <a:r>
              <a:rPr sz="2800" spc="-10" dirty="0">
                <a:latin typeface="Calibri"/>
                <a:cs typeface="Calibri"/>
              </a:rPr>
              <a:t> </a:t>
            </a:r>
            <a:r>
              <a:rPr sz="2800" spc="-20" dirty="0">
                <a:latin typeface="Calibri"/>
                <a:cs typeface="Calibri"/>
              </a:rPr>
              <a:t>visible</a:t>
            </a:r>
            <a:r>
              <a:rPr sz="2800" spc="10" dirty="0">
                <a:latin typeface="Calibri"/>
                <a:cs typeface="Calibri"/>
              </a:rPr>
              <a:t> </a:t>
            </a:r>
            <a:r>
              <a:rPr sz="2800" spc="-15" dirty="0">
                <a:latin typeface="Calibri"/>
                <a:cs typeface="Calibri"/>
              </a:rPr>
              <a:t>part</a:t>
            </a:r>
            <a:r>
              <a:rPr sz="2800" spc="5" dirty="0">
                <a:latin typeface="Calibri"/>
                <a:cs typeface="Calibri"/>
              </a:rPr>
              <a:t> </a:t>
            </a:r>
            <a:r>
              <a:rPr sz="2800" spc="-5" dirty="0">
                <a:latin typeface="Calibri"/>
                <a:cs typeface="Calibri"/>
              </a:rPr>
              <a:t>of</a:t>
            </a:r>
            <a:r>
              <a:rPr sz="2800" spc="-25" dirty="0">
                <a:latin typeface="Calibri"/>
                <a:cs typeface="Calibri"/>
              </a:rPr>
              <a:t> </a:t>
            </a:r>
            <a:r>
              <a:rPr sz="2800" spc="-5" dirty="0">
                <a:latin typeface="Calibri"/>
                <a:cs typeface="Calibri"/>
              </a:rPr>
              <a:t>the</a:t>
            </a:r>
            <a:r>
              <a:rPr sz="2800" spc="75" dirty="0">
                <a:latin typeface="Calibri"/>
                <a:cs typeface="Calibri"/>
              </a:rPr>
              <a:t> </a:t>
            </a:r>
            <a:r>
              <a:rPr sz="2800" spc="-5" dirty="0">
                <a:latin typeface="Calibri"/>
                <a:cs typeface="Calibri"/>
              </a:rPr>
              <a:t>ear</a:t>
            </a:r>
            <a:endParaRPr sz="2800">
              <a:latin typeface="Calibri"/>
              <a:cs typeface="Calibri"/>
            </a:endParaRPr>
          </a:p>
          <a:p>
            <a:pPr marL="241300" indent="-228600">
              <a:spcBef>
                <a:spcPts val="710"/>
              </a:spcBef>
              <a:buFont typeface="Arial MT"/>
              <a:buChar char="•"/>
              <a:tabLst>
                <a:tab pos="241300" algn="l"/>
              </a:tabLst>
            </a:pPr>
            <a:r>
              <a:rPr sz="2800" spc="-5" dirty="0">
                <a:latin typeface="Calibri"/>
                <a:cs typeface="Calibri"/>
              </a:rPr>
              <a:t>It</a:t>
            </a:r>
            <a:r>
              <a:rPr sz="2800" spc="-45" dirty="0">
                <a:latin typeface="Calibri"/>
                <a:cs typeface="Calibri"/>
              </a:rPr>
              <a:t> </a:t>
            </a:r>
            <a:r>
              <a:rPr sz="2800" spc="-10" dirty="0">
                <a:latin typeface="Calibri"/>
                <a:cs typeface="Calibri"/>
              </a:rPr>
              <a:t>has</a:t>
            </a:r>
            <a:r>
              <a:rPr sz="2800" spc="-15" dirty="0">
                <a:latin typeface="Calibri"/>
                <a:cs typeface="Calibri"/>
              </a:rPr>
              <a:t> </a:t>
            </a:r>
            <a:r>
              <a:rPr sz="2800" spc="-20" dirty="0">
                <a:latin typeface="Calibri"/>
                <a:cs typeface="Calibri"/>
              </a:rPr>
              <a:t>two</a:t>
            </a:r>
            <a:r>
              <a:rPr sz="2800" spc="-15" dirty="0">
                <a:latin typeface="Calibri"/>
                <a:cs typeface="Calibri"/>
              </a:rPr>
              <a:t> </a:t>
            </a:r>
            <a:r>
              <a:rPr sz="2800" spc="-10" dirty="0">
                <a:latin typeface="Calibri"/>
                <a:cs typeface="Calibri"/>
              </a:rPr>
              <a:t>parts</a:t>
            </a:r>
            <a:endParaRPr sz="2800">
              <a:latin typeface="Calibri"/>
              <a:cs typeface="Calibri"/>
            </a:endParaRPr>
          </a:p>
          <a:p>
            <a:pPr marL="698500" lvl="1" indent="-229235">
              <a:spcBef>
                <a:spcPts val="219"/>
              </a:spcBef>
              <a:buFont typeface="Arial MT"/>
              <a:buChar char="•"/>
              <a:tabLst>
                <a:tab pos="699135" algn="l"/>
              </a:tabLst>
            </a:pPr>
            <a:r>
              <a:rPr sz="2400" dirty="0">
                <a:latin typeface="Calibri"/>
                <a:cs typeface="Calibri"/>
              </a:rPr>
              <a:t>Pinna</a:t>
            </a:r>
            <a:r>
              <a:rPr sz="2400" spc="-30" dirty="0">
                <a:latin typeface="Calibri"/>
                <a:cs typeface="Calibri"/>
              </a:rPr>
              <a:t> </a:t>
            </a:r>
            <a:r>
              <a:rPr sz="2400" dirty="0">
                <a:latin typeface="Calibri"/>
                <a:cs typeface="Calibri"/>
              </a:rPr>
              <a:t>-</a:t>
            </a:r>
            <a:r>
              <a:rPr sz="2400" spc="-10" dirty="0">
                <a:latin typeface="Calibri"/>
                <a:cs typeface="Calibri"/>
              </a:rPr>
              <a:t> </a:t>
            </a:r>
            <a:r>
              <a:rPr sz="2400" spc="-20" dirty="0">
                <a:latin typeface="Calibri"/>
                <a:cs typeface="Calibri"/>
              </a:rPr>
              <a:t>Structure</a:t>
            </a:r>
            <a:r>
              <a:rPr sz="2400" spc="-25" dirty="0">
                <a:latin typeface="Calibri"/>
                <a:cs typeface="Calibri"/>
              </a:rPr>
              <a:t> </a:t>
            </a:r>
            <a:r>
              <a:rPr sz="2400" spc="-20" dirty="0">
                <a:latin typeface="Calibri"/>
                <a:cs typeface="Calibri"/>
              </a:rPr>
              <a:t>that</a:t>
            </a:r>
            <a:r>
              <a:rPr sz="2400" spc="-15" dirty="0">
                <a:latin typeface="Calibri"/>
                <a:cs typeface="Calibri"/>
              </a:rPr>
              <a:t> </a:t>
            </a:r>
            <a:r>
              <a:rPr sz="2400" dirty="0">
                <a:latin typeface="Calibri"/>
                <a:cs typeface="Calibri"/>
              </a:rPr>
              <a:t>is</a:t>
            </a:r>
            <a:r>
              <a:rPr sz="2400" spc="-25" dirty="0">
                <a:latin typeface="Calibri"/>
                <a:cs typeface="Calibri"/>
              </a:rPr>
              <a:t> </a:t>
            </a:r>
            <a:r>
              <a:rPr sz="2400" spc="-20" dirty="0">
                <a:latin typeface="Calibri"/>
                <a:cs typeface="Calibri"/>
              </a:rPr>
              <a:t>attached</a:t>
            </a:r>
            <a:r>
              <a:rPr sz="2400" spc="-70" dirty="0">
                <a:latin typeface="Calibri"/>
                <a:cs typeface="Calibri"/>
              </a:rPr>
              <a:t> </a:t>
            </a:r>
            <a:r>
              <a:rPr sz="2400" spc="-20" dirty="0">
                <a:latin typeface="Calibri"/>
                <a:cs typeface="Calibri"/>
              </a:rPr>
              <a:t>to</a:t>
            </a:r>
            <a:r>
              <a:rPr sz="2400" spc="-65" dirty="0">
                <a:latin typeface="Calibri"/>
                <a:cs typeface="Calibri"/>
              </a:rPr>
              <a:t> </a:t>
            </a:r>
            <a:r>
              <a:rPr sz="2400" dirty="0">
                <a:latin typeface="Calibri"/>
                <a:cs typeface="Calibri"/>
              </a:rPr>
              <a:t>the </a:t>
            </a:r>
            <a:r>
              <a:rPr sz="2400" spc="-5" dirty="0">
                <a:latin typeface="Calibri"/>
                <a:cs typeface="Calibri"/>
              </a:rPr>
              <a:t>sides</a:t>
            </a:r>
            <a:r>
              <a:rPr sz="2400" spc="-30" dirty="0">
                <a:latin typeface="Calibri"/>
                <a:cs typeface="Calibri"/>
              </a:rPr>
              <a:t> </a:t>
            </a:r>
            <a:r>
              <a:rPr sz="2400" spc="-5" dirty="0">
                <a:latin typeface="Calibri"/>
                <a:cs typeface="Calibri"/>
              </a:rPr>
              <a:t>of</a:t>
            </a:r>
            <a:r>
              <a:rPr sz="2400" spc="-60" dirty="0">
                <a:latin typeface="Calibri"/>
                <a:cs typeface="Calibri"/>
              </a:rPr>
              <a:t> </a:t>
            </a:r>
            <a:r>
              <a:rPr sz="2400" spc="-5" dirty="0">
                <a:latin typeface="Calibri"/>
                <a:cs typeface="Calibri"/>
              </a:rPr>
              <a:t>head</a:t>
            </a:r>
            <a:endParaRPr sz="2400">
              <a:latin typeface="Calibri"/>
              <a:cs typeface="Calibri"/>
            </a:endParaRPr>
          </a:p>
          <a:p>
            <a:pPr marL="698500" lvl="1" indent="-229235">
              <a:lnSpc>
                <a:spcPts val="2735"/>
              </a:lnSpc>
              <a:spcBef>
                <a:spcPts val="229"/>
              </a:spcBef>
              <a:buFont typeface="Arial MT"/>
              <a:buChar char="•"/>
              <a:tabLst>
                <a:tab pos="699135" algn="l"/>
              </a:tabLst>
            </a:pPr>
            <a:r>
              <a:rPr sz="2400" spc="-5" dirty="0">
                <a:latin typeface="Calibri"/>
                <a:cs typeface="Calibri"/>
              </a:rPr>
              <a:t>Auditory</a:t>
            </a:r>
            <a:r>
              <a:rPr sz="2400" spc="-70" dirty="0">
                <a:latin typeface="Calibri"/>
                <a:cs typeface="Calibri"/>
              </a:rPr>
              <a:t> </a:t>
            </a:r>
            <a:r>
              <a:rPr sz="2400" spc="-5" dirty="0">
                <a:latin typeface="Calibri"/>
                <a:cs typeface="Calibri"/>
              </a:rPr>
              <a:t>Canal</a:t>
            </a:r>
            <a:r>
              <a:rPr sz="2400" spc="-45" dirty="0">
                <a:latin typeface="Calibri"/>
                <a:cs typeface="Calibri"/>
              </a:rPr>
              <a:t> </a:t>
            </a:r>
            <a:r>
              <a:rPr sz="2400" dirty="0">
                <a:latin typeface="Calibri"/>
                <a:cs typeface="Calibri"/>
              </a:rPr>
              <a:t>–</a:t>
            </a:r>
            <a:r>
              <a:rPr sz="2400" spc="5" dirty="0">
                <a:latin typeface="Calibri"/>
                <a:cs typeface="Calibri"/>
              </a:rPr>
              <a:t> </a:t>
            </a:r>
            <a:r>
              <a:rPr sz="2400" spc="-20" dirty="0">
                <a:latin typeface="Calibri"/>
                <a:cs typeface="Calibri"/>
              </a:rPr>
              <a:t>Structure</a:t>
            </a:r>
            <a:r>
              <a:rPr sz="2400" spc="-25" dirty="0">
                <a:latin typeface="Calibri"/>
                <a:cs typeface="Calibri"/>
              </a:rPr>
              <a:t> </a:t>
            </a:r>
            <a:r>
              <a:rPr sz="2400" dirty="0">
                <a:latin typeface="Calibri"/>
                <a:cs typeface="Calibri"/>
              </a:rPr>
              <a:t>in </a:t>
            </a:r>
            <a:r>
              <a:rPr sz="2400" spc="-5" dirty="0">
                <a:latin typeface="Calibri"/>
                <a:cs typeface="Calibri"/>
              </a:rPr>
              <a:t>which</a:t>
            </a:r>
            <a:r>
              <a:rPr sz="2400" spc="-20" dirty="0">
                <a:latin typeface="Calibri"/>
                <a:cs typeface="Calibri"/>
              </a:rPr>
              <a:t> </a:t>
            </a:r>
            <a:r>
              <a:rPr sz="2400" spc="-5" dirty="0">
                <a:latin typeface="Calibri"/>
                <a:cs typeface="Calibri"/>
              </a:rPr>
              <a:t>sound</a:t>
            </a:r>
            <a:r>
              <a:rPr sz="2400" spc="-20" dirty="0">
                <a:latin typeface="Calibri"/>
                <a:cs typeface="Calibri"/>
              </a:rPr>
              <a:t> </a:t>
            </a:r>
            <a:r>
              <a:rPr sz="2400" spc="-40" dirty="0">
                <a:latin typeface="Calibri"/>
                <a:cs typeface="Calibri"/>
              </a:rPr>
              <a:t>waves</a:t>
            </a:r>
            <a:r>
              <a:rPr sz="2400" spc="-45" dirty="0">
                <a:latin typeface="Calibri"/>
                <a:cs typeface="Calibri"/>
              </a:rPr>
              <a:t> </a:t>
            </a:r>
            <a:r>
              <a:rPr sz="2400" spc="-20" dirty="0">
                <a:latin typeface="Calibri"/>
                <a:cs typeface="Calibri"/>
              </a:rPr>
              <a:t>are</a:t>
            </a:r>
            <a:endParaRPr sz="2400">
              <a:latin typeface="Calibri"/>
              <a:cs typeface="Calibri"/>
            </a:endParaRPr>
          </a:p>
          <a:p>
            <a:pPr marL="698500">
              <a:lnSpc>
                <a:spcPts val="2735"/>
              </a:lnSpc>
            </a:pPr>
            <a:r>
              <a:rPr sz="2400" spc="-5" dirty="0">
                <a:latin typeface="Calibri"/>
                <a:cs typeface="Calibri"/>
              </a:rPr>
              <a:t>passed</a:t>
            </a:r>
            <a:r>
              <a:rPr sz="2400" spc="-60" dirty="0">
                <a:latin typeface="Calibri"/>
                <a:cs typeface="Calibri"/>
              </a:rPr>
              <a:t> </a:t>
            </a:r>
            <a:r>
              <a:rPr sz="2400" spc="-20" dirty="0">
                <a:latin typeface="Calibri"/>
                <a:cs typeface="Calibri"/>
              </a:rPr>
              <a:t>to</a:t>
            </a:r>
            <a:r>
              <a:rPr sz="2400" spc="-60" dirty="0">
                <a:latin typeface="Calibri"/>
                <a:cs typeface="Calibri"/>
              </a:rPr>
              <a:t> </a:t>
            </a:r>
            <a:r>
              <a:rPr sz="2400" dirty="0">
                <a:latin typeface="Calibri"/>
                <a:cs typeface="Calibri"/>
              </a:rPr>
              <a:t>the</a:t>
            </a:r>
            <a:r>
              <a:rPr sz="2400" spc="-15" dirty="0">
                <a:latin typeface="Calibri"/>
                <a:cs typeface="Calibri"/>
              </a:rPr>
              <a:t> </a:t>
            </a:r>
            <a:r>
              <a:rPr sz="2400" dirty="0">
                <a:latin typeface="Calibri"/>
                <a:cs typeface="Calibri"/>
              </a:rPr>
              <a:t>middle</a:t>
            </a:r>
            <a:r>
              <a:rPr sz="2400" spc="-30" dirty="0">
                <a:latin typeface="Calibri"/>
                <a:cs typeface="Calibri"/>
              </a:rPr>
              <a:t> </a:t>
            </a:r>
            <a:r>
              <a:rPr sz="2400" dirty="0">
                <a:latin typeface="Calibri"/>
                <a:cs typeface="Calibri"/>
              </a:rPr>
              <a:t>ear</a:t>
            </a:r>
            <a:endParaRPr sz="2400">
              <a:latin typeface="Calibri"/>
              <a:cs typeface="Calibri"/>
            </a:endParaRPr>
          </a:p>
          <a:p>
            <a:pPr marL="241300" marR="5080" indent="-228600" algn="just">
              <a:lnSpc>
                <a:spcPct val="90000"/>
              </a:lnSpc>
              <a:spcBef>
                <a:spcPts val="869"/>
              </a:spcBef>
              <a:buFont typeface="Arial MT"/>
              <a:buChar char="•"/>
              <a:tabLst>
                <a:tab pos="241300" algn="l"/>
              </a:tabLst>
            </a:pPr>
            <a:r>
              <a:rPr sz="2800" spc="-15" dirty="0">
                <a:latin typeface="Calibri"/>
                <a:cs typeface="Calibri"/>
              </a:rPr>
              <a:t>Middle </a:t>
            </a:r>
            <a:r>
              <a:rPr sz="2800" spc="-5" dirty="0">
                <a:latin typeface="Calibri"/>
                <a:cs typeface="Calibri"/>
              </a:rPr>
              <a:t>ear </a:t>
            </a:r>
            <a:r>
              <a:rPr sz="2800" spc="-10" dirty="0">
                <a:latin typeface="Calibri"/>
                <a:cs typeface="Calibri"/>
              </a:rPr>
              <a:t>is </a:t>
            </a:r>
            <a:r>
              <a:rPr sz="2800" spc="-5" dirty="0">
                <a:latin typeface="Calibri"/>
                <a:cs typeface="Calibri"/>
              </a:rPr>
              <a:t>a </a:t>
            </a:r>
            <a:r>
              <a:rPr sz="2800" spc="-10" dirty="0">
                <a:latin typeface="Calibri"/>
                <a:cs typeface="Calibri"/>
              </a:rPr>
              <a:t>small </a:t>
            </a:r>
            <a:r>
              <a:rPr sz="2800" spc="-30" dirty="0">
                <a:latin typeface="Calibri"/>
                <a:cs typeface="Calibri"/>
              </a:rPr>
              <a:t>cavity </a:t>
            </a:r>
            <a:r>
              <a:rPr sz="2800" spc="-20" dirty="0">
                <a:latin typeface="Calibri"/>
                <a:cs typeface="Calibri"/>
              </a:rPr>
              <a:t>connected </a:t>
            </a:r>
            <a:r>
              <a:rPr sz="2800" spc="-25" dirty="0">
                <a:latin typeface="Calibri"/>
                <a:cs typeface="Calibri"/>
              </a:rPr>
              <a:t>to </a:t>
            </a:r>
            <a:r>
              <a:rPr sz="2800" spc="-5" dirty="0">
                <a:latin typeface="Calibri"/>
                <a:cs typeface="Calibri"/>
              </a:rPr>
              <a:t>the </a:t>
            </a:r>
            <a:r>
              <a:rPr sz="2800" spc="-20" dirty="0">
                <a:latin typeface="Calibri"/>
                <a:cs typeface="Calibri"/>
              </a:rPr>
              <a:t>outer </a:t>
            </a:r>
            <a:r>
              <a:rPr sz="2800" spc="-15" dirty="0">
                <a:latin typeface="Calibri"/>
                <a:cs typeface="Calibri"/>
              </a:rPr>
              <a:t> </a:t>
            </a:r>
            <a:r>
              <a:rPr sz="2800" spc="-10" dirty="0">
                <a:latin typeface="Calibri"/>
                <a:cs typeface="Calibri"/>
              </a:rPr>
              <a:t>ear </a:t>
            </a:r>
            <a:r>
              <a:rPr sz="2800" spc="-20" dirty="0">
                <a:latin typeface="Calibri"/>
                <a:cs typeface="Calibri"/>
              </a:rPr>
              <a:t>by </a:t>
            </a:r>
            <a:r>
              <a:rPr sz="2800" spc="-5" dirty="0">
                <a:latin typeface="Calibri"/>
                <a:cs typeface="Calibri"/>
              </a:rPr>
              <a:t>the </a:t>
            </a:r>
            <a:r>
              <a:rPr sz="2800" i="1" spc="-10" dirty="0">
                <a:latin typeface="Calibri"/>
                <a:cs typeface="Calibri"/>
              </a:rPr>
              <a:t>tympanic </a:t>
            </a:r>
            <a:r>
              <a:rPr sz="2800" i="1" spc="-15" dirty="0">
                <a:latin typeface="Calibri"/>
                <a:cs typeface="Calibri"/>
              </a:rPr>
              <a:t>membrane </a:t>
            </a:r>
            <a:r>
              <a:rPr sz="2800" spc="-5" dirty="0">
                <a:latin typeface="Calibri"/>
                <a:cs typeface="Calibri"/>
              </a:rPr>
              <a:t>or </a:t>
            </a:r>
            <a:r>
              <a:rPr sz="2800" spc="-10" dirty="0">
                <a:latin typeface="Calibri"/>
                <a:cs typeface="Calibri"/>
              </a:rPr>
              <a:t>ear drum </a:t>
            </a:r>
            <a:r>
              <a:rPr sz="2800" spc="-5" dirty="0">
                <a:latin typeface="Calibri"/>
                <a:cs typeface="Calibri"/>
              </a:rPr>
              <a:t>and </a:t>
            </a:r>
            <a:r>
              <a:rPr sz="2800" spc="-55" dirty="0">
                <a:latin typeface="Calibri"/>
                <a:cs typeface="Calibri"/>
              </a:rPr>
              <a:t>to </a:t>
            </a:r>
            <a:r>
              <a:rPr sz="2800" spc="-620" dirty="0">
                <a:latin typeface="Calibri"/>
                <a:cs typeface="Calibri"/>
              </a:rPr>
              <a:t> </a:t>
            </a:r>
            <a:r>
              <a:rPr sz="2800" spc="-5" dirty="0">
                <a:latin typeface="Calibri"/>
                <a:cs typeface="Calibri"/>
              </a:rPr>
              <a:t>the</a:t>
            </a:r>
            <a:r>
              <a:rPr sz="2800" spc="-35" dirty="0">
                <a:latin typeface="Calibri"/>
                <a:cs typeface="Calibri"/>
              </a:rPr>
              <a:t> </a:t>
            </a:r>
            <a:r>
              <a:rPr sz="2800" spc="-20" dirty="0">
                <a:latin typeface="Calibri"/>
                <a:cs typeface="Calibri"/>
              </a:rPr>
              <a:t>inner</a:t>
            </a:r>
            <a:r>
              <a:rPr sz="2800" spc="10" dirty="0">
                <a:latin typeface="Calibri"/>
                <a:cs typeface="Calibri"/>
              </a:rPr>
              <a:t> </a:t>
            </a:r>
            <a:r>
              <a:rPr sz="2800" spc="-5" dirty="0">
                <a:latin typeface="Calibri"/>
                <a:cs typeface="Calibri"/>
              </a:rPr>
              <a:t>ear</a:t>
            </a:r>
            <a:r>
              <a:rPr sz="2800" spc="-25" dirty="0">
                <a:latin typeface="Calibri"/>
                <a:cs typeface="Calibri"/>
              </a:rPr>
              <a:t> </a:t>
            </a:r>
            <a:r>
              <a:rPr sz="2800" spc="-20" dirty="0">
                <a:latin typeface="Calibri"/>
                <a:cs typeface="Calibri"/>
              </a:rPr>
              <a:t>by</a:t>
            </a:r>
            <a:r>
              <a:rPr sz="2800" spc="-30" dirty="0">
                <a:latin typeface="Calibri"/>
                <a:cs typeface="Calibri"/>
              </a:rPr>
              <a:t> </a:t>
            </a:r>
            <a:r>
              <a:rPr sz="2800" spc="-5" dirty="0">
                <a:latin typeface="Calibri"/>
                <a:cs typeface="Calibri"/>
              </a:rPr>
              <a:t>the</a:t>
            </a:r>
            <a:r>
              <a:rPr sz="2800" spc="65" dirty="0">
                <a:latin typeface="Calibri"/>
                <a:cs typeface="Calibri"/>
              </a:rPr>
              <a:t> </a:t>
            </a:r>
            <a:r>
              <a:rPr sz="2800" i="1" spc="-20" dirty="0">
                <a:latin typeface="Calibri"/>
                <a:cs typeface="Calibri"/>
              </a:rPr>
              <a:t>cochlea</a:t>
            </a:r>
            <a:endParaRPr sz="2800">
              <a:latin typeface="Calibri"/>
              <a:cs typeface="Calibri"/>
            </a:endParaRPr>
          </a:p>
          <a:p>
            <a:pPr marL="241300" indent="-228600" algn="just">
              <a:spcBef>
                <a:spcPts val="710"/>
              </a:spcBef>
              <a:buFont typeface="Arial MT"/>
              <a:buChar char="•"/>
              <a:tabLst>
                <a:tab pos="241300" algn="l"/>
              </a:tabLst>
            </a:pPr>
            <a:r>
              <a:rPr sz="2800" spc="-20" dirty="0">
                <a:latin typeface="Calibri"/>
                <a:cs typeface="Calibri"/>
              </a:rPr>
              <a:t>Sound</a:t>
            </a:r>
            <a:r>
              <a:rPr sz="2800" spc="15" dirty="0">
                <a:latin typeface="Calibri"/>
                <a:cs typeface="Calibri"/>
              </a:rPr>
              <a:t> </a:t>
            </a:r>
            <a:r>
              <a:rPr sz="2800" spc="-5" dirty="0">
                <a:latin typeface="Calibri"/>
                <a:cs typeface="Calibri"/>
              </a:rPr>
              <a:t>is </a:t>
            </a:r>
            <a:r>
              <a:rPr sz="2800" spc="-20" dirty="0">
                <a:latin typeface="Calibri"/>
                <a:cs typeface="Calibri"/>
              </a:rPr>
              <a:t>changes</a:t>
            </a:r>
            <a:r>
              <a:rPr sz="2800" spc="5" dirty="0">
                <a:latin typeface="Calibri"/>
                <a:cs typeface="Calibri"/>
              </a:rPr>
              <a:t> </a:t>
            </a:r>
            <a:r>
              <a:rPr sz="2800" spc="-5" dirty="0">
                <a:latin typeface="Calibri"/>
                <a:cs typeface="Calibri"/>
              </a:rPr>
              <a:t>or </a:t>
            </a:r>
            <a:r>
              <a:rPr sz="2800" spc="-30" dirty="0">
                <a:latin typeface="Calibri"/>
                <a:cs typeface="Calibri"/>
              </a:rPr>
              <a:t>vibrations</a:t>
            </a:r>
            <a:r>
              <a:rPr sz="2800" spc="-15" dirty="0">
                <a:latin typeface="Calibri"/>
                <a:cs typeface="Calibri"/>
              </a:rPr>
              <a:t> </a:t>
            </a:r>
            <a:r>
              <a:rPr sz="2800" spc="-5" dirty="0">
                <a:latin typeface="Calibri"/>
                <a:cs typeface="Calibri"/>
              </a:rPr>
              <a:t>in </a:t>
            </a:r>
            <a:r>
              <a:rPr sz="2800" dirty="0">
                <a:latin typeface="Calibri"/>
                <a:cs typeface="Calibri"/>
              </a:rPr>
              <a:t>air</a:t>
            </a:r>
            <a:r>
              <a:rPr sz="2800" spc="80" dirty="0">
                <a:latin typeface="Calibri"/>
                <a:cs typeface="Calibri"/>
              </a:rPr>
              <a:t> </a:t>
            </a:r>
            <a:r>
              <a:rPr sz="2800" spc="-30" dirty="0">
                <a:latin typeface="Calibri"/>
                <a:cs typeface="Calibri"/>
              </a:rPr>
              <a:t>pressure</a:t>
            </a:r>
            <a:endParaRPr sz="2800">
              <a:latin typeface="Calibri"/>
              <a:cs typeface="Calibri"/>
            </a:endParaRPr>
          </a:p>
        </p:txBody>
      </p:sp>
    </p:spTree>
    <p:extLst>
      <p:ext uri="{BB962C8B-B14F-4D97-AF65-F5344CB8AC3E}">
        <p14:creationId xmlns:p14="http://schemas.microsoft.com/office/powerpoint/2010/main" val="1981557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524000" y="1"/>
            <a:ext cx="0" cy="461665"/>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8</a:t>
            </a:fld>
            <a:endParaRPr dirty="0"/>
          </a:p>
        </p:txBody>
      </p:sp>
      <p:sp>
        <p:nvSpPr>
          <p:cNvPr id="2" name="object 2"/>
          <p:cNvSpPr txBox="1">
            <a:spLocks noGrp="1"/>
          </p:cNvSpPr>
          <p:nvPr>
            <p:ph type="title"/>
          </p:nvPr>
        </p:nvSpPr>
        <p:spPr>
          <a:xfrm>
            <a:off x="3542792" y="573735"/>
            <a:ext cx="5091430" cy="697230"/>
          </a:xfrm>
          <a:prstGeom prst="rect">
            <a:avLst/>
          </a:prstGeom>
        </p:spPr>
        <p:txBody>
          <a:bodyPr vert="horz" wrap="square" lIns="0" tIns="13335" rIns="0" bIns="0" rtlCol="0" anchor="ctr">
            <a:spAutoFit/>
          </a:bodyPr>
          <a:lstStyle/>
          <a:p>
            <a:pPr marL="12700">
              <a:lnSpc>
                <a:spcPct val="100000"/>
              </a:lnSpc>
              <a:spcBef>
                <a:spcPts val="105"/>
              </a:spcBef>
            </a:pPr>
            <a:r>
              <a:rPr spc="-15" dirty="0"/>
              <a:t>HEARING</a:t>
            </a:r>
            <a:r>
              <a:rPr spc="-40" dirty="0"/>
              <a:t> </a:t>
            </a:r>
            <a:r>
              <a:rPr dirty="0"/>
              <a:t>–</a:t>
            </a:r>
            <a:r>
              <a:rPr spc="-15" dirty="0"/>
              <a:t> </a:t>
            </a:r>
            <a:r>
              <a:rPr spc="-5" dirty="0"/>
              <a:t>Human</a:t>
            </a:r>
            <a:r>
              <a:rPr spc="-100" dirty="0"/>
              <a:t> </a:t>
            </a:r>
            <a:r>
              <a:rPr spc="-25" dirty="0"/>
              <a:t>Ear</a:t>
            </a:r>
          </a:p>
        </p:txBody>
      </p:sp>
      <p:sp>
        <p:nvSpPr>
          <p:cNvPr id="3" name="object 3"/>
          <p:cNvSpPr txBox="1"/>
          <p:nvPr/>
        </p:nvSpPr>
        <p:spPr>
          <a:xfrm>
            <a:off x="2231238" y="1689257"/>
            <a:ext cx="7478395" cy="3997960"/>
          </a:xfrm>
          <a:prstGeom prst="rect">
            <a:avLst/>
          </a:prstGeom>
        </p:spPr>
        <p:txBody>
          <a:bodyPr vert="horz" wrap="square" lIns="0" tIns="100965" rIns="0" bIns="0" rtlCol="0">
            <a:spAutoFit/>
          </a:bodyPr>
          <a:lstStyle/>
          <a:p>
            <a:pPr marL="241300" indent="-228600">
              <a:spcBef>
                <a:spcPts val="795"/>
              </a:spcBef>
              <a:buFont typeface="Arial MT"/>
              <a:buChar char="•"/>
              <a:tabLst>
                <a:tab pos="241300" algn="l"/>
              </a:tabLst>
            </a:pPr>
            <a:r>
              <a:rPr sz="2600" dirty="0">
                <a:latin typeface="Calibri"/>
                <a:cs typeface="Calibri"/>
              </a:rPr>
              <a:t>It</a:t>
            </a:r>
            <a:r>
              <a:rPr sz="2600" spc="-35" dirty="0">
                <a:latin typeface="Calibri"/>
                <a:cs typeface="Calibri"/>
              </a:rPr>
              <a:t> </a:t>
            </a:r>
            <a:r>
              <a:rPr sz="2600" spc="-5" dirty="0">
                <a:latin typeface="Calibri"/>
                <a:cs typeface="Calibri"/>
              </a:rPr>
              <a:t>has</a:t>
            </a:r>
            <a:r>
              <a:rPr sz="2600" spc="-40" dirty="0">
                <a:latin typeface="Calibri"/>
                <a:cs typeface="Calibri"/>
              </a:rPr>
              <a:t> </a:t>
            </a:r>
            <a:r>
              <a:rPr sz="2600" dirty="0">
                <a:latin typeface="Calibri"/>
                <a:cs typeface="Calibri"/>
              </a:rPr>
              <a:t>a </a:t>
            </a:r>
            <a:r>
              <a:rPr sz="2600" spc="-5" dirty="0">
                <a:latin typeface="Calibri"/>
                <a:cs typeface="Calibri"/>
              </a:rPr>
              <a:t>number</a:t>
            </a:r>
            <a:r>
              <a:rPr sz="2600" spc="-65" dirty="0">
                <a:latin typeface="Calibri"/>
                <a:cs typeface="Calibri"/>
              </a:rPr>
              <a:t> </a:t>
            </a:r>
            <a:r>
              <a:rPr sz="2600" dirty="0">
                <a:latin typeface="Calibri"/>
                <a:cs typeface="Calibri"/>
              </a:rPr>
              <a:t>of</a:t>
            </a:r>
            <a:r>
              <a:rPr sz="2600" spc="-60" dirty="0">
                <a:latin typeface="Calibri"/>
                <a:cs typeface="Calibri"/>
              </a:rPr>
              <a:t> </a:t>
            </a:r>
            <a:r>
              <a:rPr sz="2600" spc="-10" dirty="0">
                <a:latin typeface="Calibri"/>
                <a:cs typeface="Calibri"/>
              </a:rPr>
              <a:t>characteristics</a:t>
            </a:r>
            <a:endParaRPr sz="2600">
              <a:latin typeface="Calibri"/>
              <a:cs typeface="Calibri"/>
            </a:endParaRPr>
          </a:p>
          <a:p>
            <a:pPr marL="241300" indent="-228600">
              <a:spcBef>
                <a:spcPts val="695"/>
              </a:spcBef>
              <a:buFont typeface="Arial MT"/>
              <a:buChar char="•"/>
              <a:tabLst>
                <a:tab pos="241300" algn="l"/>
              </a:tabLst>
            </a:pPr>
            <a:r>
              <a:rPr sz="2600" spc="-15" dirty="0">
                <a:latin typeface="Calibri"/>
                <a:cs typeface="Calibri"/>
              </a:rPr>
              <a:t>Pitch</a:t>
            </a:r>
            <a:r>
              <a:rPr sz="2600" spc="-50" dirty="0">
                <a:latin typeface="Calibri"/>
                <a:cs typeface="Calibri"/>
              </a:rPr>
              <a:t> </a:t>
            </a:r>
            <a:r>
              <a:rPr sz="2600" i="1" dirty="0">
                <a:latin typeface="Calibri"/>
                <a:cs typeface="Calibri"/>
              </a:rPr>
              <a:t>- </a:t>
            </a:r>
            <a:r>
              <a:rPr sz="2600" spc="-10" dirty="0">
                <a:latin typeface="Calibri"/>
                <a:cs typeface="Calibri"/>
              </a:rPr>
              <a:t>frequency</a:t>
            </a:r>
            <a:r>
              <a:rPr sz="2600" spc="-75" dirty="0">
                <a:latin typeface="Calibri"/>
                <a:cs typeface="Calibri"/>
              </a:rPr>
              <a:t> </a:t>
            </a:r>
            <a:r>
              <a:rPr sz="2600" spc="-5" dirty="0">
                <a:latin typeface="Calibri"/>
                <a:cs typeface="Calibri"/>
              </a:rPr>
              <a:t>of</a:t>
            </a:r>
            <a:r>
              <a:rPr sz="2600" spc="-20" dirty="0">
                <a:latin typeface="Calibri"/>
                <a:cs typeface="Calibri"/>
              </a:rPr>
              <a:t> </a:t>
            </a:r>
            <a:r>
              <a:rPr sz="2600" dirty="0">
                <a:latin typeface="Calibri"/>
                <a:cs typeface="Calibri"/>
              </a:rPr>
              <a:t>the</a:t>
            </a:r>
            <a:r>
              <a:rPr sz="2600" spc="-75" dirty="0">
                <a:latin typeface="Calibri"/>
                <a:cs typeface="Calibri"/>
              </a:rPr>
              <a:t> </a:t>
            </a:r>
            <a:r>
              <a:rPr sz="2600" spc="-5" dirty="0">
                <a:latin typeface="Calibri"/>
                <a:cs typeface="Calibri"/>
              </a:rPr>
              <a:t>sound</a:t>
            </a:r>
            <a:endParaRPr sz="2600">
              <a:latin typeface="Calibri"/>
              <a:cs typeface="Calibri"/>
            </a:endParaRPr>
          </a:p>
          <a:p>
            <a:pPr marL="241300" indent="-228600">
              <a:spcBef>
                <a:spcPts val="710"/>
              </a:spcBef>
              <a:buFont typeface="Arial MT"/>
              <a:buChar char="•"/>
              <a:tabLst>
                <a:tab pos="241300" algn="l"/>
              </a:tabLst>
            </a:pPr>
            <a:r>
              <a:rPr sz="2600" spc="-15" dirty="0">
                <a:latin typeface="Calibri"/>
                <a:cs typeface="Calibri"/>
              </a:rPr>
              <a:t>Low</a:t>
            </a:r>
            <a:r>
              <a:rPr sz="2600" spc="-35" dirty="0">
                <a:latin typeface="Calibri"/>
                <a:cs typeface="Calibri"/>
              </a:rPr>
              <a:t> </a:t>
            </a:r>
            <a:r>
              <a:rPr sz="2600" spc="-10" dirty="0">
                <a:latin typeface="Calibri"/>
                <a:cs typeface="Calibri"/>
              </a:rPr>
              <a:t>frequency</a:t>
            </a:r>
            <a:r>
              <a:rPr sz="2600" spc="-65" dirty="0">
                <a:latin typeface="Calibri"/>
                <a:cs typeface="Calibri"/>
              </a:rPr>
              <a:t> </a:t>
            </a:r>
            <a:r>
              <a:rPr sz="2600" spc="-15" dirty="0">
                <a:latin typeface="Calibri"/>
                <a:cs typeface="Calibri"/>
              </a:rPr>
              <a:t>produces</a:t>
            </a:r>
            <a:r>
              <a:rPr sz="2600" spc="-50" dirty="0">
                <a:latin typeface="Calibri"/>
                <a:cs typeface="Calibri"/>
              </a:rPr>
              <a:t> </a:t>
            </a:r>
            <a:r>
              <a:rPr sz="2600" dirty="0">
                <a:latin typeface="Calibri"/>
                <a:cs typeface="Calibri"/>
              </a:rPr>
              <a:t>a </a:t>
            </a:r>
            <a:r>
              <a:rPr sz="2600" spc="-5" dirty="0">
                <a:latin typeface="Calibri"/>
                <a:cs typeface="Calibri"/>
              </a:rPr>
              <a:t>low</a:t>
            </a:r>
            <a:r>
              <a:rPr sz="2600" spc="-10" dirty="0">
                <a:latin typeface="Calibri"/>
                <a:cs typeface="Calibri"/>
              </a:rPr>
              <a:t> </a:t>
            </a:r>
            <a:r>
              <a:rPr sz="2600" spc="-15" dirty="0">
                <a:latin typeface="Calibri"/>
                <a:cs typeface="Calibri"/>
              </a:rPr>
              <a:t>pitch</a:t>
            </a:r>
            <a:r>
              <a:rPr sz="2600" spc="-25" dirty="0">
                <a:latin typeface="Calibri"/>
                <a:cs typeface="Calibri"/>
              </a:rPr>
              <a:t> </a:t>
            </a:r>
            <a:r>
              <a:rPr sz="2600" dirty="0">
                <a:latin typeface="Calibri"/>
                <a:cs typeface="Calibri"/>
              </a:rPr>
              <a:t>as</a:t>
            </a:r>
            <a:r>
              <a:rPr sz="2600" spc="-10" dirty="0">
                <a:latin typeface="Calibri"/>
                <a:cs typeface="Calibri"/>
              </a:rPr>
              <a:t> well</a:t>
            </a:r>
            <a:r>
              <a:rPr sz="2600" spc="-35" dirty="0">
                <a:latin typeface="Calibri"/>
                <a:cs typeface="Calibri"/>
              </a:rPr>
              <a:t> </a:t>
            </a:r>
            <a:r>
              <a:rPr sz="2600" dirty="0">
                <a:latin typeface="Calibri"/>
                <a:cs typeface="Calibri"/>
              </a:rPr>
              <a:t>as </a:t>
            </a:r>
            <a:r>
              <a:rPr sz="2600" spc="-40" dirty="0">
                <a:latin typeface="Calibri"/>
                <a:cs typeface="Calibri"/>
              </a:rPr>
              <a:t>for</a:t>
            </a:r>
            <a:r>
              <a:rPr sz="2600" spc="-75" dirty="0">
                <a:latin typeface="Calibri"/>
                <a:cs typeface="Calibri"/>
              </a:rPr>
              <a:t> </a:t>
            </a:r>
            <a:r>
              <a:rPr sz="2600" spc="-5" dirty="0">
                <a:latin typeface="Calibri"/>
                <a:cs typeface="Calibri"/>
              </a:rPr>
              <a:t>high</a:t>
            </a:r>
            <a:endParaRPr sz="2600">
              <a:latin typeface="Calibri"/>
              <a:cs typeface="Calibri"/>
            </a:endParaRPr>
          </a:p>
          <a:p>
            <a:pPr marL="241300" marR="300355" indent="-228600">
              <a:lnSpc>
                <a:spcPts val="2810"/>
              </a:lnSpc>
              <a:spcBef>
                <a:spcPts val="1025"/>
              </a:spcBef>
              <a:buFont typeface="Arial MT"/>
              <a:buChar char="•"/>
              <a:tabLst>
                <a:tab pos="241300" algn="l"/>
              </a:tabLst>
            </a:pPr>
            <a:r>
              <a:rPr sz="2600" spc="-10" dirty="0">
                <a:latin typeface="Calibri"/>
                <a:cs typeface="Calibri"/>
              </a:rPr>
              <a:t>Loudness</a:t>
            </a:r>
            <a:r>
              <a:rPr sz="2600" spc="-70" dirty="0">
                <a:latin typeface="Calibri"/>
                <a:cs typeface="Calibri"/>
              </a:rPr>
              <a:t> </a:t>
            </a:r>
            <a:r>
              <a:rPr sz="2600" dirty="0">
                <a:latin typeface="Calibri"/>
                <a:cs typeface="Calibri"/>
              </a:rPr>
              <a:t>is</a:t>
            </a:r>
            <a:r>
              <a:rPr sz="2600" spc="-15" dirty="0">
                <a:latin typeface="Calibri"/>
                <a:cs typeface="Calibri"/>
              </a:rPr>
              <a:t> proportional</a:t>
            </a:r>
            <a:r>
              <a:rPr sz="2600" spc="20" dirty="0">
                <a:latin typeface="Calibri"/>
                <a:cs typeface="Calibri"/>
              </a:rPr>
              <a:t> </a:t>
            </a:r>
            <a:r>
              <a:rPr sz="2600" spc="-15" dirty="0">
                <a:latin typeface="Calibri"/>
                <a:cs typeface="Calibri"/>
              </a:rPr>
              <a:t>to</a:t>
            </a:r>
            <a:r>
              <a:rPr sz="2600" spc="-45" dirty="0">
                <a:latin typeface="Calibri"/>
                <a:cs typeface="Calibri"/>
              </a:rPr>
              <a:t> </a:t>
            </a:r>
            <a:r>
              <a:rPr sz="2600" dirty="0">
                <a:latin typeface="Calibri"/>
                <a:cs typeface="Calibri"/>
              </a:rPr>
              <a:t>amplitude</a:t>
            </a:r>
            <a:r>
              <a:rPr sz="2600" spc="-30" dirty="0">
                <a:latin typeface="Calibri"/>
                <a:cs typeface="Calibri"/>
              </a:rPr>
              <a:t> </a:t>
            </a:r>
            <a:r>
              <a:rPr sz="2600" dirty="0">
                <a:latin typeface="Calibri"/>
                <a:cs typeface="Calibri"/>
              </a:rPr>
              <a:t>of</a:t>
            </a:r>
            <a:r>
              <a:rPr sz="2600" spc="-25" dirty="0">
                <a:latin typeface="Calibri"/>
                <a:cs typeface="Calibri"/>
              </a:rPr>
              <a:t> </a:t>
            </a:r>
            <a:r>
              <a:rPr sz="2600" dirty="0">
                <a:latin typeface="Calibri"/>
                <a:cs typeface="Calibri"/>
              </a:rPr>
              <a:t>the</a:t>
            </a:r>
            <a:r>
              <a:rPr sz="2600" spc="-10" dirty="0">
                <a:latin typeface="Calibri"/>
                <a:cs typeface="Calibri"/>
              </a:rPr>
              <a:t> </a:t>
            </a:r>
            <a:r>
              <a:rPr sz="2600" spc="-5" dirty="0">
                <a:latin typeface="Calibri"/>
                <a:cs typeface="Calibri"/>
              </a:rPr>
              <a:t>sound; </a:t>
            </a:r>
            <a:r>
              <a:rPr sz="2600" spc="-570" dirty="0">
                <a:latin typeface="Calibri"/>
                <a:cs typeface="Calibri"/>
              </a:rPr>
              <a:t> </a:t>
            </a:r>
            <a:r>
              <a:rPr sz="2600" dirty="0">
                <a:latin typeface="Calibri"/>
                <a:cs typeface="Calibri"/>
              </a:rPr>
              <a:t>the</a:t>
            </a:r>
            <a:r>
              <a:rPr sz="2600" spc="-25" dirty="0">
                <a:latin typeface="Calibri"/>
                <a:cs typeface="Calibri"/>
              </a:rPr>
              <a:t> </a:t>
            </a:r>
            <a:r>
              <a:rPr sz="2600" spc="-10" dirty="0">
                <a:latin typeface="Calibri"/>
                <a:cs typeface="Calibri"/>
              </a:rPr>
              <a:t>frequency</a:t>
            </a:r>
            <a:r>
              <a:rPr sz="2600" spc="-65" dirty="0">
                <a:latin typeface="Calibri"/>
                <a:cs typeface="Calibri"/>
              </a:rPr>
              <a:t> </a:t>
            </a:r>
            <a:r>
              <a:rPr sz="2600" spc="-5" dirty="0">
                <a:latin typeface="Calibri"/>
                <a:cs typeface="Calibri"/>
              </a:rPr>
              <a:t>remains</a:t>
            </a:r>
            <a:r>
              <a:rPr sz="2600" spc="-110" dirty="0">
                <a:latin typeface="Calibri"/>
                <a:cs typeface="Calibri"/>
              </a:rPr>
              <a:t> </a:t>
            </a:r>
            <a:r>
              <a:rPr sz="2600" spc="-25" dirty="0">
                <a:latin typeface="Calibri"/>
                <a:cs typeface="Calibri"/>
              </a:rPr>
              <a:t>constant</a:t>
            </a:r>
            <a:endParaRPr sz="2600">
              <a:latin typeface="Calibri"/>
              <a:cs typeface="Calibri"/>
            </a:endParaRPr>
          </a:p>
          <a:p>
            <a:pPr marL="241300" indent="-228600">
              <a:spcBef>
                <a:spcPts val="560"/>
              </a:spcBef>
              <a:buFont typeface="Arial MT"/>
              <a:buChar char="•"/>
              <a:tabLst>
                <a:tab pos="241300" algn="l"/>
              </a:tabLst>
            </a:pPr>
            <a:r>
              <a:rPr sz="2600" spc="-5" dirty="0">
                <a:latin typeface="Calibri"/>
                <a:cs typeface="Calibri"/>
              </a:rPr>
              <a:t>Human</a:t>
            </a:r>
            <a:r>
              <a:rPr sz="2600" spc="-60" dirty="0">
                <a:latin typeface="Calibri"/>
                <a:cs typeface="Calibri"/>
              </a:rPr>
              <a:t> </a:t>
            </a:r>
            <a:r>
              <a:rPr sz="2600" dirty="0">
                <a:latin typeface="Calibri"/>
                <a:cs typeface="Calibri"/>
              </a:rPr>
              <a:t>ear</a:t>
            </a:r>
            <a:r>
              <a:rPr sz="2600" spc="-15" dirty="0">
                <a:latin typeface="Calibri"/>
                <a:cs typeface="Calibri"/>
              </a:rPr>
              <a:t> can </a:t>
            </a:r>
            <a:r>
              <a:rPr sz="2600" spc="-5" dirty="0">
                <a:latin typeface="Calibri"/>
                <a:cs typeface="Calibri"/>
              </a:rPr>
              <a:t>hear</a:t>
            </a:r>
            <a:r>
              <a:rPr sz="2600" spc="-35" dirty="0">
                <a:latin typeface="Calibri"/>
                <a:cs typeface="Calibri"/>
              </a:rPr>
              <a:t> </a:t>
            </a:r>
            <a:r>
              <a:rPr sz="2600" spc="-10" dirty="0">
                <a:latin typeface="Calibri"/>
                <a:cs typeface="Calibri"/>
              </a:rPr>
              <a:t>frequencies</a:t>
            </a:r>
            <a:r>
              <a:rPr sz="2600" spc="-50" dirty="0">
                <a:latin typeface="Calibri"/>
                <a:cs typeface="Calibri"/>
              </a:rPr>
              <a:t> </a:t>
            </a:r>
            <a:r>
              <a:rPr sz="2600" spc="-20" dirty="0">
                <a:latin typeface="Calibri"/>
                <a:cs typeface="Calibri"/>
              </a:rPr>
              <a:t>from</a:t>
            </a:r>
            <a:r>
              <a:rPr sz="2600" spc="-35" dirty="0">
                <a:latin typeface="Calibri"/>
                <a:cs typeface="Calibri"/>
              </a:rPr>
              <a:t> </a:t>
            </a:r>
            <a:r>
              <a:rPr sz="2600" dirty="0">
                <a:latin typeface="Calibri"/>
                <a:cs typeface="Calibri"/>
              </a:rPr>
              <a:t>20</a:t>
            </a:r>
            <a:r>
              <a:rPr sz="2600" spc="-15" dirty="0">
                <a:latin typeface="Calibri"/>
                <a:cs typeface="Calibri"/>
              </a:rPr>
              <a:t> </a:t>
            </a:r>
            <a:r>
              <a:rPr sz="2600" spc="-5" dirty="0">
                <a:latin typeface="Calibri"/>
                <a:cs typeface="Calibri"/>
              </a:rPr>
              <a:t>Hz</a:t>
            </a:r>
            <a:r>
              <a:rPr sz="2600" dirty="0">
                <a:latin typeface="Calibri"/>
                <a:cs typeface="Calibri"/>
              </a:rPr>
              <a:t> </a:t>
            </a:r>
            <a:r>
              <a:rPr sz="2600" spc="-20" dirty="0">
                <a:latin typeface="Calibri"/>
                <a:cs typeface="Calibri"/>
              </a:rPr>
              <a:t>to </a:t>
            </a:r>
            <a:r>
              <a:rPr sz="2600" dirty="0">
                <a:latin typeface="Calibri"/>
                <a:cs typeface="Calibri"/>
              </a:rPr>
              <a:t>15</a:t>
            </a:r>
            <a:r>
              <a:rPr sz="2600" spc="-135" dirty="0">
                <a:latin typeface="Calibri"/>
                <a:cs typeface="Calibri"/>
              </a:rPr>
              <a:t> </a:t>
            </a:r>
            <a:r>
              <a:rPr sz="2600" dirty="0">
                <a:latin typeface="Calibri"/>
                <a:cs typeface="Calibri"/>
              </a:rPr>
              <a:t>kHz</a:t>
            </a:r>
            <a:endParaRPr sz="2600">
              <a:latin typeface="Calibri"/>
              <a:cs typeface="Calibri"/>
            </a:endParaRPr>
          </a:p>
          <a:p>
            <a:pPr marL="241300" marR="165735" indent="-228600">
              <a:lnSpc>
                <a:spcPts val="2800"/>
              </a:lnSpc>
              <a:spcBef>
                <a:spcPts val="1140"/>
              </a:spcBef>
              <a:buFont typeface="Arial MT"/>
              <a:buChar char="•"/>
              <a:tabLst>
                <a:tab pos="241300" algn="l"/>
              </a:tabLst>
            </a:pPr>
            <a:r>
              <a:rPr sz="2600" spc="-5" dirty="0">
                <a:latin typeface="Calibri"/>
                <a:cs typeface="Calibri"/>
              </a:rPr>
              <a:t>Auditory </a:t>
            </a:r>
            <a:r>
              <a:rPr sz="2600" spc="-40" dirty="0">
                <a:latin typeface="Calibri"/>
                <a:cs typeface="Calibri"/>
              </a:rPr>
              <a:t>system </a:t>
            </a:r>
            <a:r>
              <a:rPr sz="2600" spc="-20" dirty="0">
                <a:latin typeface="Calibri"/>
                <a:cs typeface="Calibri"/>
              </a:rPr>
              <a:t>performs </a:t>
            </a:r>
            <a:r>
              <a:rPr sz="2600" spc="-5" dirty="0">
                <a:latin typeface="Calibri"/>
                <a:cs typeface="Calibri"/>
              </a:rPr>
              <a:t>some filtering of sounds </a:t>
            </a:r>
            <a:r>
              <a:rPr sz="2600" dirty="0">
                <a:latin typeface="Calibri"/>
                <a:cs typeface="Calibri"/>
              </a:rPr>
              <a:t> </a:t>
            </a:r>
            <a:r>
              <a:rPr sz="2600" spc="-10" dirty="0">
                <a:latin typeface="Calibri"/>
                <a:cs typeface="Calibri"/>
              </a:rPr>
              <a:t>received,</a:t>
            </a:r>
            <a:r>
              <a:rPr sz="2600" spc="-65" dirty="0">
                <a:latin typeface="Calibri"/>
                <a:cs typeface="Calibri"/>
              </a:rPr>
              <a:t> </a:t>
            </a:r>
            <a:r>
              <a:rPr sz="2600" spc="-5" dirty="0">
                <a:latin typeface="Calibri"/>
                <a:cs typeface="Calibri"/>
              </a:rPr>
              <a:t>allowing</a:t>
            </a:r>
            <a:r>
              <a:rPr sz="2600" spc="-40" dirty="0">
                <a:latin typeface="Calibri"/>
                <a:cs typeface="Calibri"/>
              </a:rPr>
              <a:t> </a:t>
            </a:r>
            <a:r>
              <a:rPr sz="2600" spc="-5" dirty="0">
                <a:latin typeface="Calibri"/>
                <a:cs typeface="Calibri"/>
              </a:rPr>
              <a:t>us</a:t>
            </a:r>
            <a:r>
              <a:rPr sz="2600" spc="-15" dirty="0">
                <a:latin typeface="Calibri"/>
                <a:cs typeface="Calibri"/>
              </a:rPr>
              <a:t> </a:t>
            </a:r>
            <a:r>
              <a:rPr sz="2600" spc="-20" dirty="0">
                <a:latin typeface="Calibri"/>
                <a:cs typeface="Calibri"/>
              </a:rPr>
              <a:t>to</a:t>
            </a:r>
            <a:r>
              <a:rPr sz="2600" spc="-40" dirty="0">
                <a:latin typeface="Calibri"/>
                <a:cs typeface="Calibri"/>
              </a:rPr>
              <a:t> </a:t>
            </a:r>
            <a:r>
              <a:rPr sz="2600" spc="-20" dirty="0">
                <a:latin typeface="Calibri"/>
                <a:cs typeface="Calibri"/>
              </a:rPr>
              <a:t>ignore</a:t>
            </a:r>
            <a:r>
              <a:rPr sz="2600" spc="-15" dirty="0">
                <a:latin typeface="Calibri"/>
                <a:cs typeface="Calibri"/>
              </a:rPr>
              <a:t> background</a:t>
            </a:r>
            <a:r>
              <a:rPr sz="2600" spc="-30" dirty="0">
                <a:latin typeface="Calibri"/>
                <a:cs typeface="Calibri"/>
              </a:rPr>
              <a:t> </a:t>
            </a:r>
            <a:r>
              <a:rPr sz="2600" spc="-5" dirty="0">
                <a:latin typeface="Calibri"/>
                <a:cs typeface="Calibri"/>
              </a:rPr>
              <a:t>noise</a:t>
            </a:r>
            <a:r>
              <a:rPr sz="2600" spc="-40" dirty="0">
                <a:latin typeface="Calibri"/>
                <a:cs typeface="Calibri"/>
              </a:rPr>
              <a:t> </a:t>
            </a:r>
            <a:r>
              <a:rPr sz="2600" dirty="0">
                <a:latin typeface="Calibri"/>
                <a:cs typeface="Calibri"/>
              </a:rPr>
              <a:t>and </a:t>
            </a:r>
            <a:r>
              <a:rPr sz="2600" spc="-570" dirty="0">
                <a:latin typeface="Calibri"/>
                <a:cs typeface="Calibri"/>
              </a:rPr>
              <a:t> </a:t>
            </a:r>
            <a:r>
              <a:rPr sz="2600" spc="-25" dirty="0">
                <a:latin typeface="Calibri"/>
                <a:cs typeface="Calibri"/>
              </a:rPr>
              <a:t>concentrate</a:t>
            </a:r>
            <a:r>
              <a:rPr sz="2600" spc="-90" dirty="0">
                <a:latin typeface="Calibri"/>
                <a:cs typeface="Calibri"/>
              </a:rPr>
              <a:t> </a:t>
            </a:r>
            <a:r>
              <a:rPr sz="2600" spc="-5" dirty="0">
                <a:latin typeface="Calibri"/>
                <a:cs typeface="Calibri"/>
              </a:rPr>
              <a:t>on</a:t>
            </a:r>
            <a:r>
              <a:rPr sz="2600" spc="-20" dirty="0">
                <a:latin typeface="Calibri"/>
                <a:cs typeface="Calibri"/>
              </a:rPr>
              <a:t> important</a:t>
            </a:r>
            <a:r>
              <a:rPr sz="2600" spc="-25" dirty="0">
                <a:latin typeface="Calibri"/>
                <a:cs typeface="Calibri"/>
              </a:rPr>
              <a:t> information</a:t>
            </a:r>
            <a:endParaRPr sz="2600">
              <a:latin typeface="Calibri"/>
              <a:cs typeface="Calibri"/>
            </a:endParaRPr>
          </a:p>
        </p:txBody>
      </p:sp>
    </p:spTree>
    <p:extLst>
      <p:ext uri="{BB962C8B-B14F-4D97-AF65-F5344CB8AC3E}">
        <p14:creationId xmlns:p14="http://schemas.microsoft.com/office/powerpoint/2010/main" val="25296755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524000" y="1"/>
            <a:ext cx="0" cy="461665"/>
          </a:xfrm>
          <a:prstGeom prst="rect">
            <a:avLst/>
          </a:prstGeom>
        </p:spPr>
        <p:txBody>
          <a:bodyPr vert="horz" wrap="square" lIns="0" tIns="0" rIns="0" bIns="0" rtlCol="0">
            <a:spAutoFit/>
          </a:bodyPr>
          <a:lstStyle/>
          <a:p>
            <a:pPr marL="38100">
              <a:lnSpc>
                <a:spcPts val="1240"/>
              </a:lnSpc>
            </a:pPr>
            <a:fld id="{81D60167-4931-47E6-BA6A-407CBD079E47}" type="slidenum">
              <a:rPr dirty="0"/>
              <a:pPr marL="38100">
                <a:lnSpc>
                  <a:spcPts val="1240"/>
                </a:lnSpc>
              </a:pPr>
              <a:t>9</a:t>
            </a:fld>
            <a:endParaRPr dirty="0"/>
          </a:p>
        </p:txBody>
      </p:sp>
      <p:sp>
        <p:nvSpPr>
          <p:cNvPr id="2" name="object 2"/>
          <p:cNvSpPr txBox="1">
            <a:spLocks noGrp="1"/>
          </p:cNvSpPr>
          <p:nvPr>
            <p:ph type="title"/>
          </p:nvPr>
        </p:nvSpPr>
        <p:spPr>
          <a:xfrm>
            <a:off x="3542792" y="573735"/>
            <a:ext cx="5091430" cy="697230"/>
          </a:xfrm>
          <a:prstGeom prst="rect">
            <a:avLst/>
          </a:prstGeom>
        </p:spPr>
        <p:txBody>
          <a:bodyPr vert="horz" wrap="square" lIns="0" tIns="13335" rIns="0" bIns="0" rtlCol="0" anchor="ctr">
            <a:spAutoFit/>
          </a:bodyPr>
          <a:lstStyle/>
          <a:p>
            <a:pPr marL="12700">
              <a:lnSpc>
                <a:spcPct val="100000"/>
              </a:lnSpc>
              <a:spcBef>
                <a:spcPts val="105"/>
              </a:spcBef>
            </a:pPr>
            <a:r>
              <a:rPr spc="-15" dirty="0"/>
              <a:t>HEARING</a:t>
            </a:r>
            <a:r>
              <a:rPr spc="-40" dirty="0"/>
              <a:t> </a:t>
            </a:r>
            <a:r>
              <a:rPr dirty="0"/>
              <a:t>–</a:t>
            </a:r>
            <a:r>
              <a:rPr spc="-15" dirty="0"/>
              <a:t> </a:t>
            </a:r>
            <a:r>
              <a:rPr spc="-5" dirty="0"/>
              <a:t>Human</a:t>
            </a:r>
            <a:r>
              <a:rPr spc="-100" dirty="0"/>
              <a:t> </a:t>
            </a:r>
            <a:r>
              <a:rPr spc="-25" dirty="0"/>
              <a:t>Ear</a:t>
            </a:r>
          </a:p>
        </p:txBody>
      </p:sp>
      <p:sp>
        <p:nvSpPr>
          <p:cNvPr id="3" name="object 3"/>
          <p:cNvSpPr txBox="1"/>
          <p:nvPr/>
        </p:nvSpPr>
        <p:spPr>
          <a:xfrm>
            <a:off x="2231238" y="1687413"/>
            <a:ext cx="7413625" cy="2313940"/>
          </a:xfrm>
          <a:prstGeom prst="rect">
            <a:avLst/>
          </a:prstGeom>
        </p:spPr>
        <p:txBody>
          <a:bodyPr vert="horz" wrap="square" lIns="0" tIns="95250" rIns="0" bIns="0" rtlCol="0">
            <a:spAutoFit/>
          </a:bodyPr>
          <a:lstStyle/>
          <a:p>
            <a:pPr marL="241300" indent="-228600">
              <a:spcBef>
                <a:spcPts val="750"/>
              </a:spcBef>
              <a:buFont typeface="Arial MT"/>
              <a:buChar char="•"/>
              <a:tabLst>
                <a:tab pos="241300" algn="l"/>
              </a:tabLst>
            </a:pPr>
            <a:r>
              <a:rPr sz="2800" spc="-15" dirty="0">
                <a:latin typeface="Calibri"/>
                <a:cs typeface="Calibri"/>
              </a:rPr>
              <a:t>Sound</a:t>
            </a:r>
            <a:r>
              <a:rPr sz="2800" dirty="0">
                <a:latin typeface="Calibri"/>
                <a:cs typeface="Calibri"/>
              </a:rPr>
              <a:t> </a:t>
            </a:r>
            <a:r>
              <a:rPr sz="2800" spc="-20" dirty="0">
                <a:latin typeface="Calibri"/>
                <a:cs typeface="Calibri"/>
              </a:rPr>
              <a:t>can </a:t>
            </a:r>
            <a:r>
              <a:rPr sz="2800" spc="-45" dirty="0">
                <a:latin typeface="Calibri"/>
                <a:cs typeface="Calibri"/>
              </a:rPr>
              <a:t>convey</a:t>
            </a:r>
            <a:r>
              <a:rPr sz="2800" spc="-50" dirty="0">
                <a:latin typeface="Calibri"/>
                <a:cs typeface="Calibri"/>
              </a:rPr>
              <a:t> </a:t>
            </a:r>
            <a:r>
              <a:rPr sz="2800" spc="-25" dirty="0">
                <a:latin typeface="Calibri"/>
                <a:cs typeface="Calibri"/>
              </a:rPr>
              <a:t>notable</a:t>
            </a:r>
            <a:r>
              <a:rPr sz="2800" spc="5" dirty="0">
                <a:latin typeface="Calibri"/>
                <a:cs typeface="Calibri"/>
              </a:rPr>
              <a:t> </a:t>
            </a:r>
            <a:r>
              <a:rPr sz="2800" spc="-20" dirty="0">
                <a:latin typeface="Calibri"/>
                <a:cs typeface="Calibri"/>
              </a:rPr>
              <a:t>amount</a:t>
            </a:r>
            <a:r>
              <a:rPr sz="2800" spc="20" dirty="0">
                <a:latin typeface="Calibri"/>
                <a:cs typeface="Calibri"/>
              </a:rPr>
              <a:t> </a:t>
            </a:r>
            <a:r>
              <a:rPr sz="2800" spc="-5" dirty="0">
                <a:latin typeface="Calibri"/>
                <a:cs typeface="Calibri"/>
              </a:rPr>
              <a:t>of</a:t>
            </a:r>
            <a:r>
              <a:rPr sz="2800" spc="80" dirty="0">
                <a:latin typeface="Calibri"/>
                <a:cs typeface="Calibri"/>
              </a:rPr>
              <a:t> </a:t>
            </a:r>
            <a:r>
              <a:rPr sz="2800" spc="-25" dirty="0">
                <a:latin typeface="Calibri"/>
                <a:cs typeface="Calibri"/>
              </a:rPr>
              <a:t>information</a:t>
            </a:r>
            <a:endParaRPr sz="2800">
              <a:latin typeface="Calibri"/>
              <a:cs typeface="Calibri"/>
            </a:endParaRPr>
          </a:p>
          <a:p>
            <a:pPr marL="241300" marR="22225" indent="-228600">
              <a:lnSpc>
                <a:spcPts val="3000"/>
              </a:lnSpc>
              <a:spcBef>
                <a:spcPts val="1050"/>
              </a:spcBef>
              <a:buFont typeface="Arial MT"/>
              <a:buChar char="•"/>
              <a:tabLst>
                <a:tab pos="241300" algn="l"/>
              </a:tabLst>
            </a:pPr>
            <a:r>
              <a:rPr sz="2800" spc="-20" dirty="0">
                <a:latin typeface="Calibri"/>
                <a:cs typeface="Calibri"/>
              </a:rPr>
              <a:t>Rarely</a:t>
            </a:r>
            <a:r>
              <a:rPr sz="2800" spc="-15" dirty="0">
                <a:latin typeface="Calibri"/>
                <a:cs typeface="Calibri"/>
              </a:rPr>
              <a:t> </a:t>
            </a:r>
            <a:r>
              <a:rPr sz="2800" spc="-20" dirty="0">
                <a:latin typeface="Calibri"/>
                <a:cs typeface="Calibri"/>
              </a:rPr>
              <a:t>used</a:t>
            </a:r>
            <a:r>
              <a:rPr sz="2800" spc="20" dirty="0">
                <a:latin typeface="Calibri"/>
                <a:cs typeface="Calibri"/>
              </a:rPr>
              <a:t> </a:t>
            </a:r>
            <a:r>
              <a:rPr sz="2800" spc="-5" dirty="0">
                <a:latin typeface="Calibri"/>
                <a:cs typeface="Calibri"/>
              </a:rPr>
              <a:t>in</a:t>
            </a:r>
            <a:r>
              <a:rPr sz="2800" dirty="0">
                <a:latin typeface="Calibri"/>
                <a:cs typeface="Calibri"/>
              </a:rPr>
              <a:t> </a:t>
            </a:r>
            <a:r>
              <a:rPr sz="2800" spc="-40" dirty="0">
                <a:latin typeface="Calibri"/>
                <a:cs typeface="Calibri"/>
              </a:rPr>
              <a:t>interface</a:t>
            </a:r>
            <a:r>
              <a:rPr sz="2800" dirty="0">
                <a:latin typeface="Calibri"/>
                <a:cs typeface="Calibri"/>
              </a:rPr>
              <a:t> </a:t>
            </a:r>
            <a:r>
              <a:rPr sz="2800" spc="-10" dirty="0">
                <a:latin typeface="Calibri"/>
                <a:cs typeface="Calibri"/>
              </a:rPr>
              <a:t>design,</a:t>
            </a:r>
            <a:r>
              <a:rPr sz="2800" spc="-5" dirty="0">
                <a:latin typeface="Calibri"/>
                <a:cs typeface="Calibri"/>
              </a:rPr>
              <a:t> </a:t>
            </a:r>
            <a:r>
              <a:rPr sz="2800" spc="-20" dirty="0">
                <a:latin typeface="Calibri"/>
                <a:cs typeface="Calibri"/>
              </a:rPr>
              <a:t>usually</a:t>
            </a:r>
            <a:r>
              <a:rPr sz="2800" spc="30" dirty="0">
                <a:latin typeface="Calibri"/>
                <a:cs typeface="Calibri"/>
              </a:rPr>
              <a:t> </a:t>
            </a:r>
            <a:r>
              <a:rPr sz="2800" spc="-5" dirty="0">
                <a:latin typeface="Calibri"/>
                <a:cs typeface="Calibri"/>
              </a:rPr>
              <a:t>as</a:t>
            </a:r>
            <a:r>
              <a:rPr sz="2800" dirty="0">
                <a:latin typeface="Calibri"/>
                <a:cs typeface="Calibri"/>
              </a:rPr>
              <a:t> </a:t>
            </a:r>
            <a:r>
              <a:rPr sz="2800" spc="-25" dirty="0">
                <a:latin typeface="Calibri"/>
                <a:cs typeface="Calibri"/>
              </a:rPr>
              <a:t>warning </a:t>
            </a:r>
            <a:r>
              <a:rPr sz="2800" spc="-615" dirty="0">
                <a:latin typeface="Calibri"/>
                <a:cs typeface="Calibri"/>
              </a:rPr>
              <a:t> </a:t>
            </a:r>
            <a:r>
              <a:rPr sz="2800" spc="-20" dirty="0">
                <a:latin typeface="Calibri"/>
                <a:cs typeface="Calibri"/>
              </a:rPr>
              <a:t>sounds</a:t>
            </a:r>
            <a:r>
              <a:rPr sz="2800" spc="20" dirty="0">
                <a:latin typeface="Calibri"/>
                <a:cs typeface="Calibri"/>
              </a:rPr>
              <a:t> </a:t>
            </a:r>
            <a:r>
              <a:rPr sz="2800" spc="-5" dirty="0">
                <a:latin typeface="Calibri"/>
                <a:cs typeface="Calibri"/>
              </a:rPr>
              <a:t>and</a:t>
            </a:r>
            <a:r>
              <a:rPr sz="2800" spc="65" dirty="0">
                <a:latin typeface="Calibri"/>
                <a:cs typeface="Calibri"/>
              </a:rPr>
              <a:t> </a:t>
            </a:r>
            <a:r>
              <a:rPr sz="2800" spc="-20" dirty="0">
                <a:latin typeface="Calibri"/>
                <a:cs typeface="Calibri"/>
              </a:rPr>
              <a:t>notifications</a:t>
            </a:r>
            <a:endParaRPr sz="2800">
              <a:latin typeface="Calibri"/>
              <a:cs typeface="Calibri"/>
            </a:endParaRPr>
          </a:p>
          <a:p>
            <a:pPr marL="241300" marR="5080" indent="-228600">
              <a:lnSpc>
                <a:spcPts val="3000"/>
              </a:lnSpc>
              <a:spcBef>
                <a:spcPts val="994"/>
              </a:spcBef>
              <a:buFont typeface="Arial MT"/>
              <a:buChar char="•"/>
              <a:tabLst>
                <a:tab pos="241300" algn="l"/>
              </a:tabLst>
            </a:pPr>
            <a:r>
              <a:rPr sz="2800" spc="-25" dirty="0">
                <a:latin typeface="Calibri"/>
                <a:cs typeface="Calibri"/>
              </a:rPr>
              <a:t>Exception </a:t>
            </a:r>
            <a:r>
              <a:rPr sz="2800" spc="-5" dirty="0">
                <a:latin typeface="Calibri"/>
                <a:cs typeface="Calibri"/>
              </a:rPr>
              <a:t>is multimedia which </a:t>
            </a:r>
            <a:r>
              <a:rPr sz="2800" spc="-35" dirty="0">
                <a:latin typeface="Calibri"/>
                <a:cs typeface="Calibri"/>
              </a:rPr>
              <a:t>may </a:t>
            </a:r>
            <a:r>
              <a:rPr sz="2800" spc="-20" dirty="0">
                <a:latin typeface="Calibri"/>
                <a:cs typeface="Calibri"/>
              </a:rPr>
              <a:t>include </a:t>
            </a:r>
            <a:r>
              <a:rPr sz="2800" spc="-10" dirty="0">
                <a:latin typeface="Calibri"/>
                <a:cs typeface="Calibri"/>
              </a:rPr>
              <a:t>music, </a:t>
            </a:r>
            <a:r>
              <a:rPr sz="2800" spc="-620" dirty="0">
                <a:latin typeface="Calibri"/>
                <a:cs typeface="Calibri"/>
              </a:rPr>
              <a:t> </a:t>
            </a:r>
            <a:r>
              <a:rPr sz="2800" spc="-20" dirty="0">
                <a:latin typeface="Calibri"/>
                <a:cs typeface="Calibri"/>
              </a:rPr>
              <a:t>voice</a:t>
            </a:r>
            <a:r>
              <a:rPr sz="2800" spc="-70" dirty="0">
                <a:latin typeface="Calibri"/>
                <a:cs typeface="Calibri"/>
              </a:rPr>
              <a:t> </a:t>
            </a:r>
            <a:r>
              <a:rPr sz="2800" spc="-25" dirty="0">
                <a:latin typeface="Calibri"/>
                <a:cs typeface="Calibri"/>
              </a:rPr>
              <a:t>commentary</a:t>
            </a:r>
            <a:r>
              <a:rPr sz="2800" spc="-40" dirty="0">
                <a:latin typeface="Calibri"/>
                <a:cs typeface="Calibri"/>
              </a:rPr>
              <a:t> </a:t>
            </a:r>
            <a:r>
              <a:rPr sz="2800" spc="-5" dirty="0">
                <a:latin typeface="Calibri"/>
                <a:cs typeface="Calibri"/>
              </a:rPr>
              <a:t>and </a:t>
            </a:r>
            <a:r>
              <a:rPr sz="2800" spc="-15" dirty="0">
                <a:latin typeface="Calibri"/>
                <a:cs typeface="Calibri"/>
              </a:rPr>
              <a:t>sound</a:t>
            </a:r>
            <a:r>
              <a:rPr sz="2800" spc="120" dirty="0">
                <a:latin typeface="Calibri"/>
                <a:cs typeface="Calibri"/>
              </a:rPr>
              <a:t> </a:t>
            </a:r>
            <a:r>
              <a:rPr sz="2800" spc="-45" dirty="0">
                <a:latin typeface="Calibri"/>
                <a:cs typeface="Calibri"/>
              </a:rPr>
              <a:t>effects</a:t>
            </a:r>
            <a:endParaRPr sz="2800">
              <a:latin typeface="Calibri"/>
              <a:cs typeface="Calibri"/>
            </a:endParaRPr>
          </a:p>
        </p:txBody>
      </p:sp>
    </p:spTree>
    <p:extLst>
      <p:ext uri="{BB962C8B-B14F-4D97-AF65-F5344CB8AC3E}">
        <p14:creationId xmlns:p14="http://schemas.microsoft.com/office/powerpoint/2010/main" val="32540551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4667</Words>
  <Application>Microsoft Office PowerPoint</Application>
  <PresentationFormat>Widescreen</PresentationFormat>
  <Paragraphs>611</Paragraphs>
  <Slides>66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66</vt:i4>
      </vt:variant>
    </vt:vector>
  </HeadingPairs>
  <TitlesOfParts>
    <vt:vector size="75" baseType="lpstr">
      <vt:lpstr>Arial</vt:lpstr>
      <vt:lpstr>Arial MT</vt:lpstr>
      <vt:lpstr>Calibri</vt:lpstr>
      <vt:lpstr>Calibri Light</vt:lpstr>
      <vt:lpstr>Courier New</vt:lpstr>
      <vt:lpstr>Times New Roman</vt:lpstr>
      <vt:lpstr>Verdana</vt:lpstr>
      <vt:lpstr>Wingdings</vt:lpstr>
      <vt:lpstr>Office Theme</vt:lpstr>
      <vt:lpstr>BE AI&amp;DS (2019 PATTERN) ELECT-IV – UI/UX DESIGN UNIT – I  INTRODUCTION AND OVERVIEW OF UI CO1- UNDERSTAND THE PRINCIPLES OF USER INTERFACE</vt:lpstr>
      <vt:lpstr>UNIT I –  INTRODUCTION AND OVERVIEW OF UI</vt:lpstr>
      <vt:lpstr>Introduction</vt:lpstr>
      <vt:lpstr>Input - Output Channels</vt:lpstr>
      <vt:lpstr>VISION</vt:lpstr>
      <vt:lpstr>HEARING – Human Ear</vt:lpstr>
      <vt:lpstr>HEARING – Human Ear</vt:lpstr>
      <vt:lpstr>HEARING – Human Ear</vt:lpstr>
      <vt:lpstr>HEARING – Human Ear</vt:lpstr>
      <vt:lpstr>TOUCH - Haptic Perception</vt:lpstr>
      <vt:lpstr>TOUCH - Haptic Perception</vt:lpstr>
      <vt:lpstr>Human Memory</vt:lpstr>
      <vt:lpstr>STRUCTURE OF HUMAN MEMORY</vt:lpstr>
      <vt:lpstr>Sensory Memory</vt:lpstr>
      <vt:lpstr>Short-term Memory</vt:lpstr>
      <vt:lpstr>Long-term Memory</vt:lpstr>
      <vt:lpstr>Long-term Memory</vt:lpstr>
      <vt:lpstr>PowerPoint Presentation</vt:lpstr>
      <vt:lpstr>Human Emotions</vt:lpstr>
      <vt:lpstr>Human Emotions</vt:lpstr>
      <vt:lpstr>Types of Human Emotions</vt:lpstr>
      <vt:lpstr>Individual Differences</vt:lpstr>
      <vt:lpstr> Types of Individual Differences</vt:lpstr>
      <vt:lpstr>Case Study: What predicts differences in performance</vt:lpstr>
      <vt:lpstr>Psychology and Design</vt:lpstr>
      <vt:lpstr>The 5 Dimensions of Interaction Design</vt:lpstr>
      <vt:lpstr>Interaction Styles</vt:lpstr>
      <vt:lpstr>Command line interface</vt:lpstr>
      <vt:lpstr>Menus</vt:lpstr>
      <vt:lpstr>Natural language</vt:lpstr>
      <vt:lpstr>Query interfaces</vt:lpstr>
      <vt:lpstr>Form-fills</vt:lpstr>
      <vt:lpstr>Spreadsheets</vt:lpstr>
      <vt:lpstr>Point and click interfaces</vt:lpstr>
      <vt:lpstr>WIMP Interface</vt:lpstr>
      <vt:lpstr>Three dimensional interfaces</vt:lpstr>
      <vt:lpstr>elements of the wimp interface</vt:lpstr>
      <vt:lpstr>Windows</vt:lpstr>
      <vt:lpstr>Icons</vt:lpstr>
      <vt:lpstr>Pointers</vt:lpstr>
      <vt:lpstr>Menus</vt:lpstr>
      <vt:lpstr>Kinds of Menus</vt:lpstr>
      <vt:lpstr>Menus extras</vt:lpstr>
      <vt:lpstr>Menus design issues</vt:lpstr>
      <vt:lpstr>Buttons</vt:lpstr>
      <vt:lpstr>Toolbars</vt:lpstr>
      <vt:lpstr>Palettes and tear-off menus</vt:lpstr>
      <vt:lpstr>Dialogue boxes</vt:lpstr>
      <vt:lpstr>interactivity</vt:lpstr>
      <vt:lpstr>Speech–driven interfaces</vt:lpstr>
      <vt:lpstr>Look and … feel</vt:lpstr>
      <vt:lpstr>Initiative</vt:lpstr>
      <vt:lpstr>Error and repair</vt:lpstr>
      <vt:lpstr>Context</vt:lpstr>
      <vt:lpstr>Introduction to Design Technologies and Tools  Sketch ,Wireframe ,Invision, Axure, Figma, Flutter, Mockups </vt:lpstr>
      <vt:lpstr>1. Adobe XD</vt:lpstr>
      <vt:lpstr>2. Mockplus</vt:lpstr>
      <vt:lpstr>3. Sketch</vt:lpstr>
      <vt:lpstr>4. InVision</vt:lpstr>
      <vt:lpstr>5. Maze</vt:lpstr>
      <vt:lpstr>6. Axure</vt:lpstr>
      <vt:lpstr>7. Figma</vt:lpstr>
      <vt:lpstr>8. Marvel</vt:lpstr>
      <vt:lpstr>9. Balsamiq</vt:lpstr>
      <vt:lpstr>10. Origami Studio</vt:lpstr>
      <vt:lpstr>How do you pick the right UI/UX design tool?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 AI&amp;DS (2019 PATTERN) ELECT-IV – UI/UX DESIGN</dc:title>
  <dc:creator>Ankita</dc:creator>
  <cp:lastModifiedBy>Ankita</cp:lastModifiedBy>
  <cp:revision>17</cp:revision>
  <dcterms:created xsi:type="dcterms:W3CDTF">2024-09-01T03:30:42Z</dcterms:created>
  <dcterms:modified xsi:type="dcterms:W3CDTF">2024-09-01T05:17:08Z</dcterms:modified>
</cp:coreProperties>
</file>