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3" r:id="rId5"/>
    <p:sldId id="274" r:id="rId6"/>
    <p:sldId id="275" r:id="rId7"/>
    <p:sldId id="276" r:id="rId8"/>
    <p:sldId id="277" r:id="rId9"/>
    <p:sldId id="258" r:id="rId10"/>
    <p:sldId id="280" r:id="rId11"/>
    <p:sldId id="281" r:id="rId12"/>
    <p:sldId id="282" r:id="rId13"/>
    <p:sldId id="283" r:id="rId14"/>
    <p:sldId id="284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60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262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263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265" r:id="rId60"/>
    <p:sldId id="340" r:id="rId61"/>
    <p:sldId id="341" r:id="rId62"/>
    <p:sldId id="342" r:id="rId63"/>
    <p:sldId id="343" r:id="rId64"/>
    <p:sldId id="344" r:id="rId65"/>
    <p:sldId id="266" r:id="rId66"/>
    <p:sldId id="345" r:id="rId67"/>
    <p:sldId id="346" r:id="rId68"/>
    <p:sldId id="347" r:id="rId69"/>
    <p:sldId id="348" r:id="rId70"/>
    <p:sldId id="349" r:id="rId71"/>
    <p:sldId id="350" r:id="rId72"/>
    <p:sldId id="267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268" r:id="rId85"/>
    <p:sldId id="362" r:id="rId86"/>
    <p:sldId id="363" r:id="rId87"/>
    <p:sldId id="364" r:id="rId88"/>
    <p:sldId id="365" r:id="rId89"/>
    <p:sldId id="269" r:id="rId90"/>
    <p:sldId id="366" r:id="rId91"/>
    <p:sldId id="367" r:id="rId92"/>
    <p:sldId id="368" r:id="rId93"/>
    <p:sldId id="369" r:id="rId94"/>
    <p:sldId id="370" r:id="rId95"/>
    <p:sldId id="371" r:id="rId96"/>
    <p:sldId id="372" r:id="rId97"/>
    <p:sldId id="373" r:id="rId98"/>
    <p:sldId id="270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271" r:id="rId110"/>
    <p:sldId id="384" r:id="rId111"/>
    <p:sldId id="385" r:id="rId112"/>
    <p:sldId id="386" r:id="rId113"/>
    <p:sldId id="387" r:id="rId114"/>
    <p:sldId id="388" r:id="rId115"/>
    <p:sldId id="389" r:id="rId116"/>
    <p:sldId id="390" r:id="rId117"/>
    <p:sldId id="391" r:id="rId118"/>
    <p:sldId id="392" r:id="rId119"/>
    <p:sldId id="393" r:id="rId120"/>
    <p:sldId id="394" r:id="rId121"/>
    <p:sldId id="395" r:id="rId122"/>
    <p:sldId id="396" r:id="rId123"/>
    <p:sldId id="397" r:id="rId124"/>
    <p:sldId id="398" r:id="rId125"/>
    <p:sldId id="399" r:id="rId126"/>
    <p:sldId id="400" r:id="rId127"/>
    <p:sldId id="401" r:id="rId1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1" Type="http://schemas.openxmlformats.org/officeDocument/2006/relationships/tableStyles" Target="tableStyles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29" Type="http://schemas.openxmlformats.org/officeDocument/2006/relationships/presProps" Target="presProps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317"/>
            <a:ext cx="9144000" cy="2387600"/>
          </a:xfrm>
        </p:spPr>
        <p:txBody>
          <a:bodyPr/>
          <a:p>
            <a:r>
              <a:rPr lang="en-US" b="1"/>
              <a:t>Unit III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86965"/>
            <a:ext cx="9144000" cy="4140835"/>
          </a:xfrm>
        </p:spPr>
        <p:txBody>
          <a:bodyPr>
            <a:normAutofit lnSpcReduction="10000"/>
          </a:bodyPr>
          <a:p>
            <a:endParaRPr lang="en-US" sz="4400" b="1"/>
          </a:p>
          <a:p>
            <a:r>
              <a:rPr lang="en-US" sz="4400" b="1"/>
              <a:t>Design Process </a:t>
            </a:r>
            <a:endParaRPr lang="en-US" sz="4400" b="1"/>
          </a:p>
          <a:p>
            <a:endParaRPr lang="en-US" sz="4400" b="1"/>
          </a:p>
          <a:p>
            <a:pPr algn="r"/>
            <a:endParaRPr lang="en-US" sz="2000"/>
          </a:p>
          <a:p>
            <a:pPr algn="r"/>
            <a:endParaRPr lang="en-US" sz="2000"/>
          </a:p>
          <a:p>
            <a:pPr algn="r"/>
            <a:endParaRPr lang="en-US" sz="2000"/>
          </a:p>
          <a:p>
            <a:pPr algn="r"/>
            <a:r>
              <a:rPr lang="en-US" sz="2000"/>
              <a:t>Prof. Hemangi Patil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Organizational Design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Usability is not just a design team concern — it’s an organizational commitment.</a:t>
            </a:r>
          </a:p>
          <a:p/>
          <a:p/>
          <a:p>
            <a:r>
              <a:t>eams, processes, and leadership must all support user-centered thinking.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Observe Real Users Using the Product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Direct observation gives insight into:</a:t>
            </a:r>
            <a:endParaRPr lang="en-US"/>
          </a:p>
          <a:p>
            <a:r>
              <a:rPr lang="en-US"/>
              <a:t>Navigation patterns</a:t>
            </a:r>
            <a:endParaRPr lang="en-US"/>
          </a:p>
          <a:p>
            <a:r>
              <a:rPr lang="en-US"/>
              <a:t>Areas of confusion</a:t>
            </a:r>
            <a:endParaRPr lang="en-US"/>
          </a:p>
          <a:p>
            <a:r>
              <a:rPr lang="en-US"/>
              <a:t>Workarounds users create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Techniques:</a:t>
            </a:r>
            <a:endParaRPr lang="en-US"/>
          </a:p>
          <a:p>
            <a:r>
              <a:rPr lang="en-US"/>
              <a:t>Screen recording</a:t>
            </a:r>
            <a:endParaRPr lang="en-US"/>
          </a:p>
          <a:p>
            <a:r>
              <a:rPr lang="en-US"/>
              <a:t>Eye-tracking</a:t>
            </a:r>
            <a:endParaRPr lang="en-US"/>
          </a:p>
          <a:p>
            <a:r>
              <a:rPr lang="en-US"/>
              <a:t>Think-aloud method (users verbalize thoughts while using the product)</a:t>
            </a:r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Identify Usability Pain Points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Common pain points include:</a:t>
            </a:r>
            <a:endParaRPr lang="en-US"/>
          </a:p>
          <a:p>
            <a:r>
              <a:rPr lang="en-US"/>
              <a:t>Confusing navigation</a:t>
            </a:r>
            <a:endParaRPr lang="en-US"/>
          </a:p>
          <a:p>
            <a:r>
              <a:rPr lang="en-US"/>
              <a:t>Poor labeling</a:t>
            </a:r>
            <a:endParaRPr lang="en-US"/>
          </a:p>
          <a:p>
            <a:r>
              <a:rPr lang="en-US"/>
              <a:t>Overloaded forms</a:t>
            </a:r>
            <a:endParaRPr lang="en-US"/>
          </a:p>
          <a:p>
            <a:r>
              <a:rPr lang="en-US"/>
              <a:t>Missing feedback</a:t>
            </a:r>
            <a:endParaRPr lang="en-US"/>
          </a:p>
          <a:p>
            <a:r>
              <a:rPr lang="en-US"/>
              <a:t>Slow performance</a:t>
            </a:r>
            <a:endParaRPr lang="en-US"/>
          </a:p>
          <a:p>
            <a:r>
              <a:rPr lang="en-US"/>
              <a:t>Prioritize issues based on severity and frequency.</a:t>
            </a:r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Testing Methods –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Usability testing can vary in location, facilitation, and technology used.</a:t>
            </a:r>
            <a:endParaRPr lang="en-US"/>
          </a:p>
          <a:p>
            <a:endParaRPr lang="en-US"/>
          </a:p>
          <a:p>
            <a:r>
              <a:rPr lang="en-US"/>
              <a:t>Two main classifications:</a:t>
            </a:r>
            <a:endParaRPr lang="en-US"/>
          </a:p>
          <a:p>
            <a:endParaRPr lang="en-US"/>
          </a:p>
          <a:p>
            <a:r>
              <a:rPr lang="en-US"/>
              <a:t>In-person vs. Remote</a:t>
            </a:r>
            <a:endParaRPr lang="en-US"/>
          </a:p>
          <a:p>
            <a:endParaRPr lang="en-US"/>
          </a:p>
          <a:p>
            <a:r>
              <a:rPr lang="en-US"/>
              <a:t>Moderated vs. Unmoderated</a:t>
            </a:r>
            <a:endParaRPr 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In-Person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Conducted in a usability lab or real-world environment.</a:t>
            </a:r>
            <a:endParaRPr lang="en-US"/>
          </a:p>
          <a:p>
            <a:endParaRPr lang="en-US"/>
          </a:p>
          <a:p>
            <a:r>
              <a:rPr lang="en-US"/>
              <a:t>Benefits:</a:t>
            </a:r>
            <a:endParaRPr lang="en-US"/>
          </a:p>
          <a:p>
            <a:r>
              <a:rPr lang="en-US"/>
              <a:t>Direct observation of user reactions.</a:t>
            </a:r>
            <a:endParaRPr lang="en-US"/>
          </a:p>
          <a:p>
            <a:r>
              <a:rPr lang="en-US"/>
              <a:t>Immediate follow-up questions.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Drawbacks:</a:t>
            </a:r>
            <a:endParaRPr lang="en-US"/>
          </a:p>
          <a:p>
            <a:r>
              <a:rPr lang="en-US"/>
              <a:t>Higher cost.</a:t>
            </a:r>
            <a:endParaRPr lang="en-US"/>
          </a:p>
          <a:p>
            <a:r>
              <a:rPr lang="en-US"/>
              <a:t>Limited geographic reach.</a:t>
            </a:r>
            <a:endParaRPr lang="en-US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Remote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Users test the product from their own location.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Benefits:</a:t>
            </a:r>
            <a:endParaRPr lang="en-US"/>
          </a:p>
          <a:p>
            <a:r>
              <a:rPr lang="en-US"/>
              <a:t>Broader reach.</a:t>
            </a:r>
            <a:endParaRPr lang="en-US"/>
          </a:p>
          <a:p>
            <a:r>
              <a:rPr lang="en-US"/>
              <a:t>Lower cost.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Drawbacks:</a:t>
            </a:r>
            <a:endParaRPr lang="en-US"/>
          </a:p>
          <a:p>
            <a:r>
              <a:rPr lang="en-US"/>
              <a:t>Less control over environment.</a:t>
            </a:r>
            <a:endParaRPr lang="en-US"/>
          </a:p>
          <a:p>
            <a:r>
              <a:rPr lang="en-US"/>
              <a:t>Possible technical issues.</a:t>
            </a:r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Moderated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A facilitator guides the session, asking questions and observing behavior.</a:t>
            </a:r>
            <a:endParaRPr lang="en-US"/>
          </a:p>
          <a:p>
            <a:endParaRPr lang="en-US"/>
          </a:p>
          <a:p>
            <a:r>
              <a:rPr lang="en-US"/>
              <a:t>Good for exploring user thought processes in depth.</a:t>
            </a:r>
            <a:endParaRPr lang="en-US"/>
          </a:p>
          <a:p>
            <a:endParaRPr lang="en-US"/>
          </a:p>
          <a:p>
            <a:r>
              <a:rPr lang="en-US"/>
              <a:t>More interactive but requires skilled moderation.</a:t>
            </a:r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Unmoderated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Users complete tasks without a facilitator present.</a:t>
            </a:r>
            <a:endParaRPr lang="en-US"/>
          </a:p>
          <a:p>
            <a:endParaRPr lang="en-US"/>
          </a:p>
          <a:p>
            <a:r>
              <a:rPr lang="en-US"/>
              <a:t>Often done using online usability platforms.</a:t>
            </a:r>
            <a:endParaRPr lang="en-US"/>
          </a:p>
          <a:p>
            <a:endParaRPr lang="en-US"/>
          </a:p>
          <a:p>
            <a:r>
              <a:rPr lang="en-US"/>
              <a:t>Good for quick, large-scale testing but less qualitative insight.</a:t>
            </a:r>
            <a:endParaRPr 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Best Practices for Usability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/>
          </a:p>
          <a:p>
            <a:r>
              <a:rPr lang="en-US"/>
              <a:t>Test with 5–7 users per round for effective results.</a:t>
            </a:r>
            <a:endParaRPr lang="en-US"/>
          </a:p>
          <a:p>
            <a:r>
              <a:rPr lang="en-US"/>
              <a:t>Use realistic tasks and scenarios.</a:t>
            </a:r>
            <a:endParaRPr lang="en-US"/>
          </a:p>
          <a:p>
            <a:r>
              <a:rPr lang="en-US"/>
              <a:t>Avoid leading questions.</a:t>
            </a:r>
            <a:endParaRPr lang="en-US"/>
          </a:p>
          <a:p>
            <a:r>
              <a:rPr lang="en-US"/>
              <a:t>Record and analyze sessions for patterns.</a:t>
            </a:r>
            <a:endParaRPr lang="en-US"/>
          </a:p>
          <a:p>
            <a:r>
              <a:rPr lang="en-US"/>
              <a:t>Iterate and retest after making changes.</a:t>
            </a:r>
            <a:endParaRPr 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Acceptance Tests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Confirm product meets business and user needs</a:t>
            </a:r>
            <a:endParaRPr lang="en-US"/>
          </a:p>
          <a:p>
            <a:endParaRPr lang="en-US"/>
          </a:p>
          <a:p>
            <a:r>
              <a:rPr lang="en-US"/>
              <a:t>Typically done before release</a:t>
            </a:r>
            <a:endParaRPr lang="en-US"/>
          </a:p>
          <a:p>
            <a:endParaRPr lang="en-US"/>
          </a:p>
          <a:p>
            <a:r>
              <a:rPr lang="en-US"/>
              <a:t>Involves stakeholders and end-users</a:t>
            </a:r>
            <a:endParaRPr lang="en-US"/>
          </a:p>
          <a:p>
            <a:endParaRPr lang="en-US"/>
          </a:p>
          <a:p>
            <a:r>
              <a:rPr lang="en-US"/>
              <a:t>Final validation before going live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 to Acceptance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Definition: A formal testing process to verify that a product meets agreed business and user requirements.</a:t>
            </a:r>
            <a:endParaRPr lang="en-US"/>
          </a:p>
          <a:p>
            <a:endParaRPr lang="en-US"/>
          </a:p>
          <a:p>
            <a:r>
              <a:rPr lang="en-US"/>
              <a:t>Purpose: Ensure the product is ready for release into production.</a:t>
            </a:r>
            <a:endParaRPr lang="en-US"/>
          </a:p>
          <a:p>
            <a:endParaRPr lang="en-US"/>
          </a:p>
          <a:p>
            <a:r>
              <a:rPr lang="en-US"/>
              <a:t>Acts as the final checkpoint before go-live.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Integrate UX Teams in Project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 UX professionals from the start of the project</a:t>
            </a:r>
          </a:p>
          <a:p>
            <a:r>
              <a:t>Involve them in:</a:t>
            </a:r>
          </a:p>
          <a:p>
            <a:pPr marL="0" indent="0">
              <a:buNone/>
            </a:pPr>
            <a:r>
              <a:t>- Requirements gathering</a:t>
            </a:r>
          </a:p>
          <a:p>
            <a:pPr marL="0" indent="0">
              <a:buNone/>
            </a:pPr>
            <a:r>
              <a:t> - Planning and prioritization</a:t>
            </a:r>
          </a:p>
          <a:p>
            <a:pPr marL="0" indent="0">
              <a:buNone/>
            </a:pPr>
            <a:r>
              <a:t> - Development sprints</a:t>
            </a:r>
          </a:p>
          <a:p>
            <a:pPr marL="0" indent="0">
              <a:buNone/>
            </a:pPr>
            <a:r>
              <a:t>- Testing and evaluation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Why Acceptance Testing Matters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Prevents defective or incomplete products from reaching end-users.</a:t>
            </a:r>
            <a:endParaRPr lang="en-US"/>
          </a:p>
          <a:p>
            <a:endParaRPr lang="en-US"/>
          </a:p>
          <a:p>
            <a:r>
              <a:rPr lang="en-US"/>
              <a:t>Validates that the product delivers promised value.</a:t>
            </a:r>
            <a:endParaRPr lang="en-US"/>
          </a:p>
          <a:p>
            <a:endParaRPr lang="en-US"/>
          </a:p>
          <a:p>
            <a:r>
              <a:rPr lang="en-US"/>
              <a:t>Protects business reputation and customer trust.</a:t>
            </a:r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Confirming Business and User Needs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endParaRPr lang="en-US"/>
          </a:p>
          <a:p>
            <a:r>
              <a:rPr lang="en-US"/>
              <a:t>Compare final product against:</a:t>
            </a:r>
            <a:endParaRPr lang="en-US"/>
          </a:p>
          <a:p>
            <a:endParaRPr lang="en-US"/>
          </a:p>
          <a:p>
            <a:r>
              <a:rPr lang="en-US"/>
              <a:t>Business requirements – Does it meet the agreed scope and objectives?</a:t>
            </a:r>
            <a:endParaRPr lang="en-US"/>
          </a:p>
          <a:p>
            <a:endParaRPr lang="en-US"/>
          </a:p>
          <a:p>
            <a:r>
              <a:rPr lang="en-US"/>
              <a:t>User requirements – Is it functional, usable, and meeting expectations?</a:t>
            </a:r>
            <a:endParaRPr lang="en-US"/>
          </a:p>
          <a:p>
            <a:endParaRPr lang="en-US"/>
          </a:p>
          <a:p>
            <a:r>
              <a:rPr lang="en-US"/>
              <a:t>Includes both functional and non-functional criteria (performance, security, usability).</a:t>
            </a:r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Timing: Before Release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Timing: Before Release</a:t>
            </a:r>
            <a:endParaRPr lang="en-US"/>
          </a:p>
          <a:p>
            <a:endParaRPr lang="en-US"/>
          </a:p>
          <a:p>
            <a:r>
              <a:rPr lang="en-US"/>
              <a:t>Conducted after system/integration testing is complete.</a:t>
            </a:r>
            <a:endParaRPr lang="en-US"/>
          </a:p>
          <a:p>
            <a:endParaRPr lang="en-US"/>
          </a:p>
          <a:p>
            <a:r>
              <a:rPr lang="en-US"/>
              <a:t>Ensures no critical issues remain before launch.</a:t>
            </a:r>
            <a:endParaRPr lang="en-US"/>
          </a:p>
          <a:p>
            <a:endParaRPr lang="en-US"/>
          </a:p>
          <a:p>
            <a:r>
              <a:rPr lang="en-US"/>
              <a:t>If failed, the release is delayed until fixes are made.</a:t>
            </a:r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Who is Involved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Stakeholders: Business owners, product managers, clients.</a:t>
            </a:r>
            <a:endParaRPr lang="en-US"/>
          </a:p>
          <a:p>
            <a:endParaRPr lang="en-US"/>
          </a:p>
          <a:p>
            <a:r>
              <a:rPr lang="en-US"/>
              <a:t>End-users: Representative sample of target audience.</a:t>
            </a:r>
            <a:endParaRPr lang="en-US"/>
          </a:p>
          <a:p>
            <a:endParaRPr lang="en-US"/>
          </a:p>
          <a:p>
            <a:r>
              <a:rPr lang="en-US"/>
              <a:t>QA team: Facilitates test execution and records results.</a:t>
            </a:r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Acceptance Testing Methods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User Acceptance Testing (UAT) – Performed by actual users.</a:t>
            </a:r>
            <a:endParaRPr lang="en-US"/>
          </a:p>
          <a:p>
            <a:endParaRPr lang="en-US"/>
          </a:p>
          <a:p>
            <a:r>
              <a:rPr lang="en-US"/>
              <a:t>Business Acceptance Testing (BAT) – Focuses on business process compliance.</a:t>
            </a:r>
            <a:endParaRPr lang="en-US"/>
          </a:p>
          <a:p>
            <a:endParaRPr lang="en-US"/>
          </a:p>
          <a:p>
            <a:r>
              <a:rPr lang="en-US"/>
              <a:t>Alpha/Beta Testing – Early release to limited audience for real-world feedback.</a:t>
            </a:r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 Activities in Acceptance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Review acceptance criteria.</a:t>
            </a:r>
            <a:endParaRPr lang="en-US"/>
          </a:p>
          <a:p>
            <a:endParaRPr lang="en-US"/>
          </a:p>
          <a:p>
            <a:r>
              <a:rPr lang="en-US"/>
              <a:t>Prepare test scenarios and scripts.</a:t>
            </a:r>
            <a:endParaRPr lang="en-US"/>
          </a:p>
          <a:p>
            <a:endParaRPr lang="en-US"/>
          </a:p>
          <a:p>
            <a:r>
              <a:rPr lang="en-US"/>
              <a:t>Execute tests with stakeholders and users.</a:t>
            </a:r>
            <a:endParaRPr lang="en-US"/>
          </a:p>
          <a:p>
            <a:endParaRPr lang="en-US"/>
          </a:p>
          <a:p>
            <a:r>
              <a:rPr lang="en-US"/>
              <a:t>Document issues and re-test fixes.</a:t>
            </a:r>
            <a:endParaRPr lang="en-US"/>
          </a:p>
          <a:p>
            <a:endParaRPr lang="en-US"/>
          </a:p>
          <a:p>
            <a:r>
              <a:rPr lang="en-US"/>
              <a:t>Sign-off when all criteria are met.</a:t>
            </a:r>
            <a:endParaRPr lang="en-US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Benefits of Acceptance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Ensures product readiness.</a:t>
            </a:r>
            <a:endParaRPr lang="en-US"/>
          </a:p>
          <a:p>
            <a:endParaRPr lang="en-US"/>
          </a:p>
          <a:p>
            <a:r>
              <a:rPr lang="en-US"/>
              <a:t>Reduces post-release issues.</a:t>
            </a:r>
            <a:endParaRPr lang="en-US"/>
          </a:p>
          <a:p>
            <a:endParaRPr lang="en-US"/>
          </a:p>
          <a:p>
            <a:r>
              <a:rPr lang="en-US"/>
              <a:t>Improves user confidence and satisfaction.</a:t>
            </a:r>
            <a:endParaRPr lang="en-US"/>
          </a:p>
          <a:p>
            <a:endParaRPr lang="en-US"/>
          </a:p>
          <a:p>
            <a:r>
              <a:rPr lang="en-US"/>
              <a:t>Aligns development outcomes with business strategy.</a:t>
            </a:r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Legal Issues in 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Interface design is not just about aesthetics and usability — it also has legal responsibilities.</a:t>
            </a:r>
            <a:endParaRPr lang="en-US"/>
          </a:p>
          <a:p>
            <a:r>
              <a:rPr lang="en-US"/>
              <a:t>Ignoring legal requirements can lead to lawsuits, penalties, and brand damage.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Key areas:</a:t>
            </a:r>
            <a:endParaRPr lang="en-US"/>
          </a:p>
          <a:p>
            <a:r>
              <a:rPr lang="en-US"/>
              <a:t>Accessibility compliance</a:t>
            </a:r>
            <a:endParaRPr lang="en-US"/>
          </a:p>
          <a:p>
            <a:r>
              <a:rPr lang="en-US"/>
              <a:t>Privacy and data protection</a:t>
            </a:r>
            <a:endParaRPr lang="en-US"/>
          </a:p>
          <a:p>
            <a:r>
              <a:rPr lang="en-US"/>
              <a:t>Security requirements</a:t>
            </a:r>
            <a:endParaRPr lang="en-US"/>
          </a:p>
          <a:p>
            <a:r>
              <a:rPr lang="en-US"/>
              <a:t>Copyrights and intellectual property</a:t>
            </a:r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en-US">
                <a:sym typeface="+mn-ea"/>
              </a:rPr>
              <a:t>Accessibility Compliance –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10"/>
            <a:ext cx="10515600" cy="4636770"/>
          </a:xfrm>
        </p:spPr>
        <p:txBody>
          <a:bodyPr>
            <a:normAutofit fontScale="55000"/>
          </a:bodyPr>
          <a:p>
            <a:endParaRPr lang="en-US"/>
          </a:p>
          <a:p>
            <a:pPr marL="0" indent="0">
              <a:buNone/>
            </a:pPr>
            <a:r>
              <a:rPr lang="en-US"/>
              <a:t>Goal: Ensure products are usable by people with disabilities.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Standards:</a:t>
            </a:r>
            <a:endParaRPr lang="en-US"/>
          </a:p>
          <a:p>
            <a:r>
              <a:rPr lang="en-US"/>
              <a:t>WCAG (Web Content Accessibility Guidelines)</a:t>
            </a:r>
            <a:endParaRPr lang="en-US"/>
          </a:p>
          <a:p>
            <a:r>
              <a:rPr lang="en-US"/>
              <a:t>ADA (Americans with Disabilities Act)</a:t>
            </a:r>
            <a:endParaRPr lang="en-US"/>
          </a:p>
          <a:p>
            <a:r>
              <a:rPr lang="en-US"/>
              <a:t>National accessibility laws in various countries.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Covers:</a:t>
            </a:r>
            <a:endParaRPr lang="en-US"/>
          </a:p>
          <a:p>
            <a:r>
              <a:rPr lang="en-US"/>
              <a:t>Screen reader compatibility</a:t>
            </a:r>
            <a:endParaRPr lang="en-US"/>
          </a:p>
          <a:p>
            <a:r>
              <a:rPr lang="en-US"/>
              <a:t>Keyboard navigation</a:t>
            </a:r>
            <a:endParaRPr lang="en-US"/>
          </a:p>
          <a:p>
            <a:r>
              <a:rPr lang="en-US"/>
              <a:t>Color contrast standards</a:t>
            </a:r>
            <a:endParaRPr lang="en-US"/>
          </a:p>
          <a:p>
            <a:r>
              <a:rPr lang="en-US"/>
              <a:t>Captions for multimedia</a:t>
            </a:r>
            <a:endParaRPr 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2. </a:t>
            </a:r>
            <a:r>
              <a:rPr lang="en-US">
                <a:sym typeface="+mn-ea"/>
              </a:rPr>
              <a:t>Accessibility Compliance – Best Practices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Provide alt text for images.</a:t>
            </a:r>
            <a:endParaRPr lang="en-US"/>
          </a:p>
          <a:p>
            <a:endParaRPr lang="en-US"/>
          </a:p>
          <a:p>
            <a:r>
              <a:rPr lang="en-US"/>
              <a:t>Ensure high color contrast.</a:t>
            </a:r>
            <a:endParaRPr lang="en-US"/>
          </a:p>
          <a:p>
            <a:endParaRPr lang="en-US"/>
          </a:p>
          <a:p>
            <a:r>
              <a:rPr lang="en-US"/>
              <a:t>Use semantic HTML for structure.</a:t>
            </a:r>
            <a:endParaRPr lang="en-US"/>
          </a:p>
          <a:p>
            <a:endParaRPr lang="en-US"/>
          </a:p>
          <a:p>
            <a:r>
              <a:rPr lang="en-US"/>
              <a:t>Provide captions/transcripts for audio/video.</a:t>
            </a:r>
            <a:endParaRPr lang="en-US"/>
          </a:p>
          <a:p>
            <a:endParaRPr lang="en-US"/>
          </a:p>
          <a:p>
            <a:r>
              <a:rPr lang="en-US"/>
              <a:t>Test with assistive technologies.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Promote a User-Centered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Encourage cross-functional empathy for the user</a:t>
            </a:r>
          </a:p>
          <a:p>
            <a:r>
              <a:t>Involve developers, managers, and testers in user testing</a:t>
            </a:r>
          </a:p>
          <a:p>
            <a:r>
              <a:t>Celebrate user feedback and usability wins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3. Privacy Policy Design – Overview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055"/>
            <a:ext cx="10515600" cy="4975225"/>
          </a:xfrm>
        </p:spPr>
        <p:txBody>
          <a:bodyPr>
            <a:normAutofit fontScale="75000"/>
          </a:bodyPr>
          <a:p>
            <a:r>
              <a:rPr lang="en-US"/>
              <a:t>Legal requirement in most jurisdictions when collecting user data.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Laws:</a:t>
            </a:r>
            <a:endParaRPr lang="en-US"/>
          </a:p>
          <a:p>
            <a:r>
              <a:rPr lang="en-US"/>
              <a:t>GDPR (Europe)</a:t>
            </a:r>
            <a:endParaRPr lang="en-US"/>
          </a:p>
          <a:p>
            <a:r>
              <a:rPr lang="en-US"/>
              <a:t>CCPA (California)</a:t>
            </a:r>
            <a:endParaRPr lang="en-US"/>
          </a:p>
          <a:p>
            <a:r>
              <a:rPr lang="en-US"/>
              <a:t>Other regional privacy laws.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Must clearly state:</a:t>
            </a:r>
            <a:endParaRPr lang="en-US"/>
          </a:p>
          <a:p>
            <a:r>
              <a:rPr lang="en-US"/>
              <a:t>What data is collected.</a:t>
            </a:r>
            <a:endParaRPr lang="en-US"/>
          </a:p>
          <a:p>
            <a:r>
              <a:rPr lang="en-US"/>
              <a:t>How it’s used.</a:t>
            </a:r>
            <a:endParaRPr lang="en-US"/>
          </a:p>
          <a:p>
            <a:r>
              <a:rPr lang="en-US"/>
              <a:t>Who it’s shared with.</a:t>
            </a:r>
            <a:endParaRPr lang="en-US"/>
          </a:p>
          <a:p>
            <a:r>
              <a:rPr lang="en-US"/>
              <a:t>How users can opt-out or delete data.</a:t>
            </a:r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Privacy Policy Design – Best 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Write in clear, non-legal language.</a:t>
            </a:r>
            <a:endParaRPr lang="en-US"/>
          </a:p>
          <a:p>
            <a:endParaRPr lang="en-US"/>
          </a:p>
          <a:p>
            <a:r>
              <a:rPr lang="en-US"/>
              <a:t>Make it easy to find on every page.</a:t>
            </a:r>
            <a:endParaRPr lang="en-US"/>
          </a:p>
          <a:p>
            <a:endParaRPr lang="en-US"/>
          </a:p>
          <a:p>
            <a:r>
              <a:rPr lang="en-US"/>
              <a:t>Use a layered approach: summary + detailed policy.</a:t>
            </a:r>
            <a:endParaRPr lang="en-US"/>
          </a:p>
          <a:p>
            <a:endParaRPr lang="en-US"/>
          </a:p>
          <a:p>
            <a:r>
              <a:rPr lang="en-US"/>
              <a:t>Provide clear consent mechanisms.</a:t>
            </a:r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</a:t>
            </a:r>
            <a:r>
              <a:rPr lang="en-US">
                <a:sym typeface="+mn-ea"/>
              </a:rPr>
              <a:t>Data Protection &amp; Security –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Laws and regulations vary by industry:</a:t>
            </a:r>
            <a:endParaRPr lang="en-US"/>
          </a:p>
          <a:p>
            <a:endParaRPr lang="en-US"/>
          </a:p>
          <a:p>
            <a:r>
              <a:rPr lang="en-US"/>
              <a:t>HIPAA (healthcare, USA)</a:t>
            </a:r>
            <a:endParaRPr lang="en-US"/>
          </a:p>
          <a:p>
            <a:endParaRPr lang="en-US"/>
          </a:p>
          <a:p>
            <a:r>
              <a:rPr lang="en-US"/>
              <a:t>PCI-DSS (payment card security)</a:t>
            </a:r>
            <a:endParaRPr lang="en-US"/>
          </a:p>
          <a:p>
            <a:endParaRPr lang="en-US"/>
          </a:p>
          <a:p>
            <a:r>
              <a:rPr lang="en-US"/>
              <a:t>Local cybersecurity laws.</a:t>
            </a:r>
            <a:endParaRPr lang="en-US"/>
          </a:p>
          <a:p>
            <a:endParaRPr lang="en-US"/>
          </a:p>
          <a:p>
            <a:r>
              <a:rPr lang="en-US"/>
              <a:t>Design must protect user data from unauthorized access.</a:t>
            </a:r>
            <a:endParaRPr lang="en-US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Data Protection – Best 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Encrypt sensitive data (at rest and in transit).</a:t>
            </a:r>
            <a:endParaRPr lang="en-US"/>
          </a:p>
          <a:p>
            <a:endParaRPr lang="en-US"/>
          </a:p>
          <a:p>
            <a:r>
              <a:rPr lang="en-US"/>
              <a:t>Use strong authentication methods (MFA).</a:t>
            </a:r>
            <a:endParaRPr lang="en-US"/>
          </a:p>
          <a:p>
            <a:endParaRPr lang="en-US"/>
          </a:p>
          <a:p>
            <a:r>
              <a:rPr lang="en-US"/>
              <a:t>Regular security testing &amp; penetration testing.</a:t>
            </a:r>
            <a:endParaRPr lang="en-US"/>
          </a:p>
          <a:p>
            <a:endParaRPr lang="en-US"/>
          </a:p>
          <a:p>
            <a:r>
              <a:rPr lang="en-US"/>
              <a:t>Minimize data collection (collect only what’s necessary).</a:t>
            </a:r>
            <a:endParaRPr 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Copyrights, Licenses &amp; Intellectual Property –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Designers must respect intellectual property laws.</a:t>
            </a:r>
            <a:endParaRPr lang="en-US"/>
          </a:p>
          <a:p>
            <a:endParaRPr lang="en-US"/>
          </a:p>
          <a:p>
            <a:r>
              <a:rPr lang="en-US"/>
              <a:t>Protect your own creations; avoid infringing on others.</a:t>
            </a:r>
            <a:endParaRPr lang="en-US"/>
          </a:p>
          <a:p>
            <a:endParaRPr lang="en-US"/>
          </a:p>
          <a:p>
            <a:r>
              <a:rPr lang="en-US"/>
              <a:t>Includes:</a:t>
            </a:r>
            <a:endParaRPr lang="en-US"/>
          </a:p>
          <a:p>
            <a:endParaRPr lang="en-US"/>
          </a:p>
          <a:p>
            <a:r>
              <a:rPr lang="en-US"/>
              <a:t>Images, fonts, icons, videos, audio.</a:t>
            </a:r>
            <a:endParaRPr lang="en-US"/>
          </a:p>
          <a:p>
            <a:endParaRPr lang="en-US"/>
          </a:p>
          <a:p>
            <a:r>
              <a:rPr lang="en-US"/>
              <a:t>Software code and UI components.</a:t>
            </a:r>
            <a:endParaRPr lang="en-US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Copyrights &amp; IP – Best Practices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Use licensed or open-source resources with proper attribution.</a:t>
            </a:r>
            <a:endParaRPr lang="en-US"/>
          </a:p>
          <a:p>
            <a:endParaRPr lang="en-US"/>
          </a:p>
          <a:p>
            <a:r>
              <a:rPr lang="en-US"/>
              <a:t>Document ownership and licensing of all assets used.</a:t>
            </a:r>
            <a:endParaRPr lang="en-US"/>
          </a:p>
          <a:p>
            <a:endParaRPr lang="en-US"/>
          </a:p>
          <a:p>
            <a:r>
              <a:rPr lang="en-US"/>
              <a:t>Avoid copying competitor designs.</a:t>
            </a:r>
            <a:endParaRPr lang="en-US"/>
          </a:p>
          <a:p>
            <a:endParaRPr lang="en-US"/>
          </a:p>
          <a:p>
            <a:r>
              <a:rPr lang="en-US"/>
              <a:t>Register your own trademarks, copyrights, and patents if applicable.</a:t>
            </a:r>
            <a:endParaRPr lang="en-US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Risks of Ignoring Legal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Heavy fines 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Lawsuits and legal settlements.</a:t>
            </a:r>
            <a:endParaRPr lang="en-US"/>
          </a:p>
          <a:p>
            <a:endParaRPr lang="en-US"/>
          </a:p>
          <a:p>
            <a:r>
              <a:rPr lang="en-US"/>
              <a:t>Loss of user trust.</a:t>
            </a:r>
            <a:endParaRPr lang="en-US"/>
          </a:p>
          <a:p>
            <a:endParaRPr lang="en-US"/>
          </a:p>
          <a:p>
            <a:r>
              <a:rPr lang="en-US"/>
              <a:t>Brand damage and negative publicity.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Provide Training and Usability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UX workshops and training</a:t>
            </a:r>
          </a:p>
          <a:p>
            <a:r>
              <a:t>Share usability guidelines and design systems</a:t>
            </a:r>
          </a:p>
          <a:p>
            <a:r>
              <a:t>Provide tools for:</a:t>
            </a:r>
          </a:p>
          <a:p>
            <a:pPr marL="0" indent="0">
              <a:buNone/>
            </a:pPr>
            <a:r>
              <a:t>- Accessibility checks</a:t>
            </a:r>
          </a:p>
          <a:p>
            <a:pPr marL="0" indent="0">
              <a:buNone/>
            </a:pPr>
            <a:r>
              <a:t>- User testing</a:t>
            </a:r>
          </a:p>
          <a:p>
            <a:pPr marL="0" indent="0">
              <a:buNone/>
            </a:pPr>
            <a:r>
              <a:t> - Feedback collection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Appoint Usability Advocates or Champions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Nominate usability champions in every team</a:t>
            </a:r>
          </a:p>
          <a:p>
            <a:r>
              <a:t>Their roles:</a:t>
            </a:r>
          </a:p>
          <a:p>
            <a:pPr marL="0" indent="0">
              <a:buNone/>
            </a:pPr>
            <a:r>
              <a:t>- Advocate for user needs in planning meetings</a:t>
            </a:r>
          </a:p>
          <a:p>
            <a:pPr marL="0" indent="0">
              <a:buNone/>
            </a:pPr>
            <a:r>
              <a:t> - Educate peers on usability best practices</a:t>
            </a:r>
          </a:p>
          <a:p>
            <a:pPr marL="0" indent="0">
              <a:buNone/>
            </a:pPr>
            <a:r>
              <a:t> - Ensure accessibility and consistency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Pillars of Design Usability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Aesthetics, Functionality, Accessibility, Consistency, Feedback, Error Prevention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design that is clean, attractive, and purposeful. Helps reduce cognitive load and creates positive emotional response.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Ensures the product works as intended. Users can complete tasks smoothly and efficiently without bugs or glitches.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for all users, including those with disabilities. Use high contrast, alt text, keyboard navigation, and screen reader support.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familiar patterns and design elements throughout the product to build trust and reduce the learning curve.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Managing Design Processes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Align design with project goals</a:t>
            </a:r>
            <a:endParaRPr lang="en-US"/>
          </a:p>
          <a:p>
            <a:endParaRPr lang="en-US"/>
          </a:p>
          <a:p>
            <a:r>
              <a:rPr lang="en-US"/>
              <a:t>Cross-functional team collaboration</a:t>
            </a:r>
            <a:endParaRPr lang="en-US"/>
          </a:p>
          <a:p>
            <a:endParaRPr lang="en-US"/>
          </a:p>
          <a:p>
            <a:r>
              <a:rPr lang="en-US"/>
              <a:t>Use of design tools and documentation</a:t>
            </a:r>
            <a:endParaRPr lang="en-US"/>
          </a:p>
          <a:p>
            <a:endParaRPr lang="en-US"/>
          </a:p>
          <a:p>
            <a:r>
              <a:rPr lang="en-US"/>
              <a:t>Iterative reviews and feedback cycles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 users know the system is working. Use indicators, confirmations, error messages, and status updates.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to avoid user errors with clear instructions, constraints, confirmations, and undo options.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Development Methodologies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Waterfall Model</a:t>
            </a:r>
            <a:endParaRPr lang="en-US"/>
          </a:p>
          <a:p>
            <a:endParaRPr lang="en-US"/>
          </a:p>
          <a:p>
            <a:r>
              <a:rPr lang="en-US"/>
              <a:t>Agile UX</a:t>
            </a:r>
            <a:endParaRPr lang="en-US"/>
          </a:p>
          <a:p>
            <a:endParaRPr lang="en-US"/>
          </a:p>
          <a:p>
            <a:r>
              <a:rPr lang="en-US"/>
              <a:t>Lean UX</a:t>
            </a:r>
            <a:endParaRPr lang="en-US"/>
          </a:p>
          <a:p>
            <a:endParaRPr lang="en-US"/>
          </a:p>
          <a:p>
            <a:r>
              <a:rPr lang="en-US"/>
              <a:t>Design Sprints</a:t>
            </a:r>
            <a:endParaRPr lang="en-US"/>
          </a:p>
          <a:p>
            <a:endParaRPr lang="en-US"/>
          </a:p>
          <a:p>
            <a:r>
              <a:rPr lang="en-US"/>
              <a:t>Double Diamond Model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Development Methodologies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UX design is deeply connected to how products are developed.</a:t>
            </a:r>
          </a:p>
          <a:p>
            <a:r>
              <a:t>Methodologies affect collaboration, iteration, and delivery.</a:t>
            </a:r>
          </a:p>
          <a:p>
            <a:r>
              <a:t>Each model offers a different level of flexibility and user involvement.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and sequential process</a:t>
            </a:r>
          </a:p>
          <a:p>
            <a:r>
              <a:t> Phases: Requirements → Design → Development → Testing → Deployment</a:t>
            </a:r>
          </a:p>
          <a:p>
            <a:r>
              <a:t>Difficult to go back after completion of a phase</a:t>
            </a:r>
          </a:p>
          <a:p>
            <a:r>
              <a:t>Limited user feedback and iteration</a:t>
            </a:r>
          </a:p>
          <a:p>
            <a:r>
              <a:t>Best for well-defined projects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UX with Agile development</a:t>
            </a:r>
          </a:p>
          <a:p>
            <a:r>
              <a:t>Short sprints with continuous iteration</a:t>
            </a:r>
          </a:p>
          <a:p>
            <a:r>
              <a:t>Regular feedback and updates</a:t>
            </a:r>
          </a:p>
          <a:p>
            <a:r>
              <a:t>Encourages team collaboration and fast delivery</a:t>
            </a:r>
          </a:p>
          <a:p>
            <a:r>
              <a:t>Supports user-centered design throughout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Lean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Focuses on learning over documentation</a:t>
            </a:r>
          </a:p>
          <a:p>
            <a:r>
              <a:t>Rapid prototyping and user testing</a:t>
            </a:r>
          </a:p>
          <a:p>
            <a:r>
              <a:t>Measures outcomes to adapt quickly</a:t>
            </a:r>
          </a:p>
          <a:p>
            <a:r>
              <a:t> Encourages building only what's necessary to validate ideas</a:t>
            </a:r>
          </a:p>
          <a:p>
            <a:r>
              <a:t>deal for startups and fast-paced environments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Sprints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5-day process to solve problems and test ideas</a:t>
            </a:r>
          </a:p>
          <a:p>
            <a:r>
              <a:t>Steps: Understand, Sketch, Decide, Prototype, Test</a:t>
            </a:r>
          </a:p>
          <a:p>
            <a:r>
              <a:t> Aligns teams and reduces development risks</a:t>
            </a:r>
          </a:p>
          <a:p>
            <a:r>
              <a:t> Validates ideas before investing heavily</a:t>
            </a:r>
          </a:p>
          <a:p>
            <a:r>
              <a:t>Promotes quick innovation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Double Diamond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Four phases: Discover, Define, Develop, Deliver</a:t>
            </a:r>
          </a:p>
          <a:p>
            <a:r>
              <a:t>Encourages divergent and convergent thinking</a:t>
            </a:r>
          </a:p>
          <a:p>
            <a:r>
              <a:t>Helps teams explore and focus on the right problem</a:t>
            </a:r>
          </a:p>
          <a:p>
            <a:r>
              <a:t>Maintains user-centered approach throughout design cycle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Waterfall: Fixed-scope, early design only</a:t>
            </a:r>
          </a:p>
          <a:p>
            <a:r>
              <a:t>Agile UX: Iterative, continuous UX involvement</a:t>
            </a:r>
          </a:p>
          <a:p>
            <a:r>
              <a:t>Lean UX: Fast testing, minimal documentation</a:t>
            </a:r>
          </a:p>
          <a:p>
            <a:r>
              <a:t>Design Sprint: Rapid validation, innovation</a:t>
            </a:r>
          </a:p>
          <a:p>
            <a:r>
              <a:t>Double Diamond: Structured, user-focused design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Align Design with Project Goals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265" y="1691005"/>
            <a:ext cx="8351520" cy="438404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3370"/>
            <a:ext cx="10515600" cy="1325563"/>
          </a:xfrm>
        </p:spPr>
        <p:txBody>
          <a:bodyPr/>
          <a:p>
            <a:r>
              <a:rPr lang="en-US"/>
              <a:t>Human Considerations in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875"/>
            <a:ext cx="11032490" cy="5715635"/>
          </a:xfrm>
        </p:spPr>
        <p:txBody>
          <a:bodyPr>
            <a:normAutofit/>
          </a:bodyPr>
          <a:p>
            <a:r>
              <a:rPr lang="en-US"/>
              <a:t> Human considerations in design focus on making products usable, efficient, and enjoyable for people.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Why it matters:</a:t>
            </a: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Enhances user satisfaction</a:t>
            </a: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Reduces errors &amp; frustration</a:t>
            </a: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Promotes inclusivity</a:t>
            </a: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Human Considerations in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Cognitive Load</a:t>
            </a:r>
            <a:endParaRPr lang="en-US"/>
          </a:p>
          <a:p>
            <a:endParaRPr lang="en-US"/>
          </a:p>
          <a:p>
            <a:r>
              <a:rPr lang="en-US"/>
              <a:t>Memory Limitations</a:t>
            </a:r>
            <a:endParaRPr lang="en-US"/>
          </a:p>
          <a:p>
            <a:endParaRPr lang="en-US"/>
          </a:p>
          <a:p>
            <a:r>
              <a:rPr lang="en-US"/>
              <a:t>Visual Perception</a:t>
            </a:r>
            <a:endParaRPr lang="en-US"/>
          </a:p>
          <a:p>
            <a:endParaRPr lang="en-US"/>
          </a:p>
          <a:p>
            <a:r>
              <a:rPr lang="en-US"/>
              <a:t>Accessibility for all users (including disabilities)</a:t>
            </a:r>
            <a:endParaRPr lang="en-US"/>
          </a:p>
          <a:p>
            <a:endParaRPr lang="en-US"/>
          </a:p>
          <a:p>
            <a:r>
              <a:rPr lang="en-US"/>
              <a:t>Emotional Design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Cognitive 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Meaning: The mental effort needed to understand and interact with a design.</a:t>
            </a:r>
            <a:endParaRPr lang="en-US"/>
          </a:p>
          <a:p>
            <a:r>
              <a:rPr lang="en-US"/>
              <a:t>Impact: High cognitive load causes confusion, delays, and mistakes.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Design tips:</a:t>
            </a:r>
            <a:endParaRPr lang="en-US"/>
          </a:p>
          <a:p>
            <a:endParaRPr lang="en-US"/>
          </a:p>
          <a:p>
            <a:r>
              <a:rPr lang="en-US"/>
              <a:t>Keep interfaces simple and uncluttered.</a:t>
            </a:r>
            <a:endParaRPr lang="en-US"/>
          </a:p>
          <a:p>
            <a:r>
              <a:rPr lang="en-US"/>
              <a:t>Use grouping &amp; hierarchy to organize information.</a:t>
            </a:r>
            <a:endParaRPr lang="en-US"/>
          </a:p>
          <a:p>
            <a:r>
              <a:rPr lang="en-US"/>
              <a:t>Show one major task at a time.</a:t>
            </a:r>
            <a:endParaRPr lang="en-US"/>
          </a:p>
          <a:p>
            <a:pPr marL="0" indent="0">
              <a:buNone/>
            </a:pPr>
            <a:r>
              <a:rPr lang="en-US"/>
              <a:t>Example: Step-by-step checkout in e-commerce reduces overload.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Memory 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Human short-term memory holds ~7±2 items at once.</a:t>
            </a:r>
            <a:endParaRPr lang="en-US"/>
          </a:p>
          <a:p>
            <a:endParaRPr lang="en-US"/>
          </a:p>
          <a:p>
            <a:r>
              <a:rPr lang="en-US"/>
              <a:t>Overloading memory → user frustration and errors.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Design strategies:</a:t>
            </a:r>
            <a:endParaRPr lang="en-US"/>
          </a:p>
          <a:p>
            <a:r>
              <a:rPr lang="en-US"/>
              <a:t>Use recognition over recall (visible options instead of remembering commands).</a:t>
            </a:r>
            <a:endParaRPr lang="en-US"/>
          </a:p>
          <a:p>
            <a:r>
              <a:rPr lang="en-US"/>
              <a:t>Provide consistent cues (icons, color coding).</a:t>
            </a:r>
            <a:endParaRPr lang="en-US"/>
          </a:p>
          <a:p>
            <a:r>
              <a:rPr lang="en-US"/>
              <a:t>Offer auto-suggestions and history.</a:t>
            </a:r>
            <a:endParaRPr lang="en-US"/>
          </a:p>
          <a:p>
            <a:pPr marL="0" indent="0">
              <a:buNone/>
            </a:pPr>
            <a:r>
              <a:rPr lang="en-US"/>
              <a:t>Example: Search engines showing recent queries.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Visual Perception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People scan visually in patterns (e.g., F-shape for web pages).</a:t>
            </a:r>
            <a:endParaRPr lang="en-US"/>
          </a:p>
          <a:p>
            <a:endParaRPr lang="en-US"/>
          </a:p>
          <a:p>
            <a:r>
              <a:rPr lang="en-US"/>
              <a:t>Use contrast, color, and spacing to guide attention.</a:t>
            </a:r>
            <a:endParaRPr lang="en-US"/>
          </a:p>
          <a:p>
            <a:endParaRPr lang="en-US"/>
          </a:p>
          <a:p>
            <a:r>
              <a:rPr lang="en-US"/>
              <a:t>Avoid overuse of bright or conflicting colors.</a:t>
            </a:r>
            <a:endParaRPr lang="en-US"/>
          </a:p>
          <a:p>
            <a:endParaRPr lang="en-US"/>
          </a:p>
          <a:p>
            <a:r>
              <a:rPr lang="en-US"/>
              <a:t>Consider color-blind friendly palettes.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Example: Call-to-action buttons in contrasting colors stand out.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Accessibility for All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025"/>
            <a:ext cx="10676255" cy="4707255"/>
          </a:xfrm>
        </p:spPr>
        <p:txBody>
          <a:bodyPr>
            <a:normAutofit fontScale="70000"/>
          </a:bodyPr>
          <a:p>
            <a:r>
              <a:rPr lang="en-US"/>
              <a:t>Accessibility ensures usability for people with disabilities (visual, auditory, motor, cognitive).</a:t>
            </a:r>
            <a:endParaRPr lang="en-US"/>
          </a:p>
          <a:p>
            <a:endParaRPr lang="en-US"/>
          </a:p>
          <a:p>
            <a:r>
              <a:rPr lang="en-US"/>
              <a:t>Standards: WCAG (Web Content Accessibility Guidelines).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Design tips:</a:t>
            </a:r>
            <a:endParaRPr lang="en-US"/>
          </a:p>
          <a:p>
            <a:endParaRPr lang="en-US"/>
          </a:p>
          <a:p>
            <a:r>
              <a:rPr lang="en-US"/>
              <a:t>Alt text for images.</a:t>
            </a:r>
            <a:endParaRPr lang="en-US"/>
          </a:p>
          <a:p>
            <a:r>
              <a:rPr lang="en-US"/>
              <a:t>Keyboard navigation.</a:t>
            </a:r>
            <a:endParaRPr lang="en-US"/>
          </a:p>
          <a:p>
            <a:r>
              <a:rPr lang="en-US"/>
              <a:t>Captions/subtitles for audio &amp; video.</a:t>
            </a:r>
            <a:endParaRPr lang="en-US"/>
          </a:p>
          <a:p>
            <a:r>
              <a:rPr lang="en-US"/>
              <a:t>Adjustable font sizes &amp; high-contrast mode.</a:t>
            </a:r>
            <a:endParaRPr lang="en-US"/>
          </a:p>
          <a:p>
            <a:pPr marL="0" indent="0">
              <a:buNone/>
            </a:pPr>
            <a:r>
              <a:rPr lang="en-US"/>
              <a:t>Example: Screen-reader compatible websites for visually impaired users.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Emotional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 Design that triggers positive feelings in users.</a:t>
            </a:r>
            <a:endParaRPr lang="en-US"/>
          </a:p>
          <a:p>
            <a:endParaRPr lang="en-US"/>
          </a:p>
          <a:p>
            <a:r>
              <a:rPr lang="en-US"/>
              <a:t>Emotions influence trust, satisfaction, and loyalty.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Strategies:</a:t>
            </a:r>
            <a:endParaRPr lang="en-US"/>
          </a:p>
          <a:p>
            <a:endParaRPr lang="en-US"/>
          </a:p>
          <a:p>
            <a:r>
              <a:rPr lang="en-US"/>
              <a:t>Appealing visuals and brand-consistent colors.</a:t>
            </a:r>
            <a:endParaRPr lang="en-US"/>
          </a:p>
          <a:p>
            <a:r>
              <a:rPr lang="en-US"/>
              <a:t>Delightful micro-interactions (animations, sounds).</a:t>
            </a:r>
            <a:endParaRPr lang="en-US"/>
          </a:p>
          <a:p>
            <a:r>
              <a:rPr lang="en-US"/>
              <a:t>Storytelling in user experience.</a:t>
            </a:r>
            <a:endParaRPr lang="en-US"/>
          </a:p>
          <a:p>
            <a:pPr marL="0" indent="0">
              <a:buNone/>
            </a:pPr>
            <a:r>
              <a:rPr lang="en-US"/>
              <a:t>Example: Apple's product unboxing creates excitement before use.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/>
              <a:t>Banking App Redesign:</a:t>
            </a:r>
            <a:endParaRPr lang="en-US"/>
          </a:p>
          <a:p>
            <a:pPr marL="0" indent="0">
              <a:buNone/>
            </a:pPr>
            <a:r>
              <a:rPr lang="en-US"/>
              <a:t>Before: </a:t>
            </a:r>
            <a:endParaRPr lang="en-US"/>
          </a:p>
          <a:p>
            <a:r>
              <a:rPr lang="en-US"/>
              <a:t>Complex menus, no accessibility options, plain visuals.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After:</a:t>
            </a:r>
            <a:endParaRPr lang="en-US"/>
          </a:p>
          <a:p>
            <a:r>
              <a:rPr lang="en-US"/>
              <a:t>Simplified navigation.</a:t>
            </a:r>
            <a:endParaRPr lang="en-US"/>
          </a:p>
          <a:p>
            <a:r>
              <a:rPr lang="en-US"/>
              <a:t>Accessible features for visually impaired.</a:t>
            </a:r>
            <a:endParaRPr lang="en-US"/>
          </a:p>
          <a:p>
            <a:r>
              <a:rPr lang="en-US"/>
              <a:t>Color-coded alerts.</a:t>
            </a:r>
            <a:endParaRPr lang="en-US"/>
          </a:p>
          <a:p>
            <a:r>
              <a:rPr lang="en-US"/>
              <a:t>Friendly tone in messages.</a:t>
            </a:r>
            <a:endParaRPr lang="en-US"/>
          </a:p>
          <a:p>
            <a:r>
              <a:rPr lang="en-US"/>
              <a:t>Result: 35% increase in customer satisfaction.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Usability – Principles to Support Usability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/>
              <a:t>Learnability</a:t>
            </a:r>
            <a:endParaRPr lang="en-US"/>
          </a:p>
          <a:p>
            <a:endParaRPr lang="en-US"/>
          </a:p>
          <a:p>
            <a:r>
              <a:rPr lang="en-US"/>
              <a:t>Efficiency</a:t>
            </a:r>
            <a:endParaRPr lang="en-US"/>
          </a:p>
          <a:p>
            <a:endParaRPr lang="en-US"/>
          </a:p>
          <a:p>
            <a:r>
              <a:rPr lang="en-US"/>
              <a:t>Memorability</a:t>
            </a:r>
            <a:endParaRPr lang="en-US"/>
          </a:p>
          <a:p>
            <a:endParaRPr lang="en-US"/>
          </a:p>
          <a:p>
            <a:r>
              <a:rPr lang="en-US"/>
              <a:t>Error Tolerance</a:t>
            </a:r>
            <a:endParaRPr lang="en-US"/>
          </a:p>
          <a:p>
            <a:endParaRPr lang="en-US"/>
          </a:p>
          <a:p>
            <a:r>
              <a:rPr lang="en-US"/>
              <a:t>Satisfaction</a:t>
            </a:r>
            <a:endParaRPr lang="en-US"/>
          </a:p>
          <a:p>
            <a:endParaRPr lang="en-US"/>
          </a:p>
          <a:p>
            <a:r>
              <a:rPr lang="en-US"/>
              <a:t>Feedback and visibility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Definition: Usability is the extent to which a product can be used effectively, efficiently, and satisfactorily by specified users to achieve specified goals in a specified context.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Why it matters:</a:t>
            </a:r>
            <a:endParaRPr lang="en-US"/>
          </a:p>
          <a:p>
            <a:r>
              <a:rPr lang="en-US"/>
              <a:t>Enhances user productivity</a:t>
            </a:r>
            <a:endParaRPr lang="en-US"/>
          </a:p>
          <a:p>
            <a:r>
              <a:rPr lang="en-US"/>
              <a:t>Reduces errors</a:t>
            </a:r>
            <a:endParaRPr lang="en-US"/>
          </a:p>
          <a:p>
            <a:r>
              <a:rPr lang="en-US"/>
              <a:t>Improves satisfaction and trust</a:t>
            </a:r>
            <a:endParaRPr lang="en-US"/>
          </a:p>
          <a:p>
            <a:r>
              <a:rPr lang="en-US"/>
              <a:t>Usability is a core part of UX design.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Cross-Functional Team Collaboration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Collaborate with designers, developers, product managers, and stakeholders</a:t>
            </a:r>
            <a:endParaRPr lang="en-US"/>
          </a:p>
          <a:p>
            <a:endParaRPr lang="en-US"/>
          </a:p>
          <a:p>
            <a:r>
              <a:rPr lang="en-US"/>
              <a:t>Encourage regular team communication and feedback</a:t>
            </a:r>
            <a:endParaRPr lang="en-US"/>
          </a:p>
          <a:p>
            <a:endParaRPr lang="en-US"/>
          </a:p>
          <a:p>
            <a:r>
              <a:rPr lang="en-US"/>
              <a:t>Build shared understanding and ownership across roles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Learnability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How easy it is for a new user to accomplish basic tasks the first time they encounter the design.</a:t>
            </a:r>
            <a:endParaRPr lang="en-US"/>
          </a:p>
          <a:p>
            <a:pPr marL="0" indent="0">
              <a:buNone/>
            </a:pPr>
            <a:r>
              <a:rPr lang="en-US"/>
              <a:t> Low learning curve encourages adoption.</a:t>
            </a:r>
            <a:endParaRPr lang="en-US"/>
          </a:p>
          <a:p>
            <a:endParaRPr lang="en-US"/>
          </a:p>
          <a:p>
            <a:r>
              <a:rPr lang="en-US"/>
              <a:t>Design tips:</a:t>
            </a:r>
            <a:endParaRPr lang="en-US"/>
          </a:p>
          <a:p>
            <a:r>
              <a:rPr lang="en-US"/>
              <a:t>Keep layouts intuitive and consistent.</a:t>
            </a:r>
            <a:endParaRPr lang="en-US"/>
          </a:p>
          <a:p>
            <a:r>
              <a:rPr lang="en-US"/>
              <a:t>Use familiar icons, terms, and navigation.</a:t>
            </a:r>
            <a:endParaRPr lang="en-US"/>
          </a:p>
          <a:p>
            <a:r>
              <a:rPr lang="en-US"/>
              <a:t>Provide onboarding guidance and tooltips.</a:t>
            </a:r>
            <a:endParaRPr lang="en-US"/>
          </a:p>
          <a:p>
            <a:pPr marL="0" indent="0">
              <a:buNone/>
            </a:pPr>
            <a:r>
              <a:rPr lang="en-US"/>
              <a:t>Example: Mobile apps with guided walkthroughs.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How quickly users can complete tasks once they’ve learned the design.</a:t>
            </a:r>
            <a:endParaRPr lang="en-US"/>
          </a:p>
          <a:p>
            <a:r>
              <a:rPr lang="en-US"/>
              <a:t>Saves time and effort for frequent users.</a:t>
            </a:r>
            <a:endParaRPr lang="en-US"/>
          </a:p>
          <a:p>
            <a:endParaRPr lang="en-US"/>
          </a:p>
          <a:p>
            <a:r>
              <a:rPr lang="en-US"/>
              <a:t>Design tips:</a:t>
            </a:r>
            <a:endParaRPr lang="en-US"/>
          </a:p>
          <a:p>
            <a:r>
              <a:rPr lang="en-US"/>
              <a:t>Provide shortcuts for expert users.</a:t>
            </a:r>
            <a:endParaRPr lang="en-US"/>
          </a:p>
          <a:p>
            <a:r>
              <a:rPr lang="en-US"/>
              <a:t>Optimize workflows with fewer clicks.</a:t>
            </a:r>
            <a:endParaRPr lang="en-US"/>
          </a:p>
          <a:p>
            <a:r>
              <a:rPr lang="en-US"/>
              <a:t>Reduce redundancy in interactions.</a:t>
            </a:r>
            <a:endParaRPr lang="en-US"/>
          </a:p>
          <a:p>
            <a:pPr marL="0" indent="0">
              <a:buNone/>
            </a:pPr>
            <a:r>
              <a:rPr lang="en-US"/>
              <a:t>Example: Keyboard shortcuts in professional software.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Memorability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How easily returning users can reestablish proficiency after a period of not using the design.</a:t>
            </a:r>
            <a:endParaRPr lang="en-US"/>
          </a:p>
          <a:p>
            <a:pPr marL="0" indent="0">
              <a:buNone/>
            </a:pPr>
            <a:r>
              <a:rPr lang="en-US"/>
              <a:t> Reduces retraining and frustration.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Design tips:</a:t>
            </a:r>
            <a:endParaRPr lang="en-US"/>
          </a:p>
          <a:p>
            <a:r>
              <a:rPr lang="en-US"/>
              <a:t>Keep key functions in consistent places.</a:t>
            </a:r>
            <a:endParaRPr lang="en-US"/>
          </a:p>
          <a:p>
            <a:r>
              <a:rPr lang="en-US"/>
              <a:t>Use predictable interaction patterns.</a:t>
            </a:r>
            <a:endParaRPr lang="en-US"/>
          </a:p>
          <a:p>
            <a:r>
              <a:rPr lang="en-US"/>
              <a:t>Avoid overcomplicated custom gestures.</a:t>
            </a:r>
            <a:endParaRPr lang="en-US"/>
          </a:p>
          <a:p>
            <a:pPr marL="0" indent="0">
              <a:buNone/>
            </a:pPr>
            <a:r>
              <a:rPr lang="en-US"/>
              <a:t>Example: Consistent menu locations in Microsoft Office.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Error Tolerance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 The system’s ability to prevent, detect, and recover from user errors.</a:t>
            </a:r>
            <a:endParaRPr lang="en-US"/>
          </a:p>
          <a:p>
            <a:pPr marL="0" indent="0">
              <a:buNone/>
            </a:pPr>
            <a:r>
              <a:rPr lang="en-US"/>
              <a:t> Prevents frustration and loss of work.</a:t>
            </a:r>
            <a:endParaRPr lang="en-US"/>
          </a:p>
          <a:p>
            <a:endParaRPr lang="en-US"/>
          </a:p>
          <a:p>
            <a:r>
              <a:rPr lang="en-US"/>
              <a:t>Design tips:</a:t>
            </a:r>
            <a:endParaRPr lang="en-US"/>
          </a:p>
          <a:p>
            <a:r>
              <a:rPr lang="en-US"/>
              <a:t>Provide undo/redo options.</a:t>
            </a:r>
            <a:endParaRPr lang="en-US"/>
          </a:p>
          <a:p>
            <a:r>
              <a:rPr lang="en-US"/>
              <a:t>Offer confirmation for destructive actions.</a:t>
            </a:r>
            <a:endParaRPr lang="en-US"/>
          </a:p>
          <a:p>
            <a:r>
              <a:rPr lang="en-US"/>
              <a:t>Use error messages that are clear and actionable.</a:t>
            </a:r>
            <a:endParaRPr lang="en-US"/>
          </a:p>
          <a:p>
            <a:pPr marL="0" indent="0">
              <a:buNone/>
            </a:pPr>
            <a:r>
              <a:rPr lang="en-US"/>
              <a:t>Example: Gmail’s “Undo Send” feature.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Satisfaction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The degree to which users enjoy and are comfortable with the design.</a:t>
            </a:r>
            <a:endParaRPr lang="en-US"/>
          </a:p>
          <a:p>
            <a:pPr marL="0" indent="0">
              <a:buNone/>
            </a:pPr>
            <a:r>
              <a:rPr lang="en-US"/>
              <a:t>Satisfied users are more likely to continue using and recommend the product.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Design tips:</a:t>
            </a:r>
            <a:endParaRPr lang="en-US"/>
          </a:p>
          <a:p>
            <a:r>
              <a:rPr lang="en-US"/>
              <a:t>Aesthetically pleasing design.</a:t>
            </a:r>
            <a:endParaRPr lang="en-US"/>
          </a:p>
          <a:p>
            <a:r>
              <a:rPr lang="en-US"/>
              <a:t>Personalization options.</a:t>
            </a:r>
            <a:endParaRPr lang="en-US"/>
          </a:p>
          <a:p>
            <a:r>
              <a:rPr lang="en-US"/>
              <a:t>Positive emotional engagement.</a:t>
            </a:r>
            <a:endParaRPr lang="en-US"/>
          </a:p>
          <a:p>
            <a:pPr marL="0" indent="0">
              <a:buNone/>
            </a:pPr>
            <a:r>
              <a:rPr lang="en-US"/>
              <a:t>Example: Spotify’s personalized playlists and visuals.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Visibility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Making important information and options easily discoverable.</a:t>
            </a:r>
            <a:endParaRPr lang="en-US"/>
          </a:p>
          <a:p>
            <a:pPr marL="0" indent="0">
              <a:buNone/>
            </a:pPr>
            <a:r>
              <a:rPr lang="en-US"/>
              <a:t>Avoids hidden features and confusion.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Design tips:</a:t>
            </a:r>
            <a:endParaRPr lang="en-US"/>
          </a:p>
          <a:p>
            <a:r>
              <a:rPr lang="en-US"/>
              <a:t>Keep primary actions visible without deep navigation.</a:t>
            </a:r>
            <a:endParaRPr lang="en-US"/>
          </a:p>
          <a:p>
            <a:r>
              <a:rPr lang="en-US"/>
              <a:t>Use clear labels and icons.</a:t>
            </a:r>
            <a:endParaRPr lang="en-US"/>
          </a:p>
          <a:p>
            <a:r>
              <a:rPr lang="en-US"/>
              <a:t>Make current system status visible.</a:t>
            </a:r>
            <a:endParaRPr lang="en-US"/>
          </a:p>
          <a:p>
            <a:pPr marL="0" indent="0">
              <a:buNone/>
            </a:pPr>
            <a:r>
              <a:rPr lang="en-US"/>
              <a:t>Example: Visible “Play/Pause” buttons in media players.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Assessment in the Design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Conduct usability testing</a:t>
            </a:r>
            <a:endParaRPr lang="en-US"/>
          </a:p>
          <a:p>
            <a:endParaRPr lang="en-US"/>
          </a:p>
          <a:p>
            <a:r>
              <a:rPr lang="en-US"/>
              <a:t>Analyze user feedback</a:t>
            </a:r>
            <a:endParaRPr lang="en-US"/>
          </a:p>
          <a:p>
            <a:endParaRPr lang="en-US"/>
          </a:p>
          <a:p>
            <a:r>
              <a:rPr lang="en-US"/>
              <a:t>Use analytics and performance metrics</a:t>
            </a:r>
            <a:endParaRPr lang="en-US"/>
          </a:p>
          <a:p>
            <a:endParaRPr lang="en-US"/>
          </a:p>
          <a:p>
            <a:r>
              <a:rPr lang="en-US"/>
              <a:t>Iterate design based on data and insights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Why assessment matters: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/>
          </a:p>
          <a:p>
            <a:r>
              <a:rPr lang="en-US"/>
              <a:t>Ensures the design meets user needs.</a:t>
            </a:r>
            <a:endParaRPr lang="en-US"/>
          </a:p>
          <a:p>
            <a:endParaRPr lang="en-US"/>
          </a:p>
          <a:p>
            <a:r>
              <a:rPr lang="en-US"/>
              <a:t>Helps identify usability issues early.</a:t>
            </a:r>
            <a:endParaRPr lang="en-US"/>
          </a:p>
          <a:p>
            <a:endParaRPr lang="en-US"/>
          </a:p>
          <a:p>
            <a:r>
              <a:rPr lang="en-US"/>
              <a:t>Informs decisions with real data.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Conduct Usability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Observing real users as they attempt tasks.</a:t>
            </a:r>
            <a:endParaRPr lang="en-US"/>
          </a:p>
          <a:p>
            <a:endParaRPr lang="en-US"/>
          </a:p>
          <a:p>
            <a:r>
              <a:rPr lang="en-US"/>
              <a:t>Purpose: Identify barriers, confusion, and inefficiencies.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Best practices:</a:t>
            </a:r>
            <a:endParaRPr lang="en-US"/>
          </a:p>
          <a:p>
            <a:r>
              <a:rPr lang="en-US"/>
              <a:t>Test with representative users.</a:t>
            </a:r>
            <a:endParaRPr lang="en-US"/>
          </a:p>
          <a:p>
            <a:r>
              <a:rPr lang="en-US"/>
              <a:t>Provide realistic tasks.</a:t>
            </a:r>
            <a:endParaRPr lang="en-US"/>
          </a:p>
          <a:p>
            <a:r>
              <a:rPr lang="en-US"/>
              <a:t>Observe without interfering.</a:t>
            </a:r>
            <a:endParaRPr lang="en-US"/>
          </a:p>
          <a:p>
            <a:pPr marL="0" indent="0">
              <a:buNone/>
            </a:pPr>
            <a:r>
              <a:rPr lang="en-US"/>
              <a:t>Example: Testing a mobile banking app to see if users can transfer funds without assistance.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Analyze User Feedback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Sources:</a:t>
            </a:r>
            <a:endParaRPr lang="en-US"/>
          </a:p>
          <a:p>
            <a:r>
              <a:rPr lang="en-US"/>
              <a:t>Surveys &amp; questionnaires.</a:t>
            </a:r>
            <a:endParaRPr lang="en-US"/>
          </a:p>
          <a:p>
            <a:r>
              <a:rPr lang="en-US"/>
              <a:t>Interviews &amp; focus groups.</a:t>
            </a:r>
            <a:endParaRPr lang="en-US"/>
          </a:p>
          <a:p>
            <a:r>
              <a:rPr lang="en-US"/>
              <a:t>App store reviews &amp; social media comments.</a:t>
            </a:r>
            <a:endParaRPr lang="en-US"/>
          </a:p>
          <a:p>
            <a:endParaRPr lang="en-US"/>
          </a:p>
          <a:p>
            <a:r>
              <a:rPr lang="en-US"/>
              <a:t>Benefits:</a:t>
            </a:r>
            <a:endParaRPr lang="en-US"/>
          </a:p>
          <a:p>
            <a:r>
              <a:rPr lang="en-US"/>
              <a:t>Understand pain points directly from users.</a:t>
            </a:r>
            <a:endParaRPr lang="en-US"/>
          </a:p>
          <a:p>
            <a:r>
              <a:rPr lang="en-US"/>
              <a:t>Prioritize changes based on common issues.</a:t>
            </a:r>
            <a:endParaRPr lang="en-US"/>
          </a:p>
          <a:p>
            <a:pPr marL="0" indent="0">
              <a:buNone/>
            </a:pPr>
            <a:r>
              <a:rPr lang="en-US"/>
              <a:t>Example: E-commerce site changes checkout process after users complain about too many steps.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3. Use of Design Tools and Documentation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 tools like Figma, Adobe XD, Notion, and Jira</a:t>
            </a:r>
            <a:endParaRPr lang="en-US"/>
          </a:p>
          <a:p>
            <a:endParaRPr lang="en-US"/>
          </a:p>
          <a:p>
            <a:r>
              <a:rPr lang="en-US"/>
              <a:t>Maintain up-to-date design systems and style guides</a:t>
            </a:r>
            <a:endParaRPr lang="en-US"/>
          </a:p>
          <a:p>
            <a:endParaRPr lang="en-US"/>
          </a:p>
          <a:p>
            <a:r>
              <a:rPr lang="en-US"/>
              <a:t>Document design decisions for future reference and handoff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Use Analytics &amp; Performance Metrics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Tools: Google Analytics, Mixpanel, Heatmaps, A/B testing tools.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What to measure:</a:t>
            </a:r>
            <a:endParaRPr lang="en-US"/>
          </a:p>
          <a:p>
            <a:r>
              <a:rPr lang="en-US"/>
              <a:t>Task completion rates.</a:t>
            </a:r>
            <a:endParaRPr lang="en-US"/>
          </a:p>
          <a:p>
            <a:r>
              <a:rPr lang="en-US"/>
              <a:t>Time on task.</a:t>
            </a:r>
            <a:endParaRPr lang="en-US"/>
          </a:p>
          <a:p>
            <a:r>
              <a:rPr lang="en-US"/>
              <a:t>Drop-off points.</a:t>
            </a:r>
            <a:endParaRPr lang="en-US"/>
          </a:p>
          <a:p>
            <a:r>
              <a:rPr lang="en-US"/>
              <a:t>Click paths.</a:t>
            </a:r>
            <a:endParaRPr lang="en-US"/>
          </a:p>
          <a:p>
            <a:endParaRPr lang="en-US"/>
          </a:p>
          <a:p>
            <a:r>
              <a:rPr lang="en-US"/>
              <a:t>Example: Analytics reveal that 40% of users abandon sign-up after the payment step → prompts redesign.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Iterate Design Based on Data &amp; Insights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210" y="1825625"/>
            <a:ext cx="11370310" cy="47250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/>
              <a:t>Improving design in cycles using test results and feedback.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Benefits:</a:t>
            </a:r>
            <a:endParaRPr lang="en-US"/>
          </a:p>
          <a:p>
            <a:endParaRPr lang="en-US"/>
          </a:p>
          <a:p>
            <a:r>
              <a:rPr lang="en-US"/>
              <a:t>Continuous improvement.</a:t>
            </a:r>
            <a:endParaRPr lang="en-US"/>
          </a:p>
          <a:p>
            <a:r>
              <a:rPr lang="en-US"/>
              <a:t>Aligns design with evolving user needs.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Approach:</a:t>
            </a:r>
            <a:endParaRPr lang="en-US"/>
          </a:p>
          <a:p>
            <a:r>
              <a:rPr lang="en-US"/>
              <a:t>Prototype → Test → Analyze → Refine.</a:t>
            </a:r>
            <a:endParaRPr lang="en-US"/>
          </a:p>
          <a:p>
            <a:r>
              <a:rPr lang="en-US"/>
              <a:t>Repeat until usability goals are met.</a:t>
            </a:r>
            <a:endParaRPr lang="en-US"/>
          </a:p>
          <a:p>
            <a:pPr marL="0" indent="0">
              <a:buNone/>
            </a:pPr>
            <a:r>
              <a:rPr lang="en-US"/>
              <a:t>Example: Social media app updates navigation based on repeated feedback and engagement data.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Usability Problems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Usability issues are a major reason why products fail to engage users.</a:t>
            </a:r>
            <a:endParaRPr lang="en-US"/>
          </a:p>
          <a:p>
            <a:r>
              <a:rPr lang="en-US"/>
              <a:t>They can lead to frustration, mistakes, and even complete abandonment of the product.</a:t>
            </a:r>
            <a:endParaRPr lang="en-US"/>
          </a:p>
          <a:p>
            <a:r>
              <a:rPr lang="en-US"/>
              <a:t>Some common issues include: inconsistent navigation, overcrowded layouts, missing feedback, slow performance, and designs that exclude people with disabilities.</a:t>
            </a:r>
            <a:endParaRPr lang="en-US"/>
          </a:p>
          <a:p>
            <a:r>
              <a:rPr lang="en-US"/>
              <a:t>Recognizing these early helps in creating smoother, more enjoyable user experiences.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Inconsistent 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menus, labels, or page structures keep changing, users struggle to find their way.</a:t>
            </a:r>
            <a:endParaRPr lang="en-US"/>
          </a:p>
          <a:p>
            <a:r>
              <a:rPr lang="en-US"/>
              <a:t>It breaks their mental map of the product and forces them to relearn navigation each time.</a:t>
            </a:r>
            <a:endParaRPr lang="en-US"/>
          </a:p>
          <a:p>
            <a:r>
              <a:rPr lang="en-US"/>
              <a:t>Designs that keep navigation consistent across screens and use familiar patterns make it easier for people to explore and accomplish tasks.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Cluttered User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Packing too much information, too many buttons, or too many visuals into one screen overwhelms the user.</a:t>
            </a:r>
            <a:endParaRPr lang="en-US"/>
          </a:p>
          <a:p>
            <a:r>
              <a:rPr lang="en-US"/>
              <a:t>The most important actions and information get buried under visual noise.</a:t>
            </a:r>
            <a:endParaRPr lang="en-US"/>
          </a:p>
          <a:p>
            <a:r>
              <a:rPr lang="en-US"/>
              <a:t>Clean layouts with clear hierarchy, adequate spacing, and focus on the essentials help users concentrate on what matters.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Lack of Feedback or Confirmations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When users perform an action — like pressing a button or submitting a form — they expect a clear response.</a:t>
            </a:r>
            <a:endParaRPr lang="en-US"/>
          </a:p>
          <a:p>
            <a:r>
              <a:rPr lang="en-US"/>
              <a:t>Without visual or audio confirmation, they may repeat the action or think the system isn’t working.</a:t>
            </a:r>
            <a:endParaRPr lang="en-US"/>
          </a:p>
          <a:p>
            <a:r>
              <a:rPr lang="en-US"/>
              <a:t>Simple indicators such as loading spinners, success messages, or progress bars can reassure users and guide them to the next step.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Poor Performance and Lag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Slow responses, frozen screens, or long load times can cause users to give up entirely.</a:t>
            </a:r>
            <a:endParaRPr lang="en-US"/>
          </a:p>
          <a:p>
            <a:r>
              <a:rPr lang="en-US"/>
              <a:t>Every second of delay makes a product feel less reliable and less enjoyable.</a:t>
            </a:r>
            <a:endParaRPr lang="en-US"/>
          </a:p>
          <a:p>
            <a:r>
              <a:rPr lang="en-US"/>
              <a:t>Optimizing performance — through faster code, reduced file sizes, and efficient server handling — keeps interactions smooth and responsive.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Accessibility Barriers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If a design ignores accessibility needs, it can shut out a large part of the audience.</a:t>
            </a:r>
            <a:endParaRPr lang="en-US"/>
          </a:p>
          <a:p>
            <a:r>
              <a:rPr lang="en-US"/>
              <a:t>Low contrast text, missing alt text for images, or interfaces that can’t be navigated with a keyboard all create barriers.</a:t>
            </a:r>
            <a:endParaRPr lang="en-US"/>
          </a:p>
          <a:p>
            <a:r>
              <a:rPr lang="en-US"/>
              <a:t>Designing with accessibility guidelines in mind ensures that everyone, including those with disabilities, can use the product effectively.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Practical Measures of Usability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504950"/>
            <a:ext cx="10622280" cy="4672330"/>
          </a:xfrm>
        </p:spPr>
        <p:txBody>
          <a:bodyPr>
            <a:normAutofit fontScale="65000"/>
          </a:bodyPr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Usability can’t be judged only by how something looks — we need real measurements of how it performs for actual users.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measures help: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 strengths and weaknesses in design.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 improvements after changes.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different versions of a product.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Five practical, widely used metrics:</a:t>
            </a:r>
            <a:endParaRPr lang="en-US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Task success rate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Time taken per task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Number of user errors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User satisfaction ratings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/>
              <a:t>Support/help requests</a:t>
            </a:r>
            <a:endParaRPr lang="en-US"/>
          </a:p>
          <a:p>
            <a: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en-US">
                <a:sym typeface="+mn-ea"/>
              </a:rPr>
              <a:t>Task Success Rate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This measures the percentage of users who can complete a task without assistance.</a:t>
            </a:r>
            <a:endParaRPr lang="en-US"/>
          </a:p>
          <a:p>
            <a:endParaRPr lang="en-US"/>
          </a:p>
          <a:p>
            <a:r>
              <a:rPr lang="en-US"/>
              <a:t>High success rate → design is intuitive.</a:t>
            </a:r>
            <a:endParaRPr lang="en-US"/>
          </a:p>
          <a:p>
            <a:endParaRPr lang="en-US"/>
          </a:p>
          <a:p>
            <a:r>
              <a:rPr lang="en-US"/>
              <a:t>Low success rate → something is unclear or broken.</a:t>
            </a:r>
            <a:endParaRPr lang="en-US"/>
          </a:p>
          <a:p>
            <a:r>
              <a:rPr lang="en-US"/>
              <a:t>Often measured during usability testing by setting realistic tasks and seeing how many participants finish them correctly.</a:t>
            </a:r>
            <a:endParaRPr lang="en-US"/>
          </a:p>
          <a:p>
            <a:r>
              <a:rPr lang="en-US"/>
              <a:t>Example: If 8 out of 10 users can complete checkout on an e-commerce site, the success rate is 80%.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4. Iterative Reviews and Feedback Cycles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Conduct frequent design critiques</a:t>
            </a:r>
            <a:endParaRPr lang="en-US"/>
          </a:p>
          <a:p>
            <a:endParaRPr lang="en-US"/>
          </a:p>
          <a:p>
            <a:r>
              <a:rPr lang="en-US"/>
              <a:t>Gather stakeholder and user feedback regularly</a:t>
            </a:r>
            <a:endParaRPr lang="en-US"/>
          </a:p>
          <a:p>
            <a:endParaRPr lang="en-US"/>
          </a:p>
          <a:p>
            <a:r>
              <a:rPr lang="en-US"/>
              <a:t>Use agile workflows and rapid prototyping for continuous improvement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>
                <a:sym typeface="+mn-ea"/>
              </a:rPr>
              <a:t>Time Taken Per Task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Even if a task is completed successfully, it matters how long it takes.</a:t>
            </a:r>
            <a:endParaRPr lang="en-US"/>
          </a:p>
          <a:p>
            <a:endParaRPr lang="en-US"/>
          </a:p>
          <a:p>
            <a:r>
              <a:rPr lang="en-US"/>
              <a:t>Shorter times (without rushing) indicate efficient design.</a:t>
            </a:r>
            <a:endParaRPr lang="en-US"/>
          </a:p>
          <a:p>
            <a:endParaRPr lang="en-US"/>
          </a:p>
          <a:p>
            <a:r>
              <a:rPr lang="en-US"/>
              <a:t>Long times may mean unnecessary steps, confusing layouts, or performance delays.</a:t>
            </a:r>
            <a:endParaRPr lang="en-US"/>
          </a:p>
          <a:p>
            <a:r>
              <a:rPr lang="en-US"/>
              <a:t>Benchmarking this metric over time can show if design changes improve speed.</a:t>
            </a:r>
            <a:endParaRPr lang="en-US"/>
          </a:p>
          <a:p>
            <a:r>
              <a:rPr lang="en-US"/>
              <a:t>Example: Redesigning a form so users fill it out in 2 minutes instead of 5.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</a:t>
            </a:r>
            <a:r>
              <a:rPr lang="en-US">
                <a:sym typeface="+mn-ea"/>
              </a:rPr>
              <a:t>Number of User Errors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Tracks how often users make mistakes while completing tasks.</a:t>
            </a:r>
            <a:endParaRPr lang="en-US"/>
          </a:p>
          <a:p>
            <a:endParaRPr lang="en-US"/>
          </a:p>
          <a:p>
            <a:r>
              <a:rPr lang="en-US"/>
              <a:t>Fewer errors → design is clear and guides users well.</a:t>
            </a:r>
            <a:endParaRPr lang="en-US"/>
          </a:p>
          <a:p>
            <a:endParaRPr lang="en-US"/>
          </a:p>
          <a:p>
            <a:r>
              <a:rPr lang="en-US"/>
              <a:t>Frequent errors often point to misleading labels, unclear instructions, or hidden controls.</a:t>
            </a:r>
            <a:endParaRPr lang="en-US"/>
          </a:p>
          <a:p>
            <a:r>
              <a:rPr lang="en-US"/>
              <a:t>Designers can fix these by improving affordances, instructions, or layout.</a:t>
            </a:r>
            <a:endParaRPr lang="en-US"/>
          </a:p>
          <a:p>
            <a:r>
              <a:rPr lang="en-US"/>
              <a:t>Example: Users repeatedly clicking the wrong button because two actions are placed too close together.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4. User Satisfaction Ratings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Goes beyond efficiency to measure how users feel about their experience.</a:t>
            </a:r>
            <a:endParaRPr lang="en-US"/>
          </a:p>
          <a:p>
            <a:r>
              <a:rPr lang="en-US"/>
              <a:t>Collected through surveys like SUS (System Usability Scale) or short post-task ratings.</a:t>
            </a:r>
            <a:endParaRPr lang="en-US"/>
          </a:p>
          <a:p>
            <a:r>
              <a:rPr lang="en-US"/>
              <a:t>Combines emotional response with functional evaluation.</a:t>
            </a:r>
            <a:endParaRPr lang="en-US"/>
          </a:p>
          <a:p>
            <a:r>
              <a:rPr lang="en-US"/>
              <a:t>Example: A 1–5 rating after each major task, asking “How easy was that to complete?”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</a:t>
            </a:r>
            <a:r>
              <a:rPr lang="en-US">
                <a:sym typeface="+mn-ea"/>
              </a:rPr>
              <a:t>Support/Help Requests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Measures how often users need to contact support or search for help to complete tasks.</a:t>
            </a:r>
            <a:endParaRPr lang="en-US"/>
          </a:p>
          <a:p>
            <a:r>
              <a:rPr lang="en-US"/>
              <a:t>A high number of requests means users can’t find answers or solve issues themselves.</a:t>
            </a:r>
            <a:endParaRPr lang="en-US"/>
          </a:p>
          <a:p>
            <a:r>
              <a:rPr lang="en-US"/>
              <a:t>Design improvements should aim to reduce dependency on support by making help features more visible and intuitive.</a:t>
            </a:r>
            <a:endParaRPr lang="en-US"/>
          </a:p>
          <a:p>
            <a:r>
              <a:rPr lang="en-US"/>
              <a:t>Example: Adding contextual help tips reduces support calls for password resets.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 Measures of Usability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Completion time</a:t>
            </a:r>
            <a:endParaRPr lang="en-US"/>
          </a:p>
          <a:p>
            <a:endParaRPr lang="en-US"/>
          </a:p>
          <a:p>
            <a:r>
              <a:rPr lang="en-US"/>
              <a:t>Number of clicks or taps</a:t>
            </a:r>
            <a:endParaRPr lang="en-US"/>
          </a:p>
          <a:p>
            <a:endParaRPr lang="en-US"/>
          </a:p>
          <a:p>
            <a:r>
              <a:rPr lang="en-US"/>
              <a:t>Error frequency</a:t>
            </a:r>
            <a:endParaRPr lang="en-US"/>
          </a:p>
          <a:p>
            <a:endParaRPr lang="en-US"/>
          </a:p>
          <a:p>
            <a:r>
              <a:rPr lang="en-US"/>
              <a:t>Task efficiency score</a:t>
            </a:r>
            <a:endParaRPr lang="en-US"/>
          </a:p>
          <a:p>
            <a:endParaRPr lang="en-US"/>
          </a:p>
          <a:p>
            <a:r>
              <a:rPr lang="en-US"/>
              <a:t>Retention of user knowledge</a:t>
            </a:r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 Measures of Usability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Objective measures are quantitative metrics — they are based on facts, not opinions.</a:t>
            </a:r>
            <a:endParaRPr lang="en-US"/>
          </a:p>
          <a:p>
            <a:endParaRPr lang="en-US"/>
          </a:p>
          <a:p>
            <a:r>
              <a:rPr lang="en-US"/>
              <a:t>They help designers evaluate usability with hard evidence.</a:t>
            </a:r>
            <a:endParaRPr lang="en-US"/>
          </a:p>
          <a:p>
            <a:endParaRPr lang="en-US"/>
          </a:p>
          <a:p>
            <a:r>
              <a:rPr lang="en-US"/>
              <a:t>These metrics are especially useful for comparing designs, tracking improvements, and making data-driven decisions.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en-US">
                <a:sym typeface="+mn-ea"/>
              </a:rPr>
              <a:t>Completion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Measures how long it takes a user to finish a task from start to finish.</a:t>
            </a:r>
            <a:endParaRPr lang="en-US"/>
          </a:p>
          <a:p>
            <a:r>
              <a:rPr lang="en-US"/>
              <a:t>Shorter times usually indicate more efficient design — as long as quality isn’t sacrificed.</a:t>
            </a:r>
            <a:endParaRPr lang="en-US"/>
          </a:p>
          <a:p>
            <a:r>
              <a:rPr lang="en-US"/>
              <a:t>Useful for comparing:</a:t>
            </a:r>
            <a:endParaRPr lang="en-US"/>
          </a:p>
          <a:p>
            <a:r>
              <a:rPr lang="en-US"/>
              <a:t>Old vs. new designs</a:t>
            </a:r>
            <a:endParaRPr lang="en-US"/>
          </a:p>
          <a:p>
            <a:r>
              <a:rPr lang="en-US"/>
              <a:t>Different versions of a feature</a:t>
            </a:r>
            <a:endParaRPr lang="en-US"/>
          </a:p>
          <a:p>
            <a:pPr marL="0" indent="0">
              <a:buNone/>
            </a:pPr>
            <a:r>
              <a:rPr lang="en-US"/>
              <a:t>Example: Redesigning a checkout flow so users can complete purchases in 1 minute instead of 3.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>
                <a:sym typeface="+mn-ea"/>
              </a:rPr>
              <a:t>Number of Clicks or Taps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Tracks how many interactions are needed to complete a task.</a:t>
            </a:r>
            <a:endParaRPr lang="en-US"/>
          </a:p>
          <a:p>
            <a:endParaRPr lang="en-US"/>
          </a:p>
          <a:p>
            <a:r>
              <a:rPr lang="en-US"/>
              <a:t>Fewer clicks often mean a more streamlined process.</a:t>
            </a:r>
            <a:endParaRPr lang="en-US"/>
          </a:p>
          <a:p>
            <a:endParaRPr lang="en-US"/>
          </a:p>
          <a:p>
            <a:r>
              <a:rPr lang="en-US"/>
              <a:t>Can reveal unnecessary steps or hidden functions.</a:t>
            </a:r>
            <a:endParaRPr lang="en-US"/>
          </a:p>
          <a:p>
            <a:endParaRPr lang="en-US"/>
          </a:p>
          <a:p>
            <a:r>
              <a:rPr lang="en-US"/>
              <a:t>Example: Simplifying a banking app so transferring money requires 3 taps instead of 6.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</a:t>
            </a:r>
            <a:r>
              <a:rPr lang="en-US">
                <a:sym typeface="+mn-ea"/>
              </a:rPr>
              <a:t>Error Frequency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Counts the number of mistakes users make while completing tasks.</a:t>
            </a:r>
            <a:endParaRPr lang="en-US"/>
          </a:p>
          <a:p>
            <a:pPr marL="0" indent="0">
              <a:buNone/>
            </a:pPr>
            <a:r>
              <a:rPr lang="en-US"/>
              <a:t>Common types:</a:t>
            </a:r>
            <a:endParaRPr lang="en-US"/>
          </a:p>
          <a:p>
            <a:r>
              <a:rPr lang="en-US"/>
              <a:t>Selecting the wrong option</a:t>
            </a:r>
            <a:endParaRPr lang="en-US"/>
          </a:p>
          <a:p>
            <a:r>
              <a:rPr lang="en-US"/>
              <a:t>Entering invalid data</a:t>
            </a:r>
            <a:endParaRPr lang="en-US"/>
          </a:p>
          <a:p>
            <a:r>
              <a:rPr lang="en-US"/>
              <a:t>Navigating to the wrong page</a:t>
            </a:r>
            <a:endParaRPr lang="en-US"/>
          </a:p>
          <a:p>
            <a:r>
              <a:rPr lang="en-US"/>
              <a:t>Reducing error frequency improves both speed and user confidence.</a:t>
            </a:r>
            <a:endParaRPr lang="en-US"/>
          </a:p>
          <a:p>
            <a:endParaRPr lang="en-US"/>
          </a:p>
          <a:p>
            <a:r>
              <a:rPr lang="en-US"/>
              <a:t>Example: Changing similar-looking buttons to clearly distinct colors to reduce accidental clicks.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</a:t>
            </a:r>
            <a:r>
              <a:rPr lang="en-US">
                <a:sym typeface="+mn-ea"/>
              </a:rPr>
              <a:t>Task Efficiency Score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Combines multiple measures (success rate, time, and errors) into a single efficiency metric.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Formula can vary, but often:</a:t>
            </a:r>
            <a:endParaRPr lang="en-US"/>
          </a:p>
          <a:p>
            <a:r>
              <a:rPr lang="en-US"/>
              <a:t>Efficiency = (Task Success Rate ÷ Time) – Error Penalty</a:t>
            </a:r>
            <a:endParaRPr lang="en-US"/>
          </a:p>
          <a:p>
            <a:endParaRPr lang="en-US"/>
          </a:p>
          <a:p>
            <a:r>
              <a:rPr lang="en-US"/>
              <a:t>Helps compare overall usability across different designs or user groups.</a:t>
            </a:r>
            <a:endParaRPr lang="en-US"/>
          </a:p>
          <a:p>
            <a:r>
              <a:rPr lang="en-US"/>
              <a:t>Example: Two versions of an app may have similar success rates, but the one with shorter times and fewer errors will have a higher efficiency score.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Iterative Feedback Loop – Real-life Example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9905" y="1825625"/>
            <a:ext cx="108445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</a:t>
            </a:r>
            <a:r>
              <a:rPr lang="en-US">
                <a:sym typeface="+mn-ea"/>
              </a:rPr>
              <a:t>Retention of User Knowledge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/>
          </a:p>
          <a:p>
            <a:r>
              <a:rPr lang="en-US"/>
              <a:t>Measures how well users remember how to use a product after a break.</a:t>
            </a:r>
            <a:endParaRPr lang="en-US"/>
          </a:p>
          <a:p>
            <a:r>
              <a:rPr lang="en-US"/>
              <a:t>Important for tools that aren’t used daily.</a:t>
            </a:r>
            <a:endParaRPr lang="en-US"/>
          </a:p>
          <a:p>
            <a:r>
              <a:rPr lang="en-US"/>
              <a:t>Tested by asking returning users to perform key tasks without re-training.</a:t>
            </a:r>
            <a:endParaRPr lang="en-US"/>
          </a:p>
          <a:p>
            <a:pPr marL="0" indent="0">
              <a:buNone/>
            </a:pPr>
            <a:r>
              <a:rPr lang="en-US"/>
              <a:t>Example: If a user can log in and update their profile after not using an app for 2 weeks, retention is good.</a:t>
            </a:r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Golden Rules of 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/>
          </a:bodyPr>
          <a:p>
            <a:r>
              <a:rPr lang="en-US"/>
              <a:t>Strive for consistency</a:t>
            </a:r>
            <a:endParaRPr lang="en-US"/>
          </a:p>
          <a:p>
            <a:r>
              <a:rPr lang="en-US"/>
              <a:t>Enable frequent users with shortcuts</a:t>
            </a:r>
            <a:endParaRPr lang="en-US"/>
          </a:p>
          <a:p>
            <a:r>
              <a:rPr lang="en-US"/>
              <a:t>Offer informative feedback</a:t>
            </a:r>
            <a:endParaRPr lang="en-US"/>
          </a:p>
          <a:p>
            <a:r>
              <a:rPr lang="en-US"/>
              <a:t>Design simple error handling</a:t>
            </a:r>
            <a:endParaRPr lang="en-US"/>
          </a:p>
          <a:p>
            <a:r>
              <a:rPr lang="en-US"/>
              <a:t>Permit easy reversal of actions</a:t>
            </a:r>
            <a:endParaRPr lang="en-US"/>
          </a:p>
          <a:p>
            <a:r>
              <a:rPr lang="en-US"/>
              <a:t>Support user control and freedom</a:t>
            </a:r>
            <a:endParaRPr lang="en-US"/>
          </a:p>
          <a:p>
            <a:r>
              <a:rPr lang="en-US"/>
              <a:t>Offer flexibility and efficiency</a:t>
            </a:r>
            <a:endParaRPr lang="en-US"/>
          </a:p>
          <a:p>
            <a:r>
              <a:rPr lang="en-US"/>
              <a:t>Reduce memory load</a:t>
            </a:r>
            <a:endParaRPr lang="en-US"/>
          </a:p>
          <a:p>
            <a:r>
              <a:rPr lang="en-US"/>
              <a:t>Use aesthetic and minimalist design</a:t>
            </a:r>
            <a:endParaRPr lang="en-US"/>
          </a:p>
          <a:p>
            <a:r>
              <a:rPr lang="en-US"/>
              <a:t>Provide help and documentation</a:t>
            </a:r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Golden Rules of 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Good interface design improves usability, efficiency, and user satisfaction.</a:t>
            </a:r>
            <a:endParaRPr lang="en-US"/>
          </a:p>
          <a:p>
            <a:endParaRPr lang="en-US"/>
          </a:p>
          <a:p>
            <a:r>
              <a:rPr lang="en-US"/>
              <a:t>These “Golden Rules” are based on principles of human-computer interaction (HCI).</a:t>
            </a:r>
            <a:endParaRPr lang="en-US"/>
          </a:p>
          <a:p>
            <a:endParaRPr lang="en-US"/>
          </a:p>
          <a:p>
            <a:r>
              <a:rPr lang="en-US"/>
              <a:t>Applying them ensures your product is easy to learn, efficient to use, and pleasant to interact with.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1. </a:t>
            </a:r>
            <a:r>
              <a:rPr lang="en-US">
                <a:sym typeface="+mn-ea"/>
              </a:rPr>
              <a:t>Strive for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Keep layouts, terminology, colors, and controls uniform throughout the interface.</a:t>
            </a:r>
            <a:endParaRPr lang="en-US"/>
          </a:p>
          <a:p>
            <a:endParaRPr lang="en-US"/>
          </a:p>
          <a:p>
            <a:r>
              <a:rPr lang="en-US"/>
              <a:t>Consistency reduces the user’s learning curve.</a:t>
            </a:r>
            <a:endParaRPr lang="en-US"/>
          </a:p>
          <a:p>
            <a:endParaRPr lang="en-US"/>
          </a:p>
          <a:p>
            <a:r>
              <a:rPr lang="en-US"/>
              <a:t>Example: The ‘Save’ button is always in the same location with the same label across screens.</a:t>
            </a:r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2. </a:t>
            </a:r>
            <a:r>
              <a:rPr lang="en-US">
                <a:sym typeface="+mn-ea"/>
              </a:rPr>
              <a:t>Enable Frequent Users with Shortcuts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Power users often repeat the same actions — shortcuts save them time.</a:t>
            </a:r>
            <a:endParaRPr lang="en-US"/>
          </a:p>
          <a:p>
            <a:endParaRPr lang="en-US"/>
          </a:p>
          <a:p>
            <a:r>
              <a:rPr lang="en-US"/>
              <a:t>Provide keyboard shortcuts, gesture controls, or quick-access menus.</a:t>
            </a:r>
            <a:endParaRPr lang="en-US"/>
          </a:p>
          <a:p>
            <a:endParaRPr lang="en-US"/>
          </a:p>
          <a:p>
            <a:r>
              <a:rPr lang="en-US"/>
              <a:t>Example: Ctrl + S for saving, swipe actions in mobile apps.</a:t>
            </a:r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</a:t>
            </a:r>
            <a:r>
              <a:rPr lang="en-US">
                <a:sym typeface="+mn-ea"/>
              </a:rPr>
              <a:t>Offer Informative Feedback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Every user action should have a clear response from the system.</a:t>
            </a:r>
            <a:endParaRPr lang="en-US"/>
          </a:p>
          <a:p>
            <a:endParaRPr lang="en-US"/>
          </a:p>
          <a:p>
            <a:r>
              <a:rPr lang="en-US"/>
              <a:t>Feedback can be visual (loading bars), auditory (alert sounds), or textual (confirmation messages).</a:t>
            </a:r>
            <a:endParaRPr lang="en-US"/>
          </a:p>
          <a:p>
            <a:endParaRPr lang="en-US"/>
          </a:p>
          <a:p>
            <a:r>
              <a:rPr lang="en-US"/>
              <a:t>Example: Showing “File uploaded successfully” after a user uploads a document.</a:t>
            </a:r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4. </a:t>
            </a:r>
            <a:r>
              <a:rPr lang="en-US">
                <a:sym typeface="+mn-ea"/>
              </a:rPr>
              <a:t>Design Simple Error Handling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Prevent errors where possible, and guide users to recover from mistakes easily.</a:t>
            </a:r>
            <a:endParaRPr lang="en-US"/>
          </a:p>
          <a:p>
            <a:endParaRPr lang="en-US"/>
          </a:p>
          <a:p>
            <a:r>
              <a:rPr lang="en-US"/>
              <a:t>Use clear error messages that explain the problem and suggest a solution.</a:t>
            </a:r>
            <a:endParaRPr lang="en-US"/>
          </a:p>
          <a:p>
            <a:endParaRPr lang="en-US"/>
          </a:p>
          <a:p>
            <a:r>
              <a:rPr lang="en-US"/>
              <a:t>Example: “Password must have at least 8 characters” instead of “Invalid password.”</a:t>
            </a: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5. </a:t>
            </a:r>
            <a:r>
              <a:rPr lang="en-US">
                <a:sym typeface="+mn-ea"/>
              </a:rPr>
              <a:t>Permit Easy Reversal of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Allow users to undo or cancel actions without penalty.</a:t>
            </a:r>
            <a:endParaRPr lang="en-US"/>
          </a:p>
          <a:p>
            <a:endParaRPr lang="en-US"/>
          </a:p>
          <a:p>
            <a:r>
              <a:rPr lang="en-US"/>
              <a:t>This encourages exploration and reduces fear of making mistakes.</a:t>
            </a:r>
            <a:endParaRPr lang="en-US"/>
          </a:p>
          <a:p>
            <a:endParaRPr lang="en-US"/>
          </a:p>
          <a:p>
            <a:r>
              <a:rPr lang="en-US"/>
              <a:t>Example: A ‘Trash’ folder where deleted files can be restored.</a:t>
            </a:r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6. </a:t>
            </a:r>
            <a:r>
              <a:rPr lang="en-US">
                <a:sym typeface="+mn-ea"/>
              </a:rPr>
              <a:t>Support User Control and Freedom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Users should feel they are in charge of the system, not trapped by it.</a:t>
            </a:r>
            <a:endParaRPr lang="en-US"/>
          </a:p>
          <a:p>
            <a:endParaRPr lang="en-US"/>
          </a:p>
          <a:p>
            <a:r>
              <a:rPr lang="en-US"/>
              <a:t>Avoid forcing unnecessary steps or locking users into specific flows.</a:t>
            </a:r>
            <a:endParaRPr lang="en-US"/>
          </a:p>
          <a:p>
            <a:endParaRPr lang="en-US"/>
          </a:p>
          <a:p>
            <a:r>
              <a:rPr lang="en-US"/>
              <a:t>Example: Allowing users to skip an onboarding tutorial.</a:t>
            </a:r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7. </a:t>
            </a:r>
            <a:r>
              <a:rPr lang="en-US">
                <a:sym typeface="+mn-ea"/>
              </a:rPr>
              <a:t>Offer Flexibility and Efficiency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Adapt the interface for both novice and expert users.</a:t>
            </a:r>
            <a:endParaRPr lang="en-US"/>
          </a:p>
          <a:p>
            <a:endParaRPr lang="en-US"/>
          </a:p>
          <a:p>
            <a:r>
              <a:rPr lang="en-US"/>
              <a:t>Include features like customization, templates, or advanced options.</a:t>
            </a:r>
            <a:endParaRPr lang="en-US"/>
          </a:p>
          <a:p>
            <a:endParaRPr lang="en-US"/>
          </a:p>
          <a:p>
            <a:r>
              <a:rPr lang="en-US"/>
              <a:t>Example: A design tool with both a simple mode and an advanced editing mode.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Organizational Design to Support Usability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Integrate UX teams in project lifecycle</a:t>
            </a:r>
            <a:endParaRPr lang="en-US"/>
          </a:p>
          <a:p>
            <a:endParaRPr lang="en-US"/>
          </a:p>
          <a:p>
            <a:r>
              <a:rPr lang="en-US"/>
              <a:t>Promote a user-centered culture</a:t>
            </a:r>
            <a:endParaRPr lang="en-US"/>
          </a:p>
          <a:p>
            <a:endParaRPr lang="en-US"/>
          </a:p>
          <a:p>
            <a:r>
              <a:rPr lang="en-US"/>
              <a:t>Provide training and usability resources</a:t>
            </a:r>
            <a:endParaRPr lang="en-US"/>
          </a:p>
          <a:p>
            <a:endParaRPr lang="en-US"/>
          </a:p>
          <a:p>
            <a:r>
              <a:rPr lang="en-US"/>
              <a:t>Appoint usability advocates or champions</a:t>
            </a:r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8. </a:t>
            </a:r>
            <a:r>
              <a:rPr lang="en-US" b="1">
                <a:latin typeface="Arial Bold" panose="020B0604020202090204" charset="0"/>
                <a:cs typeface="Arial Bold" panose="020B0604020202090204" charset="0"/>
                <a:sym typeface="+mn-ea"/>
              </a:rPr>
              <a:t>Reduce Memory Load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Users shouldn’t have to remember too much information from one screen to another.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Keep important info visible or provide cues.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endParaRPr lang="en-US" b="1">
              <a:latin typeface="Arial Bold" panose="020B0604020202090204" charset="0"/>
              <a:cs typeface="Arial Bold" panose="020B0604020202090204" charset="0"/>
            </a:endParaRPr>
          </a:p>
          <a:p>
            <a:r>
              <a:rPr lang="en-US" b="1">
                <a:latin typeface="Arial Bold" panose="020B0604020202090204" charset="0"/>
                <a:cs typeface="Arial Bold" panose="020B0604020202090204" charset="0"/>
              </a:rPr>
              <a:t>Example: Showing form field hints while filling out multiple-page forms.</a:t>
            </a:r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9. </a:t>
            </a:r>
            <a:r>
              <a:rPr lang="en-US">
                <a:sym typeface="+mn-ea"/>
              </a:rPr>
              <a:t>Use Aesthetic and Minimalist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Remove unnecessary elements that don’t serve the user’s goals.</a:t>
            </a:r>
            <a:endParaRPr lang="en-US"/>
          </a:p>
          <a:p>
            <a:endParaRPr lang="en-US"/>
          </a:p>
          <a:p>
            <a:r>
              <a:rPr lang="en-US"/>
              <a:t>Keep screens clean and visually balanced.</a:t>
            </a:r>
            <a:endParaRPr lang="en-US"/>
          </a:p>
          <a:p>
            <a:endParaRPr lang="en-US"/>
          </a:p>
          <a:p>
            <a:r>
              <a:rPr lang="en-US"/>
              <a:t>Example: Google homepage — simple, focused on one main action.</a:t>
            </a:r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 </a:t>
            </a:r>
            <a:r>
              <a:rPr lang="en-US">
                <a:sym typeface="+mn-ea"/>
              </a:rPr>
              <a:t>Provide Help and Documentation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Even the best design sometimes needs support materials.</a:t>
            </a:r>
            <a:endParaRPr lang="en-US"/>
          </a:p>
          <a:p>
            <a:endParaRPr lang="en-US"/>
          </a:p>
          <a:p>
            <a:r>
              <a:rPr lang="en-US"/>
              <a:t>Make help easy to access, searchable, and concise.</a:t>
            </a:r>
            <a:endParaRPr lang="en-US"/>
          </a:p>
          <a:p>
            <a:endParaRPr lang="en-US"/>
          </a:p>
          <a:p>
            <a:r>
              <a:rPr lang="en-US"/>
              <a:t>Example: Context-sensitive help that explains features in the current screen.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Evaluating Interface Design –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Importance of early evaluation</a:t>
            </a:r>
            <a:endParaRPr lang="en-US"/>
          </a:p>
          <a:p>
            <a:endParaRPr lang="en-US"/>
          </a:p>
          <a:p>
            <a:r>
              <a:rPr lang="en-US"/>
              <a:t>Measure usability and effectiveness</a:t>
            </a:r>
            <a:endParaRPr lang="en-US"/>
          </a:p>
          <a:p>
            <a:endParaRPr lang="en-US"/>
          </a:p>
          <a:p>
            <a:r>
              <a:rPr lang="en-US"/>
              <a:t>Discover and fix issues before launch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 to Interface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Interface evaluation = systematically checking if a design meets user needs.</a:t>
            </a:r>
            <a:endParaRPr lang="en-US"/>
          </a:p>
          <a:p>
            <a:endParaRPr lang="en-US"/>
          </a:p>
          <a:p>
            <a:r>
              <a:rPr lang="en-US"/>
              <a:t>Looks at usability, efficiency, and overall experience.</a:t>
            </a:r>
            <a:endParaRPr lang="en-US"/>
          </a:p>
          <a:p>
            <a:endParaRPr lang="en-US"/>
          </a:p>
          <a:p>
            <a:r>
              <a:rPr lang="en-US"/>
              <a:t>Involves both qualitative (user feedback) and quantitative (metrics) approaches.</a:t>
            </a:r>
            <a:endParaRPr lang="en-US"/>
          </a:p>
          <a:p>
            <a:endParaRPr lang="en-US"/>
          </a:p>
          <a:p>
            <a:r>
              <a:rPr lang="en-US"/>
              <a:t>Goal: ensure the design works well before, during, and after development.</a:t>
            </a:r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Importance of Early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endParaRPr lang="en-US"/>
          </a:p>
          <a:p>
            <a:r>
              <a:rPr lang="en-US"/>
              <a:t>Catch problems early → cheaper and faster to fix than after launch.</a:t>
            </a:r>
            <a:endParaRPr lang="en-US"/>
          </a:p>
          <a:p>
            <a:endParaRPr lang="en-US"/>
          </a:p>
          <a:p>
            <a:r>
              <a:rPr lang="en-US"/>
              <a:t>Avoids wasted resources on features users don’t need or can’t use.</a:t>
            </a:r>
            <a:endParaRPr lang="en-US"/>
          </a:p>
          <a:p>
            <a:endParaRPr lang="en-US"/>
          </a:p>
          <a:p>
            <a:r>
              <a:rPr lang="en-US"/>
              <a:t>Builds user trust by delivering a polished product from day one.</a:t>
            </a:r>
            <a:endParaRPr lang="en-US"/>
          </a:p>
          <a:p>
            <a:endParaRPr lang="en-US"/>
          </a:p>
          <a:p>
            <a:r>
              <a:rPr lang="en-US"/>
              <a:t>Example: Prototyping and user testing in early stages can prevent costly rework later.</a:t>
            </a:r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Measure Usability and Effectiveness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Usability: How easy and pleasant it is to use.</a:t>
            </a:r>
            <a:endParaRPr lang="en-US"/>
          </a:p>
          <a:p>
            <a:r>
              <a:rPr lang="en-US"/>
              <a:t>Effectiveness: Whether users can achieve their goals accurately and completely.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Methods include:</a:t>
            </a:r>
            <a:endParaRPr lang="en-US"/>
          </a:p>
          <a:p>
            <a:r>
              <a:rPr lang="en-US"/>
              <a:t>Task success rate</a:t>
            </a:r>
            <a:endParaRPr lang="en-US"/>
          </a:p>
          <a:p>
            <a:r>
              <a:rPr lang="en-US"/>
              <a:t>Time on task</a:t>
            </a:r>
            <a:endParaRPr lang="en-US"/>
          </a:p>
          <a:p>
            <a:r>
              <a:rPr lang="en-US"/>
              <a:t>Error frequency</a:t>
            </a:r>
            <a:endParaRPr lang="en-US"/>
          </a:p>
          <a:p>
            <a:r>
              <a:rPr lang="en-US"/>
              <a:t>User satisfaction surveys</a:t>
            </a:r>
            <a:endParaRPr lang="en-US"/>
          </a:p>
          <a:p>
            <a:r>
              <a:rPr lang="en-US"/>
              <a:t>Regular measurement provides a benchmark for improvement.</a:t>
            </a:r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195"/>
            <a:ext cx="10515600" cy="1325563"/>
          </a:xfrm>
        </p:spPr>
        <p:txBody>
          <a:bodyPr/>
          <a:p>
            <a:r>
              <a:rPr lang="en-US">
                <a:sym typeface="+mn-ea"/>
              </a:rPr>
              <a:t>Discover and Fix Issues Before Launch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2075"/>
            <a:ext cx="10515600" cy="5278755"/>
          </a:xfrm>
        </p:spPr>
        <p:txBody>
          <a:bodyPr>
            <a:normAutofit fontScale="75000"/>
          </a:bodyPr>
          <a:p>
            <a:pPr marL="0" indent="0">
              <a:buNone/>
            </a:pPr>
            <a:r>
              <a:rPr lang="en-US"/>
              <a:t>Testing before launch identifies:</a:t>
            </a:r>
            <a:endParaRPr lang="en-US"/>
          </a:p>
          <a:p>
            <a:r>
              <a:rPr lang="en-US"/>
              <a:t>Confusing navigation</a:t>
            </a:r>
            <a:endParaRPr lang="en-US"/>
          </a:p>
          <a:p>
            <a:r>
              <a:rPr lang="en-US"/>
              <a:t>Inconsistent elements</a:t>
            </a:r>
            <a:endParaRPr lang="en-US"/>
          </a:p>
          <a:p>
            <a:r>
              <a:rPr lang="en-US"/>
              <a:t>Accessibility barriers</a:t>
            </a:r>
            <a:endParaRPr lang="en-US"/>
          </a:p>
          <a:p>
            <a:r>
              <a:rPr lang="en-US"/>
              <a:t>Performance bottlenecks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Tools &amp; techniques:</a:t>
            </a:r>
            <a:endParaRPr lang="en-US"/>
          </a:p>
          <a:p>
            <a:r>
              <a:rPr lang="en-US"/>
              <a:t>Usability testing sessions</a:t>
            </a:r>
            <a:endParaRPr lang="en-US"/>
          </a:p>
          <a:p>
            <a:r>
              <a:rPr lang="en-US"/>
              <a:t>A/B testing with prototypes</a:t>
            </a:r>
            <a:endParaRPr lang="en-US"/>
          </a:p>
          <a:p>
            <a:r>
              <a:rPr lang="en-US"/>
              <a:t>Expert heuristic reviews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Fixing these early improves adoption rates and reduces negative first impressions.</a:t>
            </a:r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Expert Reviews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Heuristic Evaluation</a:t>
            </a:r>
            <a:endParaRPr lang="en-US"/>
          </a:p>
          <a:p>
            <a:endParaRPr lang="en-US"/>
          </a:p>
          <a:p>
            <a:r>
              <a:rPr lang="en-US"/>
              <a:t>Cognitive Walkthrough</a:t>
            </a:r>
            <a:endParaRPr lang="en-US"/>
          </a:p>
          <a:p>
            <a:endParaRPr lang="en-US"/>
          </a:p>
          <a:p>
            <a:r>
              <a:rPr lang="en-US"/>
              <a:t>Conducted by UX professionals</a:t>
            </a:r>
            <a:endParaRPr lang="en-US"/>
          </a:p>
          <a:p>
            <a:endParaRPr lang="en-US"/>
          </a:p>
          <a:p>
            <a:r>
              <a:rPr lang="en-US"/>
              <a:t>Efficient, cost-effective method for early feedback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 to Expert Reviews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Expert reviews involve usability specialists evaluating an interface without involving end-users initially.</a:t>
            </a:r>
            <a:endParaRPr lang="en-US"/>
          </a:p>
          <a:p>
            <a:endParaRPr lang="en-US"/>
          </a:p>
          <a:p>
            <a:r>
              <a:rPr lang="en-US"/>
              <a:t>Purpose: Identify potential usability problems early in the design process.</a:t>
            </a:r>
            <a:endParaRPr lang="en-US"/>
          </a:p>
          <a:p>
            <a:endParaRPr lang="en-US"/>
          </a:p>
          <a:p>
            <a:r>
              <a:rPr lang="en-US"/>
              <a:t>Benefits: Fast, cost-effective, and does not require a large participant pool.</a:t>
            </a:r>
            <a:endParaRPr lang="en-US"/>
          </a:p>
          <a:p>
            <a:endParaRPr lang="en-US"/>
          </a:p>
          <a:p>
            <a:r>
              <a:rPr lang="en-US"/>
              <a:t>Often used alongside user testing for comprehensive evaluation.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Organizational Design to Support Usability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Creating Structures that Foster User-Centered Design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Heuristic Evaluation –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29200"/>
          </a:xfrm>
        </p:spPr>
        <p:txBody>
          <a:bodyPr>
            <a:normAutofit/>
          </a:bodyPr>
          <a:p>
            <a:endParaRPr lang="en-US"/>
          </a:p>
          <a:p>
            <a:r>
              <a:rPr lang="en-US"/>
              <a:t>Method where UX experts review the interface using a set of established usability principles (heuristics).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Focus areas:</a:t>
            </a:r>
            <a:endParaRPr lang="en-US"/>
          </a:p>
          <a:p>
            <a:r>
              <a:rPr lang="en-US"/>
              <a:t>Consistency</a:t>
            </a:r>
            <a:endParaRPr lang="en-US"/>
          </a:p>
          <a:p>
            <a:r>
              <a:rPr lang="en-US"/>
              <a:t>Feedback</a:t>
            </a:r>
            <a:endParaRPr lang="en-US"/>
          </a:p>
          <a:p>
            <a:r>
              <a:rPr lang="en-US"/>
              <a:t>Error prevention</a:t>
            </a:r>
            <a:endParaRPr lang="en-US"/>
          </a:p>
          <a:p>
            <a:r>
              <a:rPr lang="en-US"/>
              <a:t>Simplicity</a:t>
            </a:r>
            <a:endParaRPr lang="en-US"/>
          </a:p>
          <a:p>
            <a:r>
              <a:rPr lang="en-US"/>
              <a:t>Conducted by multiple reviewers for broader coverage.</a:t>
            </a:r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Heuristic Evaluation –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r>
              <a:rPr lang="en-US"/>
              <a:t>Prepare list of heuristics.</a:t>
            </a:r>
            <a:endParaRPr lang="en-US"/>
          </a:p>
          <a:p>
            <a:endParaRPr lang="en-US"/>
          </a:p>
          <a:p>
            <a:r>
              <a:rPr lang="en-US"/>
              <a:t>Experts individually review the interface.</a:t>
            </a:r>
            <a:endParaRPr lang="en-US"/>
          </a:p>
          <a:p>
            <a:endParaRPr lang="en-US"/>
          </a:p>
          <a:p>
            <a:r>
              <a:rPr lang="en-US"/>
              <a:t>Document problems with examples and severity ratings.</a:t>
            </a:r>
            <a:endParaRPr lang="en-US"/>
          </a:p>
          <a:p>
            <a:endParaRPr lang="en-US"/>
          </a:p>
          <a:p>
            <a:r>
              <a:rPr lang="en-US"/>
              <a:t>Compile results into a single report.</a:t>
            </a:r>
            <a:endParaRPr lang="en-US"/>
          </a:p>
          <a:p>
            <a:endParaRPr lang="en-US"/>
          </a:p>
          <a:p>
            <a:r>
              <a:rPr lang="en-US"/>
              <a:t>Outcome: Prioritized list of usability issues to fix before user testing.</a:t>
            </a:r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Cognitive Walkthrough –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Method where experts simulate the steps a new user would take to complete tasks.</a:t>
            </a:r>
            <a:endParaRPr lang="en-US"/>
          </a:p>
          <a:p>
            <a:endParaRPr lang="en-US"/>
          </a:p>
          <a:p>
            <a:r>
              <a:rPr lang="en-US"/>
              <a:t>Focus: Learnability and ease of first-time use.</a:t>
            </a:r>
            <a:endParaRPr lang="en-US"/>
          </a:p>
          <a:p>
            <a:endParaRPr lang="en-US"/>
          </a:p>
          <a:p>
            <a:r>
              <a:rPr lang="en-US"/>
              <a:t>Evaluates whether each step is intuitive and provides enough guidance.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Cognitive Walkthrough –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endParaRPr lang="en-US"/>
          </a:p>
          <a:p>
            <a:r>
              <a:rPr lang="en-US"/>
              <a:t>Define user goals and tasks.</a:t>
            </a:r>
            <a:endParaRPr lang="en-US"/>
          </a:p>
          <a:p>
            <a:r>
              <a:rPr lang="en-US"/>
              <a:t>Break each task into individual steps.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For each step, ask:</a:t>
            </a:r>
            <a:endParaRPr lang="en-US"/>
          </a:p>
          <a:p>
            <a:r>
              <a:rPr lang="en-US"/>
              <a:t>Will the user know what to do?</a:t>
            </a:r>
            <a:endParaRPr lang="en-US"/>
          </a:p>
          <a:p>
            <a:r>
              <a:rPr lang="en-US"/>
              <a:t>Will the user notice the correct control?</a:t>
            </a:r>
            <a:endParaRPr lang="en-US"/>
          </a:p>
          <a:p>
            <a:r>
              <a:rPr lang="en-US"/>
              <a:t>Will the user get feedback after the action?</a:t>
            </a:r>
            <a:endParaRPr lang="en-US"/>
          </a:p>
          <a:p>
            <a:r>
              <a:rPr lang="en-US"/>
              <a:t>Record any points where the process is unclear.</a:t>
            </a:r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Why Expert Reviews are Efficient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No need to recruit large groups of users.</a:t>
            </a:r>
            <a:endParaRPr lang="en-US"/>
          </a:p>
          <a:p>
            <a:endParaRPr lang="en-US"/>
          </a:p>
          <a:p>
            <a:r>
              <a:rPr lang="en-US"/>
              <a:t>Can be conducted on early prototypes.</a:t>
            </a:r>
            <a:endParaRPr lang="en-US"/>
          </a:p>
          <a:p>
            <a:endParaRPr lang="en-US"/>
          </a:p>
          <a:p>
            <a:r>
              <a:rPr lang="en-US"/>
              <a:t>Produces actionable feedback quickly.</a:t>
            </a:r>
            <a:endParaRPr lang="en-US"/>
          </a:p>
          <a:p>
            <a:endParaRPr lang="en-US"/>
          </a:p>
          <a:p>
            <a:r>
              <a:rPr lang="en-US"/>
              <a:t>Ideal for spotting obvious design flaws before investing in full usability testing.</a:t>
            </a:r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Cost-Effectiveness of Expert Reviews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Involves fewer people, reducing time and cost.</a:t>
            </a:r>
            <a:endParaRPr lang="en-US"/>
          </a:p>
          <a:p>
            <a:endParaRPr lang="en-US"/>
          </a:p>
          <a:p>
            <a:r>
              <a:rPr lang="en-US"/>
              <a:t>Early problem detection means cheaper fixes.</a:t>
            </a:r>
            <a:endParaRPr lang="en-US"/>
          </a:p>
          <a:p>
            <a:endParaRPr lang="en-US"/>
          </a:p>
          <a:p>
            <a:r>
              <a:rPr lang="en-US"/>
              <a:t>Can be repeated multiple times during development without high expense.</a:t>
            </a:r>
            <a:endParaRPr lang="en-US"/>
          </a:p>
          <a:p>
            <a:endParaRPr lang="en-US"/>
          </a:p>
          <a:p>
            <a:r>
              <a:rPr lang="en-US"/>
              <a:t>Especially useful for startups and small teams.</a:t>
            </a:r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Combining Expert Reviews with User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Expert reviews identify potential problems early.</a:t>
            </a:r>
            <a:endParaRPr lang="en-US"/>
          </a:p>
          <a:p>
            <a:endParaRPr lang="en-US"/>
          </a:p>
          <a:p>
            <a:r>
              <a:rPr lang="en-US"/>
              <a:t>User testing later validates findings with real users.</a:t>
            </a:r>
            <a:endParaRPr lang="en-US"/>
          </a:p>
          <a:p>
            <a:endParaRPr lang="en-US"/>
          </a:p>
          <a:p>
            <a:r>
              <a:rPr lang="en-US"/>
              <a:t>Together, they ensure both expert insight and real-world usability.</a:t>
            </a:r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Usability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Observe real users using the product</a:t>
            </a:r>
            <a:endParaRPr lang="en-US"/>
          </a:p>
          <a:p>
            <a:endParaRPr lang="en-US"/>
          </a:p>
          <a:p>
            <a:r>
              <a:rPr lang="en-US"/>
              <a:t>Identify usability pain points</a:t>
            </a:r>
            <a:endParaRPr lang="en-US"/>
          </a:p>
          <a:p>
            <a:endParaRPr lang="en-US"/>
          </a:p>
          <a:p>
            <a:r>
              <a:rPr lang="en-US"/>
              <a:t>Methods:</a:t>
            </a:r>
            <a:endParaRPr lang="en-US"/>
          </a:p>
          <a:p>
            <a:endParaRPr lang="en-US"/>
          </a:p>
          <a:p>
            <a:r>
              <a:rPr lang="en-US"/>
              <a:t>In-person or remote</a:t>
            </a:r>
            <a:endParaRPr lang="en-US"/>
          </a:p>
          <a:p>
            <a:endParaRPr lang="en-US"/>
          </a:p>
          <a:p>
            <a:r>
              <a:rPr lang="en-US"/>
              <a:t>Moderated or unmoderated</a:t>
            </a:r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Introduction to Usability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endParaRPr lang="en-US"/>
          </a:p>
          <a:p>
            <a:r>
              <a:rPr lang="en-US"/>
              <a:t>Definition: Evaluating a product by testing it with real users.</a:t>
            </a:r>
            <a:endParaRPr lang="en-US"/>
          </a:p>
          <a:p>
            <a:endParaRPr lang="en-US"/>
          </a:p>
          <a:p>
            <a:r>
              <a:rPr lang="en-US"/>
              <a:t>Purpose: Understand how actual users interact with the product and where they struggle.</a:t>
            </a:r>
            <a:endParaRPr lang="en-US"/>
          </a:p>
          <a:p>
            <a:endParaRPr lang="en-US"/>
          </a:p>
          <a:p>
            <a:r>
              <a:rPr lang="en-US"/>
              <a:t>Core principle: Watch what users do, not just what they say.</a:t>
            </a:r>
            <a:endParaRPr lang="en-US"/>
          </a:p>
          <a:p>
            <a:endParaRPr lang="en-US"/>
          </a:p>
          <a:p>
            <a:r>
              <a:rPr lang="en-US"/>
              <a:t>Goal: Improve the design to better match user needs.</a:t>
            </a:r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Why Usability Testing is Important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en-US"/>
          </a:p>
          <a:p>
            <a:r>
              <a:rPr lang="en-US"/>
              <a:t>Reveals real-world user behavior and challenges.</a:t>
            </a:r>
            <a:endParaRPr lang="en-US"/>
          </a:p>
          <a:p>
            <a:endParaRPr lang="en-US"/>
          </a:p>
          <a:p>
            <a:r>
              <a:rPr lang="en-US"/>
              <a:t>Identifies pain points before launch.</a:t>
            </a:r>
            <a:endParaRPr lang="en-US"/>
          </a:p>
          <a:p>
            <a:endParaRPr lang="en-US"/>
          </a:p>
          <a:p>
            <a:r>
              <a:rPr lang="en-US"/>
              <a:t>Reduces development costs by finding issues early.</a:t>
            </a:r>
            <a:endParaRPr lang="en-US"/>
          </a:p>
          <a:p>
            <a:endParaRPr lang="en-US"/>
          </a:p>
          <a:p>
            <a:r>
              <a:rPr lang="en-US"/>
              <a:t>Improves user satisfaction and adoption rates.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30421</Words>
  <Application>WPS Presentation</Application>
  <PresentationFormat>Widescreen</PresentationFormat>
  <Paragraphs>1195</Paragraphs>
  <Slides>126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8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Arial Bold</vt:lpstr>
      <vt:lpstr>宋体-简</vt:lpstr>
      <vt:lpstr>Office Theme</vt:lpstr>
      <vt:lpstr>Unit III</vt:lpstr>
      <vt:lpstr>Managing Design Processes</vt:lpstr>
      <vt:lpstr>1. Align Design with Project Goals</vt:lpstr>
      <vt:lpstr>2. Cross-Functional Team Collaboration</vt:lpstr>
      <vt:lpstr>3. Use of Design Tools and Documentation</vt:lpstr>
      <vt:lpstr>4. Iterative Reviews and Feedback Cycles</vt:lpstr>
      <vt:lpstr>Iterative Feedback Loop – Real-life Example</vt:lpstr>
      <vt:lpstr>Organizational Design to Support Usability</vt:lpstr>
      <vt:lpstr>Organizational Design to Support Usability</vt:lpstr>
      <vt:lpstr>Why Organizational Design Matters</vt:lpstr>
      <vt:lpstr>Integrate UX Teams in Project Lifecycle</vt:lpstr>
      <vt:lpstr>Promote a User-Centered Culture</vt:lpstr>
      <vt:lpstr>Provide Training and Usability Resources</vt:lpstr>
      <vt:lpstr>Appoint Usability Advocates or Champions</vt:lpstr>
      <vt:lpstr>Pillars of Design Usability</vt:lpstr>
      <vt:lpstr>Aesthetics</vt:lpstr>
      <vt:lpstr>Functionality</vt:lpstr>
      <vt:lpstr>Accessibility</vt:lpstr>
      <vt:lpstr>Consistency</vt:lpstr>
      <vt:lpstr>Feedback</vt:lpstr>
      <vt:lpstr>Error Prevention</vt:lpstr>
      <vt:lpstr>Development Methodologies</vt:lpstr>
      <vt:lpstr>Why Development Methodologies Matter</vt:lpstr>
      <vt:lpstr>Waterfall Model</vt:lpstr>
      <vt:lpstr>Agile UX</vt:lpstr>
      <vt:lpstr>Lean UX</vt:lpstr>
      <vt:lpstr>Design Sprints</vt:lpstr>
      <vt:lpstr>Double Diamond Model</vt:lpstr>
      <vt:lpstr>PowerPoint 演示文稿</vt:lpstr>
      <vt:lpstr>Human Considerations in Design</vt:lpstr>
      <vt:lpstr>Human Considerations in Design</vt:lpstr>
      <vt:lpstr>Cognitive Load</vt:lpstr>
      <vt:lpstr>Memory Limitations</vt:lpstr>
      <vt:lpstr>Visual Perception</vt:lpstr>
      <vt:lpstr>Accessibility for All Users</vt:lpstr>
      <vt:lpstr>Emotional Design</vt:lpstr>
      <vt:lpstr>Case Study</vt:lpstr>
      <vt:lpstr>Usability – Principles to Support Usability</vt:lpstr>
      <vt:lpstr>Introduction</vt:lpstr>
      <vt:lpstr>Learnability</vt:lpstr>
      <vt:lpstr>Efficiency</vt:lpstr>
      <vt:lpstr>Memorability</vt:lpstr>
      <vt:lpstr>Error Tolerance</vt:lpstr>
      <vt:lpstr>Satisfaction</vt:lpstr>
      <vt:lpstr>Visibility</vt:lpstr>
      <vt:lpstr>Assessment in the Design Process</vt:lpstr>
      <vt:lpstr>Why assessment matters:</vt:lpstr>
      <vt:lpstr> Conduct Usability Testing</vt:lpstr>
      <vt:lpstr>Analyze User Feedback</vt:lpstr>
      <vt:lpstr>Use Analytics &amp; Performance Metrics</vt:lpstr>
      <vt:lpstr>Iterate Design Based on Data &amp; Insights</vt:lpstr>
      <vt:lpstr>Usability Problems</vt:lpstr>
      <vt:lpstr>Inconsistent Navigation</vt:lpstr>
      <vt:lpstr>Cluttered User Interface</vt:lpstr>
      <vt:lpstr>Lack of Feedback or Confirmations</vt:lpstr>
      <vt:lpstr>Poor Performance and Lag</vt:lpstr>
      <vt:lpstr>Accessibility Barriers</vt:lpstr>
      <vt:lpstr>Practical Measures of Usability</vt:lpstr>
      <vt:lpstr>1. Task Success Rate</vt:lpstr>
      <vt:lpstr>2. Time Taken Per Task</vt:lpstr>
      <vt:lpstr>3. Number of User Errors</vt:lpstr>
      <vt:lpstr>4. User Satisfaction Ratings</vt:lpstr>
      <vt:lpstr>5. Support/Help Requests</vt:lpstr>
      <vt:lpstr>Objective Measures of Usability</vt:lpstr>
      <vt:lpstr>Objective Measures of Usability</vt:lpstr>
      <vt:lpstr>1. Completion Time</vt:lpstr>
      <vt:lpstr>2. Number of Clicks or Taps</vt:lpstr>
      <vt:lpstr>3. Error Frequency</vt:lpstr>
      <vt:lpstr>4. Task Efficiency Score</vt:lpstr>
      <vt:lpstr>5. Retention of User Knowledge</vt:lpstr>
      <vt:lpstr>Golden Rules of Interface Design</vt:lpstr>
      <vt:lpstr>Golden Rules of Interface Design</vt:lpstr>
      <vt:lpstr>1. Strive for Consistency</vt:lpstr>
      <vt:lpstr>2. Enable Frequent Users with Shortcuts</vt:lpstr>
      <vt:lpstr>3. Offer Informative Feedback</vt:lpstr>
      <vt:lpstr>4. Design Simple Error Handling</vt:lpstr>
      <vt:lpstr>5. Permit Easy Reversal of Actions</vt:lpstr>
      <vt:lpstr>6. Support User Control and Freedom</vt:lpstr>
      <vt:lpstr>7. Offer Flexibility and Efficiency</vt:lpstr>
      <vt:lpstr>8. Reduce Memory Load</vt:lpstr>
      <vt:lpstr>9. Use Aesthetic and Minimalist Design</vt:lpstr>
      <vt:lpstr>10. Provide Help and Documentation</vt:lpstr>
      <vt:lpstr>Evaluating Interface Design – Introduction</vt:lpstr>
      <vt:lpstr>Introduction to Interface Evaluation</vt:lpstr>
      <vt:lpstr>Importance of Early Evaluation</vt:lpstr>
      <vt:lpstr>Measure Usability and Effectiveness</vt:lpstr>
      <vt:lpstr>Discover and Fix Issues Before Launch</vt:lpstr>
      <vt:lpstr>Expert Reviews</vt:lpstr>
      <vt:lpstr>Introduction to Expert Reviews</vt:lpstr>
      <vt:lpstr>Heuristic Evaluation – Overview</vt:lpstr>
      <vt:lpstr>Heuristic Evaluation – Process</vt:lpstr>
      <vt:lpstr>Cognitive Walkthrough – Overview</vt:lpstr>
      <vt:lpstr>Cognitive Walkthrough – Process</vt:lpstr>
      <vt:lpstr>Why Expert Reviews are Efficient</vt:lpstr>
      <vt:lpstr>Cost-Effectiveness of Expert Reviews</vt:lpstr>
      <vt:lpstr>Combining Expert Reviews with User Testing</vt:lpstr>
      <vt:lpstr>Usability Testing</vt:lpstr>
      <vt:lpstr>Introduction to Usability Testing</vt:lpstr>
      <vt:lpstr>Why Usability Testing is Important</vt:lpstr>
      <vt:lpstr>Observe Real Users Using the Product</vt:lpstr>
      <vt:lpstr>Identify Usability Pain Points</vt:lpstr>
      <vt:lpstr>Testing Methods – Overview</vt:lpstr>
      <vt:lpstr>In-Person Testing</vt:lpstr>
      <vt:lpstr>Remote Testing</vt:lpstr>
      <vt:lpstr>Moderated Testing</vt:lpstr>
      <vt:lpstr>Unmoderated Testing</vt:lpstr>
      <vt:lpstr>Best Practices for Usability Testing</vt:lpstr>
      <vt:lpstr>Acceptance Tests</vt:lpstr>
      <vt:lpstr>Introduction to Acceptance Testing</vt:lpstr>
      <vt:lpstr>Why Acceptance Testing Matters	</vt:lpstr>
      <vt:lpstr>Confirming Business and User Needs</vt:lpstr>
      <vt:lpstr>Timing: Before Release</vt:lpstr>
      <vt:lpstr>Who is Involved</vt:lpstr>
      <vt:lpstr>Acceptance Testing Methods</vt:lpstr>
      <vt:lpstr>Key Activities in Acceptance Testing</vt:lpstr>
      <vt:lpstr>Benefits of Acceptance Testing</vt:lpstr>
      <vt:lpstr>Legal Issues in Interface Design</vt:lpstr>
      <vt:lpstr>1. Accessibility Compliance – Overview</vt:lpstr>
      <vt:lpstr>2. Accessibility Compliance – Best Practices </vt:lpstr>
      <vt:lpstr>3. Privacy Policy Design – Overview </vt:lpstr>
      <vt:lpstr>Privacy Policy Design – Best Practices</vt:lpstr>
      <vt:lpstr>5. Data Protection &amp; Security – Overview</vt:lpstr>
      <vt:lpstr>Data Protection – Best Practices</vt:lpstr>
      <vt:lpstr>Copyrights, Licenses &amp; Intellectual Property – Overview</vt:lpstr>
      <vt:lpstr>Copyrights &amp; IP – Best Practices</vt:lpstr>
      <vt:lpstr>Risks of Ignoring Legal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hemangipatil</dc:creator>
  <cp:lastModifiedBy>hemangipatil</cp:lastModifiedBy>
  <cp:revision>11</cp:revision>
  <dcterms:created xsi:type="dcterms:W3CDTF">2025-08-16T08:02:39Z</dcterms:created>
  <dcterms:modified xsi:type="dcterms:W3CDTF">2025-08-16T08:02:39Z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6E72F79EBE1F73BBDA3AA06811C53CCB_43</vt:lpwstr>
  </property>
  <property fmtid="{D5CDD505-2E9C-101B-9397-08002B2CF9AE}" pid="3" name="KSOProductBuildVer">
    <vt:lpwstr>1033-6.10.2.8397</vt:lpwstr>
  </property>
</Properties>
</file>