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2" d="100"/>
          <a:sy n="82" d="100"/>
        </p:scale>
        <p:origin x="67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ABF602-F104-416F-AC70-9E04F69FC87C}"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C22EF-82D2-47C3-8846-BB7CBFED025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9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DABF602-F104-416F-AC70-9E04F69FC87C}"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343193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BF602-F104-416F-AC70-9E04F69FC87C}"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128199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BF602-F104-416F-AC70-9E04F69FC87C}"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C22EF-82D2-47C3-8846-BB7CBFED025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90258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BF602-F104-416F-AC70-9E04F69FC87C}"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834271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BF602-F104-416F-AC70-9E04F69FC87C}"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C22EF-82D2-47C3-8846-BB7CBFED025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66482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BF602-F104-416F-AC70-9E04F69FC87C}"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1551714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BF602-F104-416F-AC70-9E04F69FC87C}"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4181194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BF602-F104-416F-AC70-9E04F69FC87C}"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50319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BF602-F104-416F-AC70-9E04F69FC87C}"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17509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BF602-F104-416F-AC70-9E04F69FC87C}"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404957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ABF602-F104-416F-AC70-9E04F69FC87C}"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423157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ABF602-F104-416F-AC70-9E04F69FC87C}" type="datetimeFigureOut">
              <a:rPr lang="en-IN" smtClean="0"/>
              <a:t>07-07-2024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125984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ABF602-F104-416F-AC70-9E04F69FC87C}"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254627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BF602-F104-416F-AC70-9E04F69FC87C}" type="datetimeFigureOut">
              <a:rPr lang="en-IN" smtClean="0"/>
              <a:t>07-07-2024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260420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BF602-F104-416F-AC70-9E04F69FC87C}"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134462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BF602-F104-416F-AC70-9E04F69FC87C}"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C22EF-82D2-47C3-8846-BB7CBFED0255}" type="slidenum">
              <a:rPr lang="en-IN" smtClean="0"/>
              <a:t>‹#›</a:t>
            </a:fld>
            <a:endParaRPr lang="en-IN"/>
          </a:p>
        </p:txBody>
      </p:sp>
    </p:spTree>
    <p:extLst>
      <p:ext uri="{BB962C8B-B14F-4D97-AF65-F5344CB8AC3E}">
        <p14:creationId xmlns:p14="http://schemas.microsoft.com/office/powerpoint/2010/main" val="54386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DABF602-F104-416F-AC70-9E04F69FC87C}" type="datetimeFigureOut">
              <a:rPr lang="en-IN" smtClean="0"/>
              <a:t>07-07-2024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B0C22EF-82D2-47C3-8846-BB7CBFED0255}" type="slidenum">
              <a:rPr lang="en-IN" smtClean="0"/>
              <a:t>‹#›</a:t>
            </a:fld>
            <a:endParaRPr lang="en-IN"/>
          </a:p>
        </p:txBody>
      </p:sp>
    </p:spTree>
    <p:extLst>
      <p:ext uri="{BB962C8B-B14F-4D97-AF65-F5344CB8AC3E}">
        <p14:creationId xmlns:p14="http://schemas.microsoft.com/office/powerpoint/2010/main" val="210992256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E544-9913-367D-6B72-8A9075FF9610}"/>
              </a:ext>
            </a:extLst>
          </p:cNvPr>
          <p:cNvSpPr>
            <a:spLocks noGrp="1"/>
          </p:cNvSpPr>
          <p:nvPr>
            <p:ph type="ctrTitle"/>
          </p:nvPr>
        </p:nvSpPr>
        <p:spPr>
          <a:xfrm>
            <a:off x="684212" y="625151"/>
            <a:ext cx="8001000" cy="839755"/>
          </a:xfrm>
        </p:spPr>
        <p:txBody>
          <a:bodyPr/>
          <a:lstStyle/>
          <a:p>
            <a:r>
              <a:rPr lang="en-US" dirty="0">
                <a:solidFill>
                  <a:schemeClr val="bg1"/>
                </a:solidFill>
              </a:rPr>
              <a:t>Flight Fare Prediction</a:t>
            </a:r>
            <a:endParaRPr lang="en-IN" dirty="0">
              <a:solidFill>
                <a:schemeClr val="bg1"/>
              </a:solidFill>
            </a:endParaRPr>
          </a:p>
        </p:txBody>
      </p:sp>
      <p:pic>
        <p:nvPicPr>
          <p:cNvPr id="6" name="Picture 5" descr="logo for flight fare prediction">
            <a:extLst>
              <a:ext uri="{FF2B5EF4-FFF2-40B4-BE49-F238E27FC236}">
                <a16:creationId xmlns:a16="http://schemas.microsoft.com/office/drawing/2014/main" id="{EE9F1774-ADE8-E722-DAF3-03ECCF78D3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512" y="2656893"/>
            <a:ext cx="3886200" cy="3886200"/>
          </a:xfrm>
          <a:prstGeom prst="rect">
            <a:avLst/>
          </a:prstGeom>
          <a:noFill/>
          <a:ln>
            <a:noFill/>
          </a:ln>
        </p:spPr>
      </p:pic>
    </p:spTree>
    <p:extLst>
      <p:ext uri="{BB962C8B-B14F-4D97-AF65-F5344CB8AC3E}">
        <p14:creationId xmlns:p14="http://schemas.microsoft.com/office/powerpoint/2010/main" val="419254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BE18-DD5C-1922-D292-C4B0C2EC12CF}"/>
              </a:ext>
            </a:extLst>
          </p:cNvPr>
          <p:cNvSpPr>
            <a:spLocks noGrp="1"/>
          </p:cNvSpPr>
          <p:nvPr>
            <p:ph type="title"/>
          </p:nvPr>
        </p:nvSpPr>
        <p:spPr>
          <a:xfrm>
            <a:off x="980545" y="499532"/>
            <a:ext cx="8534400" cy="1507067"/>
          </a:xfrm>
        </p:spPr>
        <p:txBody>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Importing Data: </a:t>
            </a:r>
            <a:b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A8E613D-8998-6EDC-9DD9-741CACBAB6EF}"/>
              </a:ext>
            </a:extLst>
          </p:cNvPr>
          <p:cNvSpPr>
            <a:spLocks noGrp="1"/>
          </p:cNvSpPr>
          <p:nvPr>
            <p:ph idx="1"/>
          </p:nvPr>
        </p:nvSpPr>
        <p:spPr>
          <a:xfrm>
            <a:off x="980545" y="1701800"/>
            <a:ext cx="8534400" cy="3615267"/>
          </a:xfrm>
        </p:spPr>
        <p:txBody>
          <a:bodyPr>
            <a:normAutofit fontScale="92500" lnSpcReduction="20000"/>
          </a:bodyPr>
          <a:lstStyle/>
          <a:p>
            <a:pPr algn="just">
              <a:lnSpc>
                <a:spcPct val="150000"/>
              </a:lnSpc>
              <a:spcBef>
                <a:spcPts val="200"/>
              </a:spcBef>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Importing data is a fundamental task in data analysis and can be performed in various ways depending on the source and format of the data. We have used the method of importing the data from csv files and excel files</a:t>
            </a:r>
            <a:endParaRPr lang="en-IN"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Bef>
                <a:spcPts val="200"/>
              </a:spcBef>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CSV files: Comma-separated values files are one of the most common formats. They can be imported using libraries like pandas in Python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pd.read_csv</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Bef>
                <a:spcPts val="200"/>
              </a:spcBef>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Excel files: Microsoft Excel files can be imported using libraries like pandas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pd.read_excel</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Bef>
                <a:spcPts val="200"/>
              </a:spcBef>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Text files: Plain text files with structured or semi-structured data can be read using basic file handling techniques or libraries like csv in Python.</a:t>
            </a:r>
            <a:endParaRPr lang="en-IN"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305707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A5CA-A8AB-45C3-9625-3CC92F5A7BC7}"/>
              </a:ext>
            </a:extLst>
          </p:cNvPr>
          <p:cNvSpPr>
            <a:spLocks noGrp="1"/>
          </p:cNvSpPr>
          <p:nvPr>
            <p:ph type="title"/>
          </p:nvPr>
        </p:nvSpPr>
        <p:spPr>
          <a:xfrm>
            <a:off x="743478" y="414866"/>
            <a:ext cx="8534400" cy="1507067"/>
          </a:xfrm>
        </p:spPr>
        <p:txBody>
          <a:bodyPr>
            <a:normAutofit/>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b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F18D3BC8-DFAD-9D5B-B6B3-4D487083851D}"/>
              </a:ext>
            </a:extLst>
          </p:cNvPr>
          <p:cNvSpPr>
            <a:spLocks noGrp="1"/>
          </p:cNvSpPr>
          <p:nvPr>
            <p:ph idx="1"/>
          </p:nvPr>
        </p:nvSpPr>
        <p:spPr>
          <a:xfrm>
            <a:off x="743478" y="1320801"/>
            <a:ext cx="8534400" cy="3615267"/>
          </a:xfrm>
        </p:spPr>
        <p:txBody>
          <a:bodyPr>
            <a:normAutofit/>
          </a:bodyPr>
          <a:lstStyle/>
          <a:p>
            <a:pPr algn="just"/>
            <a:r>
              <a:rPr lang="en-IN" sz="1800" dirty="0">
                <a:solidFill>
                  <a:schemeClr val="tx1"/>
                </a:solidFill>
                <a:effectLst/>
                <a:latin typeface="Times New Roman" panose="02020603050405020304" pitchFamily="18" charset="0"/>
                <a:ea typeface="Calibri" panose="020F0502020204030204" pitchFamily="34" charset="0"/>
              </a:rPr>
              <a:t>Initially, all features except for Price were categorized as objects and required processing. Categorical attributes like Airline, Source, Destination, </a:t>
            </a:r>
            <a:r>
              <a:rPr lang="en-IN" sz="1800" dirty="0" err="1">
                <a:solidFill>
                  <a:schemeClr val="tx1"/>
                </a:solidFill>
                <a:effectLst/>
                <a:latin typeface="Times New Roman" panose="02020603050405020304" pitchFamily="18" charset="0"/>
                <a:ea typeface="Calibri" panose="020F0502020204030204" pitchFamily="34" charset="0"/>
              </a:rPr>
              <a:t>Total_Stops</a:t>
            </a:r>
            <a:r>
              <a:rPr lang="en-IN" sz="1800" dirty="0">
                <a:solidFill>
                  <a:schemeClr val="tx1"/>
                </a:solidFill>
                <a:effectLst/>
                <a:latin typeface="Times New Roman" panose="02020603050405020304" pitchFamily="18" charset="0"/>
                <a:ea typeface="Calibri" panose="020F0502020204030204" pitchFamily="34" charset="0"/>
              </a:rPr>
              <a:t>, and </a:t>
            </a:r>
            <a:r>
              <a:rPr lang="en-IN" sz="1800" dirty="0" err="1">
                <a:solidFill>
                  <a:schemeClr val="tx1"/>
                </a:solidFill>
                <a:effectLst/>
                <a:latin typeface="Times New Roman" panose="02020603050405020304" pitchFamily="18" charset="0"/>
                <a:ea typeface="Calibri" panose="020F0502020204030204" pitchFamily="34" charset="0"/>
              </a:rPr>
              <a:t>Additional_Info</a:t>
            </a:r>
            <a:r>
              <a:rPr lang="en-IN" sz="1800" dirty="0">
                <a:solidFill>
                  <a:schemeClr val="tx1"/>
                </a:solidFill>
                <a:effectLst/>
                <a:latin typeface="Times New Roman" panose="02020603050405020304" pitchFamily="18" charset="0"/>
                <a:ea typeface="Calibri" panose="020F0502020204030204" pitchFamily="34" charset="0"/>
              </a:rPr>
              <a:t> were identified, while others initially treated as objects held continuous values. The Route feature was redundant as </a:t>
            </a:r>
            <a:r>
              <a:rPr lang="en-IN" sz="1800" dirty="0" err="1">
                <a:solidFill>
                  <a:schemeClr val="tx1"/>
                </a:solidFill>
                <a:effectLst/>
                <a:latin typeface="Times New Roman" panose="02020603050405020304" pitchFamily="18" charset="0"/>
                <a:ea typeface="Calibri" panose="020F0502020204030204" pitchFamily="34" charset="0"/>
              </a:rPr>
              <a:t>Total_Stops</a:t>
            </a:r>
            <a:r>
              <a:rPr lang="en-IN" sz="1800" dirty="0">
                <a:solidFill>
                  <a:schemeClr val="tx1"/>
                </a:solidFill>
                <a:effectLst/>
                <a:latin typeface="Times New Roman" panose="02020603050405020304" pitchFamily="18" charset="0"/>
                <a:ea typeface="Calibri" panose="020F0502020204030204" pitchFamily="34" charset="0"/>
              </a:rPr>
              <a:t> already conveyed this information, prompting its removal. Additionally, Date of Journey, Departure Time, and Arrival Time, originally stored as objects, were converted to datetime for clarity. Date of Journey was further divided into Journey day and Journey month, and Departure Time and Arrival Time were segmented into Hours and Minutes. Post conversion, Date of Journey, Departure Time, and Arrival Time were eliminated from the dataset.</a:t>
            </a:r>
            <a:endParaRPr lang="en-IN" dirty="0">
              <a:solidFill>
                <a:schemeClr val="tx1"/>
              </a:solidFill>
            </a:endParaRPr>
          </a:p>
        </p:txBody>
      </p:sp>
    </p:spTree>
    <p:extLst>
      <p:ext uri="{BB962C8B-B14F-4D97-AF65-F5344CB8AC3E}">
        <p14:creationId xmlns:p14="http://schemas.microsoft.com/office/powerpoint/2010/main" val="246362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05D2-9352-3DFE-F7E9-B7D4FDAD71BA}"/>
              </a:ext>
            </a:extLst>
          </p:cNvPr>
          <p:cNvSpPr>
            <a:spLocks noGrp="1"/>
          </p:cNvSpPr>
          <p:nvPr>
            <p:ph type="title"/>
          </p:nvPr>
        </p:nvSpPr>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a:t>
            </a:r>
            <a:b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pic>
        <p:nvPicPr>
          <p:cNvPr id="4" name="Content Placeholder 3" descr="C:\Users\Sidhhraj\AppData\Local\Microsoft\Windows\INetCache\Content.MSO\77849F59.tmp">
            <a:extLst>
              <a:ext uri="{FF2B5EF4-FFF2-40B4-BE49-F238E27FC236}">
                <a16:creationId xmlns:a16="http://schemas.microsoft.com/office/drawing/2014/main" id="{781178A8-A907-A65D-929E-2FFB6D45873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4422" y="1690687"/>
            <a:ext cx="11536511" cy="3499379"/>
          </a:xfrm>
          <a:prstGeom prst="rect">
            <a:avLst/>
          </a:prstGeom>
          <a:noFill/>
          <a:ln>
            <a:noFill/>
          </a:ln>
        </p:spPr>
      </p:pic>
    </p:spTree>
    <p:extLst>
      <p:ext uri="{BB962C8B-B14F-4D97-AF65-F5344CB8AC3E}">
        <p14:creationId xmlns:p14="http://schemas.microsoft.com/office/powerpoint/2010/main" val="402288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397D-D848-6CEE-635F-19E12B5E4E6F}"/>
              </a:ext>
            </a:extLst>
          </p:cNvPr>
          <p:cNvSpPr>
            <a:spLocks noGrp="1"/>
          </p:cNvSpPr>
          <p:nvPr>
            <p:ph type="title"/>
          </p:nvPr>
        </p:nvSpPr>
        <p:spPr>
          <a:xfrm>
            <a:off x="828145" y="668865"/>
            <a:ext cx="8534400" cy="1507067"/>
          </a:xfrm>
        </p:spPr>
        <p:txBody>
          <a:bodyPr>
            <a:normAutofit/>
          </a:bodyPr>
          <a:lstStyle/>
          <a:p>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a:t>
            </a:r>
            <a:endParaRPr lang="en-IN" dirty="0"/>
          </a:p>
        </p:txBody>
      </p:sp>
      <p:sp>
        <p:nvSpPr>
          <p:cNvPr id="3" name="Content Placeholder 2">
            <a:extLst>
              <a:ext uri="{FF2B5EF4-FFF2-40B4-BE49-F238E27FC236}">
                <a16:creationId xmlns:a16="http://schemas.microsoft.com/office/drawing/2014/main" id="{02F45D69-77F7-1134-A1B3-0854808E5F28}"/>
              </a:ext>
            </a:extLst>
          </p:cNvPr>
          <p:cNvSpPr>
            <a:spLocks noGrp="1"/>
          </p:cNvSpPr>
          <p:nvPr>
            <p:ph idx="1"/>
          </p:nvPr>
        </p:nvSpPr>
        <p:spPr>
          <a:xfrm>
            <a:off x="684212" y="1735667"/>
            <a:ext cx="8534400" cy="3615267"/>
          </a:xfrm>
        </p:spPr>
        <p:txBody>
          <a:bodyPr/>
          <a:lstStyle/>
          <a:p>
            <a:r>
              <a:rPr lang="en-US" sz="1800" dirty="0">
                <a:solidFill>
                  <a:schemeClr val="tx1"/>
                </a:solidFill>
                <a:effectLst/>
                <a:latin typeface="Times New Roman" panose="02020603050405020304" pitchFamily="18" charset="0"/>
                <a:ea typeface="Times New Roman" panose="02020603050405020304" pitchFamily="18" charset="0"/>
              </a:rPr>
              <a:t>The box plot indicates that flights originating from Bangalore and Delhi tend to have higher median prices and greater price variability, evidenced by numerous high outliers. In contrast, flights from Kolkata, Mumbai, and Chennai exhibit lower and more uniform price distributions. Chennai stands out with the most tightly clustered price range and the lowest median flight prices among the cities compared.</a:t>
            </a:r>
            <a:endParaRPr lang="en-IN" sz="18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8204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1D80-1DC1-082B-6D76-417F38BD5FDF}"/>
              </a:ext>
            </a:extLst>
          </p:cNvPr>
          <p:cNvSpPr>
            <a:spLocks noGrp="1"/>
          </p:cNvSpPr>
          <p:nvPr>
            <p:ph type="title"/>
          </p:nvPr>
        </p:nvSpPr>
        <p:spPr>
          <a:xfrm>
            <a:off x="828145" y="408517"/>
            <a:ext cx="8534400" cy="1507067"/>
          </a:xfrm>
        </p:spPr>
        <p:txBody>
          <a:bodyPr/>
          <a:lstStyle/>
          <a:p>
            <a:r>
              <a:rPr lang="en-US" dirty="0"/>
              <a:t>Heatmap</a:t>
            </a:r>
            <a:endParaRPr lang="en-IN" dirty="0"/>
          </a:p>
        </p:txBody>
      </p:sp>
      <p:sp>
        <p:nvSpPr>
          <p:cNvPr id="6" name="Content Placeholder 5">
            <a:extLst>
              <a:ext uri="{FF2B5EF4-FFF2-40B4-BE49-F238E27FC236}">
                <a16:creationId xmlns:a16="http://schemas.microsoft.com/office/drawing/2014/main" id="{5C73EBA1-1679-EE6D-B290-967F609F8000}"/>
              </a:ext>
            </a:extLst>
          </p:cNvPr>
          <p:cNvSpPr>
            <a:spLocks noGrp="1"/>
          </p:cNvSpPr>
          <p:nvPr>
            <p:ph sz="half" idx="2"/>
          </p:nvPr>
        </p:nvSpPr>
        <p:spPr>
          <a:xfrm>
            <a:off x="6096000" y="2004450"/>
            <a:ext cx="5579533" cy="3615266"/>
          </a:xfrm>
        </p:spPr>
        <p:txBody>
          <a:bodyPr>
            <a:noAutofit/>
          </a:bodyPr>
          <a:lstStyle/>
          <a:p>
            <a:pPr algn="just">
              <a:lnSpc>
                <a:spcPct val="150000"/>
              </a:lnSpc>
            </a:pPr>
            <a:r>
              <a:rPr lang="en-US" sz="1400" dirty="0">
                <a:solidFill>
                  <a:schemeClr val="tx1"/>
                </a:solidFill>
                <a:effectLst/>
                <a:latin typeface="Times New Roman" panose="02020603050405020304" pitchFamily="18" charset="0"/>
                <a:ea typeface="Times New Roman" panose="02020603050405020304" pitchFamily="18" charset="0"/>
              </a:rPr>
              <a:t>The correlation coefficient, ranging from -1 to 1, indicates the degree of relationship between two variables. A coefficient of 1 signifies a perfect positive correlation, where as one variable increases, so does the other. A coefficient of -1 indicates a perfect negative correlation, where as one variable increases, the other decreases. A coefficient of 0 implies no correlation between the variables.</a:t>
            </a:r>
            <a:endParaRPr lang="en-IN" sz="14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400" dirty="0">
                <a:solidFill>
                  <a:schemeClr val="tx1"/>
                </a:solidFill>
                <a:effectLst/>
                <a:latin typeface="Times New Roman" panose="02020603050405020304" pitchFamily="18" charset="0"/>
                <a:ea typeface="Times New Roman" panose="02020603050405020304" pitchFamily="18" charset="0"/>
              </a:rPr>
              <a:t>For instance, if the correlation coefficient between Total Stops and Price is 0.6, it indicates a positive correlation between them, but not a perfect one. This means more expensive stores generally tend to have more stops, although there are exceptions with expensive stores having fewer stops and cheaper stores having more stops.</a:t>
            </a:r>
            <a:endParaRPr lang="en-IN" sz="1400" dirty="0">
              <a:solidFill>
                <a:schemeClr val="tx1"/>
              </a:solidFill>
              <a:effectLst/>
              <a:latin typeface="Times New Roman" panose="02020603050405020304" pitchFamily="18" charset="0"/>
              <a:ea typeface="Times New Roman" panose="02020603050405020304" pitchFamily="18" charset="0"/>
            </a:endParaRPr>
          </a:p>
          <a:p>
            <a:endParaRPr lang="en-IN" sz="1400" dirty="0">
              <a:solidFill>
                <a:schemeClr val="tx1"/>
              </a:solidFill>
            </a:endParaRPr>
          </a:p>
        </p:txBody>
      </p:sp>
      <p:pic>
        <p:nvPicPr>
          <p:cNvPr id="7" name="Picture 6">
            <a:extLst>
              <a:ext uri="{FF2B5EF4-FFF2-40B4-BE49-F238E27FC236}">
                <a16:creationId xmlns:a16="http://schemas.microsoft.com/office/drawing/2014/main" id="{70BB2824-B3EB-CF8F-EBD2-8DD84177EA74}"/>
              </a:ext>
            </a:extLst>
          </p:cNvPr>
          <p:cNvPicPr>
            <a:picLocks noChangeAspect="1"/>
          </p:cNvPicPr>
          <p:nvPr/>
        </p:nvPicPr>
        <p:blipFill>
          <a:blip r:embed="rId2"/>
          <a:stretch>
            <a:fillRect/>
          </a:stretch>
        </p:blipFill>
        <p:spPr>
          <a:xfrm>
            <a:off x="828145" y="1915584"/>
            <a:ext cx="5128950" cy="3704132"/>
          </a:xfrm>
          <a:prstGeom prst="rect">
            <a:avLst/>
          </a:prstGeom>
        </p:spPr>
      </p:pic>
    </p:spTree>
    <p:extLst>
      <p:ext uri="{BB962C8B-B14F-4D97-AF65-F5344CB8AC3E}">
        <p14:creationId xmlns:p14="http://schemas.microsoft.com/office/powerpoint/2010/main" val="69609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FF47-B10B-CA59-D1C8-DBE7432FA844}"/>
              </a:ext>
            </a:extLst>
          </p:cNvPr>
          <p:cNvSpPr>
            <a:spLocks noGrp="1"/>
          </p:cNvSpPr>
          <p:nvPr>
            <p:ph type="title"/>
          </p:nvPr>
        </p:nvSpPr>
        <p:spPr>
          <a:xfrm>
            <a:off x="802745" y="410482"/>
            <a:ext cx="8534400" cy="1507067"/>
          </a:xfrm>
        </p:spPr>
        <p:txBody>
          <a:bodyPr>
            <a:norm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Model Building:</a:t>
            </a:r>
            <a:endParaRPr lang="en-IN" sz="3200" dirty="0"/>
          </a:p>
        </p:txBody>
      </p:sp>
      <p:sp>
        <p:nvSpPr>
          <p:cNvPr id="3" name="Content Placeholder 2">
            <a:extLst>
              <a:ext uri="{FF2B5EF4-FFF2-40B4-BE49-F238E27FC236}">
                <a16:creationId xmlns:a16="http://schemas.microsoft.com/office/drawing/2014/main" id="{39F017BB-C5D9-E47B-36FD-6A992E57F715}"/>
              </a:ext>
            </a:extLst>
          </p:cNvPr>
          <p:cNvSpPr>
            <a:spLocks noGrp="1"/>
          </p:cNvSpPr>
          <p:nvPr>
            <p:ph sz="half" idx="1"/>
          </p:nvPr>
        </p:nvSpPr>
        <p:spPr>
          <a:xfrm>
            <a:off x="802745" y="2235200"/>
            <a:ext cx="4937655" cy="3615267"/>
          </a:xfrm>
        </p:spPr>
        <p:txBody>
          <a:bodyPr>
            <a:normAutofit/>
          </a:bodyPr>
          <a:lstStyle/>
          <a:p>
            <a:pPr algn="just">
              <a:lnSpc>
                <a:spcPct val="150000"/>
              </a:lnSpc>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problem is of regression which can be solved by a Regression model. Models such as Random Forest Regressor, Decision Tree Regressor, and Linear Regression are used to build and predict airplane ticket prices.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First of all, Random Forest Regressor is built with every feature to compute the feature importance. Based on feature importance the features that have more importance are utilized to build Linear Regression and Decision Tree Regressor models.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dirty="0"/>
          </a:p>
        </p:txBody>
      </p:sp>
      <p:pic>
        <p:nvPicPr>
          <p:cNvPr id="5" name="Content Placeholder 4" descr="C:\Users\Sidhhraj\AppData\Local\Microsoft\Windows\INetCache\Content.MSO\FEF1C4CE.tmp">
            <a:extLst>
              <a:ext uri="{FF2B5EF4-FFF2-40B4-BE49-F238E27FC236}">
                <a16:creationId xmlns:a16="http://schemas.microsoft.com/office/drawing/2014/main" id="{0E5D54EE-8A36-0F0D-139B-638A0871CCD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77997" y="2908149"/>
            <a:ext cx="4933950" cy="2785835"/>
          </a:xfrm>
          <a:prstGeom prst="rect">
            <a:avLst/>
          </a:prstGeom>
          <a:noFill/>
          <a:ln>
            <a:noFill/>
          </a:ln>
        </p:spPr>
      </p:pic>
    </p:spTree>
    <p:extLst>
      <p:ext uri="{BB962C8B-B14F-4D97-AF65-F5344CB8AC3E}">
        <p14:creationId xmlns:p14="http://schemas.microsoft.com/office/powerpoint/2010/main" val="159134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D39A-A395-18F1-13EC-C38894FAFFF1}"/>
              </a:ext>
            </a:extLst>
          </p:cNvPr>
          <p:cNvSpPr>
            <a:spLocks noGrp="1"/>
          </p:cNvSpPr>
          <p:nvPr>
            <p:ph type="title"/>
          </p:nvPr>
        </p:nvSpPr>
        <p:spPr>
          <a:xfrm>
            <a:off x="684212" y="482598"/>
            <a:ext cx="8534400" cy="1507067"/>
          </a:xfrm>
        </p:spPr>
        <p:txBody>
          <a:bodyPr>
            <a:normAutofit/>
          </a:bodyPr>
          <a:lstStyle/>
          <a:p>
            <a:r>
              <a:rPr lang="en-US" sz="4400" dirty="0">
                <a:effectLst/>
                <a:latin typeface="Times New Roman" panose="02020603050405020304" pitchFamily="18" charset="0"/>
                <a:ea typeface="Calibri" panose="020F0502020204030204" pitchFamily="34" charset="0"/>
                <a:cs typeface="Times New Roman" panose="02020603050405020304" pitchFamily="18" charset="0"/>
              </a:rPr>
              <a:t>Important features:</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805B7A1-BEDF-4F7A-B6C2-54CF447E6F55}"/>
              </a:ext>
            </a:extLst>
          </p:cNvPr>
          <p:cNvSpPr>
            <a:spLocks noGrp="1"/>
          </p:cNvSpPr>
          <p:nvPr>
            <p:ph idx="1"/>
          </p:nvPr>
        </p:nvSpPr>
        <p:spPr>
          <a:xfrm>
            <a:off x="574145" y="1845734"/>
            <a:ext cx="8534400" cy="3615267"/>
          </a:xfrm>
        </p:spPr>
        <p:txBody>
          <a:bodyPr>
            <a:normAutofit/>
          </a:bodyPr>
          <a:lstStyle/>
          <a:p>
            <a:pPr marL="0" indent="0" algn="just">
              <a:lnSpc>
                <a:spcPct val="150000"/>
              </a:lnSpc>
              <a:spcAft>
                <a:spcPts val="800"/>
              </a:spcAft>
              <a:buNone/>
            </a:pP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Airline_multiple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carriers premium economy,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Source_mumbai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Destination_hyderabad</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Airline_spicejet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Additional_Info_business</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class,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Source_banglore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Source_delhi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Airline_vistara</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Destination_cochin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Destination_new</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delhi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Airline_indigo</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Airline_air</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india</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Additional_Info_no</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info,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Arrival_min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Airline_multiple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carriers,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Departure_min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Departure_hour</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Arrival_hour</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Total_Stops</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Additional_Info_in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-flight meal not included,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Airline_jet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airways business,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Journey_month</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Airline_jet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airways,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Journey_day</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Duration.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94588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87C2-B7A7-CE99-9ED2-23CD4088E8DB}"/>
              </a:ext>
            </a:extLst>
          </p:cNvPr>
          <p:cNvSpPr>
            <a:spLocks noGrp="1"/>
          </p:cNvSpPr>
          <p:nvPr>
            <p:ph type="title"/>
          </p:nvPr>
        </p:nvSpPr>
        <p:spPr>
          <a:xfrm>
            <a:off x="753533" y="541866"/>
            <a:ext cx="8534400" cy="1507067"/>
          </a:xfrm>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Model Evaluation</a:t>
            </a:r>
            <a:endParaRPr lang="en-IN" dirty="0"/>
          </a:p>
        </p:txBody>
      </p:sp>
      <p:sp>
        <p:nvSpPr>
          <p:cNvPr id="5" name="Rectangle 1">
            <a:extLst>
              <a:ext uri="{FF2B5EF4-FFF2-40B4-BE49-F238E27FC236}">
                <a16:creationId xmlns:a16="http://schemas.microsoft.com/office/drawing/2014/main" id="{BB49DD3F-91E1-4A84-B545-2474A8DD2018}"/>
              </a:ext>
            </a:extLst>
          </p:cNvPr>
          <p:cNvSpPr>
            <a:spLocks noChangeArrowheads="1"/>
          </p:cNvSpPr>
          <p:nvPr/>
        </p:nvSpPr>
        <p:spPr bwMode="auto">
          <a:xfrm>
            <a:off x="753533" y="1862001"/>
            <a:ext cx="11159067" cy="1610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 Evaluation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 has the least MSE, and MAE among all the models which is followed by Decision Tree. Also, the accuracy of Random Forest is 89% and 87% for Decision Tree.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However, the Linear Regression model has an accuracy score of only 67% also it has high MSE and MAE in comparison to other models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7" name="Table 6">
            <a:extLst>
              <a:ext uri="{FF2B5EF4-FFF2-40B4-BE49-F238E27FC236}">
                <a16:creationId xmlns:a16="http://schemas.microsoft.com/office/drawing/2014/main" id="{FCBA9B9C-D1FD-5E7E-4BA1-A8E3858C3217}"/>
              </a:ext>
            </a:extLst>
          </p:cNvPr>
          <p:cNvGraphicFramePr>
            <a:graphicFrameLocks noGrp="1"/>
          </p:cNvGraphicFramePr>
          <p:nvPr>
            <p:extLst>
              <p:ext uri="{D42A27DB-BD31-4B8C-83A1-F6EECF244321}">
                <p14:modId xmlns:p14="http://schemas.microsoft.com/office/powerpoint/2010/main" val="3122270193"/>
              </p:ext>
            </p:extLst>
          </p:nvPr>
        </p:nvGraphicFramePr>
        <p:xfrm>
          <a:off x="819784" y="3932036"/>
          <a:ext cx="10847281" cy="1901500"/>
        </p:xfrm>
        <a:graphic>
          <a:graphicData uri="http://schemas.openxmlformats.org/drawingml/2006/table">
            <a:tbl>
              <a:tblPr firstRow="1" firstCol="1" bandRow="1">
                <a:tableStyleId>{5C22544A-7EE6-4342-B048-85BDC9FD1C3A}</a:tableStyleId>
              </a:tblPr>
              <a:tblGrid>
                <a:gridCol w="2585842">
                  <a:extLst>
                    <a:ext uri="{9D8B030D-6E8A-4147-A177-3AD203B41FA5}">
                      <a16:colId xmlns:a16="http://schemas.microsoft.com/office/drawing/2014/main" val="10283562"/>
                    </a:ext>
                  </a:extLst>
                </a:gridCol>
                <a:gridCol w="2268182">
                  <a:extLst>
                    <a:ext uri="{9D8B030D-6E8A-4147-A177-3AD203B41FA5}">
                      <a16:colId xmlns:a16="http://schemas.microsoft.com/office/drawing/2014/main" val="3567997310"/>
                    </a:ext>
                  </a:extLst>
                </a:gridCol>
                <a:gridCol w="2105924">
                  <a:extLst>
                    <a:ext uri="{9D8B030D-6E8A-4147-A177-3AD203B41FA5}">
                      <a16:colId xmlns:a16="http://schemas.microsoft.com/office/drawing/2014/main" val="588170661"/>
                    </a:ext>
                  </a:extLst>
                </a:gridCol>
                <a:gridCol w="2104782">
                  <a:extLst>
                    <a:ext uri="{9D8B030D-6E8A-4147-A177-3AD203B41FA5}">
                      <a16:colId xmlns:a16="http://schemas.microsoft.com/office/drawing/2014/main" val="1011134053"/>
                    </a:ext>
                  </a:extLst>
                </a:gridCol>
                <a:gridCol w="1782551">
                  <a:extLst>
                    <a:ext uri="{9D8B030D-6E8A-4147-A177-3AD203B41FA5}">
                      <a16:colId xmlns:a16="http://schemas.microsoft.com/office/drawing/2014/main" val="2079514759"/>
                    </a:ext>
                  </a:extLst>
                </a:gridCol>
              </a:tblGrid>
              <a:tr h="475375">
                <a:tc>
                  <a:txBody>
                    <a:bodyPr/>
                    <a:lstStyle/>
                    <a:p>
                      <a:pPr algn="just">
                        <a:lnSpc>
                          <a:spcPct val="150000"/>
                        </a:lnSpc>
                        <a:spcBef>
                          <a:spcPts val="200"/>
                        </a:spcBef>
                      </a:pPr>
                      <a:r>
                        <a:rPr lang="en-US" sz="1100">
                          <a:effectLst/>
                        </a:rPr>
                        <a:t>Model Name</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US" sz="1100">
                          <a:effectLst/>
                        </a:rPr>
                        <a:t>MAE</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US" sz="1100">
                          <a:effectLst/>
                        </a:rPr>
                        <a:t>MSE</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US" sz="1100">
                          <a:effectLst/>
                        </a:rPr>
                        <a:t>RMSE</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US" sz="1100">
                          <a:effectLst/>
                        </a:rPr>
                        <a:t>R2 SCORE</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5341749"/>
                  </a:ext>
                </a:extLst>
              </a:tr>
              <a:tr h="475375">
                <a:tc>
                  <a:txBody>
                    <a:bodyPr/>
                    <a:lstStyle/>
                    <a:p>
                      <a:pPr algn="just">
                        <a:lnSpc>
                          <a:spcPct val="150000"/>
                        </a:lnSpc>
                        <a:spcBef>
                          <a:spcPts val="200"/>
                        </a:spcBef>
                      </a:pPr>
                      <a:r>
                        <a:rPr lang="en-US" sz="1100">
                          <a:effectLst/>
                        </a:rPr>
                        <a:t>Linear Regression</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IN" sz="1050">
                          <a:effectLst/>
                        </a:rPr>
                        <a:t>1998.899686  </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IN" sz="1050">
                          <a:effectLst/>
                        </a:rPr>
                        <a:t>8.678835e+06</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IN" sz="1050">
                          <a:effectLst/>
                        </a:rPr>
                        <a:t>2945.986260  </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IN" sz="1050">
                          <a:effectLst/>
                        </a:rPr>
                        <a:t>0.583754</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21176548"/>
                  </a:ext>
                </a:extLst>
              </a:tr>
              <a:tr h="475375">
                <a:tc>
                  <a:txBody>
                    <a:bodyPr/>
                    <a:lstStyle/>
                    <a:p>
                      <a:pPr algn="just">
                        <a:lnSpc>
                          <a:spcPct val="150000"/>
                        </a:lnSpc>
                        <a:spcBef>
                          <a:spcPts val="200"/>
                        </a:spcBef>
                      </a:pPr>
                      <a:r>
                        <a:rPr lang="en-US" sz="1100">
                          <a:effectLst/>
                        </a:rPr>
                        <a:t>Random Forest</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IN" sz="1050">
                          <a:effectLst/>
                        </a:rPr>
                        <a:t>1183.562687  </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IN" sz="1050">
                          <a:effectLst/>
                        </a:rPr>
                        <a:t>3.942891e+06  </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IN" sz="1050">
                          <a:effectLst/>
                        </a:rPr>
                        <a:t>1985.671459  </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050">
                          <a:effectLst/>
                        </a:rPr>
                        <a:t>0.810895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1419862"/>
                  </a:ext>
                </a:extLst>
              </a:tr>
              <a:tr h="475375">
                <a:tc>
                  <a:txBody>
                    <a:bodyPr/>
                    <a:lstStyle/>
                    <a:p>
                      <a:pPr algn="just">
                        <a:lnSpc>
                          <a:spcPct val="150000"/>
                        </a:lnSpc>
                        <a:spcBef>
                          <a:spcPts val="200"/>
                        </a:spcBef>
                      </a:pPr>
                      <a:r>
                        <a:rPr lang="en-US" sz="1100">
                          <a:effectLst/>
                        </a:rPr>
                        <a:t>XG Boost</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IN" sz="1050">
                          <a:effectLst/>
                        </a:rPr>
                        <a:t>1117.677118  </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IN" sz="1050">
                          <a:effectLst/>
                        </a:rPr>
                        <a:t>3.255040e+06  </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IN" sz="1050">
                          <a:effectLst/>
                        </a:rPr>
                        <a:t>1804.173067  </a:t>
                      </a:r>
                      <a:endParaRPr lang="en-IN" sz="1100" b="1">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pPr>
                      <a:r>
                        <a:rPr lang="en-IN" sz="1050" dirty="0">
                          <a:effectLst/>
                        </a:rPr>
                        <a:t>0.843885</a:t>
                      </a:r>
                      <a:endParaRPr lang="en-IN" sz="1100" b="1" dirty="0">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9811364"/>
                  </a:ext>
                </a:extLst>
              </a:tr>
            </a:tbl>
          </a:graphicData>
        </a:graphic>
      </p:graphicFrame>
    </p:spTree>
    <p:extLst>
      <p:ext uri="{BB962C8B-B14F-4D97-AF65-F5344CB8AC3E}">
        <p14:creationId xmlns:p14="http://schemas.microsoft.com/office/powerpoint/2010/main" val="364751179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TotalTime>
  <Words>770</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Century Gothic</vt:lpstr>
      <vt:lpstr>Times New Roman</vt:lpstr>
      <vt:lpstr>Wingdings 3</vt:lpstr>
      <vt:lpstr>Slice</vt:lpstr>
      <vt:lpstr>Flight Fare Prediction</vt:lpstr>
      <vt:lpstr>Importing Data:  </vt:lpstr>
      <vt:lpstr>Data Preprocessing: </vt:lpstr>
      <vt:lpstr>Exploratory Data Analysis </vt:lpstr>
      <vt:lpstr>Exploratory Data Analysis</vt:lpstr>
      <vt:lpstr>Heatmap</vt:lpstr>
      <vt:lpstr>Model Building:</vt:lpstr>
      <vt:lpstr>Important features: </vt:lpstr>
      <vt:lpstr>Model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 Wagh</dc:creator>
  <cp:lastModifiedBy>Rajan Patel</cp:lastModifiedBy>
  <cp:revision>4</cp:revision>
  <dcterms:created xsi:type="dcterms:W3CDTF">2024-06-13T08:44:52Z</dcterms:created>
  <dcterms:modified xsi:type="dcterms:W3CDTF">2024-07-07T07:26:54Z</dcterms:modified>
</cp:coreProperties>
</file>