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061"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748435-1092-4C02-9240-8B64B53DC545}"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B60B1-D2D6-4E8D-8E01-C34488B55AFB}" type="slidenum">
              <a:rPr lang="en-IN" smtClean="0"/>
              <a:t>‹#›</a:t>
            </a:fld>
            <a:endParaRPr lang="en-IN"/>
          </a:p>
        </p:txBody>
      </p:sp>
    </p:spTree>
    <p:extLst>
      <p:ext uri="{BB962C8B-B14F-4D97-AF65-F5344CB8AC3E}">
        <p14:creationId xmlns:p14="http://schemas.microsoft.com/office/powerpoint/2010/main" val="290116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748435-1092-4C02-9240-8B64B53DC545}"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B60B1-D2D6-4E8D-8E01-C34488B55AFB}" type="slidenum">
              <a:rPr lang="en-IN" smtClean="0"/>
              <a:t>‹#›</a:t>
            </a:fld>
            <a:endParaRPr lang="en-IN"/>
          </a:p>
        </p:txBody>
      </p:sp>
    </p:spTree>
    <p:extLst>
      <p:ext uri="{BB962C8B-B14F-4D97-AF65-F5344CB8AC3E}">
        <p14:creationId xmlns:p14="http://schemas.microsoft.com/office/powerpoint/2010/main" val="89887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748435-1092-4C02-9240-8B64B53DC545}"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B60B1-D2D6-4E8D-8E01-C34488B55AFB}" type="slidenum">
              <a:rPr lang="en-IN" smtClean="0"/>
              <a:t>‹#›</a:t>
            </a:fld>
            <a:endParaRPr lang="en-IN"/>
          </a:p>
        </p:txBody>
      </p:sp>
    </p:spTree>
    <p:extLst>
      <p:ext uri="{BB962C8B-B14F-4D97-AF65-F5344CB8AC3E}">
        <p14:creationId xmlns:p14="http://schemas.microsoft.com/office/powerpoint/2010/main" val="13304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748435-1092-4C02-9240-8B64B53DC545}"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B60B1-D2D6-4E8D-8E01-C34488B55AFB}" type="slidenum">
              <a:rPr lang="en-IN" smtClean="0"/>
              <a:t>‹#›</a:t>
            </a:fld>
            <a:endParaRPr lang="en-IN"/>
          </a:p>
        </p:txBody>
      </p:sp>
    </p:spTree>
    <p:extLst>
      <p:ext uri="{BB962C8B-B14F-4D97-AF65-F5344CB8AC3E}">
        <p14:creationId xmlns:p14="http://schemas.microsoft.com/office/powerpoint/2010/main" val="424386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48435-1092-4C02-9240-8B64B53DC545}"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B60B1-D2D6-4E8D-8E01-C34488B55AFB}" type="slidenum">
              <a:rPr lang="en-IN" smtClean="0"/>
              <a:t>‹#›</a:t>
            </a:fld>
            <a:endParaRPr lang="en-IN"/>
          </a:p>
        </p:txBody>
      </p:sp>
    </p:spTree>
    <p:extLst>
      <p:ext uri="{BB962C8B-B14F-4D97-AF65-F5344CB8AC3E}">
        <p14:creationId xmlns:p14="http://schemas.microsoft.com/office/powerpoint/2010/main" val="98592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748435-1092-4C02-9240-8B64B53DC545}" type="datetimeFigureOut">
              <a:rPr lang="en-IN" smtClean="0"/>
              <a:t>17-03-2019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3B60B1-D2D6-4E8D-8E01-C34488B55AFB}" type="slidenum">
              <a:rPr lang="en-IN" smtClean="0"/>
              <a:t>‹#›</a:t>
            </a:fld>
            <a:endParaRPr lang="en-IN"/>
          </a:p>
        </p:txBody>
      </p:sp>
    </p:spTree>
    <p:extLst>
      <p:ext uri="{BB962C8B-B14F-4D97-AF65-F5344CB8AC3E}">
        <p14:creationId xmlns:p14="http://schemas.microsoft.com/office/powerpoint/2010/main" val="178338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748435-1092-4C02-9240-8B64B53DC545}" type="datetimeFigureOut">
              <a:rPr lang="en-IN" smtClean="0"/>
              <a:t>17-03-2019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3B60B1-D2D6-4E8D-8E01-C34488B55AFB}" type="slidenum">
              <a:rPr lang="en-IN" smtClean="0"/>
              <a:t>‹#›</a:t>
            </a:fld>
            <a:endParaRPr lang="en-IN"/>
          </a:p>
        </p:txBody>
      </p:sp>
    </p:spTree>
    <p:extLst>
      <p:ext uri="{BB962C8B-B14F-4D97-AF65-F5344CB8AC3E}">
        <p14:creationId xmlns:p14="http://schemas.microsoft.com/office/powerpoint/2010/main" val="31614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748435-1092-4C02-9240-8B64B53DC545}" type="datetimeFigureOut">
              <a:rPr lang="en-IN" smtClean="0"/>
              <a:t>17-03-2019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3B60B1-D2D6-4E8D-8E01-C34488B55AFB}" type="slidenum">
              <a:rPr lang="en-IN" smtClean="0"/>
              <a:t>‹#›</a:t>
            </a:fld>
            <a:endParaRPr lang="en-IN"/>
          </a:p>
        </p:txBody>
      </p:sp>
    </p:spTree>
    <p:extLst>
      <p:ext uri="{BB962C8B-B14F-4D97-AF65-F5344CB8AC3E}">
        <p14:creationId xmlns:p14="http://schemas.microsoft.com/office/powerpoint/2010/main" val="165545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48435-1092-4C02-9240-8B64B53DC545}" type="datetimeFigureOut">
              <a:rPr lang="en-IN" smtClean="0"/>
              <a:t>17-03-2019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3B60B1-D2D6-4E8D-8E01-C34488B55AFB}" type="slidenum">
              <a:rPr lang="en-IN" smtClean="0"/>
              <a:t>‹#›</a:t>
            </a:fld>
            <a:endParaRPr lang="en-IN"/>
          </a:p>
        </p:txBody>
      </p:sp>
    </p:spTree>
    <p:extLst>
      <p:ext uri="{BB962C8B-B14F-4D97-AF65-F5344CB8AC3E}">
        <p14:creationId xmlns:p14="http://schemas.microsoft.com/office/powerpoint/2010/main" val="375475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748435-1092-4C02-9240-8B64B53DC545}" type="datetimeFigureOut">
              <a:rPr lang="en-IN" smtClean="0"/>
              <a:t>17-03-2019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3B60B1-D2D6-4E8D-8E01-C34488B55AFB}" type="slidenum">
              <a:rPr lang="en-IN" smtClean="0"/>
              <a:t>‹#›</a:t>
            </a:fld>
            <a:endParaRPr lang="en-IN"/>
          </a:p>
        </p:txBody>
      </p:sp>
    </p:spTree>
    <p:extLst>
      <p:ext uri="{BB962C8B-B14F-4D97-AF65-F5344CB8AC3E}">
        <p14:creationId xmlns:p14="http://schemas.microsoft.com/office/powerpoint/2010/main" val="346856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748435-1092-4C02-9240-8B64B53DC545}" type="datetimeFigureOut">
              <a:rPr lang="en-IN" smtClean="0"/>
              <a:t>17-03-2019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3B60B1-D2D6-4E8D-8E01-C34488B55AFB}" type="slidenum">
              <a:rPr lang="en-IN" smtClean="0"/>
              <a:t>‹#›</a:t>
            </a:fld>
            <a:endParaRPr lang="en-IN"/>
          </a:p>
        </p:txBody>
      </p:sp>
    </p:spTree>
    <p:extLst>
      <p:ext uri="{BB962C8B-B14F-4D97-AF65-F5344CB8AC3E}">
        <p14:creationId xmlns:p14="http://schemas.microsoft.com/office/powerpoint/2010/main" val="4144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48435-1092-4C02-9240-8B64B53DC545}" type="datetimeFigureOut">
              <a:rPr lang="en-IN" smtClean="0"/>
              <a:t>17-03-2019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B60B1-D2D6-4E8D-8E01-C34488B55AFB}" type="slidenum">
              <a:rPr lang="en-IN" smtClean="0"/>
              <a:t>‹#›</a:t>
            </a:fld>
            <a:endParaRPr lang="en-IN"/>
          </a:p>
        </p:txBody>
      </p:sp>
    </p:spTree>
    <p:extLst>
      <p:ext uri="{BB962C8B-B14F-4D97-AF65-F5344CB8AC3E}">
        <p14:creationId xmlns:p14="http://schemas.microsoft.com/office/powerpoint/2010/main" val="360441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068961"/>
            <a:ext cx="7772400" cy="1080120"/>
          </a:xfrm>
        </p:spPr>
        <p:txBody>
          <a:bodyPr/>
          <a:lstStyle/>
          <a:p>
            <a:r>
              <a:rPr lang="en-IN" dirty="0" smtClean="0"/>
              <a:t>Brainwaves 2019 ML Challenge </a:t>
            </a:r>
            <a:endParaRPr lang="en-IN" dirty="0"/>
          </a:p>
        </p:txBody>
      </p:sp>
      <p:sp>
        <p:nvSpPr>
          <p:cNvPr id="3" name="Subtitle 2"/>
          <p:cNvSpPr>
            <a:spLocks noGrp="1"/>
          </p:cNvSpPr>
          <p:nvPr>
            <p:ph type="subTitle" idx="1"/>
          </p:nvPr>
        </p:nvSpPr>
        <p:spPr>
          <a:xfrm>
            <a:off x="1371600" y="4365104"/>
            <a:ext cx="6400800" cy="1728192"/>
          </a:xfrm>
        </p:spPr>
        <p:txBody>
          <a:bodyPr/>
          <a:lstStyle/>
          <a:p>
            <a:r>
              <a:rPr lang="en-GB" dirty="0" smtClean="0"/>
              <a:t>-RAJAT RANJAN</a:t>
            </a:r>
          </a:p>
          <a:p>
            <a:r>
              <a:rPr lang="en-GB" dirty="0" smtClean="0"/>
              <a:t>(</a:t>
            </a:r>
            <a:r>
              <a:rPr lang="en-GB" dirty="0" err="1" smtClean="0"/>
              <a:t>Altered_Carbon</a:t>
            </a:r>
            <a:r>
              <a:rPr lang="en-GB" dirty="0" smtClean="0"/>
              <a:t>)</a:t>
            </a:r>
            <a:endParaRPr lang="en-IN" dirty="0"/>
          </a:p>
        </p:txBody>
      </p:sp>
      <p:pic>
        <p:nvPicPr>
          <p:cNvPr id="1026" name="Picture 2" descr="G:\ML\Competitions\hackerearth ML\brainwaves\github\Complaint Status Tracking\b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60648"/>
            <a:ext cx="8535292" cy="2595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184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Information Extraction from ISDA Legal Documents</a:t>
            </a:r>
            <a:endParaRPr lang="en-IN" dirty="0"/>
          </a:p>
        </p:txBody>
      </p:sp>
      <p:sp>
        <p:nvSpPr>
          <p:cNvPr id="3" name="Content Placeholder 2"/>
          <p:cNvSpPr>
            <a:spLocks noGrp="1"/>
          </p:cNvSpPr>
          <p:nvPr>
            <p:ph idx="1"/>
          </p:nvPr>
        </p:nvSpPr>
        <p:spPr/>
        <p:txBody>
          <a:bodyPr>
            <a:normAutofit/>
          </a:bodyPr>
          <a:lstStyle/>
          <a:p>
            <a:r>
              <a:rPr lang="en-GB" sz="2400" b="1" dirty="0"/>
              <a:t>Problem </a:t>
            </a:r>
            <a:r>
              <a:rPr lang="en-GB" sz="2400" b="1" dirty="0" smtClean="0"/>
              <a:t>Statement</a:t>
            </a:r>
            <a:endParaRPr lang="en-GB" sz="2400" dirty="0" smtClean="0"/>
          </a:p>
          <a:p>
            <a:pPr marL="400050" lvl="1" indent="0">
              <a:buNone/>
            </a:pPr>
            <a:r>
              <a:rPr lang="en-GB" sz="2000" dirty="0" smtClean="0"/>
              <a:t>ISDA </a:t>
            </a:r>
            <a:r>
              <a:rPr lang="en-GB" sz="2000" dirty="0"/>
              <a:t> Documents with 40 clauses and about 200 fields that are to be extracted per document using Machine Learning Techniques. Whole document comprises of up to 40 clauses with up to 250 fields, however for </a:t>
            </a:r>
            <a:r>
              <a:rPr lang="en-GB" sz="2000" dirty="0" err="1"/>
              <a:t>hackathon</a:t>
            </a:r>
            <a:r>
              <a:rPr lang="en-GB" sz="2000" dirty="0"/>
              <a:t> we are considering 8 clauses which hold 29 essential </a:t>
            </a:r>
            <a:r>
              <a:rPr lang="en-GB" sz="2000" dirty="0" smtClean="0"/>
              <a:t>fields</a:t>
            </a:r>
          </a:p>
          <a:p>
            <a:pPr marL="0" indent="0">
              <a:buNone/>
            </a:pPr>
            <a:endParaRPr lang="en-GB" sz="1800" dirty="0" smtClean="0"/>
          </a:p>
          <a:p>
            <a:pPr marL="0" indent="0">
              <a:buNone/>
            </a:pPr>
            <a:endParaRPr lang="en-GB" sz="1800" dirty="0"/>
          </a:p>
          <a:p>
            <a:r>
              <a:rPr lang="en-GB" sz="2400" b="1" dirty="0" smtClean="0"/>
              <a:t>Objective</a:t>
            </a:r>
          </a:p>
          <a:p>
            <a:pPr lvl="1"/>
            <a:r>
              <a:rPr lang="en-GB" sz="2000" dirty="0" smtClean="0"/>
              <a:t>Providing ML solution for information extraction from ISDA documents</a:t>
            </a:r>
          </a:p>
          <a:p>
            <a:pPr lvl="1"/>
            <a:r>
              <a:rPr lang="en-GB" sz="2000" dirty="0" smtClean="0"/>
              <a:t>Continuous online improvement of models based on feedback</a:t>
            </a:r>
          </a:p>
          <a:p>
            <a:pPr lvl="1"/>
            <a:r>
              <a:rPr lang="en-GB" sz="2000" dirty="0" smtClean="0"/>
              <a:t>A generic platform to be used for other types legal documents</a:t>
            </a:r>
            <a:endParaRPr lang="en-GB" sz="2000" dirty="0"/>
          </a:p>
        </p:txBody>
      </p:sp>
    </p:spTree>
    <p:extLst>
      <p:ext uri="{BB962C8B-B14F-4D97-AF65-F5344CB8AC3E}">
        <p14:creationId xmlns:p14="http://schemas.microsoft.com/office/powerpoint/2010/main" val="4242438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a:t>
            </a:r>
            <a:endParaRPr lang="en-IN" dirty="0"/>
          </a:p>
        </p:txBody>
      </p:sp>
      <p:sp>
        <p:nvSpPr>
          <p:cNvPr id="3" name="Content Placeholder 2"/>
          <p:cNvSpPr>
            <a:spLocks noGrp="1"/>
          </p:cNvSpPr>
          <p:nvPr>
            <p:ph idx="1"/>
          </p:nvPr>
        </p:nvSpPr>
        <p:spPr>
          <a:xfrm>
            <a:off x="457200" y="1412776"/>
            <a:ext cx="8229600" cy="4713387"/>
          </a:xfrm>
        </p:spPr>
        <p:txBody>
          <a:bodyPr>
            <a:normAutofit/>
          </a:bodyPr>
          <a:lstStyle/>
          <a:p>
            <a:r>
              <a:rPr lang="en-GB" sz="2000" dirty="0" smtClean="0"/>
              <a:t>Extracting most suitable text corpus from the </a:t>
            </a:r>
            <a:r>
              <a:rPr lang="en-GB" sz="2000" dirty="0" err="1" smtClean="0"/>
              <a:t>pdf</a:t>
            </a:r>
            <a:r>
              <a:rPr lang="en-GB" sz="2000" dirty="0" smtClean="0"/>
              <a:t>/xml document using Clause search to feed into the Machine learning model.</a:t>
            </a:r>
          </a:p>
          <a:p>
            <a:endParaRPr lang="en-GB" sz="2000" dirty="0" smtClean="0"/>
          </a:p>
          <a:p>
            <a:endParaRPr lang="en-GB" sz="2000" dirty="0" smtClean="0"/>
          </a:p>
          <a:p>
            <a:r>
              <a:rPr lang="en-GB" sz="2000" dirty="0" smtClean="0"/>
              <a:t>Cleaning Train Data and Test Data for unnecessary noise.</a:t>
            </a:r>
            <a:endParaRPr lang="en-GB" sz="2000" dirty="0"/>
          </a:p>
          <a:p>
            <a:endParaRPr lang="en-GB" sz="2000" dirty="0" smtClean="0"/>
          </a:p>
          <a:p>
            <a:endParaRPr lang="en-GB" sz="2000" dirty="0"/>
          </a:p>
          <a:p>
            <a:r>
              <a:rPr lang="en-GB" sz="2000" dirty="0" smtClean="0"/>
              <a:t>Generating TF-ID and other features related to Text data based on the tagging with each most suitable information.</a:t>
            </a:r>
          </a:p>
          <a:p>
            <a:endParaRPr lang="en-GB" sz="2000" dirty="0" smtClean="0"/>
          </a:p>
          <a:p>
            <a:r>
              <a:rPr lang="en-GB" sz="2000" dirty="0" smtClean="0"/>
              <a:t>Validating accuracy</a:t>
            </a:r>
            <a:endParaRPr lang="en-GB" sz="2000" dirty="0"/>
          </a:p>
        </p:txBody>
      </p:sp>
    </p:spTree>
    <p:extLst>
      <p:ext uri="{BB962C8B-B14F-4D97-AF65-F5344CB8AC3E}">
        <p14:creationId xmlns:p14="http://schemas.microsoft.com/office/powerpoint/2010/main" val="3895599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a:t>
            </a:r>
            <a:endParaRPr lang="en-IN" dirty="0"/>
          </a:p>
        </p:txBody>
      </p:sp>
      <p:sp>
        <p:nvSpPr>
          <p:cNvPr id="3" name="Content Placeholder 2"/>
          <p:cNvSpPr>
            <a:spLocks noGrp="1"/>
          </p:cNvSpPr>
          <p:nvPr>
            <p:ph idx="1"/>
          </p:nvPr>
        </p:nvSpPr>
        <p:spPr/>
        <p:txBody>
          <a:bodyPr>
            <a:normAutofit/>
          </a:bodyPr>
          <a:lstStyle/>
          <a:p>
            <a:r>
              <a:rPr lang="en-GB" sz="2400" dirty="0" smtClean="0"/>
              <a:t>2 Approach</a:t>
            </a:r>
          </a:p>
          <a:p>
            <a:endParaRPr lang="en-GB" sz="2400" dirty="0" smtClean="0"/>
          </a:p>
          <a:p>
            <a:pPr lvl="1"/>
            <a:r>
              <a:rPr lang="en-GB" sz="2400" dirty="0" smtClean="0"/>
              <a:t>ML </a:t>
            </a:r>
          </a:p>
          <a:p>
            <a:pPr lvl="2"/>
            <a:r>
              <a:rPr lang="en-GB" sz="1600" dirty="0" smtClean="0"/>
              <a:t>Building a random forest classifier model and train the data to its labels</a:t>
            </a:r>
          </a:p>
          <a:p>
            <a:pPr lvl="2"/>
            <a:r>
              <a:rPr lang="en-GB" sz="1600" dirty="0" smtClean="0"/>
              <a:t>Predicting the said Test Data</a:t>
            </a:r>
          </a:p>
          <a:p>
            <a:pPr lvl="2"/>
            <a:endParaRPr lang="en-GB" sz="1600" dirty="0" smtClean="0"/>
          </a:p>
          <a:p>
            <a:pPr lvl="2"/>
            <a:endParaRPr lang="en-GB" sz="1600" dirty="0" smtClean="0"/>
          </a:p>
          <a:p>
            <a:pPr lvl="1"/>
            <a:r>
              <a:rPr lang="en-GB" sz="2400" dirty="0" smtClean="0"/>
              <a:t>Non-ML</a:t>
            </a:r>
          </a:p>
          <a:p>
            <a:pPr lvl="2"/>
            <a:r>
              <a:rPr lang="en-GB" sz="1600" dirty="0" smtClean="0"/>
              <a:t>Using text matching</a:t>
            </a:r>
          </a:p>
          <a:p>
            <a:pPr lvl="2"/>
            <a:r>
              <a:rPr lang="en-GB" sz="1600" dirty="0" smtClean="0"/>
              <a:t>Using NER for States and Town</a:t>
            </a:r>
          </a:p>
          <a:p>
            <a:pPr lvl="2"/>
            <a:r>
              <a:rPr lang="en-GB" sz="1600" dirty="0" smtClean="0"/>
              <a:t>Text scrapping based on context</a:t>
            </a:r>
            <a:endParaRPr lang="en-IN" sz="1600" dirty="0" smtClean="0"/>
          </a:p>
          <a:p>
            <a:endParaRPr lang="en-IN" sz="2000" dirty="0"/>
          </a:p>
        </p:txBody>
      </p:sp>
    </p:spTree>
    <p:extLst>
      <p:ext uri="{BB962C8B-B14F-4D97-AF65-F5344CB8AC3E}">
        <p14:creationId xmlns:p14="http://schemas.microsoft.com/office/powerpoint/2010/main" val="3289657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C:\Users\Acer\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24743"/>
            <a:ext cx="8495420" cy="4324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666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a:t>
            </a:r>
            <a:endParaRPr lang="en-IN" dirty="0"/>
          </a:p>
        </p:txBody>
      </p:sp>
      <p:sp>
        <p:nvSpPr>
          <p:cNvPr id="3" name="Content Placeholder 2"/>
          <p:cNvSpPr>
            <a:spLocks noGrp="1"/>
          </p:cNvSpPr>
          <p:nvPr>
            <p:ph idx="1"/>
          </p:nvPr>
        </p:nvSpPr>
        <p:spPr/>
        <p:txBody>
          <a:bodyPr>
            <a:normAutofit/>
          </a:bodyPr>
          <a:lstStyle/>
          <a:p>
            <a:r>
              <a:rPr lang="en-GB" sz="2400" dirty="0" smtClean="0"/>
              <a:t>Data not structured as in normal ML problems.</a:t>
            </a:r>
          </a:p>
          <a:p>
            <a:r>
              <a:rPr lang="en-GB" sz="2400" dirty="0" smtClean="0"/>
              <a:t>Data was not marked up properly due to OCR(dates were malformed and spelling mistakes).</a:t>
            </a:r>
          </a:p>
          <a:p>
            <a:r>
              <a:rPr lang="en-GB" sz="2400" dirty="0" smtClean="0"/>
              <a:t>Implementation a business case in such a short span of time along with understanding legal terms.</a:t>
            </a:r>
          </a:p>
          <a:p>
            <a:r>
              <a:rPr lang="en-GB" sz="2400" dirty="0" smtClean="0"/>
              <a:t>Too many attributes to extract, didn’t get time for any feature generation.</a:t>
            </a:r>
          </a:p>
          <a:p>
            <a:endParaRPr lang="en-IN" sz="2400" dirty="0"/>
          </a:p>
        </p:txBody>
      </p:sp>
    </p:spTree>
    <p:extLst>
      <p:ext uri="{BB962C8B-B14F-4D97-AF65-F5344CB8AC3E}">
        <p14:creationId xmlns:p14="http://schemas.microsoft.com/office/powerpoint/2010/main" val="1707464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Pros and cons of my Approach</a:t>
            </a:r>
            <a:endParaRPr lang="en-IN" dirty="0"/>
          </a:p>
        </p:txBody>
      </p:sp>
      <p:sp>
        <p:nvSpPr>
          <p:cNvPr id="3" name="Content Placeholder 2"/>
          <p:cNvSpPr>
            <a:spLocks noGrp="1"/>
          </p:cNvSpPr>
          <p:nvPr>
            <p:ph idx="1"/>
          </p:nvPr>
        </p:nvSpPr>
        <p:spPr/>
        <p:txBody>
          <a:bodyPr>
            <a:normAutofit/>
          </a:bodyPr>
          <a:lstStyle/>
          <a:p>
            <a:r>
              <a:rPr lang="en-GB" sz="2400" dirty="0" smtClean="0"/>
              <a:t>Pros</a:t>
            </a:r>
          </a:p>
          <a:p>
            <a:pPr lvl="1"/>
            <a:r>
              <a:rPr lang="en-GB" sz="2000" dirty="0" smtClean="0"/>
              <a:t>Easily scalable generic solution (manageable in few scripts)</a:t>
            </a:r>
          </a:p>
          <a:p>
            <a:pPr lvl="1"/>
            <a:r>
              <a:rPr lang="en-GB" sz="2000" dirty="0" smtClean="0"/>
              <a:t>Faster prediction/output time</a:t>
            </a:r>
          </a:p>
          <a:p>
            <a:pPr lvl="1"/>
            <a:r>
              <a:rPr lang="en-GB" sz="2000" dirty="0" smtClean="0"/>
              <a:t>Flexible to extract any additional information (attributes)</a:t>
            </a:r>
          </a:p>
          <a:p>
            <a:pPr lvl="1"/>
            <a:r>
              <a:rPr lang="en-GB" sz="2000" dirty="0" smtClean="0"/>
              <a:t>Training time is also minimal</a:t>
            </a:r>
          </a:p>
          <a:p>
            <a:pPr lvl="1"/>
            <a:r>
              <a:rPr lang="en-GB" sz="2000" dirty="0" smtClean="0"/>
              <a:t>Process is not resource extensive and works on minimum hardware</a:t>
            </a:r>
          </a:p>
          <a:p>
            <a:pPr lvl="1"/>
            <a:endParaRPr lang="en-GB" sz="2000" dirty="0" smtClean="0"/>
          </a:p>
          <a:p>
            <a:r>
              <a:rPr lang="en-GB" sz="2400" dirty="0" smtClean="0"/>
              <a:t>Cons</a:t>
            </a:r>
          </a:p>
          <a:p>
            <a:pPr lvl="1"/>
            <a:r>
              <a:rPr lang="en-GB" sz="2000" dirty="0" smtClean="0"/>
              <a:t>Cannot recognize OCR mistakes</a:t>
            </a:r>
          </a:p>
          <a:p>
            <a:pPr lvl="1"/>
            <a:r>
              <a:rPr lang="en-GB" sz="2000" dirty="0" smtClean="0"/>
              <a:t>Extracting Nouns may sometimes not fetch correct values</a:t>
            </a:r>
            <a:endParaRPr lang="en-GB" sz="2000" dirty="0"/>
          </a:p>
        </p:txBody>
      </p:sp>
    </p:spTree>
    <p:extLst>
      <p:ext uri="{BB962C8B-B14F-4D97-AF65-F5344CB8AC3E}">
        <p14:creationId xmlns:p14="http://schemas.microsoft.com/office/powerpoint/2010/main" val="3637074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275751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TotalTime>
  <Words>223</Words>
  <Application>Microsoft Office PowerPoint</Application>
  <PresentationFormat>On-screen Show (4:3)</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Brainwaves 2019 ML Challenge </vt:lpstr>
      <vt:lpstr>Information Extraction from ISDA Legal Documents</vt:lpstr>
      <vt:lpstr>Approach</vt:lpstr>
      <vt:lpstr>Approach</vt:lpstr>
      <vt:lpstr>PowerPoint Presentation</vt:lpstr>
      <vt:lpstr>Challenges</vt:lpstr>
      <vt:lpstr>Pros and cons of my Approach</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2019-03-17T03:51:03Z</dcterms:created>
  <dcterms:modified xsi:type="dcterms:W3CDTF">2019-03-17T08:23:54Z</dcterms:modified>
</cp:coreProperties>
</file>