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1" r:id="rId4"/>
  </p:sldMasterIdLst>
  <p:notesMasterIdLst>
    <p:notesMasterId r:id="rId36"/>
  </p:notesMasterIdLst>
  <p:sldIdLst>
    <p:sldId id="278" r:id="rId5"/>
    <p:sldId id="329" r:id="rId6"/>
    <p:sldId id="274" r:id="rId7"/>
    <p:sldId id="280" r:id="rId8"/>
    <p:sldId id="269" r:id="rId9"/>
    <p:sldId id="270" r:id="rId10"/>
    <p:sldId id="273" r:id="rId11"/>
    <p:sldId id="276" r:id="rId12"/>
    <p:sldId id="323" r:id="rId13"/>
    <p:sldId id="259" r:id="rId14"/>
    <p:sldId id="325" r:id="rId15"/>
    <p:sldId id="333" r:id="rId16"/>
    <p:sldId id="334" r:id="rId17"/>
    <p:sldId id="335" r:id="rId18"/>
    <p:sldId id="261" r:id="rId19"/>
    <p:sldId id="307" r:id="rId20"/>
    <p:sldId id="272" r:id="rId21"/>
    <p:sldId id="256" r:id="rId22"/>
    <p:sldId id="319" r:id="rId23"/>
    <p:sldId id="332" r:id="rId24"/>
    <p:sldId id="257" r:id="rId25"/>
    <p:sldId id="258" r:id="rId26"/>
    <p:sldId id="328" r:id="rId27"/>
    <p:sldId id="316" r:id="rId28"/>
    <p:sldId id="317" r:id="rId29"/>
    <p:sldId id="336" r:id="rId30"/>
    <p:sldId id="324" r:id="rId31"/>
    <p:sldId id="279" r:id="rId32"/>
    <p:sldId id="318" r:id="rId33"/>
    <p:sldId id="331" r:id="rId34"/>
    <p:sldId id="26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IK HUSSAIN VALI" initials="SHV" lastIdx="1" clrIdx="0">
    <p:extLst>
      <p:ext uri="{19B8F6BF-5375-455C-9EA6-DF929625EA0E}">
        <p15:presenceInfo xmlns:p15="http://schemas.microsoft.com/office/powerpoint/2012/main" userId="27a9a9922bc754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76" d="100"/>
          <a:sy n="76" d="100"/>
        </p:scale>
        <p:origin x="120"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30568-375C-4834-B05C-A57F3128E7E7}" type="datetimeFigureOut">
              <a:rPr lang="en-IN" smtClean="0"/>
              <a:t>29-11-2020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5118F-031F-43DF-9CEB-7DB2D1D57D47}" type="slidenum">
              <a:rPr lang="en-IN" smtClean="0"/>
              <a:t>‹#›</a:t>
            </a:fld>
            <a:endParaRPr lang="en-IN" dirty="0"/>
          </a:p>
        </p:txBody>
      </p:sp>
    </p:spTree>
    <p:extLst>
      <p:ext uri="{BB962C8B-B14F-4D97-AF65-F5344CB8AC3E}">
        <p14:creationId xmlns:p14="http://schemas.microsoft.com/office/powerpoint/2010/main" val="381560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029158-C7D4-48DD-AA1F-44BE39EC6999}" type="datetime1">
              <a:rPr lang="en-US" smtClean="0"/>
              <a:t>11/29/2020</a:t>
            </a:fld>
            <a:endParaRPr lang="en-US" dirty="0"/>
          </a:p>
        </p:txBody>
      </p:sp>
      <p:sp>
        <p:nvSpPr>
          <p:cNvPr id="5" name="Footer Placeholder 4"/>
          <p:cNvSpPr>
            <a:spLocks noGrp="1"/>
          </p:cNvSpPr>
          <p:nvPr>
            <p:ph type="ftr" sz="quarter" idx="11"/>
          </p:nvPr>
        </p:nvSpPr>
        <p:spPr/>
        <p:txBody>
          <a:bodyPr/>
          <a:lstStyle/>
          <a:p>
            <a:r>
              <a:rPr lang="en-US" dirty="0"/>
              <a:t>HOME AUTOMATION USING BRAIN COMPUTER INTERFACE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49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7A163-6645-4861-9365-D2EDE6DCF388}" type="datetime1">
              <a:rPr lang="en-US" smtClean="0"/>
              <a:t>11/29/2020</a:t>
            </a:fld>
            <a:endParaRPr lang="en-US" dirty="0"/>
          </a:p>
        </p:txBody>
      </p:sp>
      <p:sp>
        <p:nvSpPr>
          <p:cNvPr id="5" name="Footer Placeholder 4"/>
          <p:cNvSpPr>
            <a:spLocks noGrp="1"/>
          </p:cNvSpPr>
          <p:nvPr>
            <p:ph type="ftr" sz="quarter" idx="11"/>
          </p:nvPr>
        </p:nvSpPr>
        <p:spPr/>
        <p:txBody>
          <a:bodyPr/>
          <a:lstStyle/>
          <a:p>
            <a:r>
              <a:rPr lang="en-US" dirty="0"/>
              <a:t>HOME AUTOMATION USING BRAIN COMPUTER INTERFACE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3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DA6A0-3D22-4E3B-8670-C5AFE47D86A0}" type="datetime1">
              <a:rPr lang="en-US" smtClean="0"/>
              <a:t>11/29/2020</a:t>
            </a:fld>
            <a:endParaRPr lang="en-US" dirty="0"/>
          </a:p>
        </p:txBody>
      </p:sp>
      <p:sp>
        <p:nvSpPr>
          <p:cNvPr id="5" name="Footer Placeholder 4"/>
          <p:cNvSpPr>
            <a:spLocks noGrp="1"/>
          </p:cNvSpPr>
          <p:nvPr>
            <p:ph type="ftr" sz="quarter" idx="11"/>
          </p:nvPr>
        </p:nvSpPr>
        <p:spPr/>
        <p:txBody>
          <a:bodyPr/>
          <a:lstStyle/>
          <a:p>
            <a:r>
              <a:rPr lang="en-US" dirty="0"/>
              <a:t>HOME AUTOMATION USING BRAIN COMPUTER INTERFACE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45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F6C631-BA8C-47F3-8D76-B539B799F6CB}" type="datetime1">
              <a:rPr lang="en-US" smtClean="0"/>
              <a:t>11/29/2020</a:t>
            </a:fld>
            <a:endParaRPr lang="en-US" dirty="0"/>
          </a:p>
        </p:txBody>
      </p:sp>
      <p:sp>
        <p:nvSpPr>
          <p:cNvPr id="5" name="Footer Placeholder 4"/>
          <p:cNvSpPr>
            <a:spLocks noGrp="1"/>
          </p:cNvSpPr>
          <p:nvPr>
            <p:ph type="ftr" sz="quarter" idx="11"/>
          </p:nvPr>
        </p:nvSpPr>
        <p:spPr/>
        <p:txBody>
          <a:bodyPr/>
          <a:lstStyle/>
          <a:p>
            <a:r>
              <a:rPr lang="en-US" dirty="0"/>
              <a:t>HOME AUTOMATION USING BRAIN COMPUTER INTERFACE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299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313E4-E197-44A0-9E4A-FC8E64A465FF}" type="datetime1">
              <a:rPr lang="en-US" smtClean="0"/>
              <a:t>11/29/2020</a:t>
            </a:fld>
            <a:endParaRPr lang="en-US" dirty="0"/>
          </a:p>
        </p:txBody>
      </p:sp>
      <p:sp>
        <p:nvSpPr>
          <p:cNvPr id="5" name="Footer Placeholder 4"/>
          <p:cNvSpPr>
            <a:spLocks noGrp="1"/>
          </p:cNvSpPr>
          <p:nvPr>
            <p:ph type="ftr" sz="quarter" idx="11"/>
          </p:nvPr>
        </p:nvSpPr>
        <p:spPr/>
        <p:txBody>
          <a:bodyPr/>
          <a:lstStyle/>
          <a:p>
            <a:r>
              <a:rPr lang="en-US" dirty="0"/>
              <a:t>HOME AUTOMATION USING BRAIN COMPUTER INTERFACE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46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1C2D5-C69E-47CE-983C-50669DCA81D0}" type="datetime1">
              <a:rPr lang="en-US" smtClean="0"/>
              <a:t>11/29/2020</a:t>
            </a:fld>
            <a:endParaRPr lang="en-US" dirty="0"/>
          </a:p>
        </p:txBody>
      </p:sp>
      <p:sp>
        <p:nvSpPr>
          <p:cNvPr id="5" name="Footer Placeholder 4"/>
          <p:cNvSpPr>
            <a:spLocks noGrp="1"/>
          </p:cNvSpPr>
          <p:nvPr>
            <p:ph type="ftr" sz="quarter" idx="11"/>
          </p:nvPr>
        </p:nvSpPr>
        <p:spPr/>
        <p:txBody>
          <a:bodyPr/>
          <a:lstStyle/>
          <a:p>
            <a:r>
              <a:rPr lang="en-US" dirty="0"/>
              <a:t>HOME AUTOMATION USING BRAIN COMPUTER INTERFACE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94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18FCC-AADB-45A5-A5C2-4DD7CF509B6F}" type="datetime1">
              <a:rPr lang="en-US" smtClean="0"/>
              <a:t>11/29/2020</a:t>
            </a:fld>
            <a:endParaRPr lang="en-US" dirty="0"/>
          </a:p>
        </p:txBody>
      </p:sp>
      <p:sp>
        <p:nvSpPr>
          <p:cNvPr id="6" name="Footer Placeholder 5"/>
          <p:cNvSpPr>
            <a:spLocks noGrp="1"/>
          </p:cNvSpPr>
          <p:nvPr>
            <p:ph type="ftr" sz="quarter" idx="11"/>
          </p:nvPr>
        </p:nvSpPr>
        <p:spPr/>
        <p:txBody>
          <a:bodyPr/>
          <a:lstStyle/>
          <a:p>
            <a:r>
              <a:rPr lang="en-US" dirty="0"/>
              <a:t>HOME AUTOMATION USING BRAIN COMPUTER INTERFACE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337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F0B84A-871F-412D-B7BD-E03ED1E0321D}" type="datetime1">
              <a:rPr lang="en-US" smtClean="0"/>
              <a:t>11/29/2020</a:t>
            </a:fld>
            <a:endParaRPr lang="en-US" dirty="0"/>
          </a:p>
        </p:txBody>
      </p:sp>
      <p:sp>
        <p:nvSpPr>
          <p:cNvPr id="8" name="Footer Placeholder 7"/>
          <p:cNvSpPr>
            <a:spLocks noGrp="1"/>
          </p:cNvSpPr>
          <p:nvPr>
            <p:ph type="ftr" sz="quarter" idx="11"/>
          </p:nvPr>
        </p:nvSpPr>
        <p:spPr/>
        <p:txBody>
          <a:bodyPr/>
          <a:lstStyle/>
          <a:p>
            <a:r>
              <a:rPr lang="en-US" dirty="0"/>
              <a:t>HOME AUTOMATION USING BRAIN COMPUTER INTERFACE</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0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2ECEB9-4C97-413C-AC6C-9BD7DF12E133}" type="datetime1">
              <a:rPr lang="en-US" smtClean="0"/>
              <a:t>11/29/2020</a:t>
            </a:fld>
            <a:endParaRPr lang="en-US" dirty="0"/>
          </a:p>
        </p:txBody>
      </p:sp>
      <p:sp>
        <p:nvSpPr>
          <p:cNvPr id="4" name="Footer Placeholder 3"/>
          <p:cNvSpPr>
            <a:spLocks noGrp="1"/>
          </p:cNvSpPr>
          <p:nvPr>
            <p:ph type="ftr" sz="quarter" idx="11"/>
          </p:nvPr>
        </p:nvSpPr>
        <p:spPr/>
        <p:txBody>
          <a:bodyPr/>
          <a:lstStyle/>
          <a:p>
            <a:r>
              <a:rPr lang="en-US" dirty="0"/>
              <a:t>HOME AUTOMATION USING BRAIN COMPUTER INTERFACE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0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97B09-DCF0-424F-B515-9C251BE17713}" type="datetime1">
              <a:rPr lang="en-US" smtClean="0"/>
              <a:t>11/29/2020</a:t>
            </a:fld>
            <a:endParaRPr lang="en-US" dirty="0"/>
          </a:p>
        </p:txBody>
      </p:sp>
      <p:sp>
        <p:nvSpPr>
          <p:cNvPr id="3" name="Footer Placeholder 2"/>
          <p:cNvSpPr>
            <a:spLocks noGrp="1"/>
          </p:cNvSpPr>
          <p:nvPr>
            <p:ph type="ftr" sz="quarter" idx="11"/>
          </p:nvPr>
        </p:nvSpPr>
        <p:spPr/>
        <p:txBody>
          <a:bodyPr/>
          <a:lstStyle/>
          <a:p>
            <a:r>
              <a:rPr lang="en-US" dirty="0"/>
              <a:t>HOME AUTOMATION USING BRAIN COMPUTER INTERFACE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682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356EAF-003D-4848-8DBC-13DBC830ADEB}" type="datetime1">
              <a:rPr lang="en-US" smtClean="0"/>
              <a:t>11/29/2020</a:t>
            </a:fld>
            <a:endParaRPr lang="en-US" dirty="0"/>
          </a:p>
        </p:txBody>
      </p:sp>
      <p:sp>
        <p:nvSpPr>
          <p:cNvPr id="6" name="Footer Placeholder 5"/>
          <p:cNvSpPr>
            <a:spLocks noGrp="1"/>
          </p:cNvSpPr>
          <p:nvPr>
            <p:ph type="ftr" sz="quarter" idx="11"/>
          </p:nvPr>
        </p:nvSpPr>
        <p:spPr/>
        <p:txBody>
          <a:bodyPr/>
          <a:lstStyle/>
          <a:p>
            <a:r>
              <a:rPr lang="en-US" dirty="0"/>
              <a:t>HOME AUTOMATION USING BRAIN COMPUTER INTERFACE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542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91D95-85A6-45FD-B4DD-8D415273279D}" type="datetime1">
              <a:rPr lang="en-US" smtClean="0"/>
              <a:t>11/29/2020</a:t>
            </a:fld>
            <a:endParaRPr lang="en-US" dirty="0"/>
          </a:p>
        </p:txBody>
      </p:sp>
      <p:sp>
        <p:nvSpPr>
          <p:cNvPr id="6" name="Footer Placeholder 5"/>
          <p:cNvSpPr>
            <a:spLocks noGrp="1"/>
          </p:cNvSpPr>
          <p:nvPr>
            <p:ph type="ftr" sz="quarter" idx="11"/>
          </p:nvPr>
        </p:nvSpPr>
        <p:spPr/>
        <p:txBody>
          <a:bodyPr/>
          <a:lstStyle/>
          <a:p>
            <a:r>
              <a:rPr lang="en-US" dirty="0"/>
              <a:t>HOME AUTOMATION USING BRAIN COMPUTER INTERFACE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98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97CE3-090B-45C4-BE78-D8DF29A78A51}" type="datetime1">
              <a:rPr lang="en-US" smtClean="0"/>
              <a:t>11/29/2020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HOME AUTOMATION USING BRAIN COMPUTER INTERFACE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11018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developer.neurosky.com/docs/doku.php?id=thinkgear_communications_protocol" TargetMode="External"/><Relationship Id="rId2" Type="http://schemas.openxmlformats.org/officeDocument/2006/relationships/hyperlink" Target="https://www.irjet.net/archives/V5/i4/IRJET-V5I4927.pdf" TargetMode="External"/><Relationship Id="rId1" Type="http://schemas.openxmlformats.org/officeDocument/2006/relationships/slideLayout" Target="../slideLayouts/slideLayout12.xml"/><Relationship Id="rId5" Type="http://schemas.openxmlformats.org/officeDocument/2006/relationships/hyperlink" Target="https://ieeexplore.ieee.org/document/8409863" TargetMode="External"/><Relationship Id="rId4" Type="http://schemas.openxmlformats.org/officeDocument/2006/relationships/hyperlink" Target="http://www.ijettjournal.org/2016/volume-34/number-7/IJETT-V34P261.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BD1454B-FA5A-4D12-B8CE-F04B73D59774}"/>
              </a:ext>
            </a:extLst>
          </p:cNvPr>
          <p:cNvSpPr txBox="1">
            <a:spLocks/>
          </p:cNvSpPr>
          <p:nvPr/>
        </p:nvSpPr>
        <p:spPr>
          <a:xfrm>
            <a:off x="2957083" y="555822"/>
            <a:ext cx="7810027" cy="1881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3200" b="1" dirty="0">
                <a:solidFill>
                  <a:schemeClr val="bg1"/>
                </a:solidFill>
              </a:rPr>
            </a:br>
            <a:r>
              <a:rPr lang="en-US" sz="3200" b="1" dirty="0">
                <a:solidFill>
                  <a:schemeClr val="bg1"/>
                </a:solidFill>
              </a:rPr>
              <a:t>(</a:t>
            </a:r>
            <a:r>
              <a:rPr lang="en-IN" sz="6600" b="1" i="0" dirty="0">
                <a:solidFill>
                  <a:srgbClr val="FF0000"/>
                </a:solidFill>
                <a:effectLst/>
                <a:highlight>
                  <a:srgbClr val="FFFFFF"/>
                </a:highlight>
                <a:latin typeface="Lato"/>
              </a:rPr>
              <a:t>ICPECTS 2020</a:t>
            </a:r>
            <a:r>
              <a:rPr lang="en-US" sz="3200" b="1" dirty="0">
                <a:solidFill>
                  <a:schemeClr val="bg1"/>
                </a:solidFill>
                <a:highlight>
                  <a:srgbClr val="FFFFFF"/>
                </a:highlight>
              </a:rPr>
              <a:t>I</a:t>
            </a:r>
            <a:r>
              <a:rPr lang="en-US" sz="3200" b="1" dirty="0">
                <a:solidFill>
                  <a:schemeClr val="bg1"/>
                </a:solidFill>
              </a:rPr>
              <a:t>N COMPUTER INTERFACE)</a:t>
            </a:r>
          </a:p>
        </p:txBody>
      </p:sp>
      <p:sp>
        <p:nvSpPr>
          <p:cNvPr id="4" name="Subtitle 2">
            <a:extLst>
              <a:ext uri="{FF2B5EF4-FFF2-40B4-BE49-F238E27FC236}">
                <a16:creationId xmlns:a16="http://schemas.microsoft.com/office/drawing/2014/main" id="{204CE34A-73D8-4F7B-ACB4-A608B0368BB5}"/>
              </a:ext>
            </a:extLst>
          </p:cNvPr>
          <p:cNvSpPr txBox="1">
            <a:spLocks/>
          </p:cNvSpPr>
          <p:nvPr/>
        </p:nvSpPr>
        <p:spPr>
          <a:xfrm>
            <a:off x="-160040" y="4830194"/>
            <a:ext cx="4573305" cy="1302768"/>
          </a:xfrm>
          <a:prstGeom prst="rect">
            <a:avLst/>
          </a:prstGeom>
        </p:spPr>
        <p:txBody>
          <a:bodyPr vert="horz" lIns="91440" tIns="45720" rIns="91440" bIns="45720" rtlCol="0" anchor="ct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000" b="1" dirty="0"/>
              <a:t> </a:t>
            </a:r>
            <a:r>
              <a:rPr lang="en-US" sz="8000" b="1" u="sng" dirty="0"/>
              <a:t>PROJECT SUPERVISOR </a:t>
            </a:r>
          </a:p>
          <a:p>
            <a:pPr marL="0" indent="0" algn="ctr">
              <a:buNone/>
            </a:pPr>
            <a:r>
              <a:rPr lang="en-US" sz="8000" b="1" dirty="0"/>
              <a:t>Mr.M.Rajmohan, M.Tech.</a:t>
            </a:r>
          </a:p>
          <a:p>
            <a:pPr marL="0" indent="0" algn="ctr">
              <a:buNone/>
            </a:pPr>
            <a:r>
              <a:rPr lang="en-US" sz="8000" b="1" dirty="0">
                <a:solidFill>
                  <a:srgbClr val="FF0000"/>
                </a:solidFill>
              </a:rPr>
              <a:t> </a:t>
            </a:r>
            <a:r>
              <a:rPr lang="en-US" sz="8000" dirty="0">
                <a:solidFill>
                  <a:srgbClr val="FF0000"/>
                </a:solidFill>
              </a:rPr>
              <a:t>ASST.PROFESSOR (S.G)</a:t>
            </a:r>
          </a:p>
          <a:p>
            <a:pPr marL="0" indent="0" algn="ctr">
              <a:buNone/>
            </a:pPr>
            <a:r>
              <a:rPr lang="en-US" sz="8000" dirty="0"/>
              <a:t>Electronics and Communication Engineering</a:t>
            </a:r>
          </a:p>
          <a:p>
            <a:pPr marL="0" indent="0" algn="ctr">
              <a:buNone/>
            </a:pPr>
            <a:r>
              <a:rPr lang="en-US" sz="8000" dirty="0"/>
              <a:t>Hindustan University </a:t>
            </a:r>
          </a:p>
          <a:p>
            <a:endParaRPr lang="en-US" sz="2000" dirty="0"/>
          </a:p>
        </p:txBody>
      </p:sp>
      <p:sp>
        <p:nvSpPr>
          <p:cNvPr id="5" name="TextBox 4">
            <a:extLst>
              <a:ext uri="{FF2B5EF4-FFF2-40B4-BE49-F238E27FC236}">
                <a16:creationId xmlns:a16="http://schemas.microsoft.com/office/drawing/2014/main" id="{0216C434-79B5-4E27-B537-68083D65F343}"/>
              </a:ext>
            </a:extLst>
          </p:cNvPr>
          <p:cNvSpPr txBox="1"/>
          <p:nvPr/>
        </p:nvSpPr>
        <p:spPr>
          <a:xfrm>
            <a:off x="7778737" y="4363186"/>
            <a:ext cx="3557805" cy="1938992"/>
          </a:xfrm>
          <a:prstGeom prst="rect">
            <a:avLst/>
          </a:prstGeom>
          <a:noFill/>
        </p:spPr>
        <p:txBody>
          <a:bodyPr wrap="square" rtlCol="0">
            <a:spAutoFit/>
          </a:bodyPr>
          <a:lstStyle/>
          <a:p>
            <a:pPr algn="ctr">
              <a:buClr>
                <a:schemeClr val="accent1">
                  <a:lumMod val="75000"/>
                </a:schemeClr>
              </a:buClr>
              <a:buSzPct val="109000"/>
            </a:pPr>
            <a:r>
              <a:rPr lang="en-IN" sz="2000" b="1" u="sng" dirty="0"/>
              <a:t>PROJECT MEMBERS/AUTHOR</a:t>
            </a:r>
          </a:p>
          <a:p>
            <a:pPr algn="ctr">
              <a:buClr>
                <a:schemeClr val="accent1">
                  <a:lumMod val="75000"/>
                </a:schemeClr>
              </a:buClr>
              <a:buSzPct val="109000"/>
            </a:pPr>
            <a:endParaRPr lang="en-IN" sz="2000" b="1" u="sng" dirty="0"/>
          </a:p>
          <a:p>
            <a:pPr algn="ctr">
              <a:buClr>
                <a:schemeClr val="accent1">
                  <a:lumMod val="75000"/>
                </a:schemeClr>
              </a:buClr>
              <a:buSzPct val="109000"/>
            </a:pPr>
            <a:r>
              <a:rPr lang="en-IN" sz="2000" dirty="0">
                <a:solidFill>
                  <a:srgbClr val="FF0000"/>
                </a:solidFill>
                <a:latin typeface="Arial Nova" panose="020B0604020202020204" pitchFamily="34" charset="0"/>
              </a:rPr>
              <a:t>ECE B-TECH 2020 BATCH</a:t>
            </a:r>
          </a:p>
          <a:p>
            <a:pPr marL="342900" indent="-342900">
              <a:buClr>
                <a:schemeClr val="accent1">
                  <a:lumMod val="75000"/>
                </a:schemeClr>
              </a:buClr>
              <a:buSzPct val="109000"/>
              <a:buFont typeface="Arial" panose="020B0604020202020204" pitchFamily="34" charset="0"/>
              <a:buChar char="•"/>
            </a:pPr>
            <a:r>
              <a:rPr lang="en-IN" sz="2000" dirty="0"/>
              <a:t>SHAIK CHINNA HUSSAIN VALI  </a:t>
            </a:r>
          </a:p>
          <a:p>
            <a:pPr marL="342900" indent="-342900">
              <a:buClr>
                <a:schemeClr val="accent1">
                  <a:lumMod val="75000"/>
                </a:schemeClr>
              </a:buClr>
              <a:buSzPct val="109000"/>
              <a:buFont typeface="Arial" panose="020B0604020202020204" pitchFamily="34" charset="0"/>
              <a:buChar char="•"/>
            </a:pPr>
            <a:r>
              <a:rPr lang="en-IN" sz="2000" dirty="0"/>
              <a:t>ANAND RAJ                                  </a:t>
            </a:r>
            <a:endParaRPr lang="en-IN" sz="2000" dirty="0">
              <a:latin typeface="Arial Black" panose="020B0A04020102020204" pitchFamily="34" charset="0"/>
            </a:endParaRPr>
          </a:p>
          <a:p>
            <a:pPr marL="342900" indent="-342900">
              <a:buClr>
                <a:schemeClr val="accent1">
                  <a:lumMod val="75000"/>
                </a:schemeClr>
              </a:buClr>
              <a:buSzPct val="109000"/>
              <a:buFont typeface="Arial" panose="020B0604020202020204" pitchFamily="34" charset="0"/>
              <a:buChar char="•"/>
            </a:pPr>
            <a:r>
              <a:rPr lang="en-IN" sz="2000" dirty="0"/>
              <a:t>ADITI GOGOI                                </a:t>
            </a:r>
            <a:endParaRPr lang="en-IN" sz="2000" dirty="0">
              <a:latin typeface="Arial Black" panose="020B0A04020102020204" pitchFamily="34" charset="0"/>
            </a:endParaRPr>
          </a:p>
        </p:txBody>
      </p:sp>
      <p:sp>
        <p:nvSpPr>
          <p:cNvPr id="6" name="Title 1">
            <a:extLst>
              <a:ext uri="{FF2B5EF4-FFF2-40B4-BE49-F238E27FC236}">
                <a16:creationId xmlns:a16="http://schemas.microsoft.com/office/drawing/2014/main" id="{3BD1454B-FA5A-4D12-B8CE-F04B73D59774}"/>
              </a:ext>
            </a:extLst>
          </p:cNvPr>
          <p:cNvSpPr txBox="1">
            <a:spLocks/>
          </p:cNvSpPr>
          <p:nvPr/>
        </p:nvSpPr>
        <p:spPr>
          <a:xfrm>
            <a:off x="3373515" y="1943100"/>
            <a:ext cx="5260680" cy="1752599"/>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solidFill>
                  <a:schemeClr val="accent1"/>
                </a:solidFill>
              </a:rPr>
              <a:t>HOME AUTOMATION USING BCI</a:t>
            </a:r>
            <a:br>
              <a:rPr lang="en-US" sz="2800" b="1" dirty="0">
                <a:solidFill>
                  <a:schemeClr val="accent1"/>
                </a:solidFill>
              </a:rPr>
            </a:br>
            <a:r>
              <a:rPr lang="en-US" sz="2800" b="1" dirty="0">
                <a:solidFill>
                  <a:schemeClr val="accent1"/>
                </a:solidFill>
              </a:rPr>
              <a:t>(BRAIN COMPUTER INTERFACE)</a:t>
            </a:r>
          </a:p>
        </p:txBody>
      </p:sp>
    </p:spTree>
    <p:extLst>
      <p:ext uri="{BB962C8B-B14F-4D97-AF65-F5344CB8AC3E}">
        <p14:creationId xmlns:p14="http://schemas.microsoft.com/office/powerpoint/2010/main" val="852286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11109" y="245711"/>
            <a:ext cx="5139626" cy="604350"/>
          </a:xfrm>
        </p:spPr>
        <p:txBody>
          <a:bodyPr>
            <a:normAutofit fontScale="90000"/>
          </a:bodyPr>
          <a:lstStyle/>
          <a:p>
            <a:r>
              <a:rPr lang="en-US" sz="4900" b="1" dirty="0">
                <a:solidFill>
                  <a:srgbClr val="FF0000"/>
                </a:solidFill>
                <a:latin typeface="+mn-lt"/>
              </a:rPr>
              <a:t>PROPOSED METHOD</a:t>
            </a:r>
            <a:endParaRPr lang="en-US" b="1" dirty="0">
              <a:solidFill>
                <a:srgbClr val="FF0000"/>
              </a:solidFill>
            </a:endParaRPr>
          </a:p>
        </p:txBody>
      </p:sp>
      <p:sp>
        <p:nvSpPr>
          <p:cNvPr id="8" name="Content Placeholder 7">
            <a:extLst>
              <a:ext uri="{FF2B5EF4-FFF2-40B4-BE49-F238E27FC236}">
                <a16:creationId xmlns:a16="http://schemas.microsoft.com/office/drawing/2014/main" id="{3E990DC0-D93E-4557-8A2D-760C771B4805}"/>
              </a:ext>
            </a:extLst>
          </p:cNvPr>
          <p:cNvSpPr>
            <a:spLocks noGrp="1"/>
          </p:cNvSpPr>
          <p:nvPr>
            <p:ph idx="1"/>
          </p:nvPr>
        </p:nvSpPr>
        <p:spPr>
          <a:xfrm>
            <a:off x="571566" y="1469950"/>
            <a:ext cx="10018713" cy="3433354"/>
          </a:xfrm>
        </p:spPr>
        <p:txBody>
          <a:bodyPr>
            <a:normAutofit fontScale="92500" lnSpcReduction="20000"/>
          </a:bodyPr>
          <a:lstStyle/>
          <a:p>
            <a:pPr marL="0" indent="0">
              <a:buNone/>
            </a:pPr>
            <a:r>
              <a:rPr lang="en-US" sz="2600" dirty="0"/>
              <a:t>The main aim is to overcome the problems and limitations of existing method to make the system more efficient.</a:t>
            </a:r>
          </a:p>
          <a:p>
            <a:pPr marL="0" indent="0">
              <a:buNone/>
            </a:pPr>
            <a:endParaRPr lang="en-US" sz="2600" dirty="0"/>
          </a:p>
          <a:p>
            <a:pPr>
              <a:buFont typeface="Wingdings" panose="05000000000000000000" pitchFamily="2" charset="2"/>
              <a:buChar char="§"/>
            </a:pPr>
            <a:r>
              <a:rPr lang="en-US" sz="2600" dirty="0"/>
              <a:t>Processing in android device to make system portable.</a:t>
            </a:r>
          </a:p>
          <a:p>
            <a:pPr>
              <a:buFont typeface="Wingdings" panose="05000000000000000000" pitchFamily="2" charset="2"/>
              <a:buChar char="§"/>
            </a:pPr>
            <a:r>
              <a:rPr lang="en-US" sz="2600" dirty="0"/>
              <a:t>The main area to modify is the  GUI section where we will enhance the system user interface. </a:t>
            </a:r>
          </a:p>
          <a:p>
            <a:pPr>
              <a:buFont typeface="Wingdings" panose="05000000000000000000" pitchFamily="2" charset="2"/>
              <a:buChar char="§"/>
            </a:pPr>
            <a:r>
              <a:rPr lang="en-US" sz="2600" dirty="0"/>
              <a:t>Our motive is to control at least 4 appliances as for demonstration. </a:t>
            </a:r>
          </a:p>
          <a:p>
            <a:pPr>
              <a:buFont typeface="Wingdings" panose="05000000000000000000" pitchFamily="2" charset="2"/>
              <a:buChar char="§"/>
            </a:pPr>
            <a:r>
              <a:rPr lang="en-US" sz="2600" dirty="0"/>
              <a:t>Range will be 10 meter from the central device.</a:t>
            </a:r>
          </a:p>
          <a:p>
            <a:pPr>
              <a:buFont typeface="Wingdings" panose="05000000000000000000" pitchFamily="2" charset="2"/>
              <a:buChar char="§"/>
            </a:pPr>
            <a:r>
              <a:rPr lang="en-US" sz="2600" dirty="0"/>
              <a:t>Introducing new functions like background mode, auto-shut.</a:t>
            </a:r>
          </a:p>
          <a:p>
            <a:pPr>
              <a:buFont typeface="Wingdings" panose="05000000000000000000" pitchFamily="2" charset="2"/>
              <a:buChar char="Ø"/>
            </a:pPr>
            <a:endParaRPr lang="en-US" sz="2000" dirty="0"/>
          </a:p>
        </p:txBody>
      </p:sp>
      <p:cxnSp>
        <p:nvCxnSpPr>
          <p:cNvPr id="4" name="Straight Connector 3">
            <a:extLst>
              <a:ext uri="{FF2B5EF4-FFF2-40B4-BE49-F238E27FC236}">
                <a16:creationId xmlns:a16="http://schemas.microsoft.com/office/drawing/2014/main" id="{9494266D-F6C9-426B-94B9-318325305B76}"/>
              </a:ext>
            </a:extLst>
          </p:cNvPr>
          <p:cNvCxnSpPr>
            <a:cxnSpLocks/>
          </p:cNvCxnSpPr>
          <p:nvPr/>
        </p:nvCxnSpPr>
        <p:spPr>
          <a:xfrm>
            <a:off x="2973109" y="942827"/>
            <a:ext cx="513962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 name="Footer Placeholder 2">
            <a:extLst>
              <a:ext uri="{FF2B5EF4-FFF2-40B4-BE49-F238E27FC236}">
                <a16:creationId xmlns:a16="http://schemas.microsoft.com/office/drawing/2014/main" id="{F3F9DC96-CCE9-44EB-B7D7-8373D25252ED}"/>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73873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31C43B1-C916-40F7-97FC-D8A42B052873}"/>
              </a:ext>
            </a:extLst>
          </p:cNvPr>
          <p:cNvSpPr>
            <a:spLocks noGrp="1"/>
          </p:cNvSpPr>
          <p:nvPr>
            <p:ph type="ftr" sz="quarter" idx="11"/>
          </p:nvPr>
        </p:nvSpPr>
        <p:spPr/>
        <p:txBody>
          <a:bodyPr/>
          <a:lstStyle/>
          <a:p>
            <a:r>
              <a:rPr lang="en-US" dirty="0"/>
              <a:t>HOME AUTOMATION USING BRAIN COMPUTER INTERFACE</a:t>
            </a:r>
          </a:p>
        </p:txBody>
      </p:sp>
      <p:pic>
        <p:nvPicPr>
          <p:cNvPr id="9" name="Content Placeholder 8">
            <a:extLst>
              <a:ext uri="{FF2B5EF4-FFF2-40B4-BE49-F238E27FC236}">
                <a16:creationId xmlns:a16="http://schemas.microsoft.com/office/drawing/2014/main" id="{3DF565EE-C77D-476D-A536-49C7060F791C}"/>
              </a:ext>
            </a:extLst>
          </p:cNvPr>
          <p:cNvPicPr>
            <a:picLocks noGrp="1" noChangeAspect="1"/>
          </p:cNvPicPr>
          <p:nvPr>
            <p:ph idx="1"/>
          </p:nvPr>
        </p:nvPicPr>
        <p:blipFill>
          <a:blip r:embed="rId2"/>
          <a:stretch>
            <a:fillRect/>
          </a:stretch>
        </p:blipFill>
        <p:spPr>
          <a:xfrm>
            <a:off x="0" y="48272"/>
            <a:ext cx="12020365" cy="6761455"/>
          </a:xfrm>
        </p:spPr>
      </p:pic>
    </p:spTree>
    <p:extLst>
      <p:ext uri="{BB962C8B-B14F-4D97-AF65-F5344CB8AC3E}">
        <p14:creationId xmlns:p14="http://schemas.microsoft.com/office/powerpoint/2010/main" val="250166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41EEB02-31B5-49AD-BA1F-BB1F8CE90F8D}"/>
              </a:ext>
            </a:extLst>
          </p:cNvPr>
          <p:cNvSpPr>
            <a:spLocks noGrp="1"/>
          </p:cNvSpPr>
          <p:nvPr>
            <p:ph type="ftr" sz="quarter" idx="11"/>
          </p:nvPr>
        </p:nvSpPr>
        <p:spPr/>
        <p:txBody>
          <a:bodyPr/>
          <a:lstStyle/>
          <a:p>
            <a:r>
              <a:rPr lang="en-US"/>
              <a:t>HOME AUTOMATION USING BRAIN COMPUTER INTERFACE</a:t>
            </a:r>
            <a:endParaRPr lang="en-US" dirty="0"/>
          </a:p>
        </p:txBody>
      </p:sp>
      <p:sp>
        <p:nvSpPr>
          <p:cNvPr id="5" name="TextBox 4">
            <a:extLst>
              <a:ext uri="{FF2B5EF4-FFF2-40B4-BE49-F238E27FC236}">
                <a16:creationId xmlns:a16="http://schemas.microsoft.com/office/drawing/2014/main" id="{C82A03B5-82F2-4530-A029-EEB216AE31DF}"/>
              </a:ext>
            </a:extLst>
          </p:cNvPr>
          <p:cNvSpPr txBox="1"/>
          <p:nvPr/>
        </p:nvSpPr>
        <p:spPr>
          <a:xfrm>
            <a:off x="148222" y="0"/>
            <a:ext cx="11923643" cy="769441"/>
          </a:xfrm>
          <a:prstGeom prst="rect">
            <a:avLst/>
          </a:prstGeom>
          <a:noFill/>
        </p:spPr>
        <p:txBody>
          <a:bodyPr wrap="square" rtlCol="0">
            <a:spAutoFit/>
          </a:bodyPr>
          <a:lstStyle/>
          <a:p>
            <a:r>
              <a:rPr lang="en-IN" sz="4400" b="1" dirty="0"/>
              <a:t>SENSING METHOD AND SENSOR DETAILS</a:t>
            </a:r>
          </a:p>
        </p:txBody>
      </p:sp>
      <p:sp>
        <p:nvSpPr>
          <p:cNvPr id="6" name="TextBox 5">
            <a:extLst>
              <a:ext uri="{FF2B5EF4-FFF2-40B4-BE49-F238E27FC236}">
                <a16:creationId xmlns:a16="http://schemas.microsoft.com/office/drawing/2014/main" id="{AE86D33D-2ED7-480A-8AA4-14F0313B36CA}"/>
              </a:ext>
            </a:extLst>
          </p:cNvPr>
          <p:cNvSpPr txBox="1"/>
          <p:nvPr/>
        </p:nvSpPr>
        <p:spPr>
          <a:xfrm>
            <a:off x="148222" y="917912"/>
            <a:ext cx="7732644" cy="5201424"/>
          </a:xfrm>
          <a:prstGeom prst="rect">
            <a:avLst/>
          </a:prstGeom>
          <a:noFill/>
        </p:spPr>
        <p:txBody>
          <a:bodyPr wrap="square" rtlCol="0">
            <a:spAutoFit/>
          </a:bodyPr>
          <a:lstStyle/>
          <a:p>
            <a:r>
              <a:rPr lang="en-IN" dirty="0"/>
              <a:t>TGAM: ThinkGear ASIC Module</a:t>
            </a:r>
          </a:p>
          <a:p>
            <a:r>
              <a:rPr lang="en-US" dirty="0"/>
              <a:t>• Non invasive and dry electrode (as opposed to conventional medical wet sensors)</a:t>
            </a:r>
          </a:p>
          <a:p>
            <a:r>
              <a:rPr lang="en-US" dirty="0"/>
              <a:t>• One EEG channel with three contacts: EEG; REF; and GND.</a:t>
            </a:r>
          </a:p>
          <a:p>
            <a:r>
              <a:rPr lang="en-US" dirty="0"/>
              <a:t>seconds, or if it is receiving a poor signal for seven consecutive seconds</a:t>
            </a:r>
          </a:p>
          <a:p>
            <a:r>
              <a:rPr lang="en-US" dirty="0"/>
              <a:t>• Advanced filtering technology with high noise immunity</a:t>
            </a:r>
          </a:p>
          <a:p>
            <a:r>
              <a:rPr lang="en-US" dirty="0"/>
              <a:t>• Low power consumption suitable for portable battery-driven applications</a:t>
            </a:r>
          </a:p>
          <a:p>
            <a:r>
              <a:rPr lang="en-US" dirty="0"/>
              <a:t>• Max power consumption 15mA @ 3.3 V</a:t>
            </a:r>
          </a:p>
          <a:p>
            <a:r>
              <a:rPr lang="en-US" dirty="0"/>
              <a:t>• Raw EEG data output at 512 bits per second</a:t>
            </a:r>
          </a:p>
          <a:p>
            <a:endParaRPr lang="en-US" dirty="0"/>
          </a:p>
          <a:p>
            <a:r>
              <a:rPr lang="en-IN" sz="2400" b="1" dirty="0"/>
              <a:t>Measures below parameters:</a:t>
            </a:r>
          </a:p>
          <a:p>
            <a:r>
              <a:rPr lang="en-IN" sz="2000" dirty="0"/>
              <a:t>• </a:t>
            </a:r>
            <a:r>
              <a:rPr lang="en-IN" dirty="0"/>
              <a:t>Raw brainwave signal</a:t>
            </a:r>
          </a:p>
          <a:p>
            <a:r>
              <a:rPr lang="en-US" dirty="0"/>
              <a:t>• Processing and output of EEG power spectrums (Alpha, Beta, etc.)</a:t>
            </a:r>
          </a:p>
          <a:p>
            <a:r>
              <a:rPr lang="en-US" dirty="0"/>
              <a:t>• Processing and output of NeuroSky proprietary eSense meter for Attention, Meditation, and other future meters</a:t>
            </a:r>
          </a:p>
          <a:p>
            <a:r>
              <a:rPr lang="en-US" dirty="0"/>
              <a:t>• EEG/ECG signal quality analysis (can be used to detect poor contact and whether the device is off the head)</a:t>
            </a:r>
          </a:p>
          <a:p>
            <a:r>
              <a:rPr lang="en-IN" dirty="0"/>
              <a:t>• Eyeblink detection</a:t>
            </a:r>
          </a:p>
        </p:txBody>
      </p:sp>
      <p:pic>
        <p:nvPicPr>
          <p:cNvPr id="7" name="Picture 2" descr="Related image">
            <a:extLst>
              <a:ext uri="{FF2B5EF4-FFF2-40B4-BE49-F238E27FC236}">
                <a16:creationId xmlns:a16="http://schemas.microsoft.com/office/drawing/2014/main" id="{D309D980-A3DC-44DA-AF9F-07FB810F6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9361780" y="569323"/>
            <a:ext cx="1575590" cy="289394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B9D3070C-94C3-451A-926B-FD852FF7B9CF}"/>
              </a:ext>
            </a:extLst>
          </p:cNvPr>
          <p:cNvCxnSpPr>
            <a:cxnSpLocks/>
          </p:cNvCxnSpPr>
          <p:nvPr/>
        </p:nvCxnSpPr>
        <p:spPr>
          <a:xfrm>
            <a:off x="148222" y="827416"/>
            <a:ext cx="992218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 name="Picture 9" descr="A picture containing indoor, suitcase, luggage, sitting&#10;&#10;Description automatically generated">
            <a:extLst>
              <a:ext uri="{FF2B5EF4-FFF2-40B4-BE49-F238E27FC236}">
                <a16:creationId xmlns:a16="http://schemas.microsoft.com/office/drawing/2014/main" id="{E3271D93-DDA2-4F4B-8B0F-F38147CF3B7D}"/>
              </a:ext>
            </a:extLst>
          </p:cNvPr>
          <p:cNvPicPr>
            <a:picLocks noChangeAspect="1"/>
          </p:cNvPicPr>
          <p:nvPr/>
        </p:nvPicPr>
        <p:blipFill>
          <a:blip r:embed="rId3"/>
          <a:stretch>
            <a:fillRect/>
          </a:stretch>
        </p:blipFill>
        <p:spPr>
          <a:xfrm>
            <a:off x="8857032" y="3108960"/>
            <a:ext cx="2585085" cy="1686407"/>
          </a:xfrm>
          <a:prstGeom prst="rect">
            <a:avLst/>
          </a:prstGeom>
        </p:spPr>
      </p:pic>
      <p:sp>
        <p:nvSpPr>
          <p:cNvPr id="11" name="TextBox 10">
            <a:extLst>
              <a:ext uri="{FF2B5EF4-FFF2-40B4-BE49-F238E27FC236}">
                <a16:creationId xmlns:a16="http://schemas.microsoft.com/office/drawing/2014/main" id="{8FE5F3CF-6C04-445C-BB7F-2E35289E4AFE}"/>
              </a:ext>
            </a:extLst>
          </p:cNvPr>
          <p:cNvSpPr txBox="1"/>
          <p:nvPr/>
        </p:nvSpPr>
        <p:spPr>
          <a:xfrm>
            <a:off x="9152203" y="3923107"/>
            <a:ext cx="3039797" cy="261610"/>
          </a:xfrm>
          <a:prstGeom prst="rect">
            <a:avLst/>
          </a:prstGeom>
          <a:noFill/>
        </p:spPr>
        <p:txBody>
          <a:bodyPr wrap="square" rtlCol="0">
            <a:spAutoFit/>
          </a:bodyPr>
          <a:lstStyle/>
          <a:p>
            <a:r>
              <a:rPr lang="en-US" sz="1100" dirty="0" err="1"/>
              <a:t>Brainsense</a:t>
            </a:r>
            <a:r>
              <a:rPr lang="en-US" sz="1100" dirty="0"/>
              <a:t>  Sensor headset</a:t>
            </a:r>
            <a:endParaRPr lang="en-IN" sz="1100" dirty="0"/>
          </a:p>
        </p:txBody>
      </p:sp>
      <p:sp>
        <p:nvSpPr>
          <p:cNvPr id="12" name="TextBox 11">
            <a:extLst>
              <a:ext uri="{FF2B5EF4-FFF2-40B4-BE49-F238E27FC236}">
                <a16:creationId xmlns:a16="http://schemas.microsoft.com/office/drawing/2014/main" id="{1F77C2D4-2A1E-40E1-953A-77CD6AFA94D1}"/>
              </a:ext>
            </a:extLst>
          </p:cNvPr>
          <p:cNvSpPr txBox="1"/>
          <p:nvPr/>
        </p:nvSpPr>
        <p:spPr>
          <a:xfrm>
            <a:off x="9072880" y="2847804"/>
            <a:ext cx="3891332" cy="261610"/>
          </a:xfrm>
          <a:prstGeom prst="rect">
            <a:avLst/>
          </a:prstGeom>
          <a:noFill/>
        </p:spPr>
        <p:txBody>
          <a:bodyPr wrap="square" rtlCol="0">
            <a:spAutoFit/>
          </a:bodyPr>
          <a:lstStyle/>
          <a:p>
            <a:r>
              <a:rPr lang="en-US" sz="1100" dirty="0"/>
              <a:t>ASIC CHIP used inside </a:t>
            </a:r>
            <a:r>
              <a:rPr lang="en-US" sz="1100" dirty="0" err="1"/>
              <a:t>Brainsense</a:t>
            </a:r>
            <a:endParaRPr lang="en-IN" sz="1100" dirty="0"/>
          </a:p>
        </p:txBody>
      </p:sp>
    </p:spTree>
    <p:extLst>
      <p:ext uri="{BB962C8B-B14F-4D97-AF65-F5344CB8AC3E}">
        <p14:creationId xmlns:p14="http://schemas.microsoft.com/office/powerpoint/2010/main" val="356139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2F14B1-EE07-455E-820A-E4649D1B15CA}"/>
              </a:ext>
            </a:extLst>
          </p:cNvPr>
          <p:cNvSpPr>
            <a:spLocks noGrp="1"/>
          </p:cNvSpPr>
          <p:nvPr>
            <p:ph type="ftr" sz="quarter" idx="11"/>
          </p:nvPr>
        </p:nvSpPr>
        <p:spPr/>
        <p:txBody>
          <a:bodyPr/>
          <a:lstStyle/>
          <a:p>
            <a:r>
              <a:rPr lang="en-US"/>
              <a:t>HOME AUTOMATION USING BRAIN COMPUTER INTERFACE</a:t>
            </a:r>
            <a:endParaRPr lang="en-US" dirty="0"/>
          </a:p>
        </p:txBody>
      </p:sp>
      <p:sp>
        <p:nvSpPr>
          <p:cNvPr id="5" name="TextBox 4">
            <a:extLst>
              <a:ext uri="{FF2B5EF4-FFF2-40B4-BE49-F238E27FC236}">
                <a16:creationId xmlns:a16="http://schemas.microsoft.com/office/drawing/2014/main" id="{4AB39F1C-AC5A-42CE-A123-43773E11FA3B}"/>
              </a:ext>
            </a:extLst>
          </p:cNvPr>
          <p:cNvSpPr txBox="1"/>
          <p:nvPr/>
        </p:nvSpPr>
        <p:spPr>
          <a:xfrm>
            <a:off x="284480" y="135424"/>
            <a:ext cx="11907520" cy="769441"/>
          </a:xfrm>
          <a:prstGeom prst="rect">
            <a:avLst/>
          </a:prstGeom>
          <a:noFill/>
        </p:spPr>
        <p:txBody>
          <a:bodyPr wrap="square" rtlCol="0">
            <a:spAutoFit/>
          </a:bodyPr>
          <a:lstStyle/>
          <a:p>
            <a:r>
              <a:rPr lang="en-IN" sz="4400" b="1" dirty="0">
                <a:solidFill>
                  <a:srgbClr val="FF0000"/>
                </a:solidFill>
              </a:rPr>
              <a:t>CIRCUIT OF SENSOR WITH BLUETOOTH MODULE</a:t>
            </a:r>
          </a:p>
        </p:txBody>
      </p:sp>
      <p:sp>
        <p:nvSpPr>
          <p:cNvPr id="6" name="TextBox 5">
            <a:extLst>
              <a:ext uri="{FF2B5EF4-FFF2-40B4-BE49-F238E27FC236}">
                <a16:creationId xmlns:a16="http://schemas.microsoft.com/office/drawing/2014/main" id="{266FB11E-7AD3-4834-856D-71B3460DCBC9}"/>
              </a:ext>
            </a:extLst>
          </p:cNvPr>
          <p:cNvSpPr txBox="1"/>
          <p:nvPr/>
        </p:nvSpPr>
        <p:spPr>
          <a:xfrm>
            <a:off x="314960" y="2824223"/>
            <a:ext cx="5020969" cy="1631216"/>
          </a:xfrm>
          <a:prstGeom prst="rect">
            <a:avLst/>
          </a:prstGeom>
          <a:noFill/>
        </p:spPr>
        <p:txBody>
          <a:bodyPr wrap="square" rtlCol="0">
            <a:spAutoFit/>
          </a:bodyPr>
          <a:lstStyle/>
          <a:p>
            <a:endParaRPr lang="en-IN" sz="2000" dirty="0"/>
          </a:p>
          <a:p>
            <a:endParaRPr lang="en-IN" sz="2000" dirty="0"/>
          </a:p>
          <a:p>
            <a:r>
              <a:rPr lang="en-IN" sz="2000" dirty="0"/>
              <a:t>The thinkgear module process the data and for transmitting the data Bluetooth is used as communication module.</a:t>
            </a:r>
          </a:p>
        </p:txBody>
      </p:sp>
      <p:pic>
        <p:nvPicPr>
          <p:cNvPr id="7" name="Picture 6">
            <a:extLst>
              <a:ext uri="{FF2B5EF4-FFF2-40B4-BE49-F238E27FC236}">
                <a16:creationId xmlns:a16="http://schemas.microsoft.com/office/drawing/2014/main" id="{33BEA0B0-5A78-44C6-8CEA-3E36D5DB753C}"/>
              </a:ext>
            </a:extLst>
          </p:cNvPr>
          <p:cNvPicPr>
            <a:picLocks noChangeAspect="1"/>
          </p:cNvPicPr>
          <p:nvPr/>
        </p:nvPicPr>
        <p:blipFill rotWithShape="1">
          <a:blip r:embed="rId2"/>
          <a:srcRect l="874" t="8964" r="874" b="8964"/>
          <a:stretch/>
        </p:blipFill>
        <p:spPr>
          <a:xfrm>
            <a:off x="5688059" y="1345807"/>
            <a:ext cx="5677794" cy="4803492"/>
          </a:xfrm>
          <a:prstGeom prst="rect">
            <a:avLst/>
          </a:prstGeom>
        </p:spPr>
      </p:pic>
      <p:sp>
        <p:nvSpPr>
          <p:cNvPr id="8" name="TextBox 7">
            <a:extLst>
              <a:ext uri="{FF2B5EF4-FFF2-40B4-BE49-F238E27FC236}">
                <a16:creationId xmlns:a16="http://schemas.microsoft.com/office/drawing/2014/main" id="{43FD6DDC-32C9-42EE-B5EC-630D8F2EF24E}"/>
              </a:ext>
            </a:extLst>
          </p:cNvPr>
          <p:cNvSpPr txBox="1"/>
          <p:nvPr/>
        </p:nvSpPr>
        <p:spPr>
          <a:xfrm>
            <a:off x="446527" y="1390347"/>
            <a:ext cx="2690214" cy="163121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POWER SOURCE</a:t>
            </a:r>
          </a:p>
          <a:p>
            <a:pPr marL="285750" indent="-285750">
              <a:buFont typeface="Wingdings" panose="05000000000000000000" pitchFamily="2" charset="2"/>
              <a:buChar char="Ø"/>
            </a:pPr>
            <a:r>
              <a:rPr lang="en-IN" sz="2000" dirty="0"/>
              <a:t>3.3 VOLT REGULATOR</a:t>
            </a:r>
          </a:p>
          <a:p>
            <a:pPr marL="285750" indent="-285750">
              <a:buFont typeface="Wingdings" panose="05000000000000000000" pitchFamily="2" charset="2"/>
              <a:buChar char="Ø"/>
            </a:pPr>
            <a:r>
              <a:rPr lang="en-IN" sz="2000" dirty="0"/>
              <a:t>BLUETOOTH MODULE</a:t>
            </a:r>
          </a:p>
          <a:p>
            <a:pPr marL="285750" indent="-285750">
              <a:buFont typeface="Wingdings" panose="05000000000000000000" pitchFamily="2" charset="2"/>
              <a:buChar char="Ø"/>
            </a:pPr>
            <a:r>
              <a:rPr lang="en-IN" sz="2000" dirty="0"/>
              <a:t>THINKGEAR MODULE</a:t>
            </a:r>
          </a:p>
        </p:txBody>
      </p:sp>
      <p:sp>
        <p:nvSpPr>
          <p:cNvPr id="9" name="Rectangle 8">
            <a:extLst>
              <a:ext uri="{FF2B5EF4-FFF2-40B4-BE49-F238E27FC236}">
                <a16:creationId xmlns:a16="http://schemas.microsoft.com/office/drawing/2014/main" id="{87B5A17E-0E8B-4975-B1DA-B121EF8C9409}"/>
              </a:ext>
            </a:extLst>
          </p:cNvPr>
          <p:cNvSpPr/>
          <p:nvPr/>
        </p:nvSpPr>
        <p:spPr>
          <a:xfrm>
            <a:off x="5497974" y="4375231"/>
            <a:ext cx="6244954" cy="20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A9FDBE30-A415-4F89-960D-7938D030AA5F}"/>
              </a:ext>
            </a:extLst>
          </p:cNvPr>
          <p:cNvCxnSpPr>
            <a:cxnSpLocks/>
          </p:cNvCxnSpPr>
          <p:nvPr/>
        </p:nvCxnSpPr>
        <p:spPr>
          <a:xfrm>
            <a:off x="341358" y="954738"/>
            <a:ext cx="114015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910E961-23D3-420F-8ED4-A063BFFC95E4}"/>
              </a:ext>
            </a:extLst>
          </p:cNvPr>
          <p:cNvSpPr txBox="1"/>
          <p:nvPr/>
        </p:nvSpPr>
        <p:spPr>
          <a:xfrm>
            <a:off x="9379974" y="3500284"/>
            <a:ext cx="983225" cy="646331"/>
          </a:xfrm>
          <a:prstGeom prst="rect">
            <a:avLst/>
          </a:prstGeom>
          <a:solidFill>
            <a:schemeClr val="bg1"/>
          </a:solidFill>
        </p:spPr>
        <p:txBody>
          <a:bodyPr wrap="square" rtlCol="0">
            <a:spAutoFit/>
          </a:bodyPr>
          <a:lstStyle/>
          <a:p>
            <a:r>
              <a:rPr lang="en-US" sz="1200" dirty="0"/>
              <a:t>Bluetooth module </a:t>
            </a:r>
          </a:p>
          <a:p>
            <a:r>
              <a:rPr lang="en-US" sz="1200" dirty="0"/>
              <a:t>HC-05</a:t>
            </a:r>
            <a:endParaRPr lang="en-IN" sz="1200" dirty="0"/>
          </a:p>
        </p:txBody>
      </p:sp>
    </p:spTree>
    <p:extLst>
      <p:ext uri="{BB962C8B-B14F-4D97-AF65-F5344CB8AC3E}">
        <p14:creationId xmlns:p14="http://schemas.microsoft.com/office/powerpoint/2010/main" val="375941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120C4B-4F7E-493E-986B-A87CB3C4CB8B}"/>
              </a:ext>
            </a:extLst>
          </p:cNvPr>
          <p:cNvSpPr>
            <a:spLocks noGrp="1"/>
          </p:cNvSpPr>
          <p:nvPr>
            <p:ph type="ftr" sz="quarter" idx="11"/>
          </p:nvPr>
        </p:nvSpPr>
        <p:spPr/>
        <p:txBody>
          <a:bodyPr/>
          <a:lstStyle/>
          <a:p>
            <a:r>
              <a:rPr lang="en-US"/>
              <a:t>HOME AUTOMATION USING BRAIN COMPUTER INTERFACE</a:t>
            </a:r>
            <a:endParaRPr lang="en-US" dirty="0"/>
          </a:p>
        </p:txBody>
      </p:sp>
      <p:sp>
        <p:nvSpPr>
          <p:cNvPr id="3" name="TextBox 2">
            <a:extLst>
              <a:ext uri="{FF2B5EF4-FFF2-40B4-BE49-F238E27FC236}">
                <a16:creationId xmlns:a16="http://schemas.microsoft.com/office/drawing/2014/main" id="{FBD03689-CFB3-4685-9679-2BB030B3AAA2}"/>
              </a:ext>
            </a:extLst>
          </p:cNvPr>
          <p:cNvSpPr txBox="1"/>
          <p:nvPr/>
        </p:nvSpPr>
        <p:spPr>
          <a:xfrm>
            <a:off x="407229" y="215836"/>
            <a:ext cx="12099403" cy="584775"/>
          </a:xfrm>
          <a:prstGeom prst="rect">
            <a:avLst/>
          </a:prstGeom>
          <a:noFill/>
        </p:spPr>
        <p:txBody>
          <a:bodyPr wrap="square" rtlCol="0">
            <a:spAutoFit/>
          </a:bodyPr>
          <a:lstStyle/>
          <a:p>
            <a:r>
              <a:rPr lang="en-IN" sz="3200" b="1" dirty="0">
                <a:solidFill>
                  <a:srgbClr val="FF0000"/>
                </a:solidFill>
              </a:rPr>
              <a:t>RELATION BETWEEN MAJOR WAVES AND E-SENSE PARAMETER </a:t>
            </a:r>
            <a:endParaRPr lang="en-IN" b="1" dirty="0">
              <a:solidFill>
                <a:srgbClr val="FF0000"/>
              </a:solidFill>
            </a:endParaRPr>
          </a:p>
        </p:txBody>
      </p:sp>
      <p:sp>
        <p:nvSpPr>
          <p:cNvPr id="4" name="TextBox 3">
            <a:extLst>
              <a:ext uri="{FF2B5EF4-FFF2-40B4-BE49-F238E27FC236}">
                <a16:creationId xmlns:a16="http://schemas.microsoft.com/office/drawing/2014/main" id="{B709AA0D-65BF-4529-85A0-87F01AF707F2}"/>
              </a:ext>
            </a:extLst>
          </p:cNvPr>
          <p:cNvSpPr txBox="1"/>
          <p:nvPr/>
        </p:nvSpPr>
        <p:spPr>
          <a:xfrm>
            <a:off x="175548" y="1311945"/>
            <a:ext cx="11933499" cy="4616648"/>
          </a:xfrm>
          <a:prstGeom prst="rect">
            <a:avLst/>
          </a:prstGeom>
          <a:noFill/>
        </p:spPr>
        <p:txBody>
          <a:bodyPr wrap="square" rtlCol="0">
            <a:spAutoFit/>
          </a:bodyPr>
          <a:lstStyle/>
          <a:p>
            <a:r>
              <a:rPr lang="en-US" sz="2000" b="1" dirty="0"/>
              <a:t>Attention( Dominancy of gamma waves)</a:t>
            </a:r>
          </a:p>
          <a:p>
            <a:r>
              <a:rPr lang="en-US" sz="2000" dirty="0"/>
              <a:t>The Attention Meter algorithm indicates the intensity of mental “focus” or “attention.” The value ranges from 0 to 100. The attention level increases when a user focuses on a single thought or an external object, and decreases when distracted.</a:t>
            </a:r>
          </a:p>
          <a:p>
            <a:endParaRPr lang="en-IN" dirty="0"/>
          </a:p>
          <a:p>
            <a:r>
              <a:rPr lang="en-US" sz="2000" b="1" dirty="0"/>
              <a:t>Meditation(Alpha and beta dominance)</a:t>
            </a:r>
          </a:p>
          <a:p>
            <a:r>
              <a:rPr lang="en-US" sz="2000" dirty="0"/>
              <a:t>The Meditation Meter algorithm indicates the level of mental “calmness” or “relaxation.” The value ranges from 0 to 100, and increases when users relax the mind and decreases when they are uneasy or stressed. </a:t>
            </a:r>
          </a:p>
          <a:p>
            <a:endParaRPr lang="en-IN" dirty="0"/>
          </a:p>
          <a:p>
            <a:r>
              <a:rPr lang="en-US" sz="2000" b="1" dirty="0"/>
              <a:t>Blink Detection</a:t>
            </a:r>
          </a:p>
          <a:p>
            <a:r>
              <a:rPr lang="en-US" sz="2000" dirty="0"/>
              <a:t>The Blink Detection algorithm signals a user’s blinks. A higher number indicates a “stronger” blink, while a smaller number indicates a “lighter” or “weaker” blink. The frequency of blinking is often correlated with nervousness or fatigue. Eye blinks are akin to a standard on/off binary system and therefore are valuable for controls                      that require definitive responses.</a:t>
            </a:r>
          </a:p>
          <a:p>
            <a:endParaRPr lang="en-IN" dirty="0"/>
          </a:p>
        </p:txBody>
      </p:sp>
      <p:cxnSp>
        <p:nvCxnSpPr>
          <p:cNvPr id="5" name="Straight Connector 4">
            <a:extLst>
              <a:ext uri="{FF2B5EF4-FFF2-40B4-BE49-F238E27FC236}">
                <a16:creationId xmlns:a16="http://schemas.microsoft.com/office/drawing/2014/main" id="{EF225DF6-5868-4B2C-A9B5-DC1DB9F076E9}"/>
              </a:ext>
            </a:extLst>
          </p:cNvPr>
          <p:cNvCxnSpPr>
            <a:cxnSpLocks/>
          </p:cNvCxnSpPr>
          <p:nvPr/>
        </p:nvCxnSpPr>
        <p:spPr>
          <a:xfrm>
            <a:off x="476055" y="968736"/>
            <a:ext cx="109729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71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85957" y="300440"/>
            <a:ext cx="9320515" cy="527093"/>
          </a:xfrm>
        </p:spPr>
        <p:txBody>
          <a:bodyPr>
            <a:noAutofit/>
          </a:bodyPr>
          <a:lstStyle/>
          <a:p>
            <a:pPr algn="l"/>
            <a:r>
              <a:rPr lang="en-US" sz="4400" b="1" dirty="0">
                <a:solidFill>
                  <a:srgbClr val="FF0000"/>
                </a:solidFill>
              </a:rPr>
              <a:t>PROPOSED METHOD BLOCK DIAGRAM</a:t>
            </a:r>
          </a:p>
        </p:txBody>
      </p:sp>
      <p:sp>
        <p:nvSpPr>
          <p:cNvPr id="5" name="Rounded Rectangle 4"/>
          <p:cNvSpPr/>
          <p:nvPr/>
        </p:nvSpPr>
        <p:spPr>
          <a:xfrm>
            <a:off x="3028500" y="3124095"/>
            <a:ext cx="3161212" cy="1985555"/>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DATA ACQUISTION</a:t>
            </a:r>
          </a:p>
          <a:p>
            <a:pPr algn="ctr"/>
            <a:r>
              <a:rPr lang="en-US" sz="1400" b="1" dirty="0">
                <a:solidFill>
                  <a:schemeClr val="tx1"/>
                </a:solidFill>
              </a:rPr>
              <a:t> AND </a:t>
            </a:r>
          </a:p>
          <a:p>
            <a:pPr algn="ctr"/>
            <a:r>
              <a:rPr lang="en-US" sz="1400" b="1" dirty="0">
                <a:solidFill>
                  <a:schemeClr val="tx1"/>
                </a:solidFill>
              </a:rPr>
              <a:t>PROCESSING UNIT</a:t>
            </a:r>
          </a:p>
        </p:txBody>
      </p:sp>
      <p:sp>
        <p:nvSpPr>
          <p:cNvPr id="11" name="L-Shape 10"/>
          <p:cNvSpPr/>
          <p:nvPr/>
        </p:nvSpPr>
        <p:spPr>
          <a:xfrm flipH="1">
            <a:off x="8416365" y="3262681"/>
            <a:ext cx="678805" cy="914400"/>
          </a:xfrm>
          <a:prstGeom prst="corner">
            <a:avLst>
              <a:gd name="adj1" fmla="val 5714"/>
              <a:gd name="adj2" fmla="val 71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sosceles Triangle 12"/>
          <p:cNvSpPr/>
          <p:nvPr/>
        </p:nvSpPr>
        <p:spPr>
          <a:xfrm>
            <a:off x="8905972" y="2882772"/>
            <a:ext cx="365760" cy="36576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584200FC-95E2-4AC6-BA08-C36AA3701F8B}"/>
              </a:ext>
            </a:extLst>
          </p:cNvPr>
          <p:cNvSpPr/>
          <p:nvPr/>
        </p:nvSpPr>
        <p:spPr>
          <a:xfrm>
            <a:off x="7114931" y="3719881"/>
            <a:ext cx="1301434" cy="793979"/>
          </a:xfrm>
          <a:prstGeom prst="round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n>
                  <a:solidFill>
                    <a:schemeClr val="tx1"/>
                  </a:solidFill>
                </a:ln>
              </a:rPr>
              <a:t>BLUETOOTH module</a:t>
            </a:r>
            <a:endParaRPr lang="en-IN" sz="1400" dirty="0">
              <a:ln>
                <a:solidFill>
                  <a:schemeClr val="tx1"/>
                </a:solidFill>
              </a:ln>
            </a:endParaRPr>
          </a:p>
        </p:txBody>
      </p:sp>
      <p:sp>
        <p:nvSpPr>
          <p:cNvPr id="4" name="TextBox 3">
            <a:extLst>
              <a:ext uri="{FF2B5EF4-FFF2-40B4-BE49-F238E27FC236}">
                <a16:creationId xmlns:a16="http://schemas.microsoft.com/office/drawing/2014/main" id="{6564F7B3-B51C-4BD2-9814-C52252E3CC73}"/>
              </a:ext>
            </a:extLst>
          </p:cNvPr>
          <p:cNvSpPr txBox="1"/>
          <p:nvPr/>
        </p:nvSpPr>
        <p:spPr>
          <a:xfrm>
            <a:off x="3933825" y="5320857"/>
            <a:ext cx="2162175" cy="369332"/>
          </a:xfrm>
          <a:prstGeom prst="rect">
            <a:avLst/>
          </a:prstGeom>
          <a:noFill/>
        </p:spPr>
        <p:txBody>
          <a:bodyPr wrap="square" rtlCol="0">
            <a:spAutoFit/>
          </a:bodyPr>
          <a:lstStyle/>
          <a:p>
            <a:r>
              <a:rPr lang="en-US" b="1" dirty="0"/>
              <a:t>ANDROID DEVICE</a:t>
            </a:r>
            <a:endParaRPr lang="en-IN" b="1" dirty="0"/>
          </a:p>
        </p:txBody>
      </p:sp>
      <p:sp>
        <p:nvSpPr>
          <p:cNvPr id="6" name="TextBox 5">
            <a:extLst>
              <a:ext uri="{FF2B5EF4-FFF2-40B4-BE49-F238E27FC236}">
                <a16:creationId xmlns:a16="http://schemas.microsoft.com/office/drawing/2014/main" id="{D59EDC90-20EB-4039-A728-4CCD8EB5DBAB}"/>
              </a:ext>
            </a:extLst>
          </p:cNvPr>
          <p:cNvSpPr txBox="1"/>
          <p:nvPr/>
        </p:nvSpPr>
        <p:spPr>
          <a:xfrm>
            <a:off x="1085957" y="1352477"/>
            <a:ext cx="4485377" cy="461665"/>
          </a:xfrm>
          <a:prstGeom prst="rect">
            <a:avLst/>
          </a:prstGeom>
          <a:noFill/>
        </p:spPr>
        <p:txBody>
          <a:bodyPr wrap="square" rtlCol="0">
            <a:spAutoFit/>
          </a:bodyPr>
          <a:lstStyle/>
          <a:p>
            <a:r>
              <a:rPr lang="en-US" sz="2400" b="1" dirty="0"/>
              <a:t>Interface and Processor section:</a:t>
            </a:r>
            <a:endParaRPr lang="en-IN" dirty="0"/>
          </a:p>
        </p:txBody>
      </p:sp>
      <p:pic>
        <p:nvPicPr>
          <p:cNvPr id="16" name="Picture 15">
            <a:extLst>
              <a:ext uri="{FF2B5EF4-FFF2-40B4-BE49-F238E27FC236}">
                <a16:creationId xmlns:a16="http://schemas.microsoft.com/office/drawing/2014/main" id="{47C5E4F1-F374-442B-96CD-23A051BAB7A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1000"/>
                    </a14:imgEffect>
                  </a14:imgLayer>
                </a14:imgProps>
              </a:ext>
              <a:ext uri="{28A0092B-C50C-407E-A947-70E740481C1C}">
                <a14:useLocalDpi xmlns:a14="http://schemas.microsoft.com/office/drawing/2010/main" val="0"/>
              </a:ext>
            </a:extLst>
          </a:blip>
          <a:stretch>
            <a:fillRect/>
          </a:stretch>
        </p:blipFill>
        <p:spPr>
          <a:xfrm rot="16200000" flipH="1">
            <a:off x="8858020" y="2357787"/>
            <a:ext cx="461664" cy="674566"/>
          </a:xfrm>
          <a:prstGeom prst="ellipse">
            <a:avLst/>
          </a:prstGeom>
          <a:ln>
            <a:noFill/>
          </a:ln>
          <a:effectLst>
            <a:softEdge rad="112500"/>
          </a:effectLst>
        </p:spPr>
      </p:pic>
      <p:pic>
        <p:nvPicPr>
          <p:cNvPr id="18" name="Picture 17">
            <a:extLst>
              <a:ext uri="{FF2B5EF4-FFF2-40B4-BE49-F238E27FC236}">
                <a16:creationId xmlns:a16="http://schemas.microsoft.com/office/drawing/2014/main" id="{C23DF578-F2FD-4B05-890F-41F95F7187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1000"/>
                    </a14:imgEffect>
                  </a14:imgLayer>
                </a14:imgProps>
              </a:ext>
              <a:ext uri="{28A0092B-C50C-407E-A947-70E740481C1C}">
                <a14:useLocalDpi xmlns:a14="http://schemas.microsoft.com/office/drawing/2010/main" val="0"/>
              </a:ext>
            </a:extLst>
          </a:blip>
          <a:stretch>
            <a:fillRect/>
          </a:stretch>
        </p:blipFill>
        <p:spPr>
          <a:xfrm rot="16200000">
            <a:off x="8814056" y="1894104"/>
            <a:ext cx="549593" cy="674566"/>
          </a:xfrm>
          <a:prstGeom prst="ellipse">
            <a:avLst/>
          </a:prstGeom>
          <a:ln>
            <a:noFill/>
          </a:ln>
          <a:effectLst>
            <a:softEdge rad="112500"/>
          </a:effectLst>
        </p:spPr>
      </p:pic>
      <p:cxnSp>
        <p:nvCxnSpPr>
          <p:cNvPr id="19" name="Straight Connector 18">
            <a:extLst>
              <a:ext uri="{FF2B5EF4-FFF2-40B4-BE49-F238E27FC236}">
                <a16:creationId xmlns:a16="http://schemas.microsoft.com/office/drawing/2014/main" id="{BC43355D-AB48-4EFB-A254-70C390C286C7}"/>
              </a:ext>
            </a:extLst>
          </p:cNvPr>
          <p:cNvCxnSpPr>
            <a:cxnSpLocks/>
          </p:cNvCxnSpPr>
          <p:nvPr/>
        </p:nvCxnSpPr>
        <p:spPr>
          <a:xfrm>
            <a:off x="1255283" y="974256"/>
            <a:ext cx="898186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7" name="Arrow: Left-Right 6">
            <a:extLst>
              <a:ext uri="{FF2B5EF4-FFF2-40B4-BE49-F238E27FC236}">
                <a16:creationId xmlns:a16="http://schemas.microsoft.com/office/drawing/2014/main" id="{C27E3632-8EA2-4C0D-A3A0-5D569B60A063}"/>
              </a:ext>
            </a:extLst>
          </p:cNvPr>
          <p:cNvSpPr/>
          <p:nvPr/>
        </p:nvSpPr>
        <p:spPr>
          <a:xfrm>
            <a:off x="6189712" y="3985101"/>
            <a:ext cx="925219" cy="263541"/>
          </a:xfrm>
          <a:prstGeom prst="lef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28A61EE-DF5D-4796-BFA2-98EB2971D9B7}"/>
              </a:ext>
            </a:extLst>
          </p:cNvPr>
          <p:cNvSpPr txBox="1"/>
          <p:nvPr/>
        </p:nvSpPr>
        <p:spPr>
          <a:xfrm>
            <a:off x="10090296" y="2699892"/>
            <a:ext cx="1700196" cy="307777"/>
          </a:xfrm>
          <a:prstGeom prst="rect">
            <a:avLst/>
          </a:prstGeom>
          <a:noFill/>
        </p:spPr>
        <p:txBody>
          <a:bodyPr wrap="square" rtlCol="0">
            <a:spAutoFit/>
          </a:bodyPr>
          <a:lstStyle/>
          <a:p>
            <a:r>
              <a:rPr lang="en-US" sz="1400" b="1" dirty="0" err="1"/>
              <a:t>Brainsense</a:t>
            </a:r>
            <a:r>
              <a:rPr lang="en-US" sz="1400" b="1" dirty="0"/>
              <a:t> READER</a:t>
            </a:r>
            <a:endParaRPr lang="en-IN" sz="1400" b="1" dirty="0"/>
          </a:p>
        </p:txBody>
      </p:sp>
      <p:sp>
        <p:nvSpPr>
          <p:cNvPr id="21" name="Rectangle 20">
            <a:extLst>
              <a:ext uri="{FF2B5EF4-FFF2-40B4-BE49-F238E27FC236}">
                <a16:creationId xmlns:a16="http://schemas.microsoft.com/office/drawing/2014/main" id="{A24C7F30-77CA-428F-81A6-A7343413254E}"/>
              </a:ext>
            </a:extLst>
          </p:cNvPr>
          <p:cNvSpPr/>
          <p:nvPr/>
        </p:nvSpPr>
        <p:spPr>
          <a:xfrm>
            <a:off x="1941309" y="2882772"/>
            <a:ext cx="6655857" cy="3090051"/>
          </a:xfrm>
          <a:prstGeom prst="rect">
            <a:avLst/>
          </a:prstGeom>
          <a:solidFill>
            <a:schemeClr val="bg1">
              <a:lumMod val="65000"/>
              <a:alpha val="0"/>
            </a:schemeClr>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ooter Placeholder 7">
            <a:extLst>
              <a:ext uri="{FF2B5EF4-FFF2-40B4-BE49-F238E27FC236}">
                <a16:creationId xmlns:a16="http://schemas.microsoft.com/office/drawing/2014/main" id="{E8EAA755-7C43-4CC2-A617-B571AC6A8F5A}"/>
              </a:ext>
            </a:extLst>
          </p:cNvPr>
          <p:cNvSpPr>
            <a:spLocks noGrp="1"/>
          </p:cNvSpPr>
          <p:nvPr>
            <p:ph type="ftr" sz="quarter" idx="11"/>
          </p:nvPr>
        </p:nvSpPr>
        <p:spPr/>
        <p:txBody>
          <a:bodyPr/>
          <a:lstStyle/>
          <a:p>
            <a:r>
              <a:rPr lang="en-US" dirty="0"/>
              <a:t>HOME AUTOMATION USING BRAIN COMPUTER INTERFACE</a:t>
            </a:r>
          </a:p>
        </p:txBody>
      </p:sp>
      <p:pic>
        <p:nvPicPr>
          <p:cNvPr id="17" name="Picture 16" descr="A close up of a black bag&#10;&#10;Description automatically generated">
            <a:extLst>
              <a:ext uri="{FF2B5EF4-FFF2-40B4-BE49-F238E27FC236}">
                <a16:creationId xmlns:a16="http://schemas.microsoft.com/office/drawing/2014/main" id="{B16AEA32-9C14-4653-9810-842C57307039}"/>
              </a:ext>
            </a:extLst>
          </p:cNvPr>
          <p:cNvPicPr>
            <a:picLocks noChangeAspect="1"/>
          </p:cNvPicPr>
          <p:nvPr/>
        </p:nvPicPr>
        <p:blipFill rotWithShape="1">
          <a:blip r:embed="rId4"/>
          <a:srcRect l="3811" t="9073" r="1101" b="49331"/>
          <a:stretch/>
        </p:blipFill>
        <p:spPr>
          <a:xfrm>
            <a:off x="9580538" y="1814142"/>
            <a:ext cx="1833834" cy="729126"/>
          </a:xfrm>
          <a:prstGeom prst="rect">
            <a:avLst/>
          </a:prstGeom>
          <a:effectLst>
            <a:outerShdw blurRad="50800" dist="38100" dir="2700000" algn="tl" rotWithShape="0">
              <a:schemeClr val="bg1">
                <a:lumMod val="85000"/>
                <a:alpha val="40000"/>
              </a:schemeClr>
            </a:outerShdw>
            <a:softEdge rad="12700"/>
          </a:effectLst>
        </p:spPr>
      </p:pic>
    </p:spTree>
    <p:extLst>
      <p:ext uri="{BB962C8B-B14F-4D97-AF65-F5344CB8AC3E}">
        <p14:creationId xmlns:p14="http://schemas.microsoft.com/office/powerpoint/2010/main" val="166959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
            <a:extLst>
              <a:ext uri="{FF2B5EF4-FFF2-40B4-BE49-F238E27FC236}">
                <a16:creationId xmlns:a16="http://schemas.microsoft.com/office/drawing/2014/main" id="{B4597E6D-C50B-4A80-A07E-CC4B282ACF63}"/>
              </a:ext>
            </a:extLst>
          </p:cNvPr>
          <p:cNvSpPr txBox="1">
            <a:spLocks/>
          </p:cNvSpPr>
          <p:nvPr/>
        </p:nvSpPr>
        <p:spPr>
          <a:xfrm>
            <a:off x="3318015" y="136525"/>
            <a:ext cx="5139116" cy="5658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rgbClr val="FF0000"/>
                </a:solidFill>
              </a:rPr>
              <a:t>BLOCK DIAGRAM</a:t>
            </a:r>
            <a:endParaRPr lang="en-IN" sz="4400" b="1" dirty="0">
              <a:solidFill>
                <a:srgbClr val="FF0000"/>
              </a:solidFill>
            </a:endParaRPr>
          </a:p>
        </p:txBody>
      </p:sp>
      <p:sp>
        <p:nvSpPr>
          <p:cNvPr id="26" name="Rectangle: Rounded Corners 25">
            <a:extLst>
              <a:ext uri="{FF2B5EF4-FFF2-40B4-BE49-F238E27FC236}">
                <a16:creationId xmlns:a16="http://schemas.microsoft.com/office/drawing/2014/main" id="{7223C569-3430-432B-BA93-B1D5E7E7213A}"/>
              </a:ext>
            </a:extLst>
          </p:cNvPr>
          <p:cNvSpPr/>
          <p:nvPr/>
        </p:nvSpPr>
        <p:spPr>
          <a:xfrm>
            <a:off x="4705930" y="2621377"/>
            <a:ext cx="3436778" cy="2193213"/>
          </a:xfrm>
          <a:prstGeom prst="roundRect">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MICROCONTROLLER</a:t>
            </a:r>
          </a:p>
        </p:txBody>
      </p:sp>
      <p:sp>
        <p:nvSpPr>
          <p:cNvPr id="27" name="Rectangle: Rounded Corners 26">
            <a:extLst>
              <a:ext uri="{FF2B5EF4-FFF2-40B4-BE49-F238E27FC236}">
                <a16:creationId xmlns:a16="http://schemas.microsoft.com/office/drawing/2014/main" id="{028BACE6-97E0-400F-8B61-223A2FE7C173}"/>
              </a:ext>
            </a:extLst>
          </p:cNvPr>
          <p:cNvSpPr/>
          <p:nvPr/>
        </p:nvSpPr>
        <p:spPr>
          <a:xfrm>
            <a:off x="9571648" y="2200843"/>
            <a:ext cx="1853683" cy="612710"/>
          </a:xfrm>
          <a:prstGeom prst="round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APPLIANCE1</a:t>
            </a:r>
            <a:endParaRPr lang="en-IN" dirty="0">
              <a:solidFill>
                <a:schemeClr val="tx1"/>
              </a:solidFill>
            </a:endParaRPr>
          </a:p>
        </p:txBody>
      </p:sp>
      <p:sp>
        <p:nvSpPr>
          <p:cNvPr id="28" name="Rectangle: Rounded Corners 27">
            <a:extLst>
              <a:ext uri="{FF2B5EF4-FFF2-40B4-BE49-F238E27FC236}">
                <a16:creationId xmlns:a16="http://schemas.microsoft.com/office/drawing/2014/main" id="{79CF079D-249B-4E8E-8F7E-933C8CB4F6C5}"/>
              </a:ext>
            </a:extLst>
          </p:cNvPr>
          <p:cNvSpPr/>
          <p:nvPr/>
        </p:nvSpPr>
        <p:spPr>
          <a:xfrm>
            <a:off x="9571649" y="3422304"/>
            <a:ext cx="1853683" cy="612710"/>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APPLIANCE2</a:t>
            </a:r>
            <a:endParaRPr lang="en-IN" dirty="0"/>
          </a:p>
        </p:txBody>
      </p:sp>
      <p:sp>
        <p:nvSpPr>
          <p:cNvPr id="29" name="Rectangle: Rounded Corners 28">
            <a:extLst>
              <a:ext uri="{FF2B5EF4-FFF2-40B4-BE49-F238E27FC236}">
                <a16:creationId xmlns:a16="http://schemas.microsoft.com/office/drawing/2014/main" id="{2838DCA5-7AE8-4B79-8528-CC3BB79B3635}"/>
              </a:ext>
            </a:extLst>
          </p:cNvPr>
          <p:cNvSpPr/>
          <p:nvPr/>
        </p:nvSpPr>
        <p:spPr>
          <a:xfrm>
            <a:off x="9571649" y="4548467"/>
            <a:ext cx="1853682" cy="612710"/>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APPLAINCE 3</a:t>
            </a:r>
            <a:endParaRPr lang="en-IN" dirty="0"/>
          </a:p>
        </p:txBody>
      </p:sp>
      <p:sp>
        <p:nvSpPr>
          <p:cNvPr id="30" name="Rectangle: Rounded Corners 29">
            <a:extLst>
              <a:ext uri="{FF2B5EF4-FFF2-40B4-BE49-F238E27FC236}">
                <a16:creationId xmlns:a16="http://schemas.microsoft.com/office/drawing/2014/main" id="{55AC30DA-3D24-4929-915F-6817B3F0C65D}"/>
              </a:ext>
            </a:extLst>
          </p:cNvPr>
          <p:cNvSpPr/>
          <p:nvPr/>
        </p:nvSpPr>
        <p:spPr>
          <a:xfrm>
            <a:off x="2299800" y="3332584"/>
            <a:ext cx="1726163" cy="732453"/>
          </a:xfrm>
          <a:prstGeom prst="roundRec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BLUETOOTH module</a:t>
            </a:r>
            <a:endParaRPr lang="en-IN" sz="1400" b="1" dirty="0"/>
          </a:p>
        </p:txBody>
      </p:sp>
      <p:cxnSp>
        <p:nvCxnSpPr>
          <p:cNvPr id="31" name="Straight Connector 30">
            <a:extLst>
              <a:ext uri="{FF2B5EF4-FFF2-40B4-BE49-F238E27FC236}">
                <a16:creationId xmlns:a16="http://schemas.microsoft.com/office/drawing/2014/main" id="{B38D31F6-A5D6-47EF-BD77-E3B56B4469B5}"/>
              </a:ext>
            </a:extLst>
          </p:cNvPr>
          <p:cNvCxnSpPr>
            <a:cxnSpLocks/>
            <a:stCxn id="32" idx="2"/>
            <a:endCxn id="33" idx="0"/>
          </p:cNvCxnSpPr>
          <p:nvPr/>
        </p:nvCxnSpPr>
        <p:spPr>
          <a:xfrm flipH="1">
            <a:off x="8816576" y="1503385"/>
            <a:ext cx="20887" cy="3839097"/>
          </a:xfrm>
          <a:prstGeom prst="line">
            <a:avLst/>
          </a:prstGeom>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EC196609-989E-4C96-98CB-BB64248DFB28}"/>
              </a:ext>
            </a:extLst>
          </p:cNvPr>
          <p:cNvSpPr/>
          <p:nvPr/>
        </p:nvSpPr>
        <p:spPr>
          <a:xfrm>
            <a:off x="8730164" y="1279450"/>
            <a:ext cx="214598" cy="223935"/>
          </a:xfrm>
          <a:prstGeom prst="rect">
            <a:avLst/>
          </a:prstGeom>
          <a:solidFill>
            <a:srgbClr val="00B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C42BB997-607C-4D2C-A80B-6B8279185018}"/>
              </a:ext>
            </a:extLst>
          </p:cNvPr>
          <p:cNvSpPr/>
          <p:nvPr/>
        </p:nvSpPr>
        <p:spPr>
          <a:xfrm>
            <a:off x="8709277" y="5342482"/>
            <a:ext cx="214598" cy="223935"/>
          </a:xfrm>
          <a:prstGeom prst="rect">
            <a:avLst/>
          </a:prstGeom>
          <a:solidFill>
            <a:srgbClr val="00B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34" name="Straight Arrow Connector 33">
            <a:extLst>
              <a:ext uri="{FF2B5EF4-FFF2-40B4-BE49-F238E27FC236}">
                <a16:creationId xmlns:a16="http://schemas.microsoft.com/office/drawing/2014/main" id="{5746939F-7F43-4DB5-91C6-D9B121BDE64F}"/>
              </a:ext>
            </a:extLst>
          </p:cNvPr>
          <p:cNvCxnSpPr>
            <a:cxnSpLocks/>
            <a:endCxn id="27" idx="1"/>
          </p:cNvCxnSpPr>
          <p:nvPr/>
        </p:nvCxnSpPr>
        <p:spPr>
          <a:xfrm>
            <a:off x="8837463" y="2507198"/>
            <a:ext cx="7341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B647C8F9-4C28-42DB-B1AA-E6F34402BCFC}"/>
              </a:ext>
            </a:extLst>
          </p:cNvPr>
          <p:cNvCxnSpPr>
            <a:cxnSpLocks/>
            <a:stCxn id="37" idx="3"/>
          </p:cNvCxnSpPr>
          <p:nvPr/>
        </p:nvCxnSpPr>
        <p:spPr>
          <a:xfrm>
            <a:off x="8793034" y="3684432"/>
            <a:ext cx="754420" cy="143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C8C9925-2E4C-404E-8527-4465DD84E8CB}"/>
              </a:ext>
            </a:extLst>
          </p:cNvPr>
          <p:cNvCxnSpPr>
            <a:cxnSpLocks/>
          </p:cNvCxnSpPr>
          <p:nvPr/>
        </p:nvCxnSpPr>
        <p:spPr>
          <a:xfrm>
            <a:off x="8837463" y="4814590"/>
            <a:ext cx="7099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Arrow: Right 36">
            <a:extLst>
              <a:ext uri="{FF2B5EF4-FFF2-40B4-BE49-F238E27FC236}">
                <a16:creationId xmlns:a16="http://schemas.microsoft.com/office/drawing/2014/main" id="{E660A7E2-E053-46D6-B127-426B0EA632C8}"/>
              </a:ext>
            </a:extLst>
          </p:cNvPr>
          <p:cNvSpPr/>
          <p:nvPr/>
        </p:nvSpPr>
        <p:spPr>
          <a:xfrm>
            <a:off x="8121229" y="3612430"/>
            <a:ext cx="671805" cy="144003"/>
          </a:xfrm>
          <a:prstGeom prst="rightArrow">
            <a:avLst/>
          </a:prstGeom>
          <a:solidFill>
            <a:schemeClr val="tx1">
              <a:lumMod val="95000"/>
              <a:lumOff val="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8" name="Arrow: Right 37">
            <a:extLst>
              <a:ext uri="{FF2B5EF4-FFF2-40B4-BE49-F238E27FC236}">
                <a16:creationId xmlns:a16="http://schemas.microsoft.com/office/drawing/2014/main" id="{C4717FBE-1BA6-496B-97E9-4C96E28D900B}"/>
              </a:ext>
            </a:extLst>
          </p:cNvPr>
          <p:cNvSpPr/>
          <p:nvPr/>
        </p:nvSpPr>
        <p:spPr>
          <a:xfrm>
            <a:off x="4020131" y="3612430"/>
            <a:ext cx="671805" cy="144003"/>
          </a:xfrm>
          <a:prstGeom prst="rightArrow">
            <a:avLst/>
          </a:prstGeom>
          <a:solidFill>
            <a:schemeClr val="tx1">
              <a:lumMod val="95000"/>
              <a:lumOff val="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9" name="L-Shape 38">
            <a:extLst>
              <a:ext uri="{FF2B5EF4-FFF2-40B4-BE49-F238E27FC236}">
                <a16:creationId xmlns:a16="http://schemas.microsoft.com/office/drawing/2014/main" id="{B3D8894E-0F2D-4B9D-97F6-8BD900F69FA3}"/>
              </a:ext>
            </a:extLst>
          </p:cNvPr>
          <p:cNvSpPr/>
          <p:nvPr/>
        </p:nvSpPr>
        <p:spPr>
          <a:xfrm>
            <a:off x="1819276" y="3180179"/>
            <a:ext cx="466530" cy="518631"/>
          </a:xfrm>
          <a:prstGeom prst="corner">
            <a:avLst>
              <a:gd name="adj1" fmla="val 4493"/>
              <a:gd name="adj2" fmla="val 5441"/>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0" name="Isosceles Triangle 39">
            <a:extLst>
              <a:ext uri="{FF2B5EF4-FFF2-40B4-BE49-F238E27FC236}">
                <a16:creationId xmlns:a16="http://schemas.microsoft.com/office/drawing/2014/main" id="{12ECDAEE-B616-4DA2-8DB7-77F4C9E2685B}"/>
              </a:ext>
            </a:extLst>
          </p:cNvPr>
          <p:cNvSpPr/>
          <p:nvPr/>
        </p:nvSpPr>
        <p:spPr>
          <a:xfrm>
            <a:off x="1719418" y="2993843"/>
            <a:ext cx="210134" cy="185052"/>
          </a:xfrm>
          <a:prstGeom prst="triangle">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1" name="TextBox 40">
            <a:extLst>
              <a:ext uri="{FF2B5EF4-FFF2-40B4-BE49-F238E27FC236}">
                <a16:creationId xmlns:a16="http://schemas.microsoft.com/office/drawing/2014/main" id="{FC49746D-333E-4F15-8C3C-D57D114056D6}"/>
              </a:ext>
            </a:extLst>
          </p:cNvPr>
          <p:cNvSpPr txBox="1"/>
          <p:nvPr/>
        </p:nvSpPr>
        <p:spPr>
          <a:xfrm>
            <a:off x="699276" y="1202267"/>
            <a:ext cx="4455820" cy="461665"/>
          </a:xfrm>
          <a:prstGeom prst="rect">
            <a:avLst/>
          </a:prstGeom>
          <a:noFill/>
        </p:spPr>
        <p:txBody>
          <a:bodyPr wrap="square" rtlCol="0">
            <a:spAutoFit/>
          </a:bodyPr>
          <a:lstStyle/>
          <a:p>
            <a:r>
              <a:rPr lang="en-US" sz="2400" b="1" dirty="0"/>
              <a:t>Controller section:</a:t>
            </a:r>
            <a:endParaRPr lang="en-IN" sz="2400" b="1" dirty="0"/>
          </a:p>
        </p:txBody>
      </p:sp>
      <p:pic>
        <p:nvPicPr>
          <p:cNvPr id="42" name="Picture 41">
            <a:extLst>
              <a:ext uri="{FF2B5EF4-FFF2-40B4-BE49-F238E27FC236}">
                <a16:creationId xmlns:a16="http://schemas.microsoft.com/office/drawing/2014/main" id="{1B969B67-7F20-443E-82D1-71626DC1775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1000"/>
                    </a14:imgEffect>
                  </a14:imgLayer>
                </a14:imgProps>
              </a:ext>
              <a:ext uri="{28A0092B-C50C-407E-A947-70E740481C1C}">
                <a14:useLocalDpi xmlns:a14="http://schemas.microsoft.com/office/drawing/2010/main" val="0"/>
              </a:ext>
            </a:extLst>
          </a:blip>
          <a:stretch>
            <a:fillRect/>
          </a:stretch>
        </p:blipFill>
        <p:spPr>
          <a:xfrm rot="16200000" flipH="1">
            <a:off x="1536340" y="2276382"/>
            <a:ext cx="565872" cy="674566"/>
          </a:xfrm>
          <a:prstGeom prst="ellipse">
            <a:avLst/>
          </a:prstGeom>
          <a:ln>
            <a:noFill/>
          </a:ln>
          <a:effectLst>
            <a:softEdge rad="112500"/>
          </a:effectLst>
        </p:spPr>
      </p:pic>
      <p:cxnSp>
        <p:nvCxnSpPr>
          <p:cNvPr id="43" name="Straight Connector 42">
            <a:extLst>
              <a:ext uri="{FF2B5EF4-FFF2-40B4-BE49-F238E27FC236}">
                <a16:creationId xmlns:a16="http://schemas.microsoft.com/office/drawing/2014/main" id="{C67D69FE-9D76-4229-A5C4-B6721BA5AE2B}"/>
              </a:ext>
            </a:extLst>
          </p:cNvPr>
          <p:cNvCxnSpPr>
            <a:cxnSpLocks/>
          </p:cNvCxnSpPr>
          <p:nvPr/>
        </p:nvCxnSpPr>
        <p:spPr>
          <a:xfrm>
            <a:off x="3318015" y="931529"/>
            <a:ext cx="417800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4" name="Oval 43">
            <a:extLst>
              <a:ext uri="{FF2B5EF4-FFF2-40B4-BE49-F238E27FC236}">
                <a16:creationId xmlns:a16="http://schemas.microsoft.com/office/drawing/2014/main" id="{7CE8D0F5-05D3-4831-9E1F-8A687EFEE955}"/>
              </a:ext>
            </a:extLst>
          </p:cNvPr>
          <p:cNvSpPr/>
          <p:nvPr/>
        </p:nvSpPr>
        <p:spPr>
          <a:xfrm>
            <a:off x="9952383" y="1673401"/>
            <a:ext cx="225340" cy="23965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a:extLst>
              <a:ext uri="{FF2B5EF4-FFF2-40B4-BE49-F238E27FC236}">
                <a16:creationId xmlns:a16="http://schemas.microsoft.com/office/drawing/2014/main" id="{94D5680F-CA44-4A7A-A1CF-688A9682CCB4}"/>
              </a:ext>
            </a:extLst>
          </p:cNvPr>
          <p:cNvSpPr/>
          <p:nvPr/>
        </p:nvSpPr>
        <p:spPr>
          <a:xfrm>
            <a:off x="9952383" y="3006403"/>
            <a:ext cx="225340" cy="239650"/>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Oval 45">
            <a:extLst>
              <a:ext uri="{FF2B5EF4-FFF2-40B4-BE49-F238E27FC236}">
                <a16:creationId xmlns:a16="http://schemas.microsoft.com/office/drawing/2014/main" id="{40F1927D-5A00-4872-9902-AE4CC4107015}"/>
              </a:ext>
            </a:extLst>
          </p:cNvPr>
          <p:cNvSpPr/>
          <p:nvPr/>
        </p:nvSpPr>
        <p:spPr>
          <a:xfrm>
            <a:off x="9952383" y="4123047"/>
            <a:ext cx="225340" cy="239650"/>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4" name="Straight Arrow Connector 53">
            <a:extLst>
              <a:ext uri="{FF2B5EF4-FFF2-40B4-BE49-F238E27FC236}">
                <a16:creationId xmlns:a16="http://schemas.microsoft.com/office/drawing/2014/main" id="{52A66D91-76FE-4AB6-8243-B74BB7CD2B89}"/>
              </a:ext>
            </a:extLst>
          </p:cNvPr>
          <p:cNvCxnSpPr>
            <a:cxnSpLocks/>
          </p:cNvCxnSpPr>
          <p:nvPr/>
        </p:nvCxnSpPr>
        <p:spPr>
          <a:xfrm>
            <a:off x="8861005" y="1807215"/>
            <a:ext cx="10913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1F626909-5BD1-4008-B805-DFC1B99A4C8F}"/>
              </a:ext>
            </a:extLst>
          </p:cNvPr>
          <p:cNvCxnSpPr>
            <a:cxnSpLocks/>
          </p:cNvCxnSpPr>
          <p:nvPr/>
        </p:nvCxnSpPr>
        <p:spPr>
          <a:xfrm>
            <a:off x="8837463" y="3086369"/>
            <a:ext cx="11149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D837808D-CDB6-4985-BA76-66D9820C9CBB}"/>
              </a:ext>
            </a:extLst>
          </p:cNvPr>
          <p:cNvCxnSpPr>
            <a:cxnSpLocks/>
          </p:cNvCxnSpPr>
          <p:nvPr/>
        </p:nvCxnSpPr>
        <p:spPr>
          <a:xfrm>
            <a:off x="8816576" y="4252391"/>
            <a:ext cx="1135807" cy="65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50E684F6-CDD2-4DEB-A68A-9299661D41C4}"/>
              </a:ext>
            </a:extLst>
          </p:cNvPr>
          <p:cNvSpPr txBox="1"/>
          <p:nvPr/>
        </p:nvSpPr>
        <p:spPr>
          <a:xfrm>
            <a:off x="10266306" y="1623443"/>
            <a:ext cx="1226418" cy="369332"/>
          </a:xfrm>
          <a:prstGeom prst="rect">
            <a:avLst/>
          </a:prstGeom>
          <a:noFill/>
        </p:spPr>
        <p:txBody>
          <a:bodyPr wrap="square" rtlCol="0">
            <a:spAutoFit/>
          </a:bodyPr>
          <a:lstStyle/>
          <a:p>
            <a:r>
              <a:rPr lang="en-US" dirty="0"/>
              <a:t>Indicator 1</a:t>
            </a:r>
            <a:endParaRPr lang="en-IN" dirty="0"/>
          </a:p>
        </p:txBody>
      </p:sp>
      <p:sp>
        <p:nvSpPr>
          <p:cNvPr id="47" name="TextBox 46">
            <a:extLst>
              <a:ext uri="{FF2B5EF4-FFF2-40B4-BE49-F238E27FC236}">
                <a16:creationId xmlns:a16="http://schemas.microsoft.com/office/drawing/2014/main" id="{BA4C1DF9-0C4F-4D06-8987-2F11A88B38BB}"/>
              </a:ext>
            </a:extLst>
          </p:cNvPr>
          <p:cNvSpPr txBox="1"/>
          <p:nvPr/>
        </p:nvSpPr>
        <p:spPr>
          <a:xfrm>
            <a:off x="10224898" y="2916679"/>
            <a:ext cx="1226418" cy="369332"/>
          </a:xfrm>
          <a:prstGeom prst="rect">
            <a:avLst/>
          </a:prstGeom>
          <a:noFill/>
        </p:spPr>
        <p:txBody>
          <a:bodyPr wrap="square" rtlCol="0">
            <a:spAutoFit/>
          </a:bodyPr>
          <a:lstStyle/>
          <a:p>
            <a:r>
              <a:rPr lang="en-US" dirty="0"/>
              <a:t>Indicator 2</a:t>
            </a:r>
            <a:endParaRPr lang="en-IN" dirty="0"/>
          </a:p>
        </p:txBody>
      </p:sp>
      <p:sp>
        <p:nvSpPr>
          <p:cNvPr id="48" name="TextBox 47">
            <a:extLst>
              <a:ext uri="{FF2B5EF4-FFF2-40B4-BE49-F238E27FC236}">
                <a16:creationId xmlns:a16="http://schemas.microsoft.com/office/drawing/2014/main" id="{5507E960-5C97-4CF6-931D-161A0C718EAB}"/>
              </a:ext>
            </a:extLst>
          </p:cNvPr>
          <p:cNvSpPr txBox="1"/>
          <p:nvPr/>
        </p:nvSpPr>
        <p:spPr>
          <a:xfrm>
            <a:off x="10266306" y="4067725"/>
            <a:ext cx="1226418" cy="369332"/>
          </a:xfrm>
          <a:prstGeom prst="rect">
            <a:avLst/>
          </a:prstGeom>
          <a:noFill/>
        </p:spPr>
        <p:txBody>
          <a:bodyPr wrap="square" rtlCol="0">
            <a:spAutoFit/>
          </a:bodyPr>
          <a:lstStyle/>
          <a:p>
            <a:r>
              <a:rPr lang="en-US" dirty="0"/>
              <a:t>Indicator 3</a:t>
            </a:r>
            <a:endParaRPr lang="en-IN" dirty="0"/>
          </a:p>
        </p:txBody>
      </p:sp>
      <p:sp>
        <p:nvSpPr>
          <p:cNvPr id="7" name="Footer Placeholder 6">
            <a:extLst>
              <a:ext uri="{FF2B5EF4-FFF2-40B4-BE49-F238E27FC236}">
                <a16:creationId xmlns:a16="http://schemas.microsoft.com/office/drawing/2014/main" id="{8D357A35-0BC4-49C0-90B1-D5C1E477BA8F}"/>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171701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4D0F-DA35-4576-9A4B-9BCCF81ABA30}"/>
              </a:ext>
            </a:extLst>
          </p:cNvPr>
          <p:cNvSpPr>
            <a:spLocks noGrp="1"/>
          </p:cNvSpPr>
          <p:nvPr>
            <p:ph type="title"/>
          </p:nvPr>
        </p:nvSpPr>
        <p:spPr>
          <a:xfrm>
            <a:off x="265043" y="360524"/>
            <a:ext cx="11767931" cy="673952"/>
          </a:xfrm>
        </p:spPr>
        <p:txBody>
          <a:bodyPr>
            <a:noAutofit/>
          </a:bodyPr>
          <a:lstStyle/>
          <a:p>
            <a:r>
              <a:rPr lang="en-US" b="1" dirty="0">
                <a:solidFill>
                  <a:srgbClr val="FF0000"/>
                </a:solidFill>
                <a:latin typeface="+mn-lt"/>
              </a:rPr>
              <a:t>REQUIREMENTS OF HARDWARE AND SOFTWARE </a:t>
            </a:r>
            <a:endParaRPr lang="en-IN" b="1" dirty="0">
              <a:solidFill>
                <a:srgbClr val="FF0000"/>
              </a:solidFill>
              <a:latin typeface="+mn-lt"/>
            </a:endParaRPr>
          </a:p>
        </p:txBody>
      </p:sp>
      <p:sp>
        <p:nvSpPr>
          <p:cNvPr id="4" name="TextBox 3">
            <a:extLst>
              <a:ext uri="{FF2B5EF4-FFF2-40B4-BE49-F238E27FC236}">
                <a16:creationId xmlns:a16="http://schemas.microsoft.com/office/drawing/2014/main" id="{BD472747-CC6A-4D95-91D1-70698C743F2A}"/>
              </a:ext>
            </a:extLst>
          </p:cNvPr>
          <p:cNvSpPr txBox="1"/>
          <p:nvPr/>
        </p:nvSpPr>
        <p:spPr>
          <a:xfrm>
            <a:off x="692072" y="1529221"/>
            <a:ext cx="9809018" cy="3046988"/>
          </a:xfrm>
          <a:prstGeom prst="rect">
            <a:avLst/>
          </a:prstGeom>
          <a:noFill/>
        </p:spPr>
        <p:txBody>
          <a:bodyPr wrap="square" rtlCol="0">
            <a:spAutoFit/>
          </a:bodyPr>
          <a:lstStyle/>
          <a:p>
            <a:r>
              <a:rPr lang="en-US" sz="2400" b="1" dirty="0"/>
              <a:t>HARDWARE:</a:t>
            </a:r>
          </a:p>
          <a:p>
            <a:pPr marL="285750" indent="-285750">
              <a:buFont typeface="Wingdings" panose="05000000000000000000" pitchFamily="2" charset="2"/>
              <a:buChar char="§"/>
            </a:pPr>
            <a:r>
              <a:rPr lang="en-IN" sz="2400" dirty="0"/>
              <a:t>Android device</a:t>
            </a:r>
          </a:p>
          <a:p>
            <a:pPr marL="285750" indent="-285750">
              <a:buFont typeface="Wingdings" panose="05000000000000000000" pitchFamily="2" charset="2"/>
              <a:buChar char="§"/>
            </a:pPr>
            <a:r>
              <a:rPr lang="en-IN" sz="2400" dirty="0"/>
              <a:t>Headband Sensor set(non invasive type)</a:t>
            </a:r>
          </a:p>
          <a:p>
            <a:pPr marL="285750" indent="-285750">
              <a:buFont typeface="Wingdings" panose="05000000000000000000" pitchFamily="2" charset="2"/>
              <a:buChar char="§"/>
            </a:pPr>
            <a:r>
              <a:rPr lang="en-IN" sz="2400" dirty="0"/>
              <a:t>Bluetooth module</a:t>
            </a:r>
          </a:p>
          <a:p>
            <a:pPr marL="285750" indent="-285750">
              <a:buFont typeface="Wingdings" panose="05000000000000000000" pitchFamily="2" charset="2"/>
              <a:buChar char="§"/>
            </a:pPr>
            <a:r>
              <a:rPr lang="en-IN" sz="2400" dirty="0"/>
              <a:t>Microcontroller(Arduino)</a:t>
            </a:r>
          </a:p>
          <a:p>
            <a:pPr marL="285750" indent="-285750">
              <a:buFont typeface="Wingdings" panose="05000000000000000000" pitchFamily="2" charset="2"/>
              <a:buChar char="§"/>
            </a:pPr>
            <a:r>
              <a:rPr lang="en-IN" sz="2400" dirty="0"/>
              <a:t>Relay set</a:t>
            </a:r>
          </a:p>
          <a:p>
            <a:pPr marL="285750" indent="-285750">
              <a:buFont typeface="Wingdings" panose="05000000000000000000" pitchFamily="2" charset="2"/>
              <a:buChar char="§"/>
            </a:pPr>
            <a:r>
              <a:rPr lang="en-IN" sz="2400" dirty="0"/>
              <a:t>Power source(adapter)</a:t>
            </a:r>
          </a:p>
          <a:p>
            <a:pPr marL="285750" indent="-285750">
              <a:buFont typeface="Wingdings" panose="05000000000000000000" pitchFamily="2" charset="2"/>
              <a:buChar char="§"/>
            </a:pPr>
            <a:r>
              <a:rPr lang="en-IN" sz="2400" dirty="0"/>
              <a:t>Bulbs and fans</a:t>
            </a:r>
          </a:p>
        </p:txBody>
      </p:sp>
      <p:sp>
        <p:nvSpPr>
          <p:cNvPr id="5" name="TextBox 4">
            <a:extLst>
              <a:ext uri="{FF2B5EF4-FFF2-40B4-BE49-F238E27FC236}">
                <a16:creationId xmlns:a16="http://schemas.microsoft.com/office/drawing/2014/main" id="{B3D9A85F-8989-4208-B101-5EA66261AAA0}"/>
              </a:ext>
            </a:extLst>
          </p:cNvPr>
          <p:cNvSpPr txBox="1"/>
          <p:nvPr/>
        </p:nvSpPr>
        <p:spPr>
          <a:xfrm>
            <a:off x="692072" y="4653255"/>
            <a:ext cx="7122761" cy="1200329"/>
          </a:xfrm>
          <a:prstGeom prst="rect">
            <a:avLst/>
          </a:prstGeom>
          <a:noFill/>
        </p:spPr>
        <p:txBody>
          <a:bodyPr wrap="square" rtlCol="0">
            <a:spAutoFit/>
          </a:bodyPr>
          <a:lstStyle/>
          <a:p>
            <a:r>
              <a:rPr lang="en-US" sz="2400" b="1" dirty="0"/>
              <a:t>SOFTWARE:</a:t>
            </a:r>
          </a:p>
          <a:p>
            <a:pPr marL="285750" indent="-285750">
              <a:buFont typeface="Arial" panose="020B0604020202020204" pitchFamily="34" charset="0"/>
              <a:buChar char="•"/>
            </a:pPr>
            <a:r>
              <a:rPr lang="en-US" sz="2400" dirty="0"/>
              <a:t>Android studio</a:t>
            </a:r>
          </a:p>
          <a:p>
            <a:pPr marL="285750" indent="-285750">
              <a:buFont typeface="Arial" panose="020B0604020202020204" pitchFamily="34" charset="0"/>
              <a:buChar char="•"/>
            </a:pPr>
            <a:r>
              <a:rPr lang="en-US" sz="2400" dirty="0"/>
              <a:t>Arduino IDE</a:t>
            </a:r>
          </a:p>
        </p:txBody>
      </p:sp>
      <p:cxnSp>
        <p:nvCxnSpPr>
          <p:cNvPr id="6" name="Straight Connector 5">
            <a:extLst>
              <a:ext uri="{FF2B5EF4-FFF2-40B4-BE49-F238E27FC236}">
                <a16:creationId xmlns:a16="http://schemas.microsoft.com/office/drawing/2014/main" id="{4D6A8FC2-5126-4FB0-9388-AD4337EC5F23}"/>
              </a:ext>
            </a:extLst>
          </p:cNvPr>
          <p:cNvCxnSpPr>
            <a:cxnSpLocks/>
          </p:cNvCxnSpPr>
          <p:nvPr/>
        </p:nvCxnSpPr>
        <p:spPr>
          <a:xfrm>
            <a:off x="360768" y="1189082"/>
            <a:ext cx="1135415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 name="Footer Placeholder 2">
            <a:extLst>
              <a:ext uri="{FF2B5EF4-FFF2-40B4-BE49-F238E27FC236}">
                <a16:creationId xmlns:a16="http://schemas.microsoft.com/office/drawing/2014/main" id="{AB19672D-B7E2-4DD2-BF44-788E232EB883}"/>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2674528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2F7EB1DF-373A-4487-AAC7-5AA23C384A22}"/>
              </a:ext>
            </a:extLst>
          </p:cNvPr>
          <p:cNvSpPr/>
          <p:nvPr/>
        </p:nvSpPr>
        <p:spPr>
          <a:xfrm>
            <a:off x="-1" y="4511524"/>
            <a:ext cx="12191999" cy="23522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9571A567-150B-4610-803A-6F2FA3A0EC85}"/>
              </a:ext>
            </a:extLst>
          </p:cNvPr>
          <p:cNvSpPr/>
          <p:nvPr/>
        </p:nvSpPr>
        <p:spPr>
          <a:xfrm>
            <a:off x="0" y="2208630"/>
            <a:ext cx="12192000" cy="229593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9B025690-4DB8-4CF4-A5E0-3B7C32560307}"/>
              </a:ext>
            </a:extLst>
          </p:cNvPr>
          <p:cNvSpPr/>
          <p:nvPr/>
        </p:nvSpPr>
        <p:spPr>
          <a:xfrm>
            <a:off x="0" y="1379324"/>
            <a:ext cx="12192000" cy="84673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4" name="Oval 3">
            <a:extLst>
              <a:ext uri="{FF2B5EF4-FFF2-40B4-BE49-F238E27FC236}">
                <a16:creationId xmlns:a16="http://schemas.microsoft.com/office/drawing/2014/main" id="{681466B5-11A6-42B9-9116-FB08B2703968}"/>
              </a:ext>
            </a:extLst>
          </p:cNvPr>
          <p:cNvSpPr/>
          <p:nvPr/>
        </p:nvSpPr>
        <p:spPr>
          <a:xfrm>
            <a:off x="4717775" y="231913"/>
            <a:ext cx="1020416" cy="35118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start</a:t>
            </a:r>
          </a:p>
        </p:txBody>
      </p:sp>
      <p:sp>
        <p:nvSpPr>
          <p:cNvPr id="5" name="Flowchart: Data 4">
            <a:extLst>
              <a:ext uri="{FF2B5EF4-FFF2-40B4-BE49-F238E27FC236}">
                <a16:creationId xmlns:a16="http://schemas.microsoft.com/office/drawing/2014/main" id="{9F16F998-7501-448A-BDD5-8EFF0135B979}"/>
              </a:ext>
            </a:extLst>
          </p:cNvPr>
          <p:cNvSpPr/>
          <p:nvPr/>
        </p:nvSpPr>
        <p:spPr>
          <a:xfrm>
            <a:off x="3853069" y="735496"/>
            <a:ext cx="2749826" cy="483704"/>
          </a:xfrm>
          <a:prstGeom prst="flowChartInputOutp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Input stream raw, attention, meditation data</a:t>
            </a:r>
          </a:p>
        </p:txBody>
      </p:sp>
      <p:sp>
        <p:nvSpPr>
          <p:cNvPr id="6" name="Rectangle 5">
            <a:extLst>
              <a:ext uri="{FF2B5EF4-FFF2-40B4-BE49-F238E27FC236}">
                <a16:creationId xmlns:a16="http://schemas.microsoft.com/office/drawing/2014/main" id="{3941383E-9287-458A-934C-A2447B512D8F}"/>
              </a:ext>
            </a:extLst>
          </p:cNvPr>
          <p:cNvSpPr/>
          <p:nvPr/>
        </p:nvSpPr>
        <p:spPr>
          <a:xfrm>
            <a:off x="4578625" y="1388168"/>
            <a:ext cx="1298713" cy="32136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Listening for blink</a:t>
            </a:r>
          </a:p>
        </p:txBody>
      </p:sp>
      <p:sp>
        <p:nvSpPr>
          <p:cNvPr id="7" name="Flowchart: Decision 6">
            <a:extLst>
              <a:ext uri="{FF2B5EF4-FFF2-40B4-BE49-F238E27FC236}">
                <a16:creationId xmlns:a16="http://schemas.microsoft.com/office/drawing/2014/main" id="{8DBF4212-2F4A-48B2-B65E-06C07D76FA1E}"/>
              </a:ext>
            </a:extLst>
          </p:cNvPr>
          <p:cNvSpPr/>
          <p:nvPr/>
        </p:nvSpPr>
        <p:spPr>
          <a:xfrm>
            <a:off x="4578625" y="1878499"/>
            <a:ext cx="1298713" cy="715610"/>
          </a:xfrm>
          <a:prstGeom prst="flowChartDecisio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Is blink is detected</a:t>
            </a:r>
          </a:p>
        </p:txBody>
      </p:sp>
      <p:cxnSp>
        <p:nvCxnSpPr>
          <p:cNvPr id="9" name="Straight Arrow Connector 8">
            <a:extLst>
              <a:ext uri="{FF2B5EF4-FFF2-40B4-BE49-F238E27FC236}">
                <a16:creationId xmlns:a16="http://schemas.microsoft.com/office/drawing/2014/main" id="{5EE00405-2A6D-44F6-A309-B936CA0198AA}"/>
              </a:ext>
            </a:extLst>
          </p:cNvPr>
          <p:cNvCxnSpPr>
            <a:cxnSpLocks/>
            <a:stCxn id="4" idx="4"/>
            <a:endCxn id="5" idx="1"/>
          </p:cNvCxnSpPr>
          <p:nvPr/>
        </p:nvCxnSpPr>
        <p:spPr>
          <a:xfrm flipH="1">
            <a:off x="5227982" y="583096"/>
            <a:ext cx="1" cy="152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D7575637-F492-436D-83C0-6E92A6EF225E}"/>
              </a:ext>
            </a:extLst>
          </p:cNvPr>
          <p:cNvCxnSpPr>
            <a:cxnSpLocks/>
            <a:stCxn id="5" idx="4"/>
            <a:endCxn id="6" idx="0"/>
          </p:cNvCxnSpPr>
          <p:nvPr/>
        </p:nvCxnSpPr>
        <p:spPr>
          <a:xfrm>
            <a:off x="5227982" y="1219200"/>
            <a:ext cx="0" cy="168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FC060E4E-2A76-41A4-9667-FB25C4BB8746}"/>
              </a:ext>
            </a:extLst>
          </p:cNvPr>
          <p:cNvCxnSpPr>
            <a:cxnSpLocks/>
            <a:stCxn id="6" idx="2"/>
            <a:endCxn id="7" idx="0"/>
          </p:cNvCxnSpPr>
          <p:nvPr/>
        </p:nvCxnSpPr>
        <p:spPr>
          <a:xfrm>
            <a:off x="5227982" y="1709530"/>
            <a:ext cx="0" cy="1689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631B3549-6761-4A1F-8704-32EEF0D9DEEB}"/>
              </a:ext>
            </a:extLst>
          </p:cNvPr>
          <p:cNvSpPr/>
          <p:nvPr/>
        </p:nvSpPr>
        <p:spPr>
          <a:xfrm>
            <a:off x="4578625" y="2763078"/>
            <a:ext cx="1298713" cy="32136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Listening for blink</a:t>
            </a:r>
          </a:p>
        </p:txBody>
      </p:sp>
      <p:cxnSp>
        <p:nvCxnSpPr>
          <p:cNvPr id="30" name="Straight Arrow Connector 29">
            <a:extLst>
              <a:ext uri="{FF2B5EF4-FFF2-40B4-BE49-F238E27FC236}">
                <a16:creationId xmlns:a16="http://schemas.microsoft.com/office/drawing/2014/main" id="{6A636C7F-0F1C-4C0A-96A8-18CB0CB2A363}"/>
              </a:ext>
            </a:extLst>
          </p:cNvPr>
          <p:cNvCxnSpPr>
            <a:stCxn id="7" idx="2"/>
            <a:endCxn id="28" idx="0"/>
          </p:cNvCxnSpPr>
          <p:nvPr/>
        </p:nvCxnSpPr>
        <p:spPr>
          <a:xfrm>
            <a:off x="5227982" y="2594109"/>
            <a:ext cx="0" cy="1689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Flowchart: Decision 30">
            <a:extLst>
              <a:ext uri="{FF2B5EF4-FFF2-40B4-BE49-F238E27FC236}">
                <a16:creationId xmlns:a16="http://schemas.microsoft.com/office/drawing/2014/main" id="{3AC8B0A0-9EB8-47C6-96C3-103FDAF0FF5A}"/>
              </a:ext>
            </a:extLst>
          </p:cNvPr>
          <p:cNvSpPr/>
          <p:nvPr/>
        </p:nvSpPr>
        <p:spPr>
          <a:xfrm>
            <a:off x="4578625" y="3253409"/>
            <a:ext cx="1298713" cy="715610"/>
          </a:xfrm>
          <a:prstGeom prst="flowChartDecisio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Is blink is detected</a:t>
            </a:r>
          </a:p>
        </p:txBody>
      </p:sp>
      <p:cxnSp>
        <p:nvCxnSpPr>
          <p:cNvPr id="35" name="Straight Arrow Connector 34">
            <a:extLst>
              <a:ext uri="{FF2B5EF4-FFF2-40B4-BE49-F238E27FC236}">
                <a16:creationId xmlns:a16="http://schemas.microsoft.com/office/drawing/2014/main" id="{9F66EA3E-058E-4BD5-AB47-87D5F119D5CC}"/>
              </a:ext>
            </a:extLst>
          </p:cNvPr>
          <p:cNvCxnSpPr>
            <a:stCxn id="28" idx="2"/>
            <a:endCxn id="31" idx="0"/>
          </p:cNvCxnSpPr>
          <p:nvPr/>
        </p:nvCxnSpPr>
        <p:spPr>
          <a:xfrm>
            <a:off x="5227982" y="3084440"/>
            <a:ext cx="0" cy="1689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Flowchart: Decision 36">
            <a:extLst>
              <a:ext uri="{FF2B5EF4-FFF2-40B4-BE49-F238E27FC236}">
                <a16:creationId xmlns:a16="http://schemas.microsoft.com/office/drawing/2014/main" id="{E4E323E3-080D-4F60-BE9E-DCF388B1F10A}"/>
              </a:ext>
            </a:extLst>
          </p:cNvPr>
          <p:cNvSpPr/>
          <p:nvPr/>
        </p:nvSpPr>
        <p:spPr>
          <a:xfrm>
            <a:off x="4578625" y="4137988"/>
            <a:ext cx="1298713" cy="715610"/>
          </a:xfrm>
          <a:prstGeom prst="flowChartDecisio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If time</a:t>
            </a:r>
          </a:p>
          <a:p>
            <a:pPr algn="ctr"/>
            <a:r>
              <a:rPr lang="en-IN" sz="1000" dirty="0">
                <a:solidFill>
                  <a:schemeClr val="tx1"/>
                </a:solidFill>
              </a:rPr>
              <a:t>t&lt;2&amp;t&gt;0.2</a:t>
            </a:r>
          </a:p>
        </p:txBody>
      </p:sp>
      <p:sp>
        <p:nvSpPr>
          <p:cNvPr id="38" name="Rectangle 37">
            <a:extLst>
              <a:ext uri="{FF2B5EF4-FFF2-40B4-BE49-F238E27FC236}">
                <a16:creationId xmlns:a16="http://schemas.microsoft.com/office/drawing/2014/main" id="{1E9653A3-96D5-45AE-A2D6-8A773F30C5AD}"/>
              </a:ext>
            </a:extLst>
          </p:cNvPr>
          <p:cNvSpPr/>
          <p:nvPr/>
        </p:nvSpPr>
        <p:spPr>
          <a:xfrm>
            <a:off x="4578623" y="5065918"/>
            <a:ext cx="1298713" cy="32136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double blink</a:t>
            </a:r>
          </a:p>
          <a:p>
            <a:pPr algn="ctr"/>
            <a:r>
              <a:rPr lang="en-IN" sz="1000" dirty="0">
                <a:solidFill>
                  <a:schemeClr val="tx1"/>
                </a:solidFill>
              </a:rPr>
              <a:t>registered</a:t>
            </a:r>
          </a:p>
        </p:txBody>
      </p:sp>
      <p:cxnSp>
        <p:nvCxnSpPr>
          <p:cNvPr id="40" name="Straight Arrow Connector 39">
            <a:extLst>
              <a:ext uri="{FF2B5EF4-FFF2-40B4-BE49-F238E27FC236}">
                <a16:creationId xmlns:a16="http://schemas.microsoft.com/office/drawing/2014/main" id="{A9B00147-4E44-42B7-948D-515D34104859}"/>
              </a:ext>
            </a:extLst>
          </p:cNvPr>
          <p:cNvCxnSpPr>
            <a:stCxn id="31" idx="2"/>
            <a:endCxn id="37" idx="0"/>
          </p:cNvCxnSpPr>
          <p:nvPr/>
        </p:nvCxnSpPr>
        <p:spPr>
          <a:xfrm>
            <a:off x="5227982" y="3969019"/>
            <a:ext cx="0" cy="1689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795BD76D-F390-4B59-BE9E-9E30694C2FFA}"/>
              </a:ext>
            </a:extLst>
          </p:cNvPr>
          <p:cNvCxnSpPr>
            <a:stCxn id="37" idx="2"/>
            <a:endCxn id="38" idx="0"/>
          </p:cNvCxnSpPr>
          <p:nvPr/>
        </p:nvCxnSpPr>
        <p:spPr>
          <a:xfrm flipH="1">
            <a:off x="5227980" y="4853598"/>
            <a:ext cx="2" cy="212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EBE4730C-C3FA-4379-BAEE-CDB8AB381161}"/>
              </a:ext>
            </a:extLst>
          </p:cNvPr>
          <p:cNvSpPr/>
          <p:nvPr/>
        </p:nvSpPr>
        <p:spPr>
          <a:xfrm>
            <a:off x="4578625" y="5512898"/>
            <a:ext cx="1298713" cy="3213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selection table showed up</a:t>
            </a:r>
          </a:p>
        </p:txBody>
      </p:sp>
      <p:cxnSp>
        <p:nvCxnSpPr>
          <p:cNvPr id="47" name="Straight Arrow Connector 46">
            <a:extLst>
              <a:ext uri="{FF2B5EF4-FFF2-40B4-BE49-F238E27FC236}">
                <a16:creationId xmlns:a16="http://schemas.microsoft.com/office/drawing/2014/main" id="{80B48C69-F76C-4732-A3E3-B9E9F40DE2CF}"/>
              </a:ext>
            </a:extLst>
          </p:cNvPr>
          <p:cNvCxnSpPr>
            <a:cxnSpLocks/>
            <a:stCxn id="38" idx="2"/>
            <a:endCxn id="45" idx="0"/>
          </p:cNvCxnSpPr>
          <p:nvPr/>
        </p:nvCxnSpPr>
        <p:spPr>
          <a:xfrm>
            <a:off x="5227980" y="5387280"/>
            <a:ext cx="2" cy="1256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Connector: Elbow 48">
            <a:extLst>
              <a:ext uri="{FF2B5EF4-FFF2-40B4-BE49-F238E27FC236}">
                <a16:creationId xmlns:a16="http://schemas.microsoft.com/office/drawing/2014/main" id="{077690DB-4BE1-4965-8E1D-3C8D24897F87}"/>
              </a:ext>
            </a:extLst>
          </p:cNvPr>
          <p:cNvCxnSpPr>
            <a:stCxn id="7" idx="1"/>
            <a:endCxn id="6" idx="1"/>
          </p:cNvCxnSpPr>
          <p:nvPr/>
        </p:nvCxnSpPr>
        <p:spPr>
          <a:xfrm rot="10800000">
            <a:off x="4578625" y="1548850"/>
            <a:ext cx="12700" cy="687455"/>
          </a:xfrm>
          <a:prstGeom prst="bentConnector3">
            <a:avLst>
              <a:gd name="adj1" fmla="val 18182606"/>
            </a:avLst>
          </a:prstGeom>
          <a:ln>
            <a:tailEnd type="triangle"/>
          </a:ln>
        </p:spPr>
        <p:style>
          <a:lnRef idx="3">
            <a:schemeClr val="dk1"/>
          </a:lnRef>
          <a:fillRef idx="0">
            <a:schemeClr val="dk1"/>
          </a:fillRef>
          <a:effectRef idx="2">
            <a:schemeClr val="dk1"/>
          </a:effectRef>
          <a:fontRef idx="minor">
            <a:schemeClr val="tx1"/>
          </a:fontRef>
        </p:style>
      </p:cxnSp>
      <p:cxnSp>
        <p:nvCxnSpPr>
          <p:cNvPr id="54" name="Connector: Elbow 53">
            <a:extLst>
              <a:ext uri="{FF2B5EF4-FFF2-40B4-BE49-F238E27FC236}">
                <a16:creationId xmlns:a16="http://schemas.microsoft.com/office/drawing/2014/main" id="{E8370AD4-8E3E-4409-B65C-370A809927DC}"/>
              </a:ext>
            </a:extLst>
          </p:cNvPr>
          <p:cNvCxnSpPr>
            <a:stCxn id="7" idx="1"/>
            <a:endCxn id="31" idx="1"/>
          </p:cNvCxnSpPr>
          <p:nvPr/>
        </p:nvCxnSpPr>
        <p:spPr>
          <a:xfrm rot="10800000" flipV="1">
            <a:off x="4578625" y="2236304"/>
            <a:ext cx="12700" cy="1374910"/>
          </a:xfrm>
          <a:prstGeom prst="bentConnector3">
            <a:avLst>
              <a:gd name="adj1" fmla="val 18182606"/>
            </a:avLst>
          </a:prstGeom>
        </p:spPr>
        <p:style>
          <a:lnRef idx="3">
            <a:schemeClr val="dk1"/>
          </a:lnRef>
          <a:fillRef idx="0">
            <a:schemeClr val="dk1"/>
          </a:fillRef>
          <a:effectRef idx="2">
            <a:schemeClr val="dk1"/>
          </a:effectRef>
          <a:fontRef idx="minor">
            <a:schemeClr val="tx1"/>
          </a:fontRef>
        </p:style>
      </p:cxnSp>
      <p:sp>
        <p:nvSpPr>
          <p:cNvPr id="57" name="Flowchart: Decision 56">
            <a:extLst>
              <a:ext uri="{FF2B5EF4-FFF2-40B4-BE49-F238E27FC236}">
                <a16:creationId xmlns:a16="http://schemas.microsoft.com/office/drawing/2014/main" id="{2F6621F1-E8BC-452B-875A-F32D3A05730B}"/>
              </a:ext>
            </a:extLst>
          </p:cNvPr>
          <p:cNvSpPr/>
          <p:nvPr/>
        </p:nvSpPr>
        <p:spPr>
          <a:xfrm>
            <a:off x="4578624" y="6003230"/>
            <a:ext cx="1298713" cy="715610"/>
          </a:xfrm>
          <a:prstGeom prst="flowChartDecisio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Is blink is detected</a:t>
            </a:r>
          </a:p>
        </p:txBody>
      </p:sp>
      <p:cxnSp>
        <p:nvCxnSpPr>
          <p:cNvPr id="60" name="Straight Arrow Connector 59">
            <a:extLst>
              <a:ext uri="{FF2B5EF4-FFF2-40B4-BE49-F238E27FC236}">
                <a16:creationId xmlns:a16="http://schemas.microsoft.com/office/drawing/2014/main" id="{75F4022C-6EC8-47D7-81C5-60B475737257}"/>
              </a:ext>
            </a:extLst>
          </p:cNvPr>
          <p:cNvCxnSpPr>
            <a:stCxn id="45" idx="2"/>
            <a:endCxn id="57" idx="0"/>
          </p:cNvCxnSpPr>
          <p:nvPr/>
        </p:nvCxnSpPr>
        <p:spPr>
          <a:xfrm flipH="1">
            <a:off x="5227981" y="5834261"/>
            <a:ext cx="1" cy="1689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Connector: Elbow 97">
            <a:extLst>
              <a:ext uri="{FF2B5EF4-FFF2-40B4-BE49-F238E27FC236}">
                <a16:creationId xmlns:a16="http://schemas.microsoft.com/office/drawing/2014/main" id="{8B200F10-BB72-4D06-AA4D-D1AE24DB8D34}"/>
              </a:ext>
            </a:extLst>
          </p:cNvPr>
          <p:cNvCxnSpPr>
            <a:cxnSpLocks/>
            <a:stCxn id="57" idx="1"/>
          </p:cNvCxnSpPr>
          <p:nvPr/>
        </p:nvCxnSpPr>
        <p:spPr>
          <a:xfrm rot="10800000">
            <a:off x="2279374" y="3611215"/>
            <a:ext cx="2299250" cy="2749820"/>
          </a:xfrm>
          <a:prstGeom prst="bentConnector2">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93C5477F-E943-4347-84FB-2DFCF7A6B724}"/>
              </a:ext>
            </a:extLst>
          </p:cNvPr>
          <p:cNvSpPr txBox="1"/>
          <p:nvPr/>
        </p:nvSpPr>
        <p:spPr>
          <a:xfrm>
            <a:off x="6408983" y="1609348"/>
            <a:ext cx="836896" cy="369332"/>
          </a:xfrm>
          <a:prstGeom prst="rect">
            <a:avLst/>
          </a:prstGeom>
          <a:noFill/>
        </p:spPr>
        <p:txBody>
          <a:bodyPr wrap="none" rtlCol="0">
            <a:spAutoFit/>
          </a:bodyPr>
          <a:lstStyle/>
          <a:p>
            <a:r>
              <a:rPr lang="en-US" dirty="0"/>
              <a:t>Level 0</a:t>
            </a:r>
            <a:endParaRPr lang="en-IN" dirty="0"/>
          </a:p>
        </p:txBody>
      </p:sp>
      <p:sp>
        <p:nvSpPr>
          <p:cNvPr id="26" name="Rectangle 25">
            <a:extLst>
              <a:ext uri="{FF2B5EF4-FFF2-40B4-BE49-F238E27FC236}">
                <a16:creationId xmlns:a16="http://schemas.microsoft.com/office/drawing/2014/main" id="{D491EDF0-2BE6-4F55-A7B4-69A7A1D4831E}"/>
              </a:ext>
            </a:extLst>
          </p:cNvPr>
          <p:cNvSpPr/>
          <p:nvPr/>
        </p:nvSpPr>
        <p:spPr>
          <a:xfrm>
            <a:off x="5311629" y="3950663"/>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Yes</a:t>
            </a:r>
          </a:p>
        </p:txBody>
      </p:sp>
      <p:sp>
        <p:nvSpPr>
          <p:cNvPr id="27" name="Rectangle 26">
            <a:extLst>
              <a:ext uri="{FF2B5EF4-FFF2-40B4-BE49-F238E27FC236}">
                <a16:creationId xmlns:a16="http://schemas.microsoft.com/office/drawing/2014/main" id="{683D3215-0FD6-4F71-9E3F-80DE69D3A225}"/>
              </a:ext>
            </a:extLst>
          </p:cNvPr>
          <p:cNvSpPr/>
          <p:nvPr/>
        </p:nvSpPr>
        <p:spPr>
          <a:xfrm>
            <a:off x="5256129" y="4781817"/>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Yes</a:t>
            </a:r>
          </a:p>
        </p:txBody>
      </p:sp>
      <p:sp>
        <p:nvSpPr>
          <p:cNvPr id="29" name="Rectangle 28">
            <a:extLst>
              <a:ext uri="{FF2B5EF4-FFF2-40B4-BE49-F238E27FC236}">
                <a16:creationId xmlns:a16="http://schemas.microsoft.com/office/drawing/2014/main" id="{2051B52B-8B1E-401C-8952-6910C8C3298F}"/>
              </a:ext>
            </a:extLst>
          </p:cNvPr>
          <p:cNvSpPr/>
          <p:nvPr/>
        </p:nvSpPr>
        <p:spPr>
          <a:xfrm>
            <a:off x="5256129" y="2547427"/>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Yes</a:t>
            </a:r>
          </a:p>
        </p:txBody>
      </p:sp>
      <p:sp>
        <p:nvSpPr>
          <p:cNvPr id="36" name="TextBox 35">
            <a:extLst>
              <a:ext uri="{FF2B5EF4-FFF2-40B4-BE49-F238E27FC236}">
                <a16:creationId xmlns:a16="http://schemas.microsoft.com/office/drawing/2014/main" id="{72B0D1B1-F048-4BFA-949F-F97F9C097101}"/>
              </a:ext>
            </a:extLst>
          </p:cNvPr>
          <p:cNvSpPr txBox="1"/>
          <p:nvPr/>
        </p:nvSpPr>
        <p:spPr>
          <a:xfrm>
            <a:off x="6408983" y="3163162"/>
            <a:ext cx="836896" cy="369332"/>
          </a:xfrm>
          <a:prstGeom prst="rect">
            <a:avLst/>
          </a:prstGeom>
          <a:noFill/>
        </p:spPr>
        <p:txBody>
          <a:bodyPr wrap="none" rtlCol="0">
            <a:spAutoFit/>
          </a:bodyPr>
          <a:lstStyle/>
          <a:p>
            <a:r>
              <a:rPr lang="en-US" dirty="0"/>
              <a:t>Level 1</a:t>
            </a:r>
            <a:endParaRPr lang="en-IN" dirty="0"/>
          </a:p>
        </p:txBody>
      </p:sp>
      <p:cxnSp>
        <p:nvCxnSpPr>
          <p:cNvPr id="19" name="Straight Connector 18">
            <a:extLst>
              <a:ext uri="{FF2B5EF4-FFF2-40B4-BE49-F238E27FC236}">
                <a16:creationId xmlns:a16="http://schemas.microsoft.com/office/drawing/2014/main" id="{71CFFCB3-EB84-4156-8231-D12B15A8DDC5}"/>
              </a:ext>
            </a:extLst>
          </p:cNvPr>
          <p:cNvCxnSpPr>
            <a:cxnSpLocks/>
          </p:cNvCxnSpPr>
          <p:nvPr/>
        </p:nvCxnSpPr>
        <p:spPr>
          <a:xfrm>
            <a:off x="2279373" y="4495793"/>
            <a:ext cx="2299253" cy="0"/>
          </a:xfrm>
          <a:prstGeom prst="line">
            <a:avLst/>
          </a:prstGeom>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73333B7D-3AA4-4660-BAF7-C0FDA189B04C}"/>
              </a:ext>
            </a:extLst>
          </p:cNvPr>
          <p:cNvSpPr txBox="1"/>
          <p:nvPr/>
        </p:nvSpPr>
        <p:spPr>
          <a:xfrm>
            <a:off x="6408983" y="5331100"/>
            <a:ext cx="836896" cy="369332"/>
          </a:xfrm>
          <a:prstGeom prst="rect">
            <a:avLst/>
          </a:prstGeom>
          <a:noFill/>
        </p:spPr>
        <p:txBody>
          <a:bodyPr wrap="none" rtlCol="0">
            <a:spAutoFit/>
          </a:bodyPr>
          <a:lstStyle/>
          <a:p>
            <a:r>
              <a:rPr lang="en-US" dirty="0"/>
              <a:t>Level 2</a:t>
            </a:r>
            <a:endParaRPr lang="en-IN" dirty="0"/>
          </a:p>
        </p:txBody>
      </p:sp>
      <p:sp>
        <p:nvSpPr>
          <p:cNvPr id="33" name="Flowchart: Off-page Connector 32">
            <a:extLst>
              <a:ext uri="{FF2B5EF4-FFF2-40B4-BE49-F238E27FC236}">
                <a16:creationId xmlns:a16="http://schemas.microsoft.com/office/drawing/2014/main" id="{1B78B136-FD75-45C5-9FBB-120DEC7D33DB}"/>
              </a:ext>
            </a:extLst>
          </p:cNvPr>
          <p:cNvSpPr/>
          <p:nvPr/>
        </p:nvSpPr>
        <p:spPr>
          <a:xfrm>
            <a:off x="6609046" y="6161106"/>
            <a:ext cx="836896" cy="461598"/>
          </a:xfrm>
          <a:prstGeom prst="flowChartOffpage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Connector 1</a:t>
            </a:r>
            <a:endParaRPr lang="en-IN" sz="1100" dirty="0">
              <a:solidFill>
                <a:schemeClr val="tx1"/>
              </a:solidFill>
            </a:endParaRPr>
          </a:p>
        </p:txBody>
      </p:sp>
      <p:cxnSp>
        <p:nvCxnSpPr>
          <p:cNvPr id="59" name="Straight Arrow Connector 58">
            <a:extLst>
              <a:ext uri="{FF2B5EF4-FFF2-40B4-BE49-F238E27FC236}">
                <a16:creationId xmlns:a16="http://schemas.microsoft.com/office/drawing/2014/main" id="{CE3040C0-2A6B-4D3E-87D4-CB7C78A35198}"/>
              </a:ext>
            </a:extLst>
          </p:cNvPr>
          <p:cNvCxnSpPr>
            <a:cxnSpLocks/>
          </p:cNvCxnSpPr>
          <p:nvPr/>
        </p:nvCxnSpPr>
        <p:spPr>
          <a:xfrm>
            <a:off x="5877336" y="6361035"/>
            <a:ext cx="7255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Flowchart: Off-page Connector 63">
            <a:extLst>
              <a:ext uri="{FF2B5EF4-FFF2-40B4-BE49-F238E27FC236}">
                <a16:creationId xmlns:a16="http://schemas.microsoft.com/office/drawing/2014/main" id="{52A18855-F864-498D-8C27-70E9C8DD9496}"/>
              </a:ext>
            </a:extLst>
          </p:cNvPr>
          <p:cNvSpPr/>
          <p:nvPr/>
        </p:nvSpPr>
        <p:spPr>
          <a:xfrm rot="10800000">
            <a:off x="1924123" y="6449266"/>
            <a:ext cx="710500" cy="306016"/>
          </a:xfrm>
          <a:prstGeom prst="flowChartOffpage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0</a:t>
            </a:r>
            <a:endParaRPr lang="en-IN" sz="1100" b="1" dirty="0">
              <a:solidFill>
                <a:schemeClr val="tx1"/>
              </a:solidFill>
            </a:endParaRPr>
          </a:p>
        </p:txBody>
      </p:sp>
      <p:cxnSp>
        <p:nvCxnSpPr>
          <p:cNvPr id="65" name="Straight Connector 64">
            <a:extLst>
              <a:ext uri="{FF2B5EF4-FFF2-40B4-BE49-F238E27FC236}">
                <a16:creationId xmlns:a16="http://schemas.microsoft.com/office/drawing/2014/main" id="{D680F1CA-1BE8-423A-958F-47E9A7780828}"/>
              </a:ext>
            </a:extLst>
          </p:cNvPr>
          <p:cNvCxnSpPr>
            <a:cxnSpLocks/>
          </p:cNvCxnSpPr>
          <p:nvPr/>
        </p:nvCxnSpPr>
        <p:spPr>
          <a:xfrm>
            <a:off x="2279373" y="6209083"/>
            <a:ext cx="0" cy="240183"/>
          </a:xfrm>
          <a:prstGeom prst="line">
            <a:avLst/>
          </a:prstGeom>
        </p:spPr>
        <p:style>
          <a:lnRef idx="3">
            <a:schemeClr val="dk1"/>
          </a:lnRef>
          <a:fillRef idx="0">
            <a:schemeClr val="dk1"/>
          </a:fillRef>
          <a:effectRef idx="2">
            <a:schemeClr val="dk1"/>
          </a:effectRef>
          <a:fontRef idx="minor">
            <a:schemeClr val="tx1"/>
          </a:fontRef>
        </p:style>
      </p:cxnSp>
      <p:sp>
        <p:nvSpPr>
          <p:cNvPr id="71" name="Rectangle 70">
            <a:extLst>
              <a:ext uri="{FF2B5EF4-FFF2-40B4-BE49-F238E27FC236}">
                <a16:creationId xmlns:a16="http://schemas.microsoft.com/office/drawing/2014/main" id="{9F784582-D288-4459-9DA8-D0683ECEA453}"/>
              </a:ext>
            </a:extLst>
          </p:cNvPr>
          <p:cNvSpPr/>
          <p:nvPr/>
        </p:nvSpPr>
        <p:spPr>
          <a:xfrm>
            <a:off x="3124562" y="6086230"/>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No</a:t>
            </a:r>
          </a:p>
        </p:txBody>
      </p:sp>
      <p:sp>
        <p:nvSpPr>
          <p:cNvPr id="72" name="Rectangle 71">
            <a:extLst>
              <a:ext uri="{FF2B5EF4-FFF2-40B4-BE49-F238E27FC236}">
                <a16:creationId xmlns:a16="http://schemas.microsoft.com/office/drawing/2014/main" id="{0F36401F-04A4-4FC1-B201-C4E2C3DD67A8}"/>
              </a:ext>
            </a:extLst>
          </p:cNvPr>
          <p:cNvSpPr/>
          <p:nvPr/>
        </p:nvSpPr>
        <p:spPr>
          <a:xfrm>
            <a:off x="3124562" y="4219723"/>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No</a:t>
            </a:r>
          </a:p>
        </p:txBody>
      </p:sp>
      <p:sp>
        <p:nvSpPr>
          <p:cNvPr id="73" name="Rectangle 72">
            <a:extLst>
              <a:ext uri="{FF2B5EF4-FFF2-40B4-BE49-F238E27FC236}">
                <a16:creationId xmlns:a16="http://schemas.microsoft.com/office/drawing/2014/main" id="{7577042D-26AD-43BE-B4FC-CB8F6E607CF5}"/>
              </a:ext>
            </a:extLst>
          </p:cNvPr>
          <p:cNvSpPr/>
          <p:nvPr/>
        </p:nvSpPr>
        <p:spPr>
          <a:xfrm>
            <a:off x="3124562" y="3321607"/>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No</a:t>
            </a:r>
          </a:p>
        </p:txBody>
      </p:sp>
      <p:sp>
        <p:nvSpPr>
          <p:cNvPr id="74" name="Rectangle 73">
            <a:extLst>
              <a:ext uri="{FF2B5EF4-FFF2-40B4-BE49-F238E27FC236}">
                <a16:creationId xmlns:a16="http://schemas.microsoft.com/office/drawing/2014/main" id="{B82D70FD-7DEE-4899-8ED8-A329703BF858}"/>
              </a:ext>
            </a:extLst>
          </p:cNvPr>
          <p:cNvSpPr/>
          <p:nvPr/>
        </p:nvSpPr>
        <p:spPr>
          <a:xfrm>
            <a:off x="3124562" y="1904699"/>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No</a:t>
            </a:r>
          </a:p>
        </p:txBody>
      </p:sp>
      <p:sp>
        <p:nvSpPr>
          <p:cNvPr id="75" name="Rectangle 74">
            <a:extLst>
              <a:ext uri="{FF2B5EF4-FFF2-40B4-BE49-F238E27FC236}">
                <a16:creationId xmlns:a16="http://schemas.microsoft.com/office/drawing/2014/main" id="{B2BE4893-6EAD-4F98-8F0C-2BED5DE9042B}"/>
              </a:ext>
            </a:extLst>
          </p:cNvPr>
          <p:cNvSpPr/>
          <p:nvPr/>
        </p:nvSpPr>
        <p:spPr>
          <a:xfrm>
            <a:off x="5906193" y="6085244"/>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Yes</a:t>
            </a:r>
          </a:p>
        </p:txBody>
      </p:sp>
      <p:sp>
        <p:nvSpPr>
          <p:cNvPr id="8" name="TextBox 7">
            <a:extLst>
              <a:ext uri="{FF2B5EF4-FFF2-40B4-BE49-F238E27FC236}">
                <a16:creationId xmlns:a16="http://schemas.microsoft.com/office/drawing/2014/main" id="{E3CE3F41-4C00-4F83-BBE8-904FD2CB9C10}"/>
              </a:ext>
            </a:extLst>
          </p:cNvPr>
          <p:cNvSpPr txBox="1"/>
          <p:nvPr/>
        </p:nvSpPr>
        <p:spPr>
          <a:xfrm>
            <a:off x="384311" y="105728"/>
            <a:ext cx="3684103" cy="769441"/>
          </a:xfrm>
          <a:prstGeom prst="rect">
            <a:avLst/>
          </a:prstGeom>
          <a:noFill/>
        </p:spPr>
        <p:txBody>
          <a:bodyPr wrap="square" rtlCol="0">
            <a:spAutoFit/>
          </a:bodyPr>
          <a:lstStyle/>
          <a:p>
            <a:r>
              <a:rPr lang="en-US" sz="4400" b="1" dirty="0">
                <a:solidFill>
                  <a:srgbClr val="FF0000"/>
                </a:solidFill>
              </a:rPr>
              <a:t>FLOW CHART</a:t>
            </a:r>
            <a:endParaRPr lang="en-IN" sz="4400" b="1" dirty="0">
              <a:solidFill>
                <a:srgbClr val="FF0000"/>
              </a:solidFill>
            </a:endParaRPr>
          </a:p>
        </p:txBody>
      </p:sp>
      <p:cxnSp>
        <p:nvCxnSpPr>
          <p:cNvPr id="50" name="Straight Connector 49">
            <a:extLst>
              <a:ext uri="{FF2B5EF4-FFF2-40B4-BE49-F238E27FC236}">
                <a16:creationId xmlns:a16="http://schemas.microsoft.com/office/drawing/2014/main" id="{D9224F04-8EE8-4329-80E4-B46E1C847127}"/>
              </a:ext>
            </a:extLst>
          </p:cNvPr>
          <p:cNvCxnSpPr>
            <a:cxnSpLocks/>
          </p:cNvCxnSpPr>
          <p:nvPr/>
        </p:nvCxnSpPr>
        <p:spPr>
          <a:xfrm flipV="1">
            <a:off x="384311" y="816330"/>
            <a:ext cx="3339550" cy="1"/>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0" name="Footer Placeholder 9">
            <a:extLst>
              <a:ext uri="{FF2B5EF4-FFF2-40B4-BE49-F238E27FC236}">
                <a16:creationId xmlns:a16="http://schemas.microsoft.com/office/drawing/2014/main" id="{E4BDA3BA-87DD-4D0B-85CE-63295BD45E36}"/>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166925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35EA34C-3968-488F-B6D0-C82B73251346}"/>
              </a:ext>
            </a:extLst>
          </p:cNvPr>
          <p:cNvSpPr/>
          <p:nvPr/>
        </p:nvSpPr>
        <p:spPr>
          <a:xfrm>
            <a:off x="-1" y="1700886"/>
            <a:ext cx="12191999" cy="35747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level 3</a:t>
            </a:r>
            <a:endParaRPr lang="en-IN" dirty="0">
              <a:solidFill>
                <a:schemeClr val="tx1"/>
              </a:solidFill>
            </a:endParaRPr>
          </a:p>
        </p:txBody>
      </p:sp>
      <p:sp>
        <p:nvSpPr>
          <p:cNvPr id="37" name="Rectangle 36">
            <a:extLst>
              <a:ext uri="{FF2B5EF4-FFF2-40B4-BE49-F238E27FC236}">
                <a16:creationId xmlns:a16="http://schemas.microsoft.com/office/drawing/2014/main" id="{4CE8922C-BA70-4560-9DD6-2B8D05DF3AC4}"/>
              </a:ext>
            </a:extLst>
          </p:cNvPr>
          <p:cNvSpPr/>
          <p:nvPr/>
        </p:nvSpPr>
        <p:spPr>
          <a:xfrm>
            <a:off x="0" y="5275623"/>
            <a:ext cx="12191997" cy="15823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solidFill>
                  <a:schemeClr val="tx1"/>
                </a:solidFill>
              </a:rPr>
              <a:t>Level 4</a:t>
            </a:r>
            <a:endParaRPr lang="en-IN" dirty="0">
              <a:solidFill>
                <a:schemeClr val="tx1"/>
              </a:solidFill>
            </a:endParaRPr>
          </a:p>
        </p:txBody>
      </p:sp>
      <p:sp>
        <p:nvSpPr>
          <p:cNvPr id="35" name="Rectangle 34">
            <a:extLst>
              <a:ext uri="{FF2B5EF4-FFF2-40B4-BE49-F238E27FC236}">
                <a16:creationId xmlns:a16="http://schemas.microsoft.com/office/drawing/2014/main" id="{F60386B9-3D88-414C-BA74-942670B041D6}"/>
              </a:ext>
            </a:extLst>
          </p:cNvPr>
          <p:cNvSpPr/>
          <p:nvPr/>
        </p:nvSpPr>
        <p:spPr>
          <a:xfrm>
            <a:off x="0" y="-1"/>
            <a:ext cx="12192000" cy="16759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Flowchart: Decision 14">
            <a:extLst>
              <a:ext uri="{FF2B5EF4-FFF2-40B4-BE49-F238E27FC236}">
                <a16:creationId xmlns:a16="http://schemas.microsoft.com/office/drawing/2014/main" id="{864EECD7-5706-4940-8064-5BD03DB2FFA3}"/>
              </a:ext>
            </a:extLst>
          </p:cNvPr>
          <p:cNvSpPr/>
          <p:nvPr/>
        </p:nvSpPr>
        <p:spPr>
          <a:xfrm>
            <a:off x="4665291" y="1306081"/>
            <a:ext cx="1323354" cy="742121"/>
          </a:xfrm>
          <a:prstGeom prst="flowChartDecisio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0&lt;t&lt;3</a:t>
            </a:r>
          </a:p>
          <a:p>
            <a:pPr algn="ctr"/>
            <a:r>
              <a:rPr lang="en-IN" sz="1000" dirty="0">
                <a:solidFill>
                  <a:schemeClr val="tx1"/>
                </a:solidFill>
              </a:rPr>
              <a:t>0&lt;t&lt;12</a:t>
            </a:r>
          </a:p>
          <a:p>
            <a:pPr algn="ctr"/>
            <a:r>
              <a:rPr lang="en-IN" sz="1000" dirty="0">
                <a:solidFill>
                  <a:schemeClr val="tx1"/>
                </a:solidFill>
              </a:rPr>
              <a:t>18&lt;t&lt;21</a:t>
            </a:r>
          </a:p>
        </p:txBody>
      </p:sp>
      <p:sp>
        <p:nvSpPr>
          <p:cNvPr id="16" name="Flowchart: Decision 15">
            <a:extLst>
              <a:ext uri="{FF2B5EF4-FFF2-40B4-BE49-F238E27FC236}">
                <a16:creationId xmlns:a16="http://schemas.microsoft.com/office/drawing/2014/main" id="{03438F12-408A-4340-91FD-49C7FDBEFC93}"/>
              </a:ext>
            </a:extLst>
          </p:cNvPr>
          <p:cNvSpPr/>
          <p:nvPr/>
        </p:nvSpPr>
        <p:spPr>
          <a:xfrm>
            <a:off x="6203357" y="1306080"/>
            <a:ext cx="1323354" cy="742121"/>
          </a:xfrm>
          <a:prstGeom prst="flowChartDecisio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3&lt;t&lt;6</a:t>
            </a:r>
          </a:p>
          <a:p>
            <a:pPr algn="ctr"/>
            <a:r>
              <a:rPr lang="en-IN" sz="1000" dirty="0">
                <a:solidFill>
                  <a:schemeClr val="tx1"/>
                </a:solidFill>
              </a:rPr>
              <a:t>12&lt;t&lt;15</a:t>
            </a:r>
          </a:p>
          <a:p>
            <a:pPr algn="ctr"/>
            <a:r>
              <a:rPr lang="en-IN" sz="1000" dirty="0">
                <a:solidFill>
                  <a:schemeClr val="tx1"/>
                </a:solidFill>
              </a:rPr>
              <a:t>21&lt;t&lt;24</a:t>
            </a:r>
          </a:p>
        </p:txBody>
      </p:sp>
      <p:sp>
        <p:nvSpPr>
          <p:cNvPr id="17" name="Flowchart: Decision 16">
            <a:extLst>
              <a:ext uri="{FF2B5EF4-FFF2-40B4-BE49-F238E27FC236}">
                <a16:creationId xmlns:a16="http://schemas.microsoft.com/office/drawing/2014/main" id="{A84697E3-B371-4C84-B855-46E705098DAB}"/>
              </a:ext>
            </a:extLst>
          </p:cNvPr>
          <p:cNvSpPr/>
          <p:nvPr/>
        </p:nvSpPr>
        <p:spPr>
          <a:xfrm>
            <a:off x="7889535" y="1306080"/>
            <a:ext cx="1323353" cy="742121"/>
          </a:xfrm>
          <a:prstGeom prst="flowChartDecisio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6&lt;t&lt;9</a:t>
            </a:r>
          </a:p>
          <a:p>
            <a:pPr algn="ctr"/>
            <a:r>
              <a:rPr lang="en-IN" sz="1000" dirty="0">
                <a:solidFill>
                  <a:schemeClr val="tx1"/>
                </a:solidFill>
              </a:rPr>
              <a:t>18&lt;t&lt;21</a:t>
            </a:r>
          </a:p>
          <a:p>
            <a:pPr algn="ctr"/>
            <a:r>
              <a:rPr lang="en-IN" sz="1000" dirty="0">
                <a:solidFill>
                  <a:schemeClr val="tx1"/>
                </a:solidFill>
              </a:rPr>
              <a:t>24&lt;t&lt;27</a:t>
            </a:r>
          </a:p>
        </p:txBody>
      </p:sp>
      <p:sp>
        <p:nvSpPr>
          <p:cNvPr id="18" name="Rectangle 17">
            <a:extLst>
              <a:ext uri="{FF2B5EF4-FFF2-40B4-BE49-F238E27FC236}">
                <a16:creationId xmlns:a16="http://schemas.microsoft.com/office/drawing/2014/main" id="{5DE587B0-21DF-49D8-9AB7-BB34673D52EB}"/>
              </a:ext>
            </a:extLst>
          </p:cNvPr>
          <p:cNvSpPr/>
          <p:nvPr/>
        </p:nvSpPr>
        <p:spPr>
          <a:xfrm>
            <a:off x="4896896" y="2453449"/>
            <a:ext cx="887894" cy="63610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Device  1</a:t>
            </a:r>
          </a:p>
          <a:p>
            <a:pPr algn="ctr"/>
            <a:r>
              <a:rPr lang="en-IN" sz="1000" dirty="0">
                <a:solidFill>
                  <a:schemeClr val="tx1"/>
                </a:solidFill>
              </a:rPr>
              <a:t>selected</a:t>
            </a:r>
          </a:p>
        </p:txBody>
      </p:sp>
      <p:sp>
        <p:nvSpPr>
          <p:cNvPr id="19" name="Rectangle 18">
            <a:extLst>
              <a:ext uri="{FF2B5EF4-FFF2-40B4-BE49-F238E27FC236}">
                <a16:creationId xmlns:a16="http://schemas.microsoft.com/office/drawing/2014/main" id="{E1D9F703-C4CC-45CB-AFF4-8B53B374AC4E}"/>
              </a:ext>
            </a:extLst>
          </p:cNvPr>
          <p:cNvSpPr/>
          <p:nvPr/>
        </p:nvSpPr>
        <p:spPr>
          <a:xfrm>
            <a:off x="6426199" y="2453449"/>
            <a:ext cx="887894" cy="63610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Device 2</a:t>
            </a:r>
          </a:p>
          <a:p>
            <a:pPr algn="ctr"/>
            <a:r>
              <a:rPr lang="en-IN" sz="1000" dirty="0">
                <a:solidFill>
                  <a:schemeClr val="tx1"/>
                </a:solidFill>
              </a:rPr>
              <a:t>selected</a:t>
            </a:r>
          </a:p>
        </p:txBody>
      </p:sp>
      <p:sp>
        <p:nvSpPr>
          <p:cNvPr id="20" name="Rectangle 19">
            <a:extLst>
              <a:ext uri="{FF2B5EF4-FFF2-40B4-BE49-F238E27FC236}">
                <a16:creationId xmlns:a16="http://schemas.microsoft.com/office/drawing/2014/main" id="{E86DD3CB-46CF-4667-AA82-3F8BBAB0D44D}"/>
              </a:ext>
            </a:extLst>
          </p:cNvPr>
          <p:cNvSpPr/>
          <p:nvPr/>
        </p:nvSpPr>
        <p:spPr>
          <a:xfrm>
            <a:off x="8134809" y="2453449"/>
            <a:ext cx="887894" cy="63610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Device 3</a:t>
            </a:r>
          </a:p>
          <a:p>
            <a:pPr algn="ctr"/>
            <a:r>
              <a:rPr lang="en-IN" sz="1000" dirty="0">
                <a:solidFill>
                  <a:schemeClr val="tx1"/>
                </a:solidFill>
              </a:rPr>
              <a:t>selected</a:t>
            </a:r>
          </a:p>
        </p:txBody>
      </p:sp>
      <p:cxnSp>
        <p:nvCxnSpPr>
          <p:cNvPr id="32" name="Straight Arrow Connector 31">
            <a:extLst>
              <a:ext uri="{FF2B5EF4-FFF2-40B4-BE49-F238E27FC236}">
                <a16:creationId xmlns:a16="http://schemas.microsoft.com/office/drawing/2014/main" id="{1ADA6679-762A-4B0B-A6CC-9351C09AA8F6}"/>
              </a:ext>
            </a:extLst>
          </p:cNvPr>
          <p:cNvCxnSpPr>
            <a:cxnSpLocks/>
            <a:stCxn id="15" idx="2"/>
            <a:endCxn id="18" idx="0"/>
          </p:cNvCxnSpPr>
          <p:nvPr/>
        </p:nvCxnSpPr>
        <p:spPr>
          <a:xfrm>
            <a:off x="5326968" y="2048202"/>
            <a:ext cx="13875" cy="405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1C80336-BA41-4A18-8A78-58CC4BDFED87}"/>
              </a:ext>
            </a:extLst>
          </p:cNvPr>
          <p:cNvCxnSpPr>
            <a:cxnSpLocks/>
            <a:stCxn id="16" idx="2"/>
            <a:endCxn id="19" idx="0"/>
          </p:cNvCxnSpPr>
          <p:nvPr/>
        </p:nvCxnSpPr>
        <p:spPr>
          <a:xfrm>
            <a:off x="6865034" y="2048201"/>
            <a:ext cx="5112" cy="405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9780CE8-C944-490F-8C33-4A61A9413B84}"/>
              </a:ext>
            </a:extLst>
          </p:cNvPr>
          <p:cNvCxnSpPr>
            <a:cxnSpLocks/>
            <a:stCxn id="17" idx="2"/>
            <a:endCxn id="20" idx="0"/>
          </p:cNvCxnSpPr>
          <p:nvPr/>
        </p:nvCxnSpPr>
        <p:spPr>
          <a:xfrm>
            <a:off x="8551212" y="2048201"/>
            <a:ext cx="27544" cy="405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CF35D16-1185-4354-8A13-732DAF30373D}"/>
              </a:ext>
            </a:extLst>
          </p:cNvPr>
          <p:cNvSpPr/>
          <p:nvPr/>
        </p:nvSpPr>
        <p:spPr>
          <a:xfrm>
            <a:off x="6990518" y="4353346"/>
            <a:ext cx="482062" cy="205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Ys</a:t>
            </a:r>
          </a:p>
        </p:txBody>
      </p:sp>
      <p:sp>
        <p:nvSpPr>
          <p:cNvPr id="51" name="Rectangle 50">
            <a:extLst>
              <a:ext uri="{FF2B5EF4-FFF2-40B4-BE49-F238E27FC236}">
                <a16:creationId xmlns:a16="http://schemas.microsoft.com/office/drawing/2014/main" id="{9F6EDA1F-1717-4C0A-B702-A5CFD05B64E6}"/>
              </a:ext>
            </a:extLst>
          </p:cNvPr>
          <p:cNvSpPr/>
          <p:nvPr/>
        </p:nvSpPr>
        <p:spPr>
          <a:xfrm>
            <a:off x="4743040" y="3463835"/>
            <a:ext cx="4243987" cy="35858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Timer started t=0</a:t>
            </a:r>
          </a:p>
        </p:txBody>
      </p:sp>
      <p:cxnSp>
        <p:nvCxnSpPr>
          <p:cNvPr id="52" name="Straight Arrow Connector 51">
            <a:extLst>
              <a:ext uri="{FF2B5EF4-FFF2-40B4-BE49-F238E27FC236}">
                <a16:creationId xmlns:a16="http://schemas.microsoft.com/office/drawing/2014/main" id="{1FE53ACA-7029-46E9-98A0-B60F9CB03DDC}"/>
              </a:ext>
            </a:extLst>
          </p:cNvPr>
          <p:cNvCxnSpPr>
            <a:stCxn id="18" idx="2"/>
          </p:cNvCxnSpPr>
          <p:nvPr/>
        </p:nvCxnSpPr>
        <p:spPr>
          <a:xfrm>
            <a:off x="5340843" y="3089553"/>
            <a:ext cx="6724" cy="339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84EA83E3-B9BB-4304-97FD-335964153F6E}"/>
              </a:ext>
            </a:extLst>
          </p:cNvPr>
          <p:cNvCxnSpPr>
            <a:cxnSpLocks/>
            <a:stCxn id="19" idx="2"/>
            <a:endCxn id="51" idx="0"/>
          </p:cNvCxnSpPr>
          <p:nvPr/>
        </p:nvCxnSpPr>
        <p:spPr>
          <a:xfrm flipH="1">
            <a:off x="6865034" y="3089553"/>
            <a:ext cx="5112" cy="3742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0C72DEFF-D18D-4065-811F-84DB9DB03279}"/>
              </a:ext>
            </a:extLst>
          </p:cNvPr>
          <p:cNvCxnSpPr>
            <a:cxnSpLocks/>
            <a:stCxn id="20" idx="2"/>
          </p:cNvCxnSpPr>
          <p:nvPr/>
        </p:nvCxnSpPr>
        <p:spPr>
          <a:xfrm>
            <a:off x="8578756" y="3089553"/>
            <a:ext cx="0" cy="3393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Flowchart: Decision 54">
            <a:extLst>
              <a:ext uri="{FF2B5EF4-FFF2-40B4-BE49-F238E27FC236}">
                <a16:creationId xmlns:a16="http://schemas.microsoft.com/office/drawing/2014/main" id="{8FB70398-7137-4A48-AB79-289CF313C3AA}"/>
              </a:ext>
            </a:extLst>
          </p:cNvPr>
          <p:cNvSpPr/>
          <p:nvPr/>
        </p:nvSpPr>
        <p:spPr>
          <a:xfrm>
            <a:off x="5988645" y="4961930"/>
            <a:ext cx="1735721" cy="570370"/>
          </a:xfrm>
          <a:prstGeom prst="flowChartDecisio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Is attention</a:t>
            </a:r>
          </a:p>
          <a:p>
            <a:pPr algn="ctr"/>
            <a:r>
              <a:rPr lang="en-IN" sz="1000" dirty="0">
                <a:solidFill>
                  <a:schemeClr val="tx1"/>
                </a:solidFill>
              </a:rPr>
              <a:t>&gt;65%</a:t>
            </a:r>
          </a:p>
        </p:txBody>
      </p:sp>
      <p:sp>
        <p:nvSpPr>
          <p:cNvPr id="66" name="Flowchart: Decision 65">
            <a:extLst>
              <a:ext uri="{FF2B5EF4-FFF2-40B4-BE49-F238E27FC236}">
                <a16:creationId xmlns:a16="http://schemas.microsoft.com/office/drawing/2014/main" id="{B6D1C263-BBB3-4A8B-A7E0-CA7484A66B2B}"/>
              </a:ext>
            </a:extLst>
          </p:cNvPr>
          <p:cNvSpPr/>
          <p:nvPr/>
        </p:nvSpPr>
        <p:spPr>
          <a:xfrm>
            <a:off x="4671145" y="393419"/>
            <a:ext cx="1298713" cy="715610"/>
          </a:xfrm>
          <a:prstGeom prst="flowChartDecisio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Is</a:t>
            </a:r>
          </a:p>
          <a:p>
            <a:pPr algn="ctr"/>
            <a:r>
              <a:rPr lang="en-IN" sz="1000" dirty="0">
                <a:solidFill>
                  <a:schemeClr val="tx1"/>
                </a:solidFill>
              </a:rPr>
              <a:t>t&lt;27</a:t>
            </a:r>
          </a:p>
        </p:txBody>
      </p:sp>
      <p:sp>
        <p:nvSpPr>
          <p:cNvPr id="88" name="Rectangle 87">
            <a:extLst>
              <a:ext uri="{FF2B5EF4-FFF2-40B4-BE49-F238E27FC236}">
                <a16:creationId xmlns:a16="http://schemas.microsoft.com/office/drawing/2014/main" id="{B10E9819-0AA5-4B96-8252-C791CCD491DA}"/>
              </a:ext>
            </a:extLst>
          </p:cNvPr>
          <p:cNvSpPr/>
          <p:nvPr/>
        </p:nvSpPr>
        <p:spPr>
          <a:xfrm>
            <a:off x="4740081" y="4324622"/>
            <a:ext cx="4243987" cy="35858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Listening for attention value</a:t>
            </a:r>
          </a:p>
        </p:txBody>
      </p:sp>
      <p:cxnSp>
        <p:nvCxnSpPr>
          <p:cNvPr id="90" name="Straight Arrow Connector 89">
            <a:extLst>
              <a:ext uri="{FF2B5EF4-FFF2-40B4-BE49-F238E27FC236}">
                <a16:creationId xmlns:a16="http://schemas.microsoft.com/office/drawing/2014/main" id="{4CCD07FA-4EF4-4482-AA8C-FF6B8838DDC4}"/>
              </a:ext>
            </a:extLst>
          </p:cNvPr>
          <p:cNvCxnSpPr>
            <a:stCxn id="51" idx="2"/>
            <a:endCxn id="88" idx="0"/>
          </p:cNvCxnSpPr>
          <p:nvPr/>
        </p:nvCxnSpPr>
        <p:spPr>
          <a:xfrm flipH="1">
            <a:off x="6862075" y="3822420"/>
            <a:ext cx="2959" cy="5022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a:extLst>
              <a:ext uri="{FF2B5EF4-FFF2-40B4-BE49-F238E27FC236}">
                <a16:creationId xmlns:a16="http://schemas.microsoft.com/office/drawing/2014/main" id="{7EA2AE47-26F6-4C91-8EF9-20836D07847B}"/>
              </a:ext>
            </a:extLst>
          </p:cNvPr>
          <p:cNvCxnSpPr>
            <a:cxnSpLocks/>
            <a:stCxn id="88" idx="2"/>
            <a:endCxn id="55" idx="0"/>
          </p:cNvCxnSpPr>
          <p:nvPr/>
        </p:nvCxnSpPr>
        <p:spPr>
          <a:xfrm flipH="1">
            <a:off x="6856506" y="4683207"/>
            <a:ext cx="5569" cy="2787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8" name="Flowchart: Decision 97">
            <a:extLst>
              <a:ext uri="{FF2B5EF4-FFF2-40B4-BE49-F238E27FC236}">
                <a16:creationId xmlns:a16="http://schemas.microsoft.com/office/drawing/2014/main" id="{BBB1504F-13D3-4678-AFF2-D2396C0590ED}"/>
              </a:ext>
            </a:extLst>
          </p:cNvPr>
          <p:cNvSpPr/>
          <p:nvPr/>
        </p:nvSpPr>
        <p:spPr>
          <a:xfrm>
            <a:off x="3486612" y="5043939"/>
            <a:ext cx="1252019" cy="463377"/>
          </a:xfrm>
          <a:prstGeom prst="flowChartDecisio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Is </a:t>
            </a:r>
          </a:p>
          <a:p>
            <a:pPr algn="ctr"/>
            <a:r>
              <a:rPr lang="en-IN" sz="1000" dirty="0">
                <a:solidFill>
                  <a:schemeClr val="tx1"/>
                </a:solidFill>
              </a:rPr>
              <a:t>T&lt;20sec</a:t>
            </a:r>
          </a:p>
        </p:txBody>
      </p:sp>
      <p:cxnSp>
        <p:nvCxnSpPr>
          <p:cNvPr id="101" name="Straight Arrow Connector 100">
            <a:extLst>
              <a:ext uri="{FF2B5EF4-FFF2-40B4-BE49-F238E27FC236}">
                <a16:creationId xmlns:a16="http://schemas.microsoft.com/office/drawing/2014/main" id="{3AC673EF-A3BF-4319-88A0-4E2E05E8BB2E}"/>
              </a:ext>
            </a:extLst>
          </p:cNvPr>
          <p:cNvCxnSpPr>
            <a:stCxn id="66" idx="2"/>
            <a:endCxn id="15" idx="0"/>
          </p:cNvCxnSpPr>
          <p:nvPr/>
        </p:nvCxnSpPr>
        <p:spPr>
          <a:xfrm>
            <a:off x="5320502" y="1109029"/>
            <a:ext cx="6466" cy="1970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Straight Arrow Connector 104">
            <a:extLst>
              <a:ext uri="{FF2B5EF4-FFF2-40B4-BE49-F238E27FC236}">
                <a16:creationId xmlns:a16="http://schemas.microsoft.com/office/drawing/2014/main" id="{83D66EF8-CDFE-48C6-B383-1E8B160B43FD}"/>
              </a:ext>
            </a:extLst>
          </p:cNvPr>
          <p:cNvCxnSpPr>
            <a:cxnSpLocks/>
            <a:stCxn id="15" idx="3"/>
            <a:endCxn id="16" idx="1"/>
          </p:cNvCxnSpPr>
          <p:nvPr/>
        </p:nvCxnSpPr>
        <p:spPr>
          <a:xfrm flipV="1">
            <a:off x="5988645" y="1677141"/>
            <a:ext cx="21471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a:extLst>
              <a:ext uri="{FF2B5EF4-FFF2-40B4-BE49-F238E27FC236}">
                <a16:creationId xmlns:a16="http://schemas.microsoft.com/office/drawing/2014/main" id="{C893AF3F-C39C-4351-BC20-163C9C0C9200}"/>
              </a:ext>
            </a:extLst>
          </p:cNvPr>
          <p:cNvCxnSpPr>
            <a:cxnSpLocks/>
            <a:stCxn id="16" idx="3"/>
            <a:endCxn id="17" idx="1"/>
          </p:cNvCxnSpPr>
          <p:nvPr/>
        </p:nvCxnSpPr>
        <p:spPr>
          <a:xfrm>
            <a:off x="7526711" y="1677141"/>
            <a:ext cx="3628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Connector: Elbow 110">
            <a:extLst>
              <a:ext uri="{FF2B5EF4-FFF2-40B4-BE49-F238E27FC236}">
                <a16:creationId xmlns:a16="http://schemas.microsoft.com/office/drawing/2014/main" id="{F7B79009-2007-4DC8-BC37-E3F6F805C9E4}"/>
              </a:ext>
            </a:extLst>
          </p:cNvPr>
          <p:cNvCxnSpPr>
            <a:stCxn id="17" idx="3"/>
            <a:endCxn id="15" idx="1"/>
          </p:cNvCxnSpPr>
          <p:nvPr/>
        </p:nvCxnSpPr>
        <p:spPr>
          <a:xfrm flipH="1">
            <a:off x="4665291" y="1677141"/>
            <a:ext cx="4547597" cy="1"/>
          </a:xfrm>
          <a:prstGeom prst="bentConnector5">
            <a:avLst>
              <a:gd name="adj1" fmla="val -5027"/>
              <a:gd name="adj2" fmla="val 59966100000"/>
              <a:gd name="adj3" fmla="val 105027"/>
            </a:avLst>
          </a:prstGeom>
          <a:ln>
            <a:tailEnd type="triangle"/>
          </a:ln>
        </p:spPr>
        <p:style>
          <a:lnRef idx="3">
            <a:schemeClr val="dk1"/>
          </a:lnRef>
          <a:fillRef idx="0">
            <a:schemeClr val="dk1"/>
          </a:fillRef>
          <a:effectRef idx="2">
            <a:schemeClr val="dk1"/>
          </a:effectRef>
          <a:fontRef idx="minor">
            <a:schemeClr val="tx1"/>
          </a:fontRef>
        </p:style>
      </p:cxnSp>
      <p:sp>
        <p:nvSpPr>
          <p:cNvPr id="115" name="Rectangle 114">
            <a:extLst>
              <a:ext uri="{FF2B5EF4-FFF2-40B4-BE49-F238E27FC236}">
                <a16:creationId xmlns:a16="http://schemas.microsoft.com/office/drawing/2014/main" id="{9A701661-EE1C-4D23-B48B-BA5687C72271}"/>
              </a:ext>
            </a:extLst>
          </p:cNvPr>
          <p:cNvSpPr/>
          <p:nvPr/>
        </p:nvSpPr>
        <p:spPr>
          <a:xfrm>
            <a:off x="5869407" y="1372935"/>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No</a:t>
            </a:r>
          </a:p>
        </p:txBody>
      </p:sp>
      <p:sp>
        <p:nvSpPr>
          <p:cNvPr id="116" name="Rectangle 115">
            <a:extLst>
              <a:ext uri="{FF2B5EF4-FFF2-40B4-BE49-F238E27FC236}">
                <a16:creationId xmlns:a16="http://schemas.microsoft.com/office/drawing/2014/main" id="{2695646D-4FA2-4177-93AD-EC563C0F16B2}"/>
              </a:ext>
            </a:extLst>
          </p:cNvPr>
          <p:cNvSpPr/>
          <p:nvPr/>
        </p:nvSpPr>
        <p:spPr>
          <a:xfrm>
            <a:off x="7519530" y="1370009"/>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No</a:t>
            </a:r>
          </a:p>
        </p:txBody>
      </p:sp>
      <p:sp>
        <p:nvSpPr>
          <p:cNvPr id="117" name="Rectangle 116">
            <a:extLst>
              <a:ext uri="{FF2B5EF4-FFF2-40B4-BE49-F238E27FC236}">
                <a16:creationId xmlns:a16="http://schemas.microsoft.com/office/drawing/2014/main" id="{0DA2F086-905F-4944-9A52-8375435B86BD}"/>
              </a:ext>
            </a:extLst>
          </p:cNvPr>
          <p:cNvSpPr/>
          <p:nvPr/>
        </p:nvSpPr>
        <p:spPr>
          <a:xfrm>
            <a:off x="9555279" y="1842521"/>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No</a:t>
            </a:r>
          </a:p>
        </p:txBody>
      </p:sp>
      <p:cxnSp>
        <p:nvCxnSpPr>
          <p:cNvPr id="119" name="Straight Arrow Connector 118">
            <a:extLst>
              <a:ext uri="{FF2B5EF4-FFF2-40B4-BE49-F238E27FC236}">
                <a16:creationId xmlns:a16="http://schemas.microsoft.com/office/drawing/2014/main" id="{FA4E2881-3824-4239-AB17-6295659D008F}"/>
              </a:ext>
            </a:extLst>
          </p:cNvPr>
          <p:cNvCxnSpPr>
            <a:cxnSpLocks/>
            <a:stCxn id="55" idx="1"/>
            <a:endCxn id="98" idx="3"/>
          </p:cNvCxnSpPr>
          <p:nvPr/>
        </p:nvCxnSpPr>
        <p:spPr>
          <a:xfrm flipH="1">
            <a:off x="4738631" y="5247115"/>
            <a:ext cx="1250014" cy="285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0" name="Rectangle 119">
            <a:extLst>
              <a:ext uri="{FF2B5EF4-FFF2-40B4-BE49-F238E27FC236}">
                <a16:creationId xmlns:a16="http://schemas.microsoft.com/office/drawing/2014/main" id="{F535ABB6-DDA3-4C90-8286-26D04042168B}"/>
              </a:ext>
            </a:extLst>
          </p:cNvPr>
          <p:cNvSpPr/>
          <p:nvPr/>
        </p:nvSpPr>
        <p:spPr>
          <a:xfrm>
            <a:off x="5072500" y="4962620"/>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No</a:t>
            </a:r>
          </a:p>
        </p:txBody>
      </p:sp>
      <p:sp>
        <p:nvSpPr>
          <p:cNvPr id="121" name="Rectangle 120">
            <a:extLst>
              <a:ext uri="{FF2B5EF4-FFF2-40B4-BE49-F238E27FC236}">
                <a16:creationId xmlns:a16="http://schemas.microsoft.com/office/drawing/2014/main" id="{C53A7357-911A-490C-AC32-A2B81C328DC5}"/>
              </a:ext>
            </a:extLst>
          </p:cNvPr>
          <p:cNvSpPr/>
          <p:nvPr/>
        </p:nvSpPr>
        <p:spPr>
          <a:xfrm>
            <a:off x="6138478" y="5762964"/>
            <a:ext cx="1463336" cy="35858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device toggle</a:t>
            </a:r>
          </a:p>
        </p:txBody>
      </p:sp>
      <p:cxnSp>
        <p:nvCxnSpPr>
          <p:cNvPr id="125" name="Connector: Elbow 124">
            <a:extLst>
              <a:ext uri="{FF2B5EF4-FFF2-40B4-BE49-F238E27FC236}">
                <a16:creationId xmlns:a16="http://schemas.microsoft.com/office/drawing/2014/main" id="{52347991-7D2B-4F16-A4FE-848E772CC6B1}"/>
              </a:ext>
            </a:extLst>
          </p:cNvPr>
          <p:cNvCxnSpPr>
            <a:cxnSpLocks/>
            <a:stCxn id="98" idx="0"/>
            <a:endCxn id="88" idx="1"/>
          </p:cNvCxnSpPr>
          <p:nvPr/>
        </p:nvCxnSpPr>
        <p:spPr>
          <a:xfrm rot="5400000" flipH="1" flipV="1">
            <a:off x="4156339" y="4460198"/>
            <a:ext cx="540024" cy="6274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26" name="Rectangle 125">
            <a:extLst>
              <a:ext uri="{FF2B5EF4-FFF2-40B4-BE49-F238E27FC236}">
                <a16:creationId xmlns:a16="http://schemas.microsoft.com/office/drawing/2014/main" id="{279F05E4-0F91-48E3-96D3-6FC4DBFF6AB0}"/>
              </a:ext>
            </a:extLst>
          </p:cNvPr>
          <p:cNvSpPr/>
          <p:nvPr/>
        </p:nvSpPr>
        <p:spPr>
          <a:xfrm>
            <a:off x="4071215" y="4224458"/>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Yes</a:t>
            </a:r>
          </a:p>
        </p:txBody>
      </p:sp>
      <p:sp>
        <p:nvSpPr>
          <p:cNvPr id="127" name="Rectangle 126">
            <a:extLst>
              <a:ext uri="{FF2B5EF4-FFF2-40B4-BE49-F238E27FC236}">
                <a16:creationId xmlns:a16="http://schemas.microsoft.com/office/drawing/2014/main" id="{95EF0687-DBA0-4EEF-8D0F-3D8F99337CDD}"/>
              </a:ext>
            </a:extLst>
          </p:cNvPr>
          <p:cNvSpPr/>
          <p:nvPr/>
        </p:nvSpPr>
        <p:spPr>
          <a:xfrm>
            <a:off x="5324752" y="1109819"/>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Yes</a:t>
            </a:r>
          </a:p>
        </p:txBody>
      </p:sp>
      <p:sp>
        <p:nvSpPr>
          <p:cNvPr id="128" name="Rectangle 127">
            <a:extLst>
              <a:ext uri="{FF2B5EF4-FFF2-40B4-BE49-F238E27FC236}">
                <a16:creationId xmlns:a16="http://schemas.microsoft.com/office/drawing/2014/main" id="{86507536-A0D2-4DC6-825B-F33AEEBF7767}"/>
              </a:ext>
            </a:extLst>
          </p:cNvPr>
          <p:cNvSpPr/>
          <p:nvPr/>
        </p:nvSpPr>
        <p:spPr>
          <a:xfrm>
            <a:off x="5656416" y="251172"/>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Yes</a:t>
            </a:r>
          </a:p>
        </p:txBody>
      </p:sp>
      <p:cxnSp>
        <p:nvCxnSpPr>
          <p:cNvPr id="130" name="Straight Arrow Connector 129">
            <a:extLst>
              <a:ext uri="{FF2B5EF4-FFF2-40B4-BE49-F238E27FC236}">
                <a16:creationId xmlns:a16="http://schemas.microsoft.com/office/drawing/2014/main" id="{85BBBC0F-1EDA-43AB-B07B-3DF30FA77FD5}"/>
              </a:ext>
            </a:extLst>
          </p:cNvPr>
          <p:cNvCxnSpPr>
            <a:cxnSpLocks/>
            <a:stCxn id="55" idx="2"/>
            <a:endCxn id="121" idx="0"/>
          </p:cNvCxnSpPr>
          <p:nvPr/>
        </p:nvCxnSpPr>
        <p:spPr>
          <a:xfrm>
            <a:off x="6856506" y="5532300"/>
            <a:ext cx="13640" cy="2306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4" name="Rectangle 133">
            <a:extLst>
              <a:ext uri="{FF2B5EF4-FFF2-40B4-BE49-F238E27FC236}">
                <a16:creationId xmlns:a16="http://schemas.microsoft.com/office/drawing/2014/main" id="{5C7532AE-A1B9-47A2-8D40-13FA9B9AB6E8}"/>
              </a:ext>
            </a:extLst>
          </p:cNvPr>
          <p:cNvSpPr/>
          <p:nvPr/>
        </p:nvSpPr>
        <p:spPr>
          <a:xfrm>
            <a:off x="5433934" y="2036636"/>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Yes</a:t>
            </a:r>
          </a:p>
        </p:txBody>
      </p:sp>
      <p:sp>
        <p:nvSpPr>
          <p:cNvPr id="135" name="Rectangle 134">
            <a:extLst>
              <a:ext uri="{FF2B5EF4-FFF2-40B4-BE49-F238E27FC236}">
                <a16:creationId xmlns:a16="http://schemas.microsoft.com/office/drawing/2014/main" id="{01AA2DCD-6A56-490C-AB33-5EBD8121DDCD}"/>
              </a:ext>
            </a:extLst>
          </p:cNvPr>
          <p:cNvSpPr/>
          <p:nvPr/>
        </p:nvSpPr>
        <p:spPr>
          <a:xfrm>
            <a:off x="7044649" y="5532300"/>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Yes</a:t>
            </a:r>
          </a:p>
        </p:txBody>
      </p:sp>
      <p:sp>
        <p:nvSpPr>
          <p:cNvPr id="136" name="Rectangle 135">
            <a:extLst>
              <a:ext uri="{FF2B5EF4-FFF2-40B4-BE49-F238E27FC236}">
                <a16:creationId xmlns:a16="http://schemas.microsoft.com/office/drawing/2014/main" id="{AAF034D6-BF22-4A94-859D-D97B775DF865}"/>
              </a:ext>
            </a:extLst>
          </p:cNvPr>
          <p:cNvSpPr/>
          <p:nvPr/>
        </p:nvSpPr>
        <p:spPr>
          <a:xfrm>
            <a:off x="8725715" y="2029662"/>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Yes</a:t>
            </a:r>
          </a:p>
        </p:txBody>
      </p:sp>
      <p:sp>
        <p:nvSpPr>
          <p:cNvPr id="137" name="Rectangle 136">
            <a:extLst>
              <a:ext uri="{FF2B5EF4-FFF2-40B4-BE49-F238E27FC236}">
                <a16:creationId xmlns:a16="http://schemas.microsoft.com/office/drawing/2014/main" id="{D19A5F8A-0366-464B-9D10-90CA05D1E351}"/>
              </a:ext>
            </a:extLst>
          </p:cNvPr>
          <p:cNvSpPr/>
          <p:nvPr/>
        </p:nvSpPr>
        <p:spPr>
          <a:xfrm>
            <a:off x="6937683" y="2036636"/>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Yes</a:t>
            </a:r>
          </a:p>
        </p:txBody>
      </p:sp>
      <p:cxnSp>
        <p:nvCxnSpPr>
          <p:cNvPr id="143" name="Connector: Elbow 142">
            <a:extLst>
              <a:ext uri="{FF2B5EF4-FFF2-40B4-BE49-F238E27FC236}">
                <a16:creationId xmlns:a16="http://schemas.microsoft.com/office/drawing/2014/main" id="{AAEE0294-782B-4911-BC9E-025B3E2E9979}"/>
              </a:ext>
            </a:extLst>
          </p:cNvPr>
          <p:cNvCxnSpPr>
            <a:cxnSpLocks/>
            <a:stCxn id="121" idx="1"/>
          </p:cNvCxnSpPr>
          <p:nvPr/>
        </p:nvCxnSpPr>
        <p:spPr>
          <a:xfrm rot="10800000">
            <a:off x="2503610" y="652411"/>
            <a:ext cx="3634868" cy="5289846"/>
          </a:xfrm>
          <a:prstGeom prst="bentConnector2">
            <a:avLst/>
          </a:prstGeom>
        </p:spPr>
        <p:style>
          <a:lnRef idx="3">
            <a:schemeClr val="dk1"/>
          </a:lnRef>
          <a:fillRef idx="0">
            <a:schemeClr val="dk1"/>
          </a:fillRef>
          <a:effectRef idx="2">
            <a:schemeClr val="dk1"/>
          </a:effectRef>
          <a:fontRef idx="minor">
            <a:schemeClr val="tx1"/>
          </a:fontRef>
        </p:style>
      </p:cxnSp>
      <p:sp>
        <p:nvSpPr>
          <p:cNvPr id="150" name="Rectangle 149">
            <a:extLst>
              <a:ext uri="{FF2B5EF4-FFF2-40B4-BE49-F238E27FC236}">
                <a16:creationId xmlns:a16="http://schemas.microsoft.com/office/drawing/2014/main" id="{32A3BF27-B50E-4E7B-ACE6-EC6723F4CFF8}"/>
              </a:ext>
            </a:extLst>
          </p:cNvPr>
          <p:cNvSpPr/>
          <p:nvPr/>
        </p:nvSpPr>
        <p:spPr>
          <a:xfrm>
            <a:off x="3589153" y="479594"/>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No</a:t>
            </a:r>
          </a:p>
        </p:txBody>
      </p:sp>
      <p:cxnSp>
        <p:nvCxnSpPr>
          <p:cNvPr id="58" name="Straight Arrow Connector 57">
            <a:extLst>
              <a:ext uri="{FF2B5EF4-FFF2-40B4-BE49-F238E27FC236}">
                <a16:creationId xmlns:a16="http://schemas.microsoft.com/office/drawing/2014/main" id="{5A5A9FED-C33E-4D38-B75D-D839B2798BCA}"/>
              </a:ext>
            </a:extLst>
          </p:cNvPr>
          <p:cNvCxnSpPr>
            <a:cxnSpLocks/>
          </p:cNvCxnSpPr>
          <p:nvPr/>
        </p:nvCxnSpPr>
        <p:spPr>
          <a:xfrm flipH="1">
            <a:off x="2491408" y="753860"/>
            <a:ext cx="2198742" cy="267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46465516-F87E-47CC-BB5D-D49FFC329878}"/>
              </a:ext>
            </a:extLst>
          </p:cNvPr>
          <p:cNvCxnSpPr>
            <a:cxnSpLocks/>
          </p:cNvCxnSpPr>
          <p:nvPr/>
        </p:nvCxnSpPr>
        <p:spPr>
          <a:xfrm flipH="1">
            <a:off x="2491408" y="5275627"/>
            <a:ext cx="9952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a:extLst>
              <a:ext uri="{FF2B5EF4-FFF2-40B4-BE49-F238E27FC236}">
                <a16:creationId xmlns:a16="http://schemas.microsoft.com/office/drawing/2014/main" id="{B17FC7CE-C158-46D8-BD0C-688FE8E204F9}"/>
              </a:ext>
            </a:extLst>
          </p:cNvPr>
          <p:cNvSpPr/>
          <p:nvPr/>
        </p:nvSpPr>
        <p:spPr>
          <a:xfrm>
            <a:off x="2724389" y="5027384"/>
            <a:ext cx="482062" cy="205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No</a:t>
            </a:r>
          </a:p>
        </p:txBody>
      </p:sp>
      <p:sp>
        <p:nvSpPr>
          <p:cNvPr id="67" name="Flowchart: Off-page Connector 66">
            <a:extLst>
              <a:ext uri="{FF2B5EF4-FFF2-40B4-BE49-F238E27FC236}">
                <a16:creationId xmlns:a16="http://schemas.microsoft.com/office/drawing/2014/main" id="{C323769F-2669-4596-B467-A3784200B1AA}"/>
              </a:ext>
            </a:extLst>
          </p:cNvPr>
          <p:cNvSpPr/>
          <p:nvPr/>
        </p:nvSpPr>
        <p:spPr>
          <a:xfrm>
            <a:off x="6487412" y="190813"/>
            <a:ext cx="836896" cy="461598"/>
          </a:xfrm>
          <a:prstGeom prst="flowChartOffpage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Connector 1</a:t>
            </a:r>
            <a:endParaRPr lang="en-IN" sz="1100" dirty="0">
              <a:solidFill>
                <a:schemeClr val="tx1"/>
              </a:solidFill>
            </a:endParaRPr>
          </a:p>
        </p:txBody>
      </p:sp>
      <p:cxnSp>
        <p:nvCxnSpPr>
          <p:cNvPr id="28" name="Connector: Elbow 27">
            <a:extLst>
              <a:ext uri="{FF2B5EF4-FFF2-40B4-BE49-F238E27FC236}">
                <a16:creationId xmlns:a16="http://schemas.microsoft.com/office/drawing/2014/main" id="{3BD33FED-0DD4-4119-AA72-14DC71A077D2}"/>
              </a:ext>
            </a:extLst>
          </p:cNvPr>
          <p:cNvCxnSpPr>
            <a:cxnSpLocks/>
          </p:cNvCxnSpPr>
          <p:nvPr/>
        </p:nvCxnSpPr>
        <p:spPr>
          <a:xfrm rot="5400000" flipH="1">
            <a:off x="5983685" y="-243361"/>
            <a:ext cx="258992" cy="1585358"/>
          </a:xfrm>
          <a:prstGeom prst="bentConnector5">
            <a:avLst>
              <a:gd name="adj1" fmla="val -88265"/>
              <a:gd name="adj2" fmla="val 42717"/>
              <a:gd name="adj3" fmla="val 188265"/>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Flowchart: Off-page Connector 71">
            <a:extLst>
              <a:ext uri="{FF2B5EF4-FFF2-40B4-BE49-F238E27FC236}">
                <a16:creationId xmlns:a16="http://schemas.microsoft.com/office/drawing/2014/main" id="{54B1D9E8-69D1-4151-9A94-93D37639FC86}"/>
              </a:ext>
            </a:extLst>
          </p:cNvPr>
          <p:cNvSpPr/>
          <p:nvPr/>
        </p:nvSpPr>
        <p:spPr>
          <a:xfrm rot="10800000">
            <a:off x="2160625" y="342874"/>
            <a:ext cx="710500" cy="306016"/>
          </a:xfrm>
          <a:prstGeom prst="flowChartOffpage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0</a:t>
            </a:r>
            <a:endParaRPr lang="en-IN" sz="1100" b="1" dirty="0">
              <a:solidFill>
                <a:schemeClr val="tx1"/>
              </a:solidFill>
            </a:endParaRPr>
          </a:p>
        </p:txBody>
      </p:sp>
      <p:sp>
        <p:nvSpPr>
          <p:cNvPr id="2" name="Footer Placeholder 1">
            <a:extLst>
              <a:ext uri="{FF2B5EF4-FFF2-40B4-BE49-F238E27FC236}">
                <a16:creationId xmlns:a16="http://schemas.microsoft.com/office/drawing/2014/main" id="{3920A726-B22B-4C6B-9959-E341148995BA}"/>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409481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FE5D-C10A-4352-B7D6-19C23B31BEA6}"/>
              </a:ext>
            </a:extLst>
          </p:cNvPr>
          <p:cNvSpPr>
            <a:spLocks noGrp="1"/>
          </p:cNvSpPr>
          <p:nvPr>
            <p:ph type="title"/>
          </p:nvPr>
        </p:nvSpPr>
        <p:spPr/>
        <p:txBody>
          <a:bodyPr/>
          <a:lstStyle/>
          <a:p>
            <a:r>
              <a:rPr lang="en-US" dirty="0"/>
              <a:t>                                 </a:t>
            </a:r>
            <a:r>
              <a:rPr lang="en-US" b="1" dirty="0">
                <a:solidFill>
                  <a:srgbClr val="FF0000"/>
                </a:solidFill>
                <a:latin typeface="+mn-lt"/>
              </a:rPr>
              <a:t>CONTENT</a:t>
            </a:r>
            <a:endParaRPr lang="en-IN" b="1" dirty="0">
              <a:solidFill>
                <a:srgbClr val="FF0000"/>
              </a:solidFill>
              <a:latin typeface="+mn-lt"/>
            </a:endParaRPr>
          </a:p>
        </p:txBody>
      </p:sp>
      <p:sp>
        <p:nvSpPr>
          <p:cNvPr id="3" name="Content Placeholder 2">
            <a:extLst>
              <a:ext uri="{FF2B5EF4-FFF2-40B4-BE49-F238E27FC236}">
                <a16:creationId xmlns:a16="http://schemas.microsoft.com/office/drawing/2014/main" id="{4EBEA636-5FD6-470B-8991-723081896BFE}"/>
              </a:ext>
            </a:extLst>
          </p:cNvPr>
          <p:cNvSpPr>
            <a:spLocks noGrp="1"/>
          </p:cNvSpPr>
          <p:nvPr>
            <p:ph idx="1"/>
          </p:nvPr>
        </p:nvSpPr>
        <p:spPr/>
        <p:txBody>
          <a:bodyPr>
            <a:normAutofit lnSpcReduction="10000"/>
          </a:bodyPr>
          <a:lstStyle/>
          <a:p>
            <a:r>
              <a:rPr lang="en-IN" b="1" dirty="0"/>
              <a:t>Introduction</a:t>
            </a:r>
            <a:endParaRPr lang="en-IN" dirty="0"/>
          </a:p>
          <a:p>
            <a:r>
              <a:rPr lang="en-IN" b="1" dirty="0"/>
              <a:t>Objective</a:t>
            </a:r>
            <a:endParaRPr lang="en-IN" dirty="0"/>
          </a:p>
          <a:p>
            <a:r>
              <a:rPr lang="en-IN" b="1" dirty="0"/>
              <a:t>Literature survey</a:t>
            </a:r>
            <a:endParaRPr lang="en-IN" dirty="0"/>
          </a:p>
          <a:p>
            <a:r>
              <a:rPr lang="en-IN" b="1" dirty="0"/>
              <a:t>Existing Method-Block Diagram</a:t>
            </a:r>
            <a:endParaRPr lang="en-IN" dirty="0"/>
          </a:p>
          <a:p>
            <a:r>
              <a:rPr lang="en-IN" b="1" dirty="0"/>
              <a:t>Problem Formulation</a:t>
            </a:r>
            <a:endParaRPr lang="en-IN" dirty="0"/>
          </a:p>
          <a:p>
            <a:r>
              <a:rPr lang="en-IN" b="1" dirty="0"/>
              <a:t>Proposed Method-Block Diagram</a:t>
            </a:r>
            <a:endParaRPr lang="en-IN" dirty="0"/>
          </a:p>
          <a:p>
            <a:r>
              <a:rPr lang="en-IN" b="1" dirty="0"/>
              <a:t>Proposed Method- Explanation</a:t>
            </a:r>
            <a:endParaRPr lang="en-IN" dirty="0"/>
          </a:p>
          <a:p>
            <a:r>
              <a:rPr lang="en-IN" b="1" dirty="0"/>
              <a:t>Result and Discussions</a:t>
            </a:r>
            <a:endParaRPr lang="en-IN" dirty="0"/>
          </a:p>
          <a:p>
            <a:r>
              <a:rPr lang="en-IN" b="1" dirty="0"/>
              <a:t>Conclusion</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E41E1992-1E3E-4BA4-AACB-3F9F99C5C63E}"/>
              </a:ext>
            </a:extLst>
          </p:cNvPr>
          <p:cNvSpPr>
            <a:spLocks noGrp="1"/>
          </p:cNvSpPr>
          <p:nvPr>
            <p:ph type="ftr" sz="quarter" idx="11"/>
          </p:nvPr>
        </p:nvSpPr>
        <p:spPr/>
        <p:txBody>
          <a:bodyPr/>
          <a:lstStyle/>
          <a:p>
            <a:r>
              <a:rPr lang="en-US" dirty="0"/>
              <a:t>HOME AUTOMATION USING BRAIN COMPUTER INTERFACE</a:t>
            </a:r>
          </a:p>
        </p:txBody>
      </p:sp>
      <p:cxnSp>
        <p:nvCxnSpPr>
          <p:cNvPr id="6" name="Straight Connector 5">
            <a:extLst>
              <a:ext uri="{FF2B5EF4-FFF2-40B4-BE49-F238E27FC236}">
                <a16:creationId xmlns:a16="http://schemas.microsoft.com/office/drawing/2014/main" id="{41BC47F6-6B4D-4C36-A91A-86F7C38816AF}"/>
              </a:ext>
            </a:extLst>
          </p:cNvPr>
          <p:cNvCxnSpPr>
            <a:cxnSpLocks/>
          </p:cNvCxnSpPr>
          <p:nvPr/>
        </p:nvCxnSpPr>
        <p:spPr>
          <a:xfrm>
            <a:off x="5155096" y="1436890"/>
            <a:ext cx="2266121"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96036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9227-8307-4BB5-BA5A-ECF65A0772C5}"/>
              </a:ext>
            </a:extLst>
          </p:cNvPr>
          <p:cNvSpPr>
            <a:spLocks noGrp="1"/>
          </p:cNvSpPr>
          <p:nvPr>
            <p:ph type="title"/>
          </p:nvPr>
        </p:nvSpPr>
        <p:spPr/>
        <p:txBody>
          <a:bodyPr/>
          <a:lstStyle/>
          <a:p>
            <a:r>
              <a:rPr lang="en-US" dirty="0">
                <a:solidFill>
                  <a:srgbClr val="FF0000"/>
                </a:solidFill>
              </a:rPr>
              <a:t>Controller Section:</a:t>
            </a:r>
            <a:endParaRPr lang="en-IN" dirty="0">
              <a:solidFill>
                <a:srgbClr val="FF0000"/>
              </a:solidFill>
            </a:endParaRPr>
          </a:p>
        </p:txBody>
      </p:sp>
      <p:sp>
        <p:nvSpPr>
          <p:cNvPr id="4" name="Footer Placeholder 3">
            <a:extLst>
              <a:ext uri="{FF2B5EF4-FFF2-40B4-BE49-F238E27FC236}">
                <a16:creationId xmlns:a16="http://schemas.microsoft.com/office/drawing/2014/main" id="{14ABB767-E133-4F2E-92FE-BB00BCF91C66}"/>
              </a:ext>
            </a:extLst>
          </p:cNvPr>
          <p:cNvSpPr>
            <a:spLocks noGrp="1"/>
          </p:cNvSpPr>
          <p:nvPr>
            <p:ph type="ftr" sz="quarter" idx="11"/>
          </p:nvPr>
        </p:nvSpPr>
        <p:spPr/>
        <p:txBody>
          <a:bodyPr/>
          <a:lstStyle/>
          <a:p>
            <a:r>
              <a:rPr lang="en-US"/>
              <a:t>HOME AUTOMATION USING BRAIN COMPUTER INTERFACE</a:t>
            </a:r>
            <a:endParaRPr lang="en-US" dirty="0"/>
          </a:p>
        </p:txBody>
      </p:sp>
      <p:pic>
        <p:nvPicPr>
          <p:cNvPr id="5" name="Content Placeholder 4">
            <a:extLst>
              <a:ext uri="{FF2B5EF4-FFF2-40B4-BE49-F238E27FC236}">
                <a16:creationId xmlns:a16="http://schemas.microsoft.com/office/drawing/2014/main" id="{DAF4A4B8-7C9B-4780-9101-9D272A8726F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109" y="1521777"/>
            <a:ext cx="5790982" cy="4351338"/>
          </a:xfrm>
          <a:prstGeom prst="rect">
            <a:avLst/>
          </a:prstGeom>
        </p:spPr>
      </p:pic>
      <p:sp>
        <p:nvSpPr>
          <p:cNvPr id="6" name="TextBox 5">
            <a:extLst>
              <a:ext uri="{FF2B5EF4-FFF2-40B4-BE49-F238E27FC236}">
                <a16:creationId xmlns:a16="http://schemas.microsoft.com/office/drawing/2014/main" id="{A75041D1-3B3C-48D4-9D63-41B21BDC7DD7}"/>
              </a:ext>
            </a:extLst>
          </p:cNvPr>
          <p:cNvSpPr txBox="1"/>
          <p:nvPr/>
        </p:nvSpPr>
        <p:spPr>
          <a:xfrm>
            <a:off x="6934091" y="1632585"/>
            <a:ext cx="5537200" cy="923330"/>
          </a:xfrm>
          <a:prstGeom prst="rect">
            <a:avLst/>
          </a:prstGeom>
          <a:noFill/>
        </p:spPr>
        <p:txBody>
          <a:bodyPr wrap="square" rtlCol="0">
            <a:spAutoFit/>
          </a:bodyPr>
          <a:lstStyle/>
          <a:p>
            <a:r>
              <a:rPr lang="en-US" dirty="0"/>
              <a:t>It takes response from central processor and act as programmed to toggle appliance and to send acknowledgement signal back to processor.</a:t>
            </a:r>
            <a:endParaRPr lang="en-IN" dirty="0"/>
          </a:p>
        </p:txBody>
      </p:sp>
      <p:cxnSp>
        <p:nvCxnSpPr>
          <p:cNvPr id="7" name="Straight Connector 6">
            <a:extLst>
              <a:ext uri="{FF2B5EF4-FFF2-40B4-BE49-F238E27FC236}">
                <a16:creationId xmlns:a16="http://schemas.microsoft.com/office/drawing/2014/main" id="{B7D597C8-C03F-4672-8198-8C8EE9A1A0A5}"/>
              </a:ext>
            </a:extLst>
          </p:cNvPr>
          <p:cNvCxnSpPr>
            <a:cxnSpLocks/>
          </p:cNvCxnSpPr>
          <p:nvPr/>
        </p:nvCxnSpPr>
        <p:spPr>
          <a:xfrm>
            <a:off x="838200" y="1405081"/>
            <a:ext cx="486123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96681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3D1B-E7C5-4947-B5B8-09F2E116CDC8}"/>
              </a:ext>
            </a:extLst>
          </p:cNvPr>
          <p:cNvSpPr>
            <a:spLocks noGrp="1"/>
          </p:cNvSpPr>
          <p:nvPr>
            <p:ph type="title"/>
          </p:nvPr>
        </p:nvSpPr>
        <p:spPr>
          <a:xfrm>
            <a:off x="2282834" y="120051"/>
            <a:ext cx="6421101" cy="888673"/>
          </a:xfrm>
        </p:spPr>
        <p:txBody>
          <a:bodyPr/>
          <a:lstStyle/>
          <a:p>
            <a:r>
              <a:rPr lang="en-US" b="1" dirty="0">
                <a:solidFill>
                  <a:srgbClr val="FF0000"/>
                </a:solidFill>
                <a:latin typeface="+mn-lt"/>
              </a:rPr>
              <a:t>FIND YOU APP IN APP LIST</a:t>
            </a:r>
            <a:endParaRPr lang="en-IN" b="1" dirty="0">
              <a:solidFill>
                <a:srgbClr val="FF0000"/>
              </a:solidFill>
              <a:latin typeface="+mn-lt"/>
            </a:endParaRPr>
          </a:p>
        </p:txBody>
      </p:sp>
      <p:pic>
        <p:nvPicPr>
          <p:cNvPr id="5" name="Content Placeholder 4" descr="A close up of a screen&#10;&#10;Description automatically generated">
            <a:extLst>
              <a:ext uri="{FF2B5EF4-FFF2-40B4-BE49-F238E27FC236}">
                <a16:creationId xmlns:a16="http://schemas.microsoft.com/office/drawing/2014/main" id="{908559F2-F6BD-4579-9643-9D438979B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966" y="1767680"/>
            <a:ext cx="2172859" cy="4466433"/>
          </a:xfrm>
        </p:spPr>
      </p:pic>
      <p:cxnSp>
        <p:nvCxnSpPr>
          <p:cNvPr id="7" name="Straight Arrow Connector 6">
            <a:extLst>
              <a:ext uri="{FF2B5EF4-FFF2-40B4-BE49-F238E27FC236}">
                <a16:creationId xmlns:a16="http://schemas.microsoft.com/office/drawing/2014/main" id="{AF1B3BA1-B2CE-428E-AEFB-7172C39F6FE8}"/>
              </a:ext>
            </a:extLst>
          </p:cNvPr>
          <p:cNvCxnSpPr>
            <a:cxnSpLocks/>
          </p:cNvCxnSpPr>
          <p:nvPr/>
        </p:nvCxnSpPr>
        <p:spPr>
          <a:xfrm flipH="1">
            <a:off x="2988945" y="2616200"/>
            <a:ext cx="94488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C58D6955-E788-4CF7-85BF-173951C1B690}"/>
              </a:ext>
            </a:extLst>
          </p:cNvPr>
          <p:cNvSpPr txBox="1"/>
          <p:nvPr/>
        </p:nvSpPr>
        <p:spPr>
          <a:xfrm>
            <a:off x="3933825" y="2293034"/>
            <a:ext cx="1178560" cy="1200329"/>
          </a:xfrm>
          <a:prstGeom prst="rect">
            <a:avLst/>
          </a:prstGeom>
          <a:noFill/>
          <a:ln>
            <a:solidFill>
              <a:srgbClr val="C00000"/>
            </a:solidFill>
          </a:ln>
        </p:spPr>
        <p:txBody>
          <a:bodyPr wrap="square" rtlCol="0">
            <a:spAutoFit/>
          </a:bodyPr>
          <a:lstStyle/>
          <a:p>
            <a:r>
              <a:rPr lang="en-US" sz="2400" dirty="0">
                <a:solidFill>
                  <a:srgbClr val="FF0000"/>
                </a:solidFill>
              </a:rPr>
              <a:t>Here is your app</a:t>
            </a:r>
            <a:r>
              <a:rPr lang="en-US" dirty="0"/>
              <a:t>.</a:t>
            </a:r>
            <a:endParaRPr lang="en-IN" dirty="0"/>
          </a:p>
        </p:txBody>
      </p:sp>
      <p:pic>
        <p:nvPicPr>
          <p:cNvPr id="15" name="Picture 14" descr="A picture containing shirt&#10;&#10;Description automatically generated">
            <a:extLst>
              <a:ext uri="{FF2B5EF4-FFF2-40B4-BE49-F238E27FC236}">
                <a16:creationId xmlns:a16="http://schemas.microsoft.com/office/drawing/2014/main" id="{B8C08560-60F0-440C-9C10-F6A84C402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85" y="1885886"/>
            <a:ext cx="2172859" cy="4466433"/>
          </a:xfrm>
          <a:prstGeom prst="rect">
            <a:avLst/>
          </a:prstGeom>
        </p:spPr>
      </p:pic>
      <p:cxnSp>
        <p:nvCxnSpPr>
          <p:cNvPr id="16" name="Straight Arrow Connector 15">
            <a:extLst>
              <a:ext uri="{FF2B5EF4-FFF2-40B4-BE49-F238E27FC236}">
                <a16:creationId xmlns:a16="http://schemas.microsoft.com/office/drawing/2014/main" id="{86E82AB2-5025-413D-85B5-69ADBE281566}"/>
              </a:ext>
            </a:extLst>
          </p:cNvPr>
          <p:cNvCxnSpPr>
            <a:cxnSpLocks/>
          </p:cNvCxnSpPr>
          <p:nvPr/>
        </p:nvCxnSpPr>
        <p:spPr>
          <a:xfrm flipH="1">
            <a:off x="7680960" y="2512151"/>
            <a:ext cx="94488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0B3883DD-582F-4B29-8660-BA2CE5F22676}"/>
              </a:ext>
            </a:extLst>
          </p:cNvPr>
          <p:cNvSpPr txBox="1"/>
          <p:nvPr/>
        </p:nvSpPr>
        <p:spPr>
          <a:xfrm>
            <a:off x="8703935" y="1173323"/>
            <a:ext cx="2886130" cy="2677656"/>
          </a:xfrm>
          <a:prstGeom prst="rect">
            <a:avLst/>
          </a:prstGeom>
          <a:noFill/>
        </p:spPr>
        <p:txBody>
          <a:bodyPr wrap="square" rtlCol="0">
            <a:spAutoFit/>
          </a:bodyPr>
          <a:lstStyle/>
          <a:p>
            <a:r>
              <a:rPr lang="en-US" sz="2400" dirty="0">
                <a:solidFill>
                  <a:srgbClr val="C00000"/>
                </a:solidFill>
              </a:rPr>
              <a:t>This is the splash screen when app resources are being loaded you will see this screen.(at most 2 second) Depends on device performance.</a:t>
            </a:r>
            <a:endParaRPr lang="en-IN" sz="2400" dirty="0">
              <a:solidFill>
                <a:srgbClr val="C00000"/>
              </a:solidFill>
            </a:endParaRPr>
          </a:p>
        </p:txBody>
      </p:sp>
      <p:cxnSp>
        <p:nvCxnSpPr>
          <p:cNvPr id="9" name="Straight Connector 8">
            <a:extLst>
              <a:ext uri="{FF2B5EF4-FFF2-40B4-BE49-F238E27FC236}">
                <a16:creationId xmlns:a16="http://schemas.microsoft.com/office/drawing/2014/main" id="{F04DF4C2-A1B8-4C00-BF63-24DABC34FF8D}"/>
              </a:ext>
            </a:extLst>
          </p:cNvPr>
          <p:cNvCxnSpPr>
            <a:cxnSpLocks/>
          </p:cNvCxnSpPr>
          <p:nvPr/>
        </p:nvCxnSpPr>
        <p:spPr>
          <a:xfrm>
            <a:off x="2282834" y="1008724"/>
            <a:ext cx="628857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 name="Footer Placeholder 3">
            <a:extLst>
              <a:ext uri="{FF2B5EF4-FFF2-40B4-BE49-F238E27FC236}">
                <a16:creationId xmlns:a16="http://schemas.microsoft.com/office/drawing/2014/main" id="{D914BB57-7A7C-4098-9F73-91286E7527FE}"/>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472783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743B-C608-47D6-B17B-B483ED202946}"/>
              </a:ext>
            </a:extLst>
          </p:cNvPr>
          <p:cNvSpPr>
            <a:spLocks noGrp="1"/>
          </p:cNvSpPr>
          <p:nvPr>
            <p:ph type="title"/>
          </p:nvPr>
        </p:nvSpPr>
        <p:spPr>
          <a:xfrm>
            <a:off x="2486186" y="159199"/>
            <a:ext cx="5400923" cy="843767"/>
          </a:xfrm>
        </p:spPr>
        <p:txBody>
          <a:bodyPr/>
          <a:lstStyle/>
          <a:p>
            <a:r>
              <a:rPr lang="en-US" b="1" dirty="0">
                <a:solidFill>
                  <a:srgbClr val="FF0000"/>
                </a:solidFill>
                <a:latin typeface="+mn-lt"/>
              </a:rPr>
              <a:t>FIRST LOADED SCREEN</a:t>
            </a:r>
            <a:endParaRPr lang="en-IN" b="1" dirty="0">
              <a:solidFill>
                <a:srgbClr val="FF0000"/>
              </a:solidFill>
              <a:latin typeface="+mn-lt"/>
            </a:endParaRPr>
          </a:p>
        </p:txBody>
      </p:sp>
      <p:pic>
        <p:nvPicPr>
          <p:cNvPr id="5" name="Content Placeholder 4" descr="A picture containing black&#10;&#10;Description automatically generated">
            <a:extLst>
              <a:ext uri="{FF2B5EF4-FFF2-40B4-BE49-F238E27FC236}">
                <a16:creationId xmlns:a16="http://schemas.microsoft.com/office/drawing/2014/main" id="{3E88B3F6-175B-4018-9E37-BC10EEBFB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713" y="1564093"/>
            <a:ext cx="2455082" cy="5046558"/>
          </a:xfrm>
        </p:spPr>
      </p:pic>
      <p:cxnSp>
        <p:nvCxnSpPr>
          <p:cNvPr id="6" name="Straight Arrow Connector 5">
            <a:extLst>
              <a:ext uri="{FF2B5EF4-FFF2-40B4-BE49-F238E27FC236}">
                <a16:creationId xmlns:a16="http://schemas.microsoft.com/office/drawing/2014/main" id="{009FF6AE-5821-4E70-B0C7-750F88D1A913}"/>
              </a:ext>
            </a:extLst>
          </p:cNvPr>
          <p:cNvCxnSpPr>
            <a:cxnSpLocks/>
          </p:cNvCxnSpPr>
          <p:nvPr/>
        </p:nvCxnSpPr>
        <p:spPr>
          <a:xfrm flipH="1">
            <a:off x="2486186" y="2760873"/>
            <a:ext cx="585488"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A7AF7EA8-042A-4257-B6E0-21A278E33252}"/>
              </a:ext>
            </a:extLst>
          </p:cNvPr>
          <p:cNvCxnSpPr>
            <a:cxnSpLocks/>
          </p:cNvCxnSpPr>
          <p:nvPr/>
        </p:nvCxnSpPr>
        <p:spPr>
          <a:xfrm flipH="1">
            <a:off x="2850986" y="4699908"/>
            <a:ext cx="390398"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B62BDC7-727C-4D53-ADD7-D0F703325FC0}"/>
              </a:ext>
            </a:extLst>
          </p:cNvPr>
          <p:cNvCxnSpPr>
            <a:cxnSpLocks/>
          </p:cNvCxnSpPr>
          <p:nvPr/>
        </p:nvCxnSpPr>
        <p:spPr>
          <a:xfrm flipH="1">
            <a:off x="2692653" y="5191646"/>
            <a:ext cx="498157"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644271C2-4A36-406A-B52C-4104722BE339}"/>
              </a:ext>
            </a:extLst>
          </p:cNvPr>
          <p:cNvCxnSpPr>
            <a:cxnSpLocks/>
          </p:cNvCxnSpPr>
          <p:nvPr/>
        </p:nvCxnSpPr>
        <p:spPr>
          <a:xfrm flipH="1">
            <a:off x="2733120" y="1887121"/>
            <a:ext cx="338554"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19F42B-9BFA-47BC-9520-A18C5588A7B0}"/>
              </a:ext>
            </a:extLst>
          </p:cNvPr>
          <p:cNvCxnSpPr>
            <a:cxnSpLocks/>
          </p:cNvCxnSpPr>
          <p:nvPr/>
        </p:nvCxnSpPr>
        <p:spPr>
          <a:xfrm flipH="1">
            <a:off x="2692653" y="4278654"/>
            <a:ext cx="379021"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A88E1B21-FD2B-458C-BE7A-33853B794E0E}"/>
              </a:ext>
            </a:extLst>
          </p:cNvPr>
          <p:cNvCxnSpPr>
            <a:cxnSpLocks/>
          </p:cNvCxnSpPr>
          <p:nvPr/>
        </p:nvCxnSpPr>
        <p:spPr>
          <a:xfrm flipH="1">
            <a:off x="2768944" y="5766096"/>
            <a:ext cx="277241"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42802995-C7E5-4CF8-8876-37A23E8E1D9D}"/>
              </a:ext>
            </a:extLst>
          </p:cNvPr>
          <p:cNvSpPr txBox="1"/>
          <p:nvPr/>
        </p:nvSpPr>
        <p:spPr>
          <a:xfrm>
            <a:off x="3071674" y="1687066"/>
            <a:ext cx="2455082" cy="400110"/>
          </a:xfrm>
          <a:prstGeom prst="rect">
            <a:avLst/>
          </a:prstGeom>
          <a:noFill/>
        </p:spPr>
        <p:txBody>
          <a:bodyPr wrap="square" rtlCol="0">
            <a:spAutoFit/>
          </a:bodyPr>
          <a:lstStyle/>
          <a:p>
            <a:r>
              <a:rPr lang="en-US" sz="2000" b="1" dirty="0"/>
              <a:t>HEADER SECTION</a:t>
            </a:r>
            <a:endParaRPr lang="en-IN" sz="2000" b="1" dirty="0"/>
          </a:p>
        </p:txBody>
      </p:sp>
      <p:sp>
        <p:nvSpPr>
          <p:cNvPr id="14" name="TextBox 13">
            <a:extLst>
              <a:ext uri="{FF2B5EF4-FFF2-40B4-BE49-F238E27FC236}">
                <a16:creationId xmlns:a16="http://schemas.microsoft.com/office/drawing/2014/main" id="{81F78F6D-5403-4D19-8E97-3B92AE05CA9F}"/>
              </a:ext>
            </a:extLst>
          </p:cNvPr>
          <p:cNvSpPr txBox="1"/>
          <p:nvPr/>
        </p:nvSpPr>
        <p:spPr>
          <a:xfrm>
            <a:off x="3071674" y="2560818"/>
            <a:ext cx="1708323" cy="400110"/>
          </a:xfrm>
          <a:prstGeom prst="rect">
            <a:avLst/>
          </a:prstGeom>
          <a:noFill/>
        </p:spPr>
        <p:txBody>
          <a:bodyPr wrap="square" rtlCol="0">
            <a:spAutoFit/>
          </a:bodyPr>
          <a:lstStyle/>
          <a:p>
            <a:r>
              <a:rPr lang="en-US" sz="2000" b="1" dirty="0"/>
              <a:t>GRAPH PLOT</a:t>
            </a:r>
            <a:endParaRPr lang="en-IN" sz="2000" b="1" dirty="0"/>
          </a:p>
        </p:txBody>
      </p:sp>
      <p:sp>
        <p:nvSpPr>
          <p:cNvPr id="15" name="TextBox 14">
            <a:extLst>
              <a:ext uri="{FF2B5EF4-FFF2-40B4-BE49-F238E27FC236}">
                <a16:creationId xmlns:a16="http://schemas.microsoft.com/office/drawing/2014/main" id="{FDADE919-EE71-4425-908B-E1CA92BE591D}"/>
              </a:ext>
            </a:extLst>
          </p:cNvPr>
          <p:cNvSpPr txBox="1"/>
          <p:nvPr/>
        </p:nvSpPr>
        <p:spPr>
          <a:xfrm>
            <a:off x="3021330" y="4073447"/>
            <a:ext cx="4036695" cy="400110"/>
          </a:xfrm>
          <a:prstGeom prst="rect">
            <a:avLst/>
          </a:prstGeom>
          <a:noFill/>
        </p:spPr>
        <p:txBody>
          <a:bodyPr wrap="square" rtlCol="0">
            <a:spAutoFit/>
          </a:bodyPr>
          <a:lstStyle/>
          <a:p>
            <a:r>
              <a:rPr lang="en-US" sz="2000" b="1" dirty="0"/>
              <a:t>DATA LOG PANEL</a:t>
            </a:r>
            <a:endParaRPr lang="en-IN" sz="2000" b="1" dirty="0"/>
          </a:p>
        </p:txBody>
      </p:sp>
      <p:sp>
        <p:nvSpPr>
          <p:cNvPr id="16" name="TextBox 15">
            <a:extLst>
              <a:ext uri="{FF2B5EF4-FFF2-40B4-BE49-F238E27FC236}">
                <a16:creationId xmlns:a16="http://schemas.microsoft.com/office/drawing/2014/main" id="{5A189A8E-709C-42B9-9459-159A16F9D896}"/>
              </a:ext>
            </a:extLst>
          </p:cNvPr>
          <p:cNvSpPr txBox="1"/>
          <p:nvPr/>
        </p:nvSpPr>
        <p:spPr>
          <a:xfrm>
            <a:off x="3205873" y="4499853"/>
            <a:ext cx="3067172" cy="400110"/>
          </a:xfrm>
          <a:prstGeom prst="rect">
            <a:avLst/>
          </a:prstGeom>
          <a:noFill/>
        </p:spPr>
        <p:txBody>
          <a:bodyPr wrap="square" rtlCol="0">
            <a:spAutoFit/>
          </a:bodyPr>
          <a:lstStyle/>
          <a:p>
            <a:r>
              <a:rPr lang="en-US" sz="2000" b="1" dirty="0"/>
              <a:t>DEVICE CYCLE PANEL</a:t>
            </a:r>
            <a:endParaRPr lang="en-IN" sz="2000" b="1" dirty="0"/>
          </a:p>
        </p:txBody>
      </p:sp>
      <p:sp>
        <p:nvSpPr>
          <p:cNvPr id="17" name="TextBox 16">
            <a:extLst>
              <a:ext uri="{FF2B5EF4-FFF2-40B4-BE49-F238E27FC236}">
                <a16:creationId xmlns:a16="http://schemas.microsoft.com/office/drawing/2014/main" id="{4F817FB4-68A8-4C24-88D2-90C989E63472}"/>
              </a:ext>
            </a:extLst>
          </p:cNvPr>
          <p:cNvSpPr txBox="1"/>
          <p:nvPr/>
        </p:nvSpPr>
        <p:spPr>
          <a:xfrm>
            <a:off x="2956795" y="5566041"/>
            <a:ext cx="3067172" cy="400110"/>
          </a:xfrm>
          <a:prstGeom prst="rect">
            <a:avLst/>
          </a:prstGeom>
          <a:noFill/>
        </p:spPr>
        <p:txBody>
          <a:bodyPr wrap="square" rtlCol="0">
            <a:spAutoFit/>
          </a:bodyPr>
          <a:lstStyle/>
          <a:p>
            <a:r>
              <a:rPr lang="en-US" sz="2000" b="1" dirty="0"/>
              <a:t>BUTTON GROUP</a:t>
            </a:r>
            <a:endParaRPr lang="en-IN" sz="2000" b="1" dirty="0"/>
          </a:p>
        </p:txBody>
      </p:sp>
      <p:cxnSp>
        <p:nvCxnSpPr>
          <p:cNvPr id="18" name="Straight Connector 17">
            <a:extLst>
              <a:ext uri="{FF2B5EF4-FFF2-40B4-BE49-F238E27FC236}">
                <a16:creationId xmlns:a16="http://schemas.microsoft.com/office/drawing/2014/main" id="{72292794-D3F5-45CF-9512-9E323433668E}"/>
              </a:ext>
            </a:extLst>
          </p:cNvPr>
          <p:cNvCxnSpPr>
            <a:cxnSpLocks/>
          </p:cNvCxnSpPr>
          <p:nvPr/>
        </p:nvCxnSpPr>
        <p:spPr>
          <a:xfrm>
            <a:off x="2486186" y="1039764"/>
            <a:ext cx="540092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CF003180-E706-4BC4-89B8-AC545DCE242A}"/>
              </a:ext>
            </a:extLst>
          </p:cNvPr>
          <p:cNvSpPr txBox="1"/>
          <p:nvPr/>
        </p:nvSpPr>
        <p:spPr>
          <a:xfrm>
            <a:off x="3094208" y="4991591"/>
            <a:ext cx="1945469" cy="400110"/>
          </a:xfrm>
          <a:prstGeom prst="rect">
            <a:avLst/>
          </a:prstGeom>
          <a:noFill/>
        </p:spPr>
        <p:txBody>
          <a:bodyPr wrap="none" rtlCol="0">
            <a:spAutoFit/>
          </a:bodyPr>
          <a:lstStyle/>
          <a:p>
            <a:r>
              <a:rPr lang="en-US" sz="2000" b="1" dirty="0"/>
              <a:t>CONTROL PANEL</a:t>
            </a:r>
            <a:endParaRPr lang="en-IN" sz="2000" b="1" dirty="0"/>
          </a:p>
        </p:txBody>
      </p:sp>
      <p:pic>
        <p:nvPicPr>
          <p:cNvPr id="26" name="Content Placeholder 4" descr="A picture containing grass, black, monitor, photo&#10;&#10;Description automatically generated">
            <a:extLst>
              <a:ext uri="{FF2B5EF4-FFF2-40B4-BE49-F238E27FC236}">
                <a16:creationId xmlns:a16="http://schemas.microsoft.com/office/drawing/2014/main" id="{415DC682-B08F-47CB-8C09-968EDACBD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784" y="1601823"/>
            <a:ext cx="2455081" cy="5046557"/>
          </a:xfrm>
          <a:prstGeom prst="rect">
            <a:avLst/>
          </a:prstGeom>
        </p:spPr>
      </p:pic>
      <p:sp>
        <p:nvSpPr>
          <p:cNvPr id="28" name="TextBox 27">
            <a:extLst>
              <a:ext uri="{FF2B5EF4-FFF2-40B4-BE49-F238E27FC236}">
                <a16:creationId xmlns:a16="http://schemas.microsoft.com/office/drawing/2014/main" id="{D80F2A4D-8601-497C-86C5-F68C24EA221D}"/>
              </a:ext>
            </a:extLst>
          </p:cNvPr>
          <p:cNvSpPr txBox="1"/>
          <p:nvPr/>
        </p:nvSpPr>
        <p:spPr>
          <a:xfrm>
            <a:off x="8898776" y="3611782"/>
            <a:ext cx="2075696" cy="461665"/>
          </a:xfrm>
          <a:prstGeom prst="rect">
            <a:avLst/>
          </a:prstGeom>
          <a:noFill/>
        </p:spPr>
        <p:txBody>
          <a:bodyPr wrap="none" rtlCol="0">
            <a:spAutoFit/>
          </a:bodyPr>
          <a:lstStyle/>
          <a:p>
            <a:r>
              <a:rPr lang="en-US" sz="2400" b="1" dirty="0"/>
              <a:t>GUI IN ACTION</a:t>
            </a:r>
            <a:endParaRPr lang="en-IN" sz="2400" b="1" dirty="0"/>
          </a:p>
        </p:txBody>
      </p:sp>
      <p:cxnSp>
        <p:nvCxnSpPr>
          <p:cNvPr id="29" name="Straight Arrow Connector 28">
            <a:extLst>
              <a:ext uri="{FF2B5EF4-FFF2-40B4-BE49-F238E27FC236}">
                <a16:creationId xmlns:a16="http://schemas.microsoft.com/office/drawing/2014/main" id="{500AFA7E-6309-4F16-A7A0-D4B395A1B619}"/>
              </a:ext>
            </a:extLst>
          </p:cNvPr>
          <p:cNvCxnSpPr>
            <a:cxnSpLocks/>
          </p:cNvCxnSpPr>
          <p:nvPr/>
        </p:nvCxnSpPr>
        <p:spPr>
          <a:xfrm flipH="1">
            <a:off x="8519755" y="3842614"/>
            <a:ext cx="379021"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 name="Footer Placeholder 2">
            <a:extLst>
              <a:ext uri="{FF2B5EF4-FFF2-40B4-BE49-F238E27FC236}">
                <a16:creationId xmlns:a16="http://schemas.microsoft.com/office/drawing/2014/main" id="{24B136A5-57A5-4A12-AA98-F60AADD23BBE}"/>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1312017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A335-E34F-4148-A186-E9035C790395}"/>
              </a:ext>
            </a:extLst>
          </p:cNvPr>
          <p:cNvSpPr>
            <a:spLocks noGrp="1"/>
          </p:cNvSpPr>
          <p:nvPr>
            <p:ph type="title"/>
          </p:nvPr>
        </p:nvSpPr>
        <p:spPr>
          <a:xfrm>
            <a:off x="1315278" y="437322"/>
            <a:ext cx="7855226" cy="863073"/>
          </a:xfrm>
        </p:spPr>
        <p:txBody>
          <a:bodyPr/>
          <a:lstStyle/>
          <a:p>
            <a:r>
              <a:rPr lang="en-US" b="1" dirty="0">
                <a:solidFill>
                  <a:srgbClr val="FF0000"/>
                </a:solidFill>
                <a:latin typeface="+mn-lt"/>
              </a:rPr>
              <a:t>TEST PARAMETER EXPLANATION</a:t>
            </a:r>
            <a:endParaRPr lang="en-IN" dirty="0">
              <a:solidFill>
                <a:srgbClr val="FF0000"/>
              </a:solidFill>
              <a:latin typeface="+mn-lt"/>
            </a:endParaRPr>
          </a:p>
        </p:txBody>
      </p:sp>
      <p:sp>
        <p:nvSpPr>
          <p:cNvPr id="3" name="Content Placeholder 2">
            <a:extLst>
              <a:ext uri="{FF2B5EF4-FFF2-40B4-BE49-F238E27FC236}">
                <a16:creationId xmlns:a16="http://schemas.microsoft.com/office/drawing/2014/main" id="{C50DB245-D589-477A-9761-4C3D07BA9268}"/>
              </a:ext>
            </a:extLst>
          </p:cNvPr>
          <p:cNvSpPr>
            <a:spLocks noGrp="1"/>
          </p:cNvSpPr>
          <p:nvPr>
            <p:ph idx="1"/>
          </p:nvPr>
        </p:nvSpPr>
        <p:spPr>
          <a:xfrm>
            <a:off x="533401" y="1078374"/>
            <a:ext cx="10515600" cy="4351338"/>
          </a:xfrm>
        </p:spPr>
        <p:txBody>
          <a:bodyPr>
            <a:normAutofit/>
          </a:bodyPr>
          <a:lstStyle/>
          <a:p>
            <a:pPr marL="0" indent="0">
              <a:buNone/>
            </a:pPr>
            <a:endParaRPr lang="en-IN" dirty="0"/>
          </a:p>
          <a:p>
            <a:pPr lvl="0"/>
            <a:r>
              <a:rPr lang="en-US" sz="2000" dirty="0">
                <a:solidFill>
                  <a:srgbClr val="FF0000"/>
                </a:solidFill>
              </a:rPr>
              <a:t>Intended toggle </a:t>
            </a:r>
            <a:r>
              <a:rPr lang="en-US" sz="2000" dirty="0"/>
              <a:t>means user wanted to toggle the device and successfully toggle it.</a:t>
            </a:r>
            <a:endParaRPr lang="en-IN" sz="2000" dirty="0"/>
          </a:p>
          <a:p>
            <a:pPr lvl="0"/>
            <a:r>
              <a:rPr lang="en-US" sz="2000" dirty="0">
                <a:solidFill>
                  <a:srgbClr val="FF0000"/>
                </a:solidFill>
              </a:rPr>
              <a:t>False toggle </a:t>
            </a:r>
            <a:r>
              <a:rPr lang="en-US" sz="2000" dirty="0"/>
              <a:t>means user doesn’t wanted to toggle but due to automated biological response of subject toggled the device.</a:t>
            </a:r>
            <a:endParaRPr lang="en-IN" sz="2000" dirty="0"/>
          </a:p>
          <a:p>
            <a:pPr lvl="0"/>
            <a:r>
              <a:rPr lang="en-US" sz="2000" dirty="0">
                <a:solidFill>
                  <a:srgbClr val="FF0000"/>
                </a:solidFill>
              </a:rPr>
              <a:t>Discarded trail </a:t>
            </a:r>
            <a:r>
              <a:rPr lang="en-US" sz="2000" dirty="0"/>
              <a:t>means system listener was not in sync with the eyeblink event when occurred.</a:t>
            </a:r>
            <a:endParaRPr lang="en-IN" sz="2000" dirty="0"/>
          </a:p>
          <a:p>
            <a:pPr lvl="0"/>
            <a:r>
              <a:rPr lang="en-US" sz="2000" dirty="0">
                <a:solidFill>
                  <a:srgbClr val="FF0000"/>
                </a:solidFill>
              </a:rPr>
              <a:t>False toggle percentage</a:t>
            </a:r>
            <a:r>
              <a:rPr lang="en-US" sz="2000" dirty="0"/>
              <a:t> is calculated as no of false toggles by total no of trails eliminating discarded trails * 100.</a:t>
            </a:r>
            <a:endParaRPr lang="en-IN" sz="2000" dirty="0"/>
          </a:p>
          <a:p>
            <a:pPr lvl="0"/>
            <a:r>
              <a:rPr lang="en-US" sz="2000" dirty="0">
                <a:solidFill>
                  <a:srgbClr val="FF0000"/>
                </a:solidFill>
              </a:rPr>
              <a:t>User complexity </a:t>
            </a:r>
            <a:r>
              <a:rPr lang="en-US" sz="2000" dirty="0"/>
              <a:t>is rated from 0 -10 level where 0 is easiest and 10 is hardest.</a:t>
            </a:r>
            <a:endParaRPr lang="en-IN" sz="2000" dirty="0"/>
          </a:p>
          <a:p>
            <a:endParaRPr lang="en-IN" dirty="0"/>
          </a:p>
        </p:txBody>
      </p:sp>
      <p:cxnSp>
        <p:nvCxnSpPr>
          <p:cNvPr id="4" name="Straight Connector 3">
            <a:extLst>
              <a:ext uri="{FF2B5EF4-FFF2-40B4-BE49-F238E27FC236}">
                <a16:creationId xmlns:a16="http://schemas.microsoft.com/office/drawing/2014/main" id="{A93B9759-A976-41FE-98A2-60E7AE9937EC}"/>
              </a:ext>
            </a:extLst>
          </p:cNvPr>
          <p:cNvCxnSpPr>
            <a:cxnSpLocks/>
          </p:cNvCxnSpPr>
          <p:nvPr/>
        </p:nvCxnSpPr>
        <p:spPr>
          <a:xfrm>
            <a:off x="1414669" y="1230556"/>
            <a:ext cx="7656443" cy="0"/>
          </a:xfrm>
          <a:prstGeom prst="line">
            <a:avLst/>
          </a:prstGeom>
          <a:ln/>
        </p:spPr>
        <p:style>
          <a:lnRef idx="3">
            <a:schemeClr val="accent2"/>
          </a:lnRef>
          <a:fillRef idx="0">
            <a:schemeClr val="accent2"/>
          </a:fillRef>
          <a:effectRef idx="2">
            <a:schemeClr val="accent2"/>
          </a:effectRef>
          <a:fontRef idx="minor">
            <a:schemeClr val="tx1"/>
          </a:fontRef>
        </p:style>
      </p:cxnSp>
      <p:sp>
        <p:nvSpPr>
          <p:cNvPr id="6" name="Footer Placeholder 5">
            <a:extLst>
              <a:ext uri="{FF2B5EF4-FFF2-40B4-BE49-F238E27FC236}">
                <a16:creationId xmlns:a16="http://schemas.microsoft.com/office/drawing/2014/main" id="{7D012AAB-A7E1-4AD3-ADF3-1FEC47436E9C}"/>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1626032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5293-9913-40C7-9AF9-2E07AE7C166D}"/>
              </a:ext>
            </a:extLst>
          </p:cNvPr>
          <p:cNvSpPr>
            <a:spLocks noGrp="1"/>
          </p:cNvSpPr>
          <p:nvPr>
            <p:ph type="title"/>
          </p:nvPr>
        </p:nvSpPr>
        <p:spPr>
          <a:xfrm>
            <a:off x="2609338" y="101915"/>
            <a:ext cx="7235483" cy="1008263"/>
          </a:xfrm>
        </p:spPr>
        <p:txBody>
          <a:bodyPr>
            <a:noAutofit/>
          </a:bodyPr>
          <a:lstStyle/>
          <a:p>
            <a:r>
              <a:rPr lang="en-US" b="1" dirty="0">
                <a:solidFill>
                  <a:srgbClr val="FF0000"/>
                </a:solidFill>
                <a:latin typeface="+mn-lt"/>
              </a:rPr>
              <a:t>RESULT AND  DISCUSSION</a:t>
            </a:r>
            <a:endParaRPr lang="en-IN" b="1" dirty="0">
              <a:solidFill>
                <a:srgbClr val="FF0000"/>
              </a:solidFill>
              <a:latin typeface="+mn-lt"/>
            </a:endParaRPr>
          </a:p>
        </p:txBody>
      </p:sp>
      <p:graphicFrame>
        <p:nvGraphicFramePr>
          <p:cNvPr id="4" name="Table 21">
            <a:extLst>
              <a:ext uri="{FF2B5EF4-FFF2-40B4-BE49-F238E27FC236}">
                <a16:creationId xmlns:a16="http://schemas.microsoft.com/office/drawing/2014/main" id="{8F1D4277-ADA6-4EB0-8D18-69D9B1AB000C}"/>
              </a:ext>
            </a:extLst>
          </p:cNvPr>
          <p:cNvGraphicFramePr>
            <a:graphicFrameLocks noGrp="1"/>
          </p:cNvGraphicFramePr>
          <p:nvPr>
            <p:extLst>
              <p:ext uri="{D42A27DB-BD31-4B8C-83A1-F6EECF244321}">
                <p14:modId xmlns:p14="http://schemas.microsoft.com/office/powerpoint/2010/main" val="2774307398"/>
              </p:ext>
            </p:extLst>
          </p:nvPr>
        </p:nvGraphicFramePr>
        <p:xfrm>
          <a:off x="706505" y="1391477"/>
          <a:ext cx="10125268" cy="2186616"/>
        </p:xfrm>
        <a:graphic>
          <a:graphicData uri="http://schemas.openxmlformats.org/drawingml/2006/table">
            <a:tbl>
              <a:tblPr firstRow="1" bandRow="1">
                <a:tableStyleId>{5C22544A-7EE6-4342-B048-85BDC9FD1C3A}</a:tableStyleId>
              </a:tblPr>
              <a:tblGrid>
                <a:gridCol w="1795793">
                  <a:extLst>
                    <a:ext uri="{9D8B030D-6E8A-4147-A177-3AD203B41FA5}">
                      <a16:colId xmlns:a16="http://schemas.microsoft.com/office/drawing/2014/main" val="3975375838"/>
                    </a:ext>
                  </a:extLst>
                </a:gridCol>
                <a:gridCol w="1249810">
                  <a:extLst>
                    <a:ext uri="{9D8B030D-6E8A-4147-A177-3AD203B41FA5}">
                      <a16:colId xmlns:a16="http://schemas.microsoft.com/office/drawing/2014/main" val="4202113340"/>
                    </a:ext>
                  </a:extLst>
                </a:gridCol>
                <a:gridCol w="1544795">
                  <a:extLst>
                    <a:ext uri="{9D8B030D-6E8A-4147-A177-3AD203B41FA5}">
                      <a16:colId xmlns:a16="http://schemas.microsoft.com/office/drawing/2014/main" val="3048515176"/>
                    </a:ext>
                  </a:extLst>
                </a:gridCol>
                <a:gridCol w="1377916">
                  <a:extLst>
                    <a:ext uri="{9D8B030D-6E8A-4147-A177-3AD203B41FA5}">
                      <a16:colId xmlns:a16="http://schemas.microsoft.com/office/drawing/2014/main" val="711516788"/>
                    </a:ext>
                  </a:extLst>
                </a:gridCol>
                <a:gridCol w="1610758">
                  <a:extLst>
                    <a:ext uri="{9D8B030D-6E8A-4147-A177-3AD203B41FA5}">
                      <a16:colId xmlns:a16="http://schemas.microsoft.com/office/drawing/2014/main" val="1013608011"/>
                    </a:ext>
                  </a:extLst>
                </a:gridCol>
                <a:gridCol w="1273098">
                  <a:extLst>
                    <a:ext uri="{9D8B030D-6E8A-4147-A177-3AD203B41FA5}">
                      <a16:colId xmlns:a16="http://schemas.microsoft.com/office/drawing/2014/main" val="1103631353"/>
                    </a:ext>
                  </a:extLst>
                </a:gridCol>
                <a:gridCol w="1273098">
                  <a:extLst>
                    <a:ext uri="{9D8B030D-6E8A-4147-A177-3AD203B41FA5}">
                      <a16:colId xmlns:a16="http://schemas.microsoft.com/office/drawing/2014/main" val="438228669"/>
                    </a:ext>
                  </a:extLst>
                </a:gridCol>
              </a:tblGrid>
              <a:tr h="659456">
                <a:tc>
                  <a:txBody>
                    <a:bodyPr/>
                    <a:lstStyle/>
                    <a:p>
                      <a:r>
                        <a:rPr lang="en-US" sz="1600" dirty="0"/>
                        <a:t>No of tester</a:t>
                      </a:r>
                      <a:endParaRPr lang="en-IN" sz="1600" dirty="0"/>
                    </a:p>
                  </a:txBody>
                  <a:tcPr/>
                </a:tc>
                <a:tc>
                  <a:txBody>
                    <a:bodyPr/>
                    <a:lstStyle/>
                    <a:p>
                      <a:r>
                        <a:rPr lang="en-US" sz="1600" dirty="0"/>
                        <a:t>No of trails</a:t>
                      </a:r>
                      <a:endParaRPr lang="en-IN" sz="1600" dirty="0"/>
                    </a:p>
                  </a:txBody>
                  <a:tcPr/>
                </a:tc>
                <a:tc>
                  <a:txBody>
                    <a:bodyPr/>
                    <a:lstStyle/>
                    <a:p>
                      <a:r>
                        <a:rPr lang="en-US" sz="1600" dirty="0"/>
                        <a:t>Intended toggle</a:t>
                      </a:r>
                      <a:endParaRPr lang="en-IN" sz="1600" dirty="0"/>
                    </a:p>
                  </a:txBody>
                  <a:tcPr/>
                </a:tc>
                <a:tc>
                  <a:txBody>
                    <a:bodyPr/>
                    <a:lstStyle/>
                    <a:p>
                      <a:r>
                        <a:rPr lang="en-US" sz="1600" dirty="0"/>
                        <a:t>False toggle </a:t>
                      </a:r>
                      <a:endParaRPr lang="en-IN" sz="1600" dirty="0"/>
                    </a:p>
                  </a:txBody>
                  <a:tcPr/>
                </a:tc>
                <a:tc>
                  <a:txBody>
                    <a:bodyPr/>
                    <a:lstStyle/>
                    <a:p>
                      <a:r>
                        <a:rPr lang="en-US" sz="1600" dirty="0"/>
                        <a:t>Discarded trail</a:t>
                      </a:r>
                      <a:endParaRPr lang="en-IN" sz="1600" dirty="0"/>
                    </a:p>
                  </a:txBody>
                  <a:tcPr/>
                </a:tc>
                <a:tc>
                  <a:txBody>
                    <a:bodyPr/>
                    <a:lstStyle/>
                    <a:p>
                      <a:r>
                        <a:rPr lang="en-US" sz="1600" dirty="0"/>
                        <a:t>False toggle percentage</a:t>
                      </a:r>
                      <a:endParaRPr lang="en-IN" sz="1600" dirty="0"/>
                    </a:p>
                  </a:txBody>
                  <a:tcPr/>
                </a:tc>
                <a:tc>
                  <a:txBody>
                    <a:bodyPr/>
                    <a:lstStyle/>
                    <a:p>
                      <a:r>
                        <a:rPr lang="en-US" sz="1600" dirty="0"/>
                        <a:t>Was it hard to operate?</a:t>
                      </a:r>
                    </a:p>
                  </a:txBody>
                  <a:tcPr/>
                </a:tc>
                <a:extLst>
                  <a:ext uri="{0D108BD9-81ED-4DB2-BD59-A6C34878D82A}">
                    <a16:rowId xmlns:a16="http://schemas.microsoft.com/office/drawing/2014/main" val="3465328252"/>
                  </a:ext>
                </a:extLst>
              </a:tr>
              <a:tr h="381790">
                <a:tc>
                  <a:txBody>
                    <a:bodyPr/>
                    <a:lstStyle/>
                    <a:p>
                      <a:r>
                        <a:rPr lang="en-US" sz="1600" dirty="0"/>
                        <a:t>Person1 (male)</a:t>
                      </a:r>
                      <a:endParaRPr lang="en-IN" sz="1600" dirty="0"/>
                    </a:p>
                  </a:txBody>
                  <a:tcPr/>
                </a:tc>
                <a:tc>
                  <a:txBody>
                    <a:bodyPr/>
                    <a:lstStyle/>
                    <a:p>
                      <a:r>
                        <a:rPr lang="en-US" sz="1600" dirty="0"/>
                        <a:t>30</a:t>
                      </a:r>
                      <a:endParaRPr lang="en-IN" sz="1600" dirty="0"/>
                    </a:p>
                  </a:txBody>
                  <a:tcPr/>
                </a:tc>
                <a:tc>
                  <a:txBody>
                    <a:bodyPr/>
                    <a:lstStyle/>
                    <a:p>
                      <a:r>
                        <a:rPr lang="en-US" sz="1600" dirty="0"/>
                        <a:t>26</a:t>
                      </a:r>
                      <a:endParaRPr lang="en-IN" sz="1600" dirty="0"/>
                    </a:p>
                  </a:txBody>
                  <a:tcPr/>
                </a:tc>
                <a:tc>
                  <a:txBody>
                    <a:bodyPr/>
                    <a:lstStyle/>
                    <a:p>
                      <a:r>
                        <a:rPr lang="en-US" sz="1600" dirty="0"/>
                        <a:t>0</a:t>
                      </a:r>
                      <a:endParaRPr lang="en-IN" sz="1600" dirty="0"/>
                    </a:p>
                  </a:txBody>
                  <a:tcPr/>
                </a:tc>
                <a:tc>
                  <a:txBody>
                    <a:bodyPr/>
                    <a:lstStyle/>
                    <a:p>
                      <a:r>
                        <a:rPr lang="en-US" sz="1600" dirty="0"/>
                        <a:t>4</a:t>
                      </a:r>
                      <a:endParaRPr lang="en-IN" sz="1600" dirty="0"/>
                    </a:p>
                  </a:txBody>
                  <a:tcPr/>
                </a:tc>
                <a:tc>
                  <a:txBody>
                    <a:bodyPr/>
                    <a:lstStyle/>
                    <a:p>
                      <a:r>
                        <a:rPr lang="en-US" sz="1600" dirty="0"/>
                        <a:t>0</a:t>
                      </a:r>
                      <a:endParaRPr lang="en-IN" sz="1600" dirty="0"/>
                    </a:p>
                  </a:txBody>
                  <a:tcPr/>
                </a:tc>
                <a:tc>
                  <a:txBody>
                    <a:bodyPr/>
                    <a:lstStyle/>
                    <a:p>
                      <a:r>
                        <a:rPr lang="en-US" sz="1600" dirty="0"/>
                        <a:t>3</a:t>
                      </a:r>
                      <a:endParaRPr lang="en-IN" sz="1600" dirty="0"/>
                    </a:p>
                  </a:txBody>
                  <a:tcPr/>
                </a:tc>
                <a:extLst>
                  <a:ext uri="{0D108BD9-81ED-4DB2-BD59-A6C34878D82A}">
                    <a16:rowId xmlns:a16="http://schemas.microsoft.com/office/drawing/2014/main" val="3317874733"/>
                  </a:ext>
                </a:extLst>
              </a:tr>
              <a:tr h="381790">
                <a:tc>
                  <a:txBody>
                    <a:bodyPr/>
                    <a:lstStyle/>
                    <a:p>
                      <a:r>
                        <a:rPr lang="en-US" sz="1600" dirty="0"/>
                        <a:t>Person2 (male)</a:t>
                      </a:r>
                      <a:endParaRPr lang="en-IN" sz="1600" dirty="0"/>
                    </a:p>
                  </a:txBody>
                  <a:tcPr/>
                </a:tc>
                <a:tc>
                  <a:txBody>
                    <a:bodyPr/>
                    <a:lstStyle/>
                    <a:p>
                      <a:r>
                        <a:rPr lang="en-US" sz="1600" dirty="0"/>
                        <a:t>30</a:t>
                      </a:r>
                      <a:endParaRPr lang="en-IN" sz="1600" dirty="0"/>
                    </a:p>
                  </a:txBody>
                  <a:tcPr/>
                </a:tc>
                <a:tc>
                  <a:txBody>
                    <a:bodyPr/>
                    <a:lstStyle/>
                    <a:p>
                      <a:r>
                        <a:rPr lang="en-US" sz="1600" dirty="0"/>
                        <a:t>26</a:t>
                      </a:r>
                      <a:endParaRPr lang="en-IN" sz="1600" dirty="0"/>
                    </a:p>
                  </a:txBody>
                  <a:tcPr/>
                </a:tc>
                <a:tc>
                  <a:txBody>
                    <a:bodyPr/>
                    <a:lstStyle/>
                    <a:p>
                      <a:r>
                        <a:rPr lang="en-US" sz="1600" dirty="0"/>
                        <a:t>1</a:t>
                      </a:r>
                      <a:endParaRPr lang="en-IN" sz="1600" dirty="0"/>
                    </a:p>
                  </a:txBody>
                  <a:tcPr/>
                </a:tc>
                <a:tc>
                  <a:txBody>
                    <a:bodyPr/>
                    <a:lstStyle/>
                    <a:p>
                      <a:r>
                        <a:rPr lang="en-US" sz="1600" dirty="0"/>
                        <a:t>3</a:t>
                      </a:r>
                      <a:endParaRPr lang="en-IN" sz="1600" dirty="0"/>
                    </a:p>
                  </a:txBody>
                  <a:tcPr/>
                </a:tc>
                <a:tc>
                  <a:txBody>
                    <a:bodyPr/>
                    <a:lstStyle/>
                    <a:p>
                      <a:r>
                        <a:rPr lang="en-US" sz="1600" dirty="0"/>
                        <a:t>3.8</a:t>
                      </a:r>
                      <a:endParaRPr lang="en-IN" sz="1600" dirty="0"/>
                    </a:p>
                  </a:txBody>
                  <a:tcPr/>
                </a:tc>
                <a:tc>
                  <a:txBody>
                    <a:bodyPr/>
                    <a:lstStyle/>
                    <a:p>
                      <a:r>
                        <a:rPr lang="en-US" sz="1600" dirty="0"/>
                        <a:t>5</a:t>
                      </a:r>
                      <a:endParaRPr lang="en-IN" sz="1600" dirty="0"/>
                    </a:p>
                  </a:txBody>
                  <a:tcPr/>
                </a:tc>
                <a:extLst>
                  <a:ext uri="{0D108BD9-81ED-4DB2-BD59-A6C34878D82A}">
                    <a16:rowId xmlns:a16="http://schemas.microsoft.com/office/drawing/2014/main" val="3754222823"/>
                  </a:ext>
                </a:extLst>
              </a:tr>
              <a:tr h="381790">
                <a:tc>
                  <a:txBody>
                    <a:bodyPr/>
                    <a:lstStyle/>
                    <a:p>
                      <a:r>
                        <a:rPr lang="en-US" sz="1600" dirty="0"/>
                        <a:t>Person3 (female)</a:t>
                      </a:r>
                      <a:endParaRPr lang="en-IN" sz="1600" dirty="0"/>
                    </a:p>
                  </a:txBody>
                  <a:tcPr/>
                </a:tc>
                <a:tc>
                  <a:txBody>
                    <a:bodyPr/>
                    <a:lstStyle/>
                    <a:p>
                      <a:r>
                        <a:rPr lang="en-US" sz="1600" dirty="0"/>
                        <a:t>30</a:t>
                      </a:r>
                      <a:endParaRPr lang="en-IN" sz="1600" dirty="0"/>
                    </a:p>
                  </a:txBody>
                  <a:tcPr/>
                </a:tc>
                <a:tc>
                  <a:txBody>
                    <a:bodyPr/>
                    <a:lstStyle/>
                    <a:p>
                      <a:r>
                        <a:rPr lang="en-US" sz="1600" dirty="0"/>
                        <a:t>25</a:t>
                      </a:r>
                      <a:endParaRPr lang="en-IN" sz="1600" dirty="0"/>
                    </a:p>
                  </a:txBody>
                  <a:tcPr/>
                </a:tc>
                <a:tc>
                  <a:txBody>
                    <a:bodyPr/>
                    <a:lstStyle/>
                    <a:p>
                      <a:r>
                        <a:rPr lang="en-US" sz="1600" dirty="0"/>
                        <a:t>0</a:t>
                      </a:r>
                      <a:endParaRPr lang="en-IN" sz="1600" dirty="0"/>
                    </a:p>
                  </a:txBody>
                  <a:tcPr/>
                </a:tc>
                <a:tc>
                  <a:txBody>
                    <a:bodyPr/>
                    <a:lstStyle/>
                    <a:p>
                      <a:r>
                        <a:rPr lang="en-US" sz="1600" dirty="0"/>
                        <a:t>5</a:t>
                      </a:r>
                      <a:endParaRPr lang="en-IN" sz="1600" dirty="0"/>
                    </a:p>
                  </a:txBody>
                  <a:tcPr/>
                </a:tc>
                <a:tc>
                  <a:txBody>
                    <a:bodyPr/>
                    <a:lstStyle/>
                    <a:p>
                      <a:r>
                        <a:rPr lang="en-US" sz="1600" dirty="0"/>
                        <a:t>0</a:t>
                      </a:r>
                      <a:endParaRPr lang="en-IN" sz="1600" dirty="0"/>
                    </a:p>
                  </a:txBody>
                  <a:tcPr/>
                </a:tc>
                <a:tc>
                  <a:txBody>
                    <a:bodyPr/>
                    <a:lstStyle/>
                    <a:p>
                      <a:r>
                        <a:rPr lang="en-US" sz="1600" dirty="0"/>
                        <a:t>4</a:t>
                      </a:r>
                      <a:endParaRPr lang="en-IN" sz="1600" dirty="0"/>
                    </a:p>
                  </a:txBody>
                  <a:tcPr/>
                </a:tc>
                <a:extLst>
                  <a:ext uri="{0D108BD9-81ED-4DB2-BD59-A6C34878D82A}">
                    <a16:rowId xmlns:a16="http://schemas.microsoft.com/office/drawing/2014/main" val="2587732607"/>
                  </a:ext>
                </a:extLst>
              </a:tr>
              <a:tr h="381790">
                <a:tc>
                  <a:txBody>
                    <a:bodyPr/>
                    <a:lstStyle/>
                    <a:p>
                      <a:endParaRPr lang="en-IN" sz="1600" dirty="0"/>
                    </a:p>
                  </a:txBody>
                  <a:tcPr/>
                </a:tc>
                <a:tc>
                  <a:txBody>
                    <a:bodyPr/>
                    <a:lstStyle/>
                    <a:p>
                      <a:endParaRPr lang="en-IN" sz="1600" dirty="0"/>
                    </a:p>
                  </a:txBody>
                  <a:tcPr/>
                </a:tc>
                <a:tc>
                  <a:txBody>
                    <a:bodyPr/>
                    <a:lstStyle/>
                    <a:p>
                      <a:endParaRPr lang="en-IN" sz="1600" dirty="0"/>
                    </a:p>
                  </a:txBody>
                  <a:tcPr/>
                </a:tc>
                <a:tc>
                  <a:txBody>
                    <a:bodyPr/>
                    <a:lstStyle/>
                    <a:p>
                      <a:endParaRPr lang="en-IN" sz="1600" dirty="0"/>
                    </a:p>
                  </a:txBody>
                  <a:tcPr/>
                </a:tc>
                <a:tc>
                  <a:txBody>
                    <a:bodyPr/>
                    <a:lstStyle/>
                    <a:p>
                      <a:r>
                        <a:rPr lang="en-US" sz="1600" dirty="0">
                          <a:solidFill>
                            <a:srgbClr val="FF0000"/>
                          </a:solidFill>
                        </a:rPr>
                        <a:t>Average data:</a:t>
                      </a:r>
                      <a:endParaRPr lang="en-IN" sz="1600" dirty="0">
                        <a:solidFill>
                          <a:srgbClr val="FF0000"/>
                        </a:solidFill>
                      </a:endParaRPr>
                    </a:p>
                  </a:txBody>
                  <a:tcPr/>
                </a:tc>
                <a:tc>
                  <a:txBody>
                    <a:bodyPr/>
                    <a:lstStyle/>
                    <a:p>
                      <a:r>
                        <a:rPr lang="en-US" sz="1600" dirty="0">
                          <a:solidFill>
                            <a:srgbClr val="FF0000"/>
                          </a:solidFill>
                        </a:rPr>
                        <a:t>1.27</a:t>
                      </a:r>
                      <a:endParaRPr lang="en-IN" sz="1600" dirty="0">
                        <a:solidFill>
                          <a:srgbClr val="FF0000"/>
                        </a:solidFill>
                      </a:endParaRPr>
                    </a:p>
                  </a:txBody>
                  <a:tcPr/>
                </a:tc>
                <a:tc>
                  <a:txBody>
                    <a:bodyPr/>
                    <a:lstStyle/>
                    <a:p>
                      <a:r>
                        <a:rPr lang="en-US" sz="1600" dirty="0">
                          <a:solidFill>
                            <a:srgbClr val="FF0000"/>
                          </a:solidFill>
                        </a:rPr>
                        <a:t>4</a:t>
                      </a:r>
                      <a:endParaRPr lang="en-IN" sz="1600" dirty="0">
                        <a:solidFill>
                          <a:srgbClr val="FF0000"/>
                        </a:solidFill>
                      </a:endParaRPr>
                    </a:p>
                  </a:txBody>
                  <a:tcPr/>
                </a:tc>
                <a:extLst>
                  <a:ext uri="{0D108BD9-81ED-4DB2-BD59-A6C34878D82A}">
                    <a16:rowId xmlns:a16="http://schemas.microsoft.com/office/drawing/2014/main" val="511738847"/>
                  </a:ext>
                </a:extLst>
              </a:tr>
            </a:tbl>
          </a:graphicData>
        </a:graphic>
      </p:graphicFrame>
      <p:sp>
        <p:nvSpPr>
          <p:cNvPr id="6" name="TextBox 5">
            <a:extLst>
              <a:ext uri="{FF2B5EF4-FFF2-40B4-BE49-F238E27FC236}">
                <a16:creationId xmlns:a16="http://schemas.microsoft.com/office/drawing/2014/main" id="{00222A7A-4713-4199-A648-EEA0A8A44C2D}"/>
              </a:ext>
            </a:extLst>
          </p:cNvPr>
          <p:cNvSpPr txBox="1"/>
          <p:nvPr/>
        </p:nvSpPr>
        <p:spPr>
          <a:xfrm>
            <a:off x="811110" y="3578095"/>
            <a:ext cx="10401387" cy="2031325"/>
          </a:xfrm>
          <a:prstGeom prst="rect">
            <a:avLst/>
          </a:prstGeom>
          <a:noFill/>
        </p:spPr>
        <p:txBody>
          <a:bodyPr wrap="square" rtlCol="0">
            <a:spAutoFit/>
          </a:bodyPr>
          <a:lstStyle/>
          <a:p>
            <a:r>
              <a:rPr lang="en-US" dirty="0">
                <a:solidFill>
                  <a:srgbClr val="0070C0"/>
                </a:solidFill>
              </a:rPr>
              <a:t>Revived basic model:</a:t>
            </a:r>
            <a:endParaRPr lang="en-IN" dirty="0"/>
          </a:p>
          <a:p>
            <a:pPr marL="285750" indent="-285750">
              <a:buFont typeface="Arial" panose="020B0604020202020204" pitchFamily="34" charset="0"/>
              <a:buChar char="•"/>
            </a:pPr>
            <a:r>
              <a:rPr lang="en-IN" dirty="0"/>
              <a:t>Quad level system , user can reach at 1st level just by </a:t>
            </a:r>
            <a:r>
              <a:rPr lang="en-IN" dirty="0" err="1"/>
              <a:t>eyeblinkand</a:t>
            </a:r>
            <a:r>
              <a:rPr lang="en-IN" dirty="0"/>
              <a:t> 2</a:t>
            </a:r>
            <a:r>
              <a:rPr lang="en-IN" baseline="30000" dirty="0"/>
              <a:t>nd</a:t>
            </a:r>
            <a:r>
              <a:rPr lang="en-IN" dirty="0"/>
              <a:t> level by consecutive eyeblink under 2 second, for 3</a:t>
            </a:r>
            <a:r>
              <a:rPr lang="en-IN" baseline="30000" dirty="0"/>
              <a:t>rd</a:t>
            </a:r>
            <a:r>
              <a:rPr lang="en-IN" dirty="0"/>
              <a:t>  level he need to eyeblink again for device selection and 4</a:t>
            </a:r>
            <a:r>
              <a:rPr lang="en-IN" baseline="30000" dirty="0"/>
              <a:t>th</a:t>
            </a:r>
            <a:r>
              <a:rPr lang="en-IN" dirty="0"/>
              <a:t> level to do toggle the device user needs to cross the attention above 65%.</a:t>
            </a:r>
          </a:p>
          <a:p>
            <a:pPr marL="285750" indent="-285750">
              <a:buFont typeface="Arial" panose="020B0604020202020204" pitchFamily="34" charset="0"/>
              <a:buChar char="•"/>
            </a:pPr>
            <a:r>
              <a:rPr lang="en-IN" dirty="0"/>
              <a:t>Constraint: moderate eyeblink , eyeblink under 2 sec to enter 2</a:t>
            </a:r>
            <a:r>
              <a:rPr lang="en-IN" baseline="30000" dirty="0"/>
              <a:t>nd</a:t>
            </a:r>
            <a:r>
              <a:rPr lang="en-IN" dirty="0"/>
              <a:t> level , 65% of attention under 20 seconds at 4</a:t>
            </a:r>
            <a:r>
              <a:rPr lang="en-IN" baseline="30000" dirty="0"/>
              <a:t>th</a:t>
            </a:r>
            <a:r>
              <a:rPr lang="en-IN" dirty="0"/>
              <a:t> level.</a:t>
            </a:r>
          </a:p>
          <a:p>
            <a:endParaRPr lang="en-IN" dirty="0"/>
          </a:p>
        </p:txBody>
      </p:sp>
      <p:cxnSp>
        <p:nvCxnSpPr>
          <p:cNvPr id="8" name="Straight Connector 7">
            <a:extLst>
              <a:ext uri="{FF2B5EF4-FFF2-40B4-BE49-F238E27FC236}">
                <a16:creationId xmlns:a16="http://schemas.microsoft.com/office/drawing/2014/main" id="{B84BBB39-8AC9-4F9A-BEB8-DD0F23F17CDD}"/>
              </a:ext>
            </a:extLst>
          </p:cNvPr>
          <p:cNvCxnSpPr>
            <a:cxnSpLocks/>
          </p:cNvCxnSpPr>
          <p:nvPr/>
        </p:nvCxnSpPr>
        <p:spPr>
          <a:xfrm>
            <a:off x="2815268" y="977656"/>
            <a:ext cx="5907742" cy="0"/>
          </a:xfrm>
          <a:prstGeom prst="line">
            <a:avLst/>
          </a:prstGeom>
          <a:ln/>
        </p:spPr>
        <p:style>
          <a:lnRef idx="3">
            <a:schemeClr val="accent2"/>
          </a:lnRef>
          <a:fillRef idx="0">
            <a:schemeClr val="accent2"/>
          </a:fillRef>
          <a:effectRef idx="2">
            <a:schemeClr val="accent2"/>
          </a:effectRef>
          <a:fontRef idx="minor">
            <a:schemeClr val="tx1"/>
          </a:fontRef>
        </p:style>
      </p:cxnSp>
      <p:sp>
        <p:nvSpPr>
          <p:cNvPr id="5" name="Footer Placeholder 4">
            <a:extLst>
              <a:ext uri="{FF2B5EF4-FFF2-40B4-BE49-F238E27FC236}">
                <a16:creationId xmlns:a16="http://schemas.microsoft.com/office/drawing/2014/main" id="{DC341C7C-201F-4348-9683-985CD3C66356}"/>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2527429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B317-7DEE-4A0B-BF30-6D0CF58196FF}"/>
              </a:ext>
            </a:extLst>
          </p:cNvPr>
          <p:cNvSpPr>
            <a:spLocks noGrp="1"/>
          </p:cNvSpPr>
          <p:nvPr>
            <p:ph type="title"/>
          </p:nvPr>
        </p:nvSpPr>
        <p:spPr>
          <a:xfrm>
            <a:off x="304373" y="231982"/>
            <a:ext cx="11344288" cy="1066731"/>
          </a:xfrm>
        </p:spPr>
        <p:txBody>
          <a:bodyPr vert="horz" lIns="91440" tIns="45720" rIns="91440" bIns="45720" rtlCol="0" anchor="ctr">
            <a:noAutofit/>
          </a:bodyPr>
          <a:lstStyle/>
          <a:p>
            <a:r>
              <a:rPr lang="en-US" b="1" dirty="0">
                <a:solidFill>
                  <a:srgbClr val="FF0000"/>
                </a:solidFill>
                <a:latin typeface="+mn-lt"/>
              </a:rPr>
              <a:t>ANALYSING TESTED DATA AMONG ALL MODELS</a:t>
            </a:r>
          </a:p>
        </p:txBody>
      </p:sp>
      <p:cxnSp>
        <p:nvCxnSpPr>
          <p:cNvPr id="7" name="Straight Connector 6">
            <a:extLst>
              <a:ext uri="{FF2B5EF4-FFF2-40B4-BE49-F238E27FC236}">
                <a16:creationId xmlns:a16="http://schemas.microsoft.com/office/drawing/2014/main" id="{C3FEF1D3-7647-45DD-87F5-27B17AA52B63}"/>
              </a:ext>
            </a:extLst>
          </p:cNvPr>
          <p:cNvCxnSpPr>
            <a:cxnSpLocks/>
          </p:cNvCxnSpPr>
          <p:nvPr/>
        </p:nvCxnSpPr>
        <p:spPr>
          <a:xfrm>
            <a:off x="440049" y="1191359"/>
            <a:ext cx="11103021" cy="0"/>
          </a:xfrm>
          <a:prstGeom prst="line">
            <a:avLst/>
          </a:prstGeom>
          <a:ln/>
        </p:spPr>
        <p:style>
          <a:lnRef idx="3">
            <a:schemeClr val="accent2"/>
          </a:lnRef>
          <a:fillRef idx="0">
            <a:schemeClr val="accent2"/>
          </a:fillRef>
          <a:effectRef idx="2">
            <a:schemeClr val="accent2"/>
          </a:effectRef>
          <a:fontRef idx="minor">
            <a:schemeClr val="tx1"/>
          </a:fontRef>
        </p:style>
      </p:cxnSp>
      <p:pic>
        <p:nvPicPr>
          <p:cNvPr id="8" name="Content Placeholder 7">
            <a:extLst>
              <a:ext uri="{FF2B5EF4-FFF2-40B4-BE49-F238E27FC236}">
                <a16:creationId xmlns:a16="http://schemas.microsoft.com/office/drawing/2014/main" id="{4A2FE660-802A-41BC-A01E-B7B87D321F4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82608" y="1944438"/>
            <a:ext cx="7787817" cy="3722203"/>
          </a:xfrm>
          <a:prstGeom prst="rect">
            <a:avLst/>
          </a:prstGeom>
        </p:spPr>
      </p:pic>
      <p:sp>
        <p:nvSpPr>
          <p:cNvPr id="3" name="Footer Placeholder 2">
            <a:extLst>
              <a:ext uri="{FF2B5EF4-FFF2-40B4-BE49-F238E27FC236}">
                <a16:creationId xmlns:a16="http://schemas.microsoft.com/office/drawing/2014/main" id="{E8C943BE-0844-4B0E-8FDA-FE8B40E7A8B6}"/>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3137924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7D739B-F795-4660-86AA-F61AEE2C5F02}"/>
              </a:ext>
            </a:extLst>
          </p:cNvPr>
          <p:cNvSpPr>
            <a:spLocks noGrp="1"/>
          </p:cNvSpPr>
          <p:nvPr>
            <p:ph type="ftr" sz="quarter" idx="11"/>
          </p:nvPr>
        </p:nvSpPr>
        <p:spPr/>
        <p:txBody>
          <a:bodyPr/>
          <a:lstStyle/>
          <a:p>
            <a:r>
              <a:rPr lang="en-US"/>
              <a:t>HOME AUTOMATION USING BRAIN COMPUTER INTERFACE</a:t>
            </a:r>
            <a:endParaRPr lang="en-US" dirty="0"/>
          </a:p>
        </p:txBody>
      </p:sp>
      <p:pic>
        <p:nvPicPr>
          <p:cNvPr id="4" name="Picture 3" descr="Graphical user interface, website&#10;&#10;Description automatically generated">
            <a:extLst>
              <a:ext uri="{FF2B5EF4-FFF2-40B4-BE49-F238E27FC236}">
                <a16:creationId xmlns:a16="http://schemas.microsoft.com/office/drawing/2014/main" id="{7C26EF69-5509-4032-8206-8C615885D60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9943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8" y="181112"/>
            <a:ext cx="11688416" cy="999849"/>
          </a:xfrm>
        </p:spPr>
        <p:txBody>
          <a:bodyPr/>
          <a:lstStyle/>
          <a:p>
            <a:r>
              <a:rPr lang="en-US" b="1" dirty="0">
                <a:solidFill>
                  <a:srgbClr val="FF0000"/>
                </a:solidFill>
                <a:latin typeface="+mn-lt"/>
              </a:rPr>
              <a:t>KEY IMPROVEMENTS IN THE PROPOSED METHOD</a:t>
            </a:r>
            <a:endParaRPr lang="en-US" dirty="0">
              <a:solidFill>
                <a:srgbClr val="FF0000"/>
              </a:solidFill>
              <a:latin typeface="+mn-lt"/>
            </a:endParaRPr>
          </a:p>
        </p:txBody>
      </p:sp>
      <p:sp>
        <p:nvSpPr>
          <p:cNvPr id="3" name="Content Placeholder 2"/>
          <p:cNvSpPr>
            <a:spLocks noGrp="1"/>
          </p:cNvSpPr>
          <p:nvPr>
            <p:ph idx="1"/>
          </p:nvPr>
        </p:nvSpPr>
        <p:spPr>
          <a:xfrm>
            <a:off x="493644" y="1560582"/>
            <a:ext cx="10515600" cy="4351338"/>
          </a:xfrm>
        </p:spPr>
        <p:txBody>
          <a:bodyPr>
            <a:normAutofit/>
          </a:bodyPr>
          <a:lstStyle/>
          <a:p>
            <a:r>
              <a:rPr lang="en-US" sz="2000" dirty="0"/>
              <a:t>Need not be In front of control device</a:t>
            </a:r>
          </a:p>
          <a:p>
            <a:r>
              <a:rPr lang="en-US" sz="2000" dirty="0"/>
              <a:t>Using code technique we can reset activity</a:t>
            </a:r>
          </a:p>
          <a:p>
            <a:r>
              <a:rPr lang="en-US" sz="2000" dirty="0"/>
              <a:t>With training facility</a:t>
            </a:r>
          </a:p>
          <a:p>
            <a:r>
              <a:rPr lang="en-US" sz="2000" dirty="0"/>
              <a:t>Better user GUI</a:t>
            </a:r>
          </a:p>
          <a:p>
            <a:r>
              <a:rPr lang="en-US" sz="2000" dirty="0"/>
              <a:t>Sleep system -It doesn’t trigger by unwanted brain activity</a:t>
            </a:r>
          </a:p>
          <a:p>
            <a:r>
              <a:rPr lang="en-US" sz="2000" dirty="0"/>
              <a:t>Coding technique implementation to control more devices- (coding here means arranging parameters in specific ways with specific rules so we can get more combination with available parameter)</a:t>
            </a:r>
            <a:endParaRPr lang="en-US" sz="2000" dirty="0">
              <a:solidFill>
                <a:srgbClr val="FF0000"/>
              </a:solidFill>
            </a:endParaRPr>
          </a:p>
        </p:txBody>
      </p:sp>
      <p:cxnSp>
        <p:nvCxnSpPr>
          <p:cNvPr id="4" name="Straight Connector 3">
            <a:extLst>
              <a:ext uri="{FF2B5EF4-FFF2-40B4-BE49-F238E27FC236}">
                <a16:creationId xmlns:a16="http://schemas.microsoft.com/office/drawing/2014/main" id="{0A8A19E3-1818-4256-B624-70BFB8D800C2}"/>
              </a:ext>
            </a:extLst>
          </p:cNvPr>
          <p:cNvCxnSpPr>
            <a:cxnSpLocks/>
          </p:cNvCxnSpPr>
          <p:nvPr/>
        </p:nvCxnSpPr>
        <p:spPr>
          <a:xfrm>
            <a:off x="213758" y="1180961"/>
            <a:ext cx="1148791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 name="Footer Placeholder 4">
            <a:extLst>
              <a:ext uri="{FF2B5EF4-FFF2-40B4-BE49-F238E27FC236}">
                <a16:creationId xmlns:a16="http://schemas.microsoft.com/office/drawing/2014/main" id="{ACEE5BE7-34C3-4F60-AD16-50ACDBFCE977}"/>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3248833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CF81-1EDB-45CF-8022-077316803DA2}"/>
              </a:ext>
            </a:extLst>
          </p:cNvPr>
          <p:cNvSpPr txBox="1">
            <a:spLocks/>
          </p:cNvSpPr>
          <p:nvPr/>
        </p:nvSpPr>
        <p:spPr>
          <a:xfrm>
            <a:off x="312467" y="178218"/>
            <a:ext cx="4988404" cy="69641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latin typeface="+mn-lt"/>
              </a:rPr>
              <a:t>COMPARISON TABLE</a:t>
            </a:r>
          </a:p>
        </p:txBody>
      </p:sp>
      <p:cxnSp>
        <p:nvCxnSpPr>
          <p:cNvPr id="3" name="Straight Connector 2">
            <a:extLst>
              <a:ext uri="{FF2B5EF4-FFF2-40B4-BE49-F238E27FC236}">
                <a16:creationId xmlns:a16="http://schemas.microsoft.com/office/drawing/2014/main" id="{9BED71CE-EDA5-4EA1-81F1-F4A10453A2A4}"/>
              </a:ext>
            </a:extLst>
          </p:cNvPr>
          <p:cNvCxnSpPr>
            <a:cxnSpLocks/>
          </p:cNvCxnSpPr>
          <p:nvPr/>
        </p:nvCxnSpPr>
        <p:spPr>
          <a:xfrm>
            <a:off x="312467" y="996017"/>
            <a:ext cx="4816124" cy="0"/>
          </a:xfrm>
          <a:prstGeom prst="line">
            <a:avLst/>
          </a:prstGeom>
          <a:ln/>
        </p:spPr>
        <p:style>
          <a:lnRef idx="3">
            <a:schemeClr val="accent2"/>
          </a:lnRef>
          <a:fillRef idx="0">
            <a:schemeClr val="accent2"/>
          </a:fillRef>
          <a:effectRef idx="2">
            <a:schemeClr val="accent2"/>
          </a:effectRef>
          <a:fontRef idx="minor">
            <a:schemeClr val="tx1"/>
          </a:fontRef>
        </p:style>
      </p:cxnSp>
      <p:graphicFrame>
        <p:nvGraphicFramePr>
          <p:cNvPr id="4" name="Table 4">
            <a:extLst>
              <a:ext uri="{FF2B5EF4-FFF2-40B4-BE49-F238E27FC236}">
                <a16:creationId xmlns:a16="http://schemas.microsoft.com/office/drawing/2014/main" id="{A6EA1941-96DD-45BD-B892-F3350F421117}"/>
              </a:ext>
            </a:extLst>
          </p:cNvPr>
          <p:cNvGraphicFramePr>
            <a:graphicFrameLocks noGrp="1"/>
          </p:cNvGraphicFramePr>
          <p:nvPr>
            <p:extLst>
              <p:ext uri="{D42A27DB-BD31-4B8C-83A1-F6EECF244321}">
                <p14:modId xmlns:p14="http://schemas.microsoft.com/office/powerpoint/2010/main" val="3356830010"/>
              </p:ext>
            </p:extLst>
          </p:nvPr>
        </p:nvGraphicFramePr>
        <p:xfrm>
          <a:off x="465454" y="1326040"/>
          <a:ext cx="11261091" cy="4939962"/>
        </p:xfrm>
        <a:graphic>
          <a:graphicData uri="http://schemas.openxmlformats.org/drawingml/2006/table">
            <a:tbl>
              <a:tblPr firstRow="1" bandRow="1">
                <a:tableStyleId>{6E25E649-3F16-4E02-A733-19D2CDBF48F0}</a:tableStyleId>
              </a:tblPr>
              <a:tblGrid>
                <a:gridCol w="6279880">
                  <a:extLst>
                    <a:ext uri="{9D8B030D-6E8A-4147-A177-3AD203B41FA5}">
                      <a16:colId xmlns:a16="http://schemas.microsoft.com/office/drawing/2014/main" val="2487819648"/>
                    </a:ext>
                  </a:extLst>
                </a:gridCol>
                <a:gridCol w="4981211">
                  <a:extLst>
                    <a:ext uri="{9D8B030D-6E8A-4147-A177-3AD203B41FA5}">
                      <a16:colId xmlns:a16="http://schemas.microsoft.com/office/drawing/2014/main" val="3041571973"/>
                    </a:ext>
                  </a:extLst>
                </a:gridCol>
              </a:tblGrid>
              <a:tr h="314668">
                <a:tc>
                  <a:txBody>
                    <a:bodyPr/>
                    <a:lstStyle/>
                    <a:p>
                      <a:r>
                        <a:rPr lang="en-IN" sz="2000" dirty="0"/>
                        <a:t>EXISTING METHOD</a:t>
                      </a:r>
                    </a:p>
                  </a:txBody>
                  <a:tcPr/>
                </a:tc>
                <a:tc>
                  <a:txBody>
                    <a:bodyPr/>
                    <a:lstStyle/>
                    <a:p>
                      <a:r>
                        <a:rPr lang="en-IN" sz="2000" dirty="0"/>
                        <a:t>PROPOSED METHOD</a:t>
                      </a:r>
                    </a:p>
                  </a:txBody>
                  <a:tcPr/>
                </a:tc>
                <a:extLst>
                  <a:ext uri="{0D108BD9-81ED-4DB2-BD59-A6C34878D82A}">
                    <a16:rowId xmlns:a16="http://schemas.microsoft.com/office/drawing/2014/main" val="4117272841"/>
                  </a:ext>
                </a:extLst>
              </a:tr>
              <a:tr h="428922">
                <a:tc>
                  <a:txBody>
                    <a:bodyPr/>
                    <a:lstStyle/>
                    <a:p>
                      <a:pPr marL="285750" indent="-285750">
                        <a:buFont typeface="Wingdings" panose="05000000000000000000" pitchFamily="2" charset="2"/>
                        <a:buChar char="Ø"/>
                      </a:pPr>
                      <a:r>
                        <a:rPr lang="en-IN" sz="2000" dirty="0"/>
                        <a:t>Average GUI.</a:t>
                      </a:r>
                    </a:p>
                  </a:txBody>
                  <a:tcPr/>
                </a:tc>
                <a:tc>
                  <a:txBody>
                    <a:bodyPr/>
                    <a:lstStyle/>
                    <a:p>
                      <a:pPr marL="285750" indent="-285750">
                        <a:buFont typeface="Wingdings" panose="05000000000000000000" pitchFamily="2" charset="2"/>
                        <a:buChar char="Ø"/>
                      </a:pPr>
                      <a:r>
                        <a:rPr lang="en-IN" sz="2000" dirty="0"/>
                        <a:t>Icon based GUI for better user interaction.</a:t>
                      </a:r>
                    </a:p>
                  </a:txBody>
                  <a:tcPr/>
                </a:tc>
                <a:extLst>
                  <a:ext uri="{0D108BD9-81ED-4DB2-BD59-A6C34878D82A}">
                    <a16:rowId xmlns:a16="http://schemas.microsoft.com/office/drawing/2014/main" val="2187946414"/>
                  </a:ext>
                </a:extLst>
              </a:tr>
              <a:tr h="550670">
                <a:tc>
                  <a:txBody>
                    <a:bodyPr/>
                    <a:lstStyle/>
                    <a:p>
                      <a:pPr marL="285750" indent="-285750">
                        <a:buFont typeface="Wingdings" panose="05000000000000000000" pitchFamily="2" charset="2"/>
                        <a:buChar char="Ø"/>
                      </a:pPr>
                      <a:r>
                        <a:rPr lang="en-IN" sz="2000" dirty="0"/>
                        <a:t>No security from external or unauthorised access to control.</a:t>
                      </a:r>
                    </a:p>
                  </a:txBody>
                  <a:tcPr/>
                </a:tc>
                <a:tc>
                  <a:txBody>
                    <a:bodyPr/>
                    <a:lstStyle/>
                    <a:p>
                      <a:pPr marL="285750" indent="-285750">
                        <a:buFont typeface="Wingdings" panose="05000000000000000000" pitchFamily="2" charset="2"/>
                        <a:buChar char="Ø"/>
                      </a:pPr>
                      <a:r>
                        <a:rPr lang="en-IN" sz="2000" dirty="0"/>
                        <a:t>Special sequence to control device which is hard to known to others.</a:t>
                      </a:r>
                    </a:p>
                  </a:txBody>
                  <a:tcPr/>
                </a:tc>
                <a:extLst>
                  <a:ext uri="{0D108BD9-81ED-4DB2-BD59-A6C34878D82A}">
                    <a16:rowId xmlns:a16="http://schemas.microsoft.com/office/drawing/2014/main" val="932189007"/>
                  </a:ext>
                </a:extLst>
              </a:tr>
              <a:tr h="786671">
                <a:tc>
                  <a:txBody>
                    <a:bodyPr/>
                    <a:lstStyle/>
                    <a:p>
                      <a:pPr marL="285750" indent="-285750">
                        <a:buFont typeface="Wingdings" panose="05000000000000000000" pitchFamily="2" charset="2"/>
                        <a:buChar char="Ø"/>
                      </a:pPr>
                      <a:r>
                        <a:rPr lang="en-IN" sz="2000" dirty="0"/>
                        <a:t>Unwanted activity can trigger the system.</a:t>
                      </a:r>
                    </a:p>
                  </a:txBody>
                  <a:tcPr/>
                </a:tc>
                <a:tc>
                  <a:txBody>
                    <a:bodyPr/>
                    <a:lstStyle/>
                    <a:p>
                      <a:pPr marL="285750" indent="-285750">
                        <a:buFont typeface="Wingdings" panose="05000000000000000000" pitchFamily="2" charset="2"/>
                        <a:buChar char="Ø"/>
                      </a:pPr>
                      <a:r>
                        <a:rPr lang="en-IN" sz="2000" dirty="0"/>
                        <a:t>Special sequence to control prohibits this effect and error/exception handling can prevent it.</a:t>
                      </a:r>
                    </a:p>
                  </a:txBody>
                  <a:tcPr/>
                </a:tc>
                <a:extLst>
                  <a:ext uri="{0D108BD9-81ED-4DB2-BD59-A6C34878D82A}">
                    <a16:rowId xmlns:a16="http://schemas.microsoft.com/office/drawing/2014/main" val="3071556603"/>
                  </a:ext>
                </a:extLst>
              </a:tr>
              <a:tr h="314668">
                <a:tc>
                  <a:txBody>
                    <a:bodyPr/>
                    <a:lstStyle/>
                    <a:p>
                      <a:pPr marL="285750" indent="-285750">
                        <a:buFont typeface="Wingdings" panose="05000000000000000000" pitchFamily="2" charset="2"/>
                        <a:buChar char="Ø"/>
                      </a:pPr>
                      <a:r>
                        <a:rPr lang="en-IN" sz="2000" dirty="0"/>
                        <a:t>Background working not possible .</a:t>
                      </a:r>
                    </a:p>
                  </a:txBody>
                  <a:tcPr/>
                </a:tc>
                <a:tc>
                  <a:txBody>
                    <a:bodyPr/>
                    <a:lstStyle/>
                    <a:p>
                      <a:pPr marL="285750" indent="-285750">
                        <a:buFont typeface="Wingdings" panose="05000000000000000000" pitchFamily="2" charset="2"/>
                        <a:buChar char="Ø"/>
                      </a:pPr>
                      <a:r>
                        <a:rPr lang="en-US" sz="2000" dirty="0"/>
                        <a:t>C</a:t>
                      </a:r>
                      <a:r>
                        <a:rPr lang="en-IN" sz="2000" dirty="0"/>
                        <a:t>an work in background.</a:t>
                      </a:r>
                    </a:p>
                  </a:txBody>
                  <a:tcPr/>
                </a:tc>
                <a:extLst>
                  <a:ext uri="{0D108BD9-81ED-4DB2-BD59-A6C34878D82A}">
                    <a16:rowId xmlns:a16="http://schemas.microsoft.com/office/drawing/2014/main" val="1321044203"/>
                  </a:ext>
                </a:extLst>
              </a:tr>
              <a:tr h="786671">
                <a:tc>
                  <a:txBody>
                    <a:bodyPr/>
                    <a:lstStyle/>
                    <a:p>
                      <a:pPr marL="285750" indent="-285750">
                        <a:buFont typeface="Wingdings" panose="05000000000000000000" pitchFamily="2" charset="2"/>
                        <a:buChar char="Ø"/>
                      </a:pPr>
                      <a:r>
                        <a:rPr lang="en-IN" sz="2000" dirty="0"/>
                        <a:t>Need to be Infront of device to control the appliance.</a:t>
                      </a:r>
                    </a:p>
                  </a:txBody>
                  <a:tcPr/>
                </a:tc>
                <a:tc>
                  <a:txBody>
                    <a:bodyPr/>
                    <a:lstStyle/>
                    <a:p>
                      <a:pPr marL="285750" indent="-285750">
                        <a:buFont typeface="Wingdings" panose="05000000000000000000" pitchFamily="2" charset="2"/>
                        <a:buChar char="Ø"/>
                      </a:pPr>
                      <a:r>
                        <a:rPr lang="en-IN" sz="2000" dirty="0"/>
                        <a:t>Could be anywhere under the range but should know the parameter sequence to activate that device, three ways to control.</a:t>
                      </a:r>
                    </a:p>
                  </a:txBody>
                  <a:tcPr/>
                </a:tc>
                <a:extLst>
                  <a:ext uri="{0D108BD9-81ED-4DB2-BD59-A6C34878D82A}">
                    <a16:rowId xmlns:a16="http://schemas.microsoft.com/office/drawing/2014/main" val="3985809876"/>
                  </a:ext>
                </a:extLst>
              </a:tr>
              <a:tr h="612746">
                <a:tc>
                  <a:txBody>
                    <a:bodyPr/>
                    <a:lstStyle/>
                    <a:p>
                      <a:pPr marL="285750" indent="-285750">
                        <a:buFont typeface="Wingdings" panose="05000000000000000000" pitchFamily="2" charset="2"/>
                        <a:buChar char="Ø"/>
                      </a:pPr>
                      <a:r>
                        <a:rPr lang="en-IN" sz="2000" dirty="0"/>
                        <a:t>Most Utilises high cost neurosky(cost Rs 14000) band but some also use brain sense(cost Rs 6000) that are used by us.</a:t>
                      </a:r>
                    </a:p>
                  </a:txBody>
                  <a:tcPr/>
                </a:tc>
                <a:tc>
                  <a:txBody>
                    <a:bodyPr/>
                    <a:lstStyle/>
                    <a:p>
                      <a:pPr marL="285750" indent="-285750">
                        <a:buFont typeface="Wingdings" panose="05000000000000000000" pitchFamily="2" charset="2"/>
                        <a:buChar char="Ø"/>
                      </a:pPr>
                      <a:r>
                        <a:rPr lang="en-IN" sz="2000" dirty="0"/>
                        <a:t>Uses self assemble sensor kit with same circuit board which reduces cost about 60%.(Rs 6000)</a:t>
                      </a:r>
                    </a:p>
                  </a:txBody>
                  <a:tcPr/>
                </a:tc>
                <a:extLst>
                  <a:ext uri="{0D108BD9-81ED-4DB2-BD59-A6C34878D82A}">
                    <a16:rowId xmlns:a16="http://schemas.microsoft.com/office/drawing/2014/main" val="2580111805"/>
                  </a:ext>
                </a:extLst>
              </a:tr>
            </a:tbl>
          </a:graphicData>
        </a:graphic>
      </p:graphicFrame>
      <p:sp>
        <p:nvSpPr>
          <p:cNvPr id="5" name="Footer Placeholder 4">
            <a:extLst>
              <a:ext uri="{FF2B5EF4-FFF2-40B4-BE49-F238E27FC236}">
                <a16:creationId xmlns:a16="http://schemas.microsoft.com/office/drawing/2014/main" id="{80C71A5D-40E4-492B-A4CC-E45ADCF5CFB0}"/>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1064598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5041-0A21-422C-AD63-D358D4E4BBF8}"/>
              </a:ext>
            </a:extLst>
          </p:cNvPr>
          <p:cNvSpPr>
            <a:spLocks noGrp="1"/>
          </p:cNvSpPr>
          <p:nvPr>
            <p:ph type="title"/>
          </p:nvPr>
        </p:nvSpPr>
        <p:spPr>
          <a:xfrm>
            <a:off x="4405176" y="205347"/>
            <a:ext cx="3410880" cy="811594"/>
          </a:xfrm>
        </p:spPr>
        <p:txBody>
          <a:bodyPr/>
          <a:lstStyle/>
          <a:p>
            <a:r>
              <a:rPr lang="en-US" b="1" dirty="0">
                <a:solidFill>
                  <a:srgbClr val="FF0000"/>
                </a:solidFill>
                <a:latin typeface="+mn-lt"/>
              </a:rPr>
              <a:t>CONCLUSION</a:t>
            </a:r>
            <a:endParaRPr lang="en-IN" b="1" dirty="0">
              <a:solidFill>
                <a:srgbClr val="FF0000"/>
              </a:solidFill>
              <a:latin typeface="+mn-lt"/>
            </a:endParaRPr>
          </a:p>
        </p:txBody>
      </p:sp>
      <p:sp>
        <p:nvSpPr>
          <p:cNvPr id="3" name="Content Placeholder 2">
            <a:extLst>
              <a:ext uri="{FF2B5EF4-FFF2-40B4-BE49-F238E27FC236}">
                <a16:creationId xmlns:a16="http://schemas.microsoft.com/office/drawing/2014/main" id="{E1FA41B5-048F-4D38-B794-73FCD1C5B427}"/>
              </a:ext>
            </a:extLst>
          </p:cNvPr>
          <p:cNvSpPr>
            <a:spLocks noGrp="1"/>
          </p:cNvSpPr>
          <p:nvPr>
            <p:ph idx="1"/>
          </p:nvPr>
        </p:nvSpPr>
        <p:spPr>
          <a:xfrm>
            <a:off x="578498" y="1632857"/>
            <a:ext cx="10700657" cy="4851918"/>
          </a:xfrm>
        </p:spPr>
        <p:txBody>
          <a:bodyPr>
            <a:normAutofit/>
          </a:bodyPr>
          <a:lstStyle/>
          <a:p>
            <a:r>
              <a:rPr lang="en-US" sz="2000" dirty="0"/>
              <a:t>We finally created an App that does all the function explained above and have a file size of 15mb in apk format which can be installed in any android phones.</a:t>
            </a:r>
          </a:p>
          <a:p>
            <a:r>
              <a:rPr lang="en-US" sz="2000" dirty="0"/>
              <a:t>It takes minimum time of 7 second to toggle a device state if person is trained well and for new user it takes around 20 second to toggle a device.</a:t>
            </a:r>
          </a:p>
          <a:p>
            <a:r>
              <a:rPr lang="en-US" sz="2000" dirty="0"/>
              <a:t>According to the test false toggle rate is  1.27% and blink detection accuracy is around 80%(means 1 out of 5 blink is not sensed by system), we can improve these factors in future scope of this project.</a:t>
            </a:r>
          </a:p>
          <a:p>
            <a:r>
              <a:rPr lang="en-US" sz="2000" dirty="0"/>
              <a:t>User can use any brain signal reading device manufactured by Neurosky company as the application is based on their SDK(software development kit).</a:t>
            </a:r>
          </a:p>
          <a:p>
            <a:r>
              <a:rPr lang="en-US" sz="2000" dirty="0"/>
              <a:t>Currently handle 4 application but can be  customized according to the user need.</a:t>
            </a:r>
          </a:p>
        </p:txBody>
      </p:sp>
      <p:cxnSp>
        <p:nvCxnSpPr>
          <p:cNvPr id="4" name="Straight Connector 3">
            <a:extLst>
              <a:ext uri="{FF2B5EF4-FFF2-40B4-BE49-F238E27FC236}">
                <a16:creationId xmlns:a16="http://schemas.microsoft.com/office/drawing/2014/main" id="{880C3601-8BB1-4A0D-8D2D-7C232EBAA7E9}"/>
              </a:ext>
            </a:extLst>
          </p:cNvPr>
          <p:cNvCxnSpPr>
            <a:cxnSpLocks/>
          </p:cNvCxnSpPr>
          <p:nvPr/>
        </p:nvCxnSpPr>
        <p:spPr>
          <a:xfrm>
            <a:off x="4289806" y="1016941"/>
            <a:ext cx="352625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 name="Footer Placeholder 4">
            <a:extLst>
              <a:ext uri="{FF2B5EF4-FFF2-40B4-BE49-F238E27FC236}">
                <a16:creationId xmlns:a16="http://schemas.microsoft.com/office/drawing/2014/main" id="{29179691-8740-4482-BCFA-3235AD40C471}"/>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387797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AC5E-A708-4594-A5F7-544CA57D46DC}"/>
              </a:ext>
            </a:extLst>
          </p:cNvPr>
          <p:cNvSpPr>
            <a:spLocks noGrp="1"/>
          </p:cNvSpPr>
          <p:nvPr>
            <p:ph type="title"/>
          </p:nvPr>
        </p:nvSpPr>
        <p:spPr>
          <a:xfrm>
            <a:off x="3381007" y="231515"/>
            <a:ext cx="4772393" cy="575908"/>
          </a:xfrm>
        </p:spPr>
        <p:txBody>
          <a:bodyPr>
            <a:noAutofit/>
          </a:bodyPr>
          <a:lstStyle/>
          <a:p>
            <a:r>
              <a:rPr lang="en-IN" b="1" dirty="0">
                <a:solidFill>
                  <a:srgbClr val="FF0000"/>
                </a:solidFill>
                <a:latin typeface="+mn-lt"/>
              </a:rPr>
              <a:t>INTRODUCTION</a:t>
            </a:r>
          </a:p>
        </p:txBody>
      </p:sp>
      <p:sp>
        <p:nvSpPr>
          <p:cNvPr id="3" name="Content Placeholder 2">
            <a:extLst>
              <a:ext uri="{FF2B5EF4-FFF2-40B4-BE49-F238E27FC236}">
                <a16:creationId xmlns:a16="http://schemas.microsoft.com/office/drawing/2014/main" id="{C0F9676D-90F7-41B5-AFB0-2ED1FA536D1B}"/>
              </a:ext>
            </a:extLst>
          </p:cNvPr>
          <p:cNvSpPr>
            <a:spLocks noGrp="1"/>
          </p:cNvSpPr>
          <p:nvPr>
            <p:ph idx="1"/>
          </p:nvPr>
        </p:nvSpPr>
        <p:spPr>
          <a:xfrm>
            <a:off x="343270" y="1349406"/>
            <a:ext cx="11505460" cy="4872756"/>
          </a:xfrm>
        </p:spPr>
        <p:txBody>
          <a:bodyPr>
            <a:normAutofit/>
          </a:bodyPr>
          <a:lstStyle/>
          <a:p>
            <a:r>
              <a:rPr lang="en-US" sz="2000" dirty="0"/>
              <a:t>Lets connect human brain to micro controller through which we will control home appliances. </a:t>
            </a:r>
          </a:p>
          <a:p>
            <a:r>
              <a:rPr lang="en-US" sz="2000" dirty="0"/>
              <a:t>The Brain Computer Interface(BCI) technology integrates with it to provide an elegant way to control home appliances. </a:t>
            </a:r>
          </a:p>
          <a:p>
            <a:r>
              <a:rPr lang="en-US" sz="2000" dirty="0"/>
              <a:t>BCI based home automation system provides  silent way of interaction to achieve the daily life task of switching any appliances with in  its range.</a:t>
            </a:r>
          </a:p>
          <a:p>
            <a:r>
              <a:rPr lang="en-US" sz="2000" dirty="0"/>
              <a:t>BCI system work by acquiring brain signal then preprocessing, feature extracting and state predicating by algorithm which then actuate the device.</a:t>
            </a:r>
          </a:p>
          <a:p>
            <a:r>
              <a:rPr lang="en-US" sz="2000" dirty="0"/>
              <a:t>Implementing this technology will simplify the lifestyle as it will reduce physical effort and it would also prove as a boon for physically disabled people.</a:t>
            </a:r>
          </a:p>
          <a:p>
            <a:r>
              <a:rPr lang="en-US" sz="2000" dirty="0"/>
              <a:t> Elderly people can live independently with privacy.</a:t>
            </a:r>
          </a:p>
        </p:txBody>
      </p:sp>
      <p:cxnSp>
        <p:nvCxnSpPr>
          <p:cNvPr id="4" name="Straight Connector 3">
            <a:extLst>
              <a:ext uri="{FF2B5EF4-FFF2-40B4-BE49-F238E27FC236}">
                <a16:creationId xmlns:a16="http://schemas.microsoft.com/office/drawing/2014/main" id="{C74AE26D-BF3E-4C65-884E-A109EE092B00}"/>
              </a:ext>
            </a:extLst>
          </p:cNvPr>
          <p:cNvCxnSpPr>
            <a:cxnSpLocks/>
          </p:cNvCxnSpPr>
          <p:nvPr/>
        </p:nvCxnSpPr>
        <p:spPr>
          <a:xfrm flipV="1">
            <a:off x="3381007" y="941610"/>
            <a:ext cx="3738724" cy="1"/>
          </a:xfrm>
          <a:prstGeom prst="line">
            <a:avLst/>
          </a:prstGeom>
          <a:ln/>
        </p:spPr>
        <p:style>
          <a:lnRef idx="3">
            <a:schemeClr val="accent2"/>
          </a:lnRef>
          <a:fillRef idx="0">
            <a:schemeClr val="accent2"/>
          </a:fillRef>
          <a:effectRef idx="2">
            <a:schemeClr val="accent2"/>
          </a:effectRef>
          <a:fontRef idx="minor">
            <a:schemeClr val="tx1"/>
          </a:fontRef>
        </p:style>
      </p:cxnSp>
      <p:sp>
        <p:nvSpPr>
          <p:cNvPr id="5" name="Footer Placeholder 4">
            <a:extLst>
              <a:ext uri="{FF2B5EF4-FFF2-40B4-BE49-F238E27FC236}">
                <a16:creationId xmlns:a16="http://schemas.microsoft.com/office/drawing/2014/main" id="{BC849380-9556-494C-BE8C-AC1DA5C6D262}"/>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497571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8FC-5AC0-494B-9981-0456B03A2304}"/>
              </a:ext>
            </a:extLst>
          </p:cNvPr>
          <p:cNvSpPr>
            <a:spLocks noGrp="1"/>
          </p:cNvSpPr>
          <p:nvPr>
            <p:ph type="ctrTitle"/>
          </p:nvPr>
        </p:nvSpPr>
        <p:spPr>
          <a:xfrm>
            <a:off x="3876263" y="298725"/>
            <a:ext cx="4121427" cy="878715"/>
          </a:xfrm>
        </p:spPr>
        <p:txBody>
          <a:bodyPr>
            <a:normAutofit/>
          </a:bodyPr>
          <a:lstStyle/>
          <a:p>
            <a:r>
              <a:rPr lang="en-US" sz="4400" b="1" dirty="0">
                <a:solidFill>
                  <a:srgbClr val="FF0000"/>
                </a:solidFill>
                <a:latin typeface="+mn-lt"/>
              </a:rPr>
              <a:t>FUTURE WORK</a:t>
            </a:r>
            <a:endParaRPr lang="en-IN" sz="4400" b="1" dirty="0">
              <a:solidFill>
                <a:srgbClr val="FF0000"/>
              </a:solidFill>
              <a:latin typeface="+mn-lt"/>
            </a:endParaRPr>
          </a:p>
        </p:txBody>
      </p:sp>
      <p:sp>
        <p:nvSpPr>
          <p:cNvPr id="4" name="TextBox 3">
            <a:extLst>
              <a:ext uri="{FF2B5EF4-FFF2-40B4-BE49-F238E27FC236}">
                <a16:creationId xmlns:a16="http://schemas.microsoft.com/office/drawing/2014/main" id="{DB9F28F5-D8C8-4671-B52D-B382DD6CE97E}"/>
              </a:ext>
            </a:extLst>
          </p:cNvPr>
          <p:cNvSpPr txBox="1"/>
          <p:nvPr/>
        </p:nvSpPr>
        <p:spPr>
          <a:xfrm>
            <a:off x="669236" y="1815549"/>
            <a:ext cx="10754137"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Adding of setting page in GUI layout from where we can  tune the system setting as per requirements, currently we are doing these task by modifying internal code</a:t>
            </a:r>
          </a:p>
          <a:p>
            <a:pPr marL="285750" indent="-285750" algn="just">
              <a:buFont typeface="Arial" panose="020B0604020202020204" pitchFamily="34" charset="0"/>
              <a:buChar char="•"/>
            </a:pPr>
            <a:r>
              <a:rPr lang="en-IN" sz="2000" dirty="0"/>
              <a:t>Web interfacing of module which will make it of operable at any range.</a:t>
            </a:r>
          </a:p>
          <a:p>
            <a:pPr marL="285750" indent="-285750" algn="just">
              <a:buFont typeface="Arial" panose="020B0604020202020204" pitchFamily="34" charset="0"/>
              <a:buChar char="•"/>
            </a:pPr>
            <a:r>
              <a:rPr lang="en-IN" sz="2000" dirty="0"/>
              <a:t>Modifying blink filter to reduce number of discarded trails as sometimes blink listener fail to detect the blink.</a:t>
            </a:r>
          </a:p>
          <a:p>
            <a:pPr marL="285750" indent="-285750" algn="just">
              <a:buFont typeface="Arial" panose="020B0604020202020204" pitchFamily="34" charset="0"/>
              <a:buChar char="•"/>
            </a:pPr>
            <a:r>
              <a:rPr lang="en-IN" sz="2000" dirty="0"/>
              <a:t>Decreasing the weight of the headband by using rechargeable lithium-polymer battery it will also increase the backup time of sensor  module.</a:t>
            </a:r>
          </a:p>
        </p:txBody>
      </p:sp>
      <p:cxnSp>
        <p:nvCxnSpPr>
          <p:cNvPr id="5" name="Straight Connector 4">
            <a:extLst>
              <a:ext uri="{FF2B5EF4-FFF2-40B4-BE49-F238E27FC236}">
                <a16:creationId xmlns:a16="http://schemas.microsoft.com/office/drawing/2014/main" id="{5178FB6C-8822-410B-B7DF-CDCAD85B1432}"/>
              </a:ext>
            </a:extLst>
          </p:cNvPr>
          <p:cNvCxnSpPr>
            <a:cxnSpLocks/>
          </p:cNvCxnSpPr>
          <p:nvPr/>
        </p:nvCxnSpPr>
        <p:spPr>
          <a:xfrm>
            <a:off x="4201717" y="1284126"/>
            <a:ext cx="368917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8" name="Footer Placeholder 7">
            <a:extLst>
              <a:ext uri="{FF2B5EF4-FFF2-40B4-BE49-F238E27FC236}">
                <a16:creationId xmlns:a16="http://schemas.microsoft.com/office/drawing/2014/main" id="{2EB3F7FF-9866-46A9-B3DB-0143B3C5B038}"/>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508832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41309" y="1462976"/>
            <a:ext cx="11104436" cy="3932047"/>
          </a:xfrm>
        </p:spPr>
        <p:txBody>
          <a:bodyPr>
            <a:normAutofit/>
          </a:bodyPr>
          <a:lstStyle/>
          <a:p>
            <a:pPr algn="l"/>
            <a:r>
              <a:rPr lang="en-US" sz="1800" dirty="0"/>
              <a:t>1. Wireless Brain Computer Interface for Smart Home </a:t>
            </a:r>
            <a:r>
              <a:rPr lang="en-IN" sz="1800" dirty="0"/>
              <a:t>and Medical System Syed Rehan Abbas Jafri1 · Tehreem Hamid1 · Rabia Mahmood1 ·Muhammad Asjad Alam1 · Talha Rafi1 · Muhammad Zeeshan Ul Haque2 ·Muhammad Wasim Munir2 </a:t>
            </a:r>
            <a:r>
              <a:rPr lang="en-US" sz="1800" dirty="0"/>
              <a:t>© Springer Science+Business Media, LLC, part of Springer Nature 2018</a:t>
            </a:r>
            <a:br>
              <a:rPr lang="en-US" sz="1800" dirty="0"/>
            </a:br>
            <a:br>
              <a:rPr lang="en-US" sz="1800" dirty="0"/>
            </a:br>
            <a:r>
              <a:rPr lang="en-US" sz="1800" dirty="0"/>
              <a:t>2. </a:t>
            </a:r>
            <a:r>
              <a:rPr lang="en-IN" sz="1800" dirty="0"/>
              <a:t>Controlling Home Appliances through Thought Commands Karunarathne, K.A.T.A. #1, Ekanayake, H.E.M.H.B. #2</a:t>
            </a:r>
            <a:br>
              <a:rPr lang="en-IN" sz="1800" dirty="0"/>
            </a:br>
            <a:r>
              <a:rPr lang="en-US" sz="1800" i="1" dirty="0"/>
              <a:t>#University of Colombo School of Computing,</a:t>
            </a:r>
            <a:r>
              <a:rPr lang="en-IN" sz="1800" i="1" dirty="0"/>
              <a:t>UCSC Building Complex,</a:t>
            </a:r>
            <a:r>
              <a:rPr lang="it-IT" sz="1800" i="1" dirty="0"/>
              <a:t>35, Reid Avenue, Colombo 7 </a:t>
            </a:r>
            <a:r>
              <a:rPr lang="en-IN" sz="1800" i="1" dirty="0"/>
              <a:t>Sri Lanka.</a:t>
            </a:r>
            <a:r>
              <a:rPr lang="en-US" sz="1800" dirty="0"/>
              <a:t> </a:t>
            </a:r>
            <a:br>
              <a:rPr lang="en-US" sz="1800" dirty="0"/>
            </a:br>
            <a:r>
              <a:rPr lang="en-US" sz="1800" dirty="0"/>
              <a:t>2018 International Conference on Advances in ICT for Emerging Regions (ICTer) : 309 - 315</a:t>
            </a:r>
            <a:br>
              <a:rPr lang="en-IN" sz="1800" dirty="0"/>
            </a:br>
            <a:br>
              <a:rPr lang="en-IN" sz="1800" dirty="0"/>
            </a:br>
            <a:r>
              <a:rPr lang="en-IN" sz="1800" dirty="0"/>
              <a:t>website links:</a:t>
            </a:r>
            <a:br>
              <a:rPr lang="en-US" sz="1800" dirty="0">
                <a:hlinkClick r:id="rId2"/>
              </a:rPr>
            </a:br>
            <a:r>
              <a:rPr lang="en-US" sz="1800" dirty="0">
                <a:hlinkClick r:id="rId2"/>
              </a:rPr>
              <a:t>https://www.irjet.net/archives/V5/i4/IRJET-V5I4927.pdf</a:t>
            </a:r>
            <a:br>
              <a:rPr lang="en-US" sz="1800" dirty="0"/>
            </a:br>
            <a:r>
              <a:rPr lang="en-IN" sz="1800" dirty="0">
                <a:hlinkClick r:id="rId3"/>
              </a:rPr>
              <a:t>http://developer.neurosky.com/docs/doku.php?id=thinkgear_communications_protocol</a:t>
            </a:r>
            <a:br>
              <a:rPr lang="en-IN" sz="1800" dirty="0"/>
            </a:br>
            <a:r>
              <a:rPr lang="en-IN" sz="1800" dirty="0">
                <a:hlinkClick r:id="rId4"/>
              </a:rPr>
              <a:t>http://www.ijettjournal.org/2016/volume-34/number-7/IJETT-V34P261.pdf</a:t>
            </a:r>
            <a:br>
              <a:rPr lang="en-IN" sz="1800" dirty="0"/>
            </a:br>
            <a:r>
              <a:rPr lang="en-IN" sz="1800" dirty="0">
                <a:hlinkClick r:id="rId5"/>
              </a:rPr>
              <a:t>https://ieeexplore.ieee.org/document/8409863</a:t>
            </a:r>
            <a:endParaRPr lang="en-US" sz="1800" dirty="0"/>
          </a:p>
        </p:txBody>
      </p:sp>
      <p:sp>
        <p:nvSpPr>
          <p:cNvPr id="3" name="Text Placeholder 2"/>
          <p:cNvSpPr>
            <a:spLocks noGrp="1"/>
          </p:cNvSpPr>
          <p:nvPr>
            <p:ph type="body" idx="1"/>
          </p:nvPr>
        </p:nvSpPr>
        <p:spPr>
          <a:xfrm>
            <a:off x="4227777" y="221867"/>
            <a:ext cx="3731500" cy="760445"/>
          </a:xfrm>
        </p:spPr>
        <p:txBody>
          <a:bodyPr>
            <a:normAutofit/>
          </a:bodyPr>
          <a:lstStyle/>
          <a:p>
            <a:r>
              <a:rPr lang="en-US" sz="4400" b="1" dirty="0">
                <a:solidFill>
                  <a:srgbClr val="FF0000"/>
                </a:solidFill>
              </a:rPr>
              <a:t>REFERENCES</a:t>
            </a:r>
          </a:p>
        </p:txBody>
      </p:sp>
      <p:cxnSp>
        <p:nvCxnSpPr>
          <p:cNvPr id="4" name="Straight Connector 3">
            <a:extLst>
              <a:ext uri="{FF2B5EF4-FFF2-40B4-BE49-F238E27FC236}">
                <a16:creationId xmlns:a16="http://schemas.microsoft.com/office/drawing/2014/main" id="{DE4EE6B9-D972-4EA1-8F30-C41A0A25C597}"/>
              </a:ext>
            </a:extLst>
          </p:cNvPr>
          <p:cNvCxnSpPr>
            <a:cxnSpLocks/>
          </p:cNvCxnSpPr>
          <p:nvPr/>
        </p:nvCxnSpPr>
        <p:spPr>
          <a:xfrm flipV="1">
            <a:off x="4610056" y="982312"/>
            <a:ext cx="3203447" cy="1"/>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7" name="Footer Placeholder 6">
            <a:extLst>
              <a:ext uri="{FF2B5EF4-FFF2-40B4-BE49-F238E27FC236}">
                <a16:creationId xmlns:a16="http://schemas.microsoft.com/office/drawing/2014/main" id="{26710221-13FA-42B1-A299-21E94D8CCEB1}"/>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12133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F0F259-FE26-404C-8D76-0B23BD40C28C}"/>
              </a:ext>
            </a:extLst>
          </p:cNvPr>
          <p:cNvSpPr txBox="1">
            <a:spLocks/>
          </p:cNvSpPr>
          <p:nvPr/>
        </p:nvSpPr>
        <p:spPr>
          <a:xfrm>
            <a:off x="838200" y="963877"/>
            <a:ext cx="3494362" cy="493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b="1" dirty="0">
                <a:solidFill>
                  <a:srgbClr val="FF0000"/>
                </a:solidFill>
              </a:rPr>
              <a:t>OBJECTIVE</a:t>
            </a:r>
          </a:p>
        </p:txBody>
      </p:sp>
      <p:sp>
        <p:nvSpPr>
          <p:cNvPr id="5" name="TextBox 4">
            <a:extLst>
              <a:ext uri="{FF2B5EF4-FFF2-40B4-BE49-F238E27FC236}">
                <a16:creationId xmlns:a16="http://schemas.microsoft.com/office/drawing/2014/main" id="{F84FB147-0449-4863-9011-6A4BACA35F86}"/>
              </a:ext>
            </a:extLst>
          </p:cNvPr>
          <p:cNvSpPr txBox="1"/>
          <p:nvPr/>
        </p:nvSpPr>
        <p:spPr>
          <a:xfrm>
            <a:off x="4976031" y="2073499"/>
            <a:ext cx="6377769" cy="2843058"/>
          </a:xfrm>
          <a:prstGeom prst="rect">
            <a:avLst/>
          </a:prstGeom>
        </p:spPr>
        <p:txBody>
          <a:bodyPr vert="horz" lIns="91440" tIns="45720" rIns="91440" bIns="45720" rtlCol="0" anchor="ctr">
            <a:normAutofit/>
          </a:bodyPr>
          <a:lstStyle/>
          <a:p>
            <a:pPr indent="-228600" algn="just" defTabSz="914400">
              <a:lnSpc>
                <a:spcPct val="90000"/>
              </a:lnSpc>
              <a:spcAft>
                <a:spcPts val="600"/>
              </a:spcAft>
              <a:buFont typeface="Arial" panose="020B0604020202020204" pitchFamily="34" charset="0"/>
              <a:buChar char="•"/>
            </a:pPr>
            <a:r>
              <a:rPr lang="en-US" sz="2400" dirty="0"/>
              <a:t>To make reliable ,efficient and low cost wireless brain computer interfacing (WBCI) system to be applied for home automation. </a:t>
            </a:r>
          </a:p>
          <a:p>
            <a:pPr indent="-228600" algn="just" defTabSz="914400">
              <a:lnSpc>
                <a:spcPct val="90000"/>
              </a:lnSpc>
              <a:spcAft>
                <a:spcPts val="600"/>
              </a:spcAft>
              <a:buFont typeface="Arial" panose="020B0604020202020204" pitchFamily="34" charset="0"/>
              <a:buChar char="•"/>
            </a:pPr>
            <a:r>
              <a:rPr lang="en-US" sz="2400" dirty="0"/>
              <a:t>This project proposes a new model to control the home appliances with minimal physical activity. Especially for highly disabled persons</a:t>
            </a:r>
          </a:p>
          <a:p>
            <a:pPr indent="-228600" defTabSz="914400">
              <a:lnSpc>
                <a:spcPct val="90000"/>
              </a:lnSpc>
              <a:spcAft>
                <a:spcPts val="600"/>
              </a:spcAft>
              <a:buFont typeface="Arial" panose="020B0604020202020204" pitchFamily="34" charset="0"/>
              <a:buChar char="•"/>
            </a:pPr>
            <a:endParaRPr lang="en-US" sz="2400" dirty="0"/>
          </a:p>
        </p:txBody>
      </p:sp>
      <p:cxnSp>
        <p:nvCxnSpPr>
          <p:cNvPr id="6" name="Straight Connector 5">
            <a:extLst>
              <a:ext uri="{FF2B5EF4-FFF2-40B4-BE49-F238E27FC236}">
                <a16:creationId xmlns:a16="http://schemas.microsoft.com/office/drawing/2014/main" id="{171F144E-1947-4B21-8BD7-BADDFBD4A077}"/>
              </a:ext>
            </a:extLst>
          </p:cNvPr>
          <p:cNvCxnSpPr>
            <a:cxnSpLocks/>
          </p:cNvCxnSpPr>
          <p:nvPr/>
        </p:nvCxnSpPr>
        <p:spPr>
          <a:xfrm flipV="1">
            <a:off x="1473627" y="1344706"/>
            <a:ext cx="7200794" cy="45023"/>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 name="Footer Placeholder 1">
            <a:extLst>
              <a:ext uri="{FF2B5EF4-FFF2-40B4-BE49-F238E27FC236}">
                <a16:creationId xmlns:a16="http://schemas.microsoft.com/office/drawing/2014/main" id="{0055A775-8B46-4184-BEA3-EF0BCC327EF1}"/>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292186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4E8D-84F2-4BE6-85EE-C176326D4F0C}"/>
              </a:ext>
            </a:extLst>
          </p:cNvPr>
          <p:cNvSpPr>
            <a:spLocks noGrp="1"/>
          </p:cNvSpPr>
          <p:nvPr>
            <p:ph type="title"/>
          </p:nvPr>
        </p:nvSpPr>
        <p:spPr>
          <a:xfrm>
            <a:off x="2832688" y="167033"/>
            <a:ext cx="7172703" cy="858914"/>
          </a:xfrm>
        </p:spPr>
        <p:txBody>
          <a:bodyPr>
            <a:noAutofit/>
          </a:bodyPr>
          <a:lstStyle/>
          <a:p>
            <a:r>
              <a:rPr lang="en-IN" b="1" dirty="0">
                <a:solidFill>
                  <a:srgbClr val="FF0000"/>
                </a:solidFill>
                <a:latin typeface="+mn-lt"/>
              </a:rPr>
              <a:t>LITERATURE REVIEW</a:t>
            </a:r>
          </a:p>
        </p:txBody>
      </p:sp>
      <p:graphicFrame>
        <p:nvGraphicFramePr>
          <p:cNvPr id="4" name="Table 4">
            <a:extLst>
              <a:ext uri="{FF2B5EF4-FFF2-40B4-BE49-F238E27FC236}">
                <a16:creationId xmlns:a16="http://schemas.microsoft.com/office/drawing/2014/main" id="{5E5A8E86-8562-4F04-9007-510C0DAD2D91}"/>
              </a:ext>
            </a:extLst>
          </p:cNvPr>
          <p:cNvGraphicFramePr>
            <a:graphicFrameLocks noGrp="1"/>
          </p:cNvGraphicFramePr>
          <p:nvPr>
            <p:extLst>
              <p:ext uri="{D42A27DB-BD31-4B8C-83A1-F6EECF244321}">
                <p14:modId xmlns:p14="http://schemas.microsoft.com/office/powerpoint/2010/main" val="3580171927"/>
              </p:ext>
            </p:extLst>
          </p:nvPr>
        </p:nvGraphicFramePr>
        <p:xfrm>
          <a:off x="711692" y="1354676"/>
          <a:ext cx="10768615" cy="4148648"/>
        </p:xfrm>
        <a:graphic>
          <a:graphicData uri="http://schemas.openxmlformats.org/drawingml/2006/table">
            <a:tbl>
              <a:tblPr firstRow="1" bandRow="1">
                <a:tableStyleId>{BC89EF96-8CEA-46FF-86C4-4CE0E7609802}</a:tableStyleId>
              </a:tblPr>
              <a:tblGrid>
                <a:gridCol w="1091953">
                  <a:extLst>
                    <a:ext uri="{9D8B030D-6E8A-4147-A177-3AD203B41FA5}">
                      <a16:colId xmlns:a16="http://schemas.microsoft.com/office/drawing/2014/main" val="618531264"/>
                    </a:ext>
                  </a:extLst>
                </a:gridCol>
                <a:gridCol w="2778711">
                  <a:extLst>
                    <a:ext uri="{9D8B030D-6E8A-4147-A177-3AD203B41FA5}">
                      <a16:colId xmlns:a16="http://schemas.microsoft.com/office/drawing/2014/main" val="2252873881"/>
                    </a:ext>
                  </a:extLst>
                </a:gridCol>
                <a:gridCol w="1038687">
                  <a:extLst>
                    <a:ext uri="{9D8B030D-6E8A-4147-A177-3AD203B41FA5}">
                      <a16:colId xmlns:a16="http://schemas.microsoft.com/office/drawing/2014/main" val="912912948"/>
                    </a:ext>
                  </a:extLst>
                </a:gridCol>
                <a:gridCol w="2992870">
                  <a:extLst>
                    <a:ext uri="{9D8B030D-6E8A-4147-A177-3AD203B41FA5}">
                      <a16:colId xmlns:a16="http://schemas.microsoft.com/office/drawing/2014/main" val="1388990012"/>
                    </a:ext>
                  </a:extLst>
                </a:gridCol>
                <a:gridCol w="2866394">
                  <a:extLst>
                    <a:ext uri="{9D8B030D-6E8A-4147-A177-3AD203B41FA5}">
                      <a16:colId xmlns:a16="http://schemas.microsoft.com/office/drawing/2014/main" val="1507190226"/>
                    </a:ext>
                  </a:extLst>
                </a:gridCol>
              </a:tblGrid>
              <a:tr h="567054">
                <a:tc>
                  <a:txBody>
                    <a:bodyPr/>
                    <a:lstStyle/>
                    <a:p>
                      <a:r>
                        <a:rPr lang="en-US" sz="2400" b="1" dirty="0"/>
                        <a:t>SERIAL NO:</a:t>
                      </a:r>
                      <a:endParaRPr lang="en-IN" sz="2400" b="1" dirty="0"/>
                    </a:p>
                  </a:txBody>
                  <a:tcPr/>
                </a:tc>
                <a:tc>
                  <a:txBody>
                    <a:bodyPr/>
                    <a:lstStyle/>
                    <a:p>
                      <a:r>
                        <a:rPr lang="en-US" sz="2400" b="1" dirty="0"/>
                        <a:t>PAPER DETAILS</a:t>
                      </a:r>
                      <a:endParaRPr lang="en-IN" sz="2400" b="1" dirty="0"/>
                    </a:p>
                  </a:txBody>
                  <a:tcPr/>
                </a:tc>
                <a:tc>
                  <a:txBody>
                    <a:bodyPr/>
                    <a:lstStyle/>
                    <a:p>
                      <a:r>
                        <a:rPr lang="en-US" sz="2400" b="1" dirty="0"/>
                        <a:t>YEAR</a:t>
                      </a:r>
                      <a:endParaRPr lang="en-IN" sz="2400" b="1" dirty="0"/>
                    </a:p>
                  </a:txBody>
                  <a:tcPr/>
                </a:tc>
                <a:tc>
                  <a:txBody>
                    <a:bodyPr/>
                    <a:lstStyle/>
                    <a:p>
                      <a:r>
                        <a:rPr lang="en-US" sz="2400" b="1" dirty="0"/>
                        <a:t>PROPOSED METHOD</a:t>
                      </a:r>
                      <a:endParaRPr lang="en-IN" sz="2400" b="1" dirty="0"/>
                    </a:p>
                  </a:txBody>
                  <a:tcPr/>
                </a:tc>
                <a:tc>
                  <a:txBody>
                    <a:bodyPr/>
                    <a:lstStyle/>
                    <a:p>
                      <a:r>
                        <a:rPr lang="en-US" sz="2400" b="1" dirty="0"/>
                        <a:t>DRAWBACK</a:t>
                      </a:r>
                      <a:endParaRPr lang="en-IN" sz="2400" b="1" dirty="0"/>
                    </a:p>
                  </a:txBody>
                  <a:tcPr/>
                </a:tc>
                <a:extLst>
                  <a:ext uri="{0D108BD9-81ED-4DB2-BD59-A6C34878D82A}">
                    <a16:rowId xmlns:a16="http://schemas.microsoft.com/office/drawing/2014/main" val="2094888914"/>
                  </a:ext>
                </a:extLst>
              </a:tr>
              <a:tr h="3325688">
                <a:tc>
                  <a:txBody>
                    <a:bodyPr/>
                    <a:lstStyle/>
                    <a:p>
                      <a:r>
                        <a:rPr lang="en-US" sz="2000" dirty="0"/>
                        <a:t>1</a:t>
                      </a:r>
                      <a:endParaRPr lang="en-IN" sz="2000" dirty="0"/>
                    </a:p>
                  </a:txBody>
                  <a:tcPr/>
                </a:tc>
                <a:tc>
                  <a:txBody>
                    <a:bodyPr/>
                    <a:lstStyle/>
                    <a:p>
                      <a:r>
                        <a:rPr lang="en-US" sz="2000" b="0" i="0" u="none" strike="noStrike" kern="1200" baseline="0" dirty="0">
                          <a:solidFill>
                            <a:schemeClr val="tx1"/>
                          </a:solidFill>
                          <a:latin typeface="+mn-lt"/>
                          <a:ea typeface="+mn-ea"/>
                          <a:cs typeface="+mn-cs"/>
                        </a:rPr>
                        <a:t>Wireless Brain Computer Interface for Smart Home</a:t>
                      </a:r>
                    </a:p>
                    <a:p>
                      <a:r>
                        <a:rPr lang="en-IN" sz="2000" b="0" i="0" u="none" strike="noStrike" kern="1200" baseline="0" dirty="0">
                          <a:solidFill>
                            <a:schemeClr val="tx1"/>
                          </a:solidFill>
                          <a:latin typeface="+mn-lt"/>
                          <a:ea typeface="+mn-ea"/>
                          <a:cs typeface="+mn-cs"/>
                        </a:rPr>
                        <a:t>and Medical System</a:t>
                      </a:r>
                    </a:p>
                    <a:p>
                      <a:r>
                        <a:rPr lang="en-US" sz="2000" b="0" i="0" u="none" strike="noStrike" kern="1200" baseline="0" dirty="0">
                          <a:solidFill>
                            <a:schemeClr val="tx1"/>
                          </a:solidFill>
                          <a:latin typeface="+mn-lt"/>
                          <a:ea typeface="+mn-ea"/>
                          <a:cs typeface="+mn-cs"/>
                        </a:rPr>
                        <a:t>© Springer Science+Business Media, LLC, part of Springer Nature 2018</a:t>
                      </a:r>
                      <a:endParaRPr lang="en-IN" sz="2000" dirty="0"/>
                    </a:p>
                  </a:txBody>
                  <a:tcPr/>
                </a:tc>
                <a:tc>
                  <a:txBody>
                    <a:bodyPr/>
                    <a:lstStyle/>
                    <a:p>
                      <a:r>
                        <a:rPr lang="en-US" sz="2000" dirty="0"/>
                        <a:t>2018</a:t>
                      </a:r>
                      <a:endParaRPr lang="en-IN" sz="2000" dirty="0"/>
                    </a:p>
                  </a:txBody>
                  <a:tcPr/>
                </a:tc>
                <a:tc>
                  <a:txBody>
                    <a:bodyPr/>
                    <a:lstStyle/>
                    <a:p>
                      <a:pPr marL="285750" indent="-285750">
                        <a:buFont typeface="Wingdings" panose="05000000000000000000" pitchFamily="2" charset="2"/>
                        <a:buChar char="Ø"/>
                      </a:pPr>
                      <a:r>
                        <a:rPr lang="en-US" sz="2000" dirty="0"/>
                        <a:t>The research paper</a:t>
                      </a:r>
                    </a:p>
                    <a:p>
                      <a:pPr marL="0" indent="0">
                        <a:buFont typeface="Wingdings" panose="05000000000000000000" pitchFamily="2" charset="2"/>
                        <a:buNone/>
                      </a:pPr>
                      <a:r>
                        <a:rPr lang="en-US" sz="2000" dirty="0"/>
                        <a:t>    contains BCI application.</a:t>
                      </a:r>
                    </a:p>
                    <a:p>
                      <a:pPr marL="285750" indent="-285750">
                        <a:buFont typeface="Wingdings" panose="05000000000000000000" pitchFamily="2" charset="2"/>
                        <a:buChar char="Ø"/>
                      </a:pPr>
                      <a:r>
                        <a:rPr lang="en-US" sz="2000" dirty="0"/>
                        <a:t>It is achieved by two microcontroller and neurosky headband.</a:t>
                      </a:r>
                    </a:p>
                    <a:p>
                      <a:pPr marL="285750" indent="-285750">
                        <a:buFont typeface="Wingdings" panose="05000000000000000000" pitchFamily="2" charset="2"/>
                        <a:buChar char="Ø"/>
                      </a:pPr>
                      <a:r>
                        <a:rPr lang="en-US" sz="2000" dirty="0"/>
                        <a:t>It uses Arduino board to detect the parameter .</a:t>
                      </a:r>
                    </a:p>
                    <a:p>
                      <a:pPr marL="285750" indent="-285750">
                        <a:buFont typeface="Wingdings" panose="05000000000000000000" pitchFamily="2" charset="2"/>
                        <a:buChar char="Ø"/>
                      </a:pPr>
                      <a:r>
                        <a:rPr lang="en-US" sz="2000" dirty="0"/>
                        <a:t>It also uses the same to control the appliances.</a:t>
                      </a:r>
                      <a:endParaRPr lang="en-IN" sz="2000" dirty="0"/>
                    </a:p>
                  </a:txBody>
                  <a:tcPr/>
                </a:tc>
                <a:tc>
                  <a:txBody>
                    <a:bodyPr/>
                    <a:lstStyle/>
                    <a:p>
                      <a:pPr marL="285750" indent="-285750">
                        <a:buFont typeface="Wingdings" panose="05000000000000000000" pitchFamily="2" charset="2"/>
                        <a:buChar char="Ø"/>
                      </a:pPr>
                      <a:r>
                        <a:rPr lang="en-US" sz="2000" dirty="0"/>
                        <a:t>Less data acquiring which there after reduces the number controllable device.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000" dirty="0"/>
                        <a:t>Only using eyeblink</a:t>
                      </a:r>
                    </a:p>
                    <a:p>
                      <a:pPr marL="285750" indent="-285750">
                        <a:buFont typeface="Wingdings" panose="05000000000000000000" pitchFamily="2" charset="2"/>
                        <a:buChar char="Ø"/>
                      </a:pPr>
                      <a:r>
                        <a:rPr lang="en-US" sz="2000" dirty="0"/>
                        <a:t>Uses lot of Bluetooth module</a:t>
                      </a:r>
                    </a:p>
                  </a:txBody>
                  <a:tcPr/>
                </a:tc>
                <a:extLst>
                  <a:ext uri="{0D108BD9-81ED-4DB2-BD59-A6C34878D82A}">
                    <a16:rowId xmlns:a16="http://schemas.microsoft.com/office/drawing/2014/main" val="3579075022"/>
                  </a:ext>
                </a:extLst>
              </a:tr>
            </a:tbl>
          </a:graphicData>
        </a:graphic>
      </p:graphicFrame>
      <p:cxnSp>
        <p:nvCxnSpPr>
          <p:cNvPr id="5" name="Straight Connector 4">
            <a:extLst>
              <a:ext uri="{FF2B5EF4-FFF2-40B4-BE49-F238E27FC236}">
                <a16:creationId xmlns:a16="http://schemas.microsoft.com/office/drawing/2014/main" id="{99113D70-DFC1-4636-BCFF-BA5C6BFFADF5}"/>
              </a:ext>
            </a:extLst>
          </p:cNvPr>
          <p:cNvCxnSpPr>
            <a:cxnSpLocks/>
          </p:cNvCxnSpPr>
          <p:nvPr/>
        </p:nvCxnSpPr>
        <p:spPr>
          <a:xfrm>
            <a:off x="2832688" y="1025947"/>
            <a:ext cx="4933086" cy="0"/>
          </a:xfrm>
          <a:prstGeom prst="line">
            <a:avLst/>
          </a:prstGeom>
          <a:ln/>
        </p:spPr>
        <p:style>
          <a:lnRef idx="3">
            <a:schemeClr val="accent2"/>
          </a:lnRef>
          <a:fillRef idx="0">
            <a:schemeClr val="accent2"/>
          </a:fillRef>
          <a:effectRef idx="2">
            <a:schemeClr val="accent2"/>
          </a:effectRef>
          <a:fontRef idx="minor">
            <a:schemeClr val="tx1"/>
          </a:fontRef>
        </p:style>
      </p:cxnSp>
      <p:sp>
        <p:nvSpPr>
          <p:cNvPr id="3" name="Footer Placeholder 2">
            <a:extLst>
              <a:ext uri="{FF2B5EF4-FFF2-40B4-BE49-F238E27FC236}">
                <a16:creationId xmlns:a16="http://schemas.microsoft.com/office/drawing/2014/main" id="{8D448DC9-E1CD-4D15-9523-163AF89A18B2}"/>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113216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2687BF1-0B01-4D13-BFD9-6F06B5EC6B7F}"/>
              </a:ext>
            </a:extLst>
          </p:cNvPr>
          <p:cNvGraphicFramePr>
            <a:graphicFrameLocks noGrp="1"/>
          </p:cNvGraphicFramePr>
          <p:nvPr>
            <p:extLst>
              <p:ext uri="{D42A27DB-BD31-4B8C-83A1-F6EECF244321}">
                <p14:modId xmlns:p14="http://schemas.microsoft.com/office/powerpoint/2010/main" val="2328979932"/>
              </p:ext>
            </p:extLst>
          </p:nvPr>
        </p:nvGraphicFramePr>
        <p:xfrm>
          <a:off x="553182" y="1162999"/>
          <a:ext cx="10752594" cy="5193350"/>
        </p:xfrm>
        <a:graphic>
          <a:graphicData uri="http://schemas.openxmlformats.org/drawingml/2006/table">
            <a:tbl>
              <a:tblPr firstRow="1" bandRow="1">
                <a:tableStyleId>{BC89EF96-8CEA-46FF-86C4-4CE0E7609802}</a:tableStyleId>
              </a:tblPr>
              <a:tblGrid>
                <a:gridCol w="1242642">
                  <a:extLst>
                    <a:ext uri="{9D8B030D-6E8A-4147-A177-3AD203B41FA5}">
                      <a16:colId xmlns:a16="http://schemas.microsoft.com/office/drawing/2014/main" val="618531264"/>
                    </a:ext>
                  </a:extLst>
                </a:gridCol>
                <a:gridCol w="2470440">
                  <a:extLst>
                    <a:ext uri="{9D8B030D-6E8A-4147-A177-3AD203B41FA5}">
                      <a16:colId xmlns:a16="http://schemas.microsoft.com/office/drawing/2014/main" val="2252873881"/>
                    </a:ext>
                  </a:extLst>
                </a:gridCol>
                <a:gridCol w="890915">
                  <a:extLst>
                    <a:ext uri="{9D8B030D-6E8A-4147-A177-3AD203B41FA5}">
                      <a16:colId xmlns:a16="http://schemas.microsoft.com/office/drawing/2014/main" val="912912948"/>
                    </a:ext>
                  </a:extLst>
                </a:gridCol>
                <a:gridCol w="3148378">
                  <a:extLst>
                    <a:ext uri="{9D8B030D-6E8A-4147-A177-3AD203B41FA5}">
                      <a16:colId xmlns:a16="http://schemas.microsoft.com/office/drawing/2014/main" val="64651771"/>
                    </a:ext>
                  </a:extLst>
                </a:gridCol>
                <a:gridCol w="3000219">
                  <a:extLst>
                    <a:ext uri="{9D8B030D-6E8A-4147-A177-3AD203B41FA5}">
                      <a16:colId xmlns:a16="http://schemas.microsoft.com/office/drawing/2014/main" val="1388990012"/>
                    </a:ext>
                  </a:extLst>
                </a:gridCol>
              </a:tblGrid>
              <a:tr h="723112">
                <a:tc>
                  <a:txBody>
                    <a:bodyPr/>
                    <a:lstStyle/>
                    <a:p>
                      <a:r>
                        <a:rPr lang="en-US" sz="2400" dirty="0"/>
                        <a:t>SERIAL NO:</a:t>
                      </a:r>
                      <a:endParaRPr lang="en-IN" sz="2400" dirty="0"/>
                    </a:p>
                  </a:txBody>
                  <a:tcPr/>
                </a:tc>
                <a:tc>
                  <a:txBody>
                    <a:bodyPr/>
                    <a:lstStyle/>
                    <a:p>
                      <a:r>
                        <a:rPr lang="en-US" sz="2400" dirty="0"/>
                        <a:t>PAPER DETAILS</a:t>
                      </a:r>
                      <a:endParaRPr lang="en-IN" sz="2400" dirty="0"/>
                    </a:p>
                  </a:txBody>
                  <a:tcPr/>
                </a:tc>
                <a:tc>
                  <a:txBody>
                    <a:bodyPr/>
                    <a:lstStyle/>
                    <a:p>
                      <a:r>
                        <a:rPr lang="en-US" sz="2400" dirty="0"/>
                        <a:t>YEAR</a:t>
                      </a:r>
                      <a:endParaRPr lang="en-IN" sz="2400" dirty="0"/>
                    </a:p>
                  </a:txBody>
                  <a:tcPr/>
                </a:tc>
                <a:tc>
                  <a:txBody>
                    <a:bodyPr/>
                    <a:lstStyle/>
                    <a:p>
                      <a:r>
                        <a:rPr lang="en-US" sz="2400" dirty="0"/>
                        <a:t>PROPOSED METHOD</a:t>
                      </a:r>
                      <a:endParaRPr lang="en-IN" sz="2400" dirty="0"/>
                    </a:p>
                  </a:txBody>
                  <a:tcPr/>
                </a:tc>
                <a:tc>
                  <a:txBody>
                    <a:bodyPr/>
                    <a:lstStyle/>
                    <a:p>
                      <a:r>
                        <a:rPr lang="en-US" sz="2400" dirty="0"/>
                        <a:t>DRAWBACK</a:t>
                      </a:r>
                      <a:endParaRPr lang="en-IN" sz="2400" dirty="0"/>
                    </a:p>
                  </a:txBody>
                  <a:tcPr/>
                </a:tc>
                <a:extLst>
                  <a:ext uri="{0D108BD9-81ED-4DB2-BD59-A6C34878D82A}">
                    <a16:rowId xmlns:a16="http://schemas.microsoft.com/office/drawing/2014/main" val="2094888914"/>
                  </a:ext>
                </a:extLst>
              </a:tr>
              <a:tr h="4370390">
                <a:tc>
                  <a:txBody>
                    <a:bodyPr/>
                    <a:lstStyle/>
                    <a:p>
                      <a:r>
                        <a:rPr lang="en-US" sz="2000" dirty="0"/>
                        <a:t>2</a:t>
                      </a:r>
                      <a:endParaRPr lang="en-IN" sz="2000" dirty="0"/>
                    </a:p>
                  </a:txBody>
                  <a:tcPr/>
                </a:tc>
                <a:tc>
                  <a:txBody>
                    <a:bodyPr/>
                    <a:lstStyle/>
                    <a:p>
                      <a:r>
                        <a:rPr lang="en-IN" sz="2000" b="0" i="0" u="none" strike="noStrike" kern="1200" baseline="0" dirty="0">
                          <a:solidFill>
                            <a:schemeClr val="tx1"/>
                          </a:solidFill>
                          <a:latin typeface="+mn-lt"/>
                          <a:ea typeface="+mn-ea"/>
                          <a:cs typeface="+mn-cs"/>
                        </a:rPr>
                        <a:t>Controlling Home Appliances through</a:t>
                      </a:r>
                    </a:p>
                    <a:p>
                      <a:r>
                        <a:rPr lang="en-IN" sz="2000" b="0" i="0" u="none" strike="noStrike" kern="1200" baseline="0" dirty="0">
                          <a:solidFill>
                            <a:schemeClr val="tx1"/>
                          </a:solidFill>
                          <a:latin typeface="+mn-lt"/>
                          <a:ea typeface="+mn-ea"/>
                          <a:cs typeface="+mn-cs"/>
                        </a:rPr>
                        <a:t>Thought Commands</a:t>
                      </a:r>
                    </a:p>
                    <a:p>
                      <a:r>
                        <a:rPr lang="en-IN" sz="2000" b="0" i="1" u="none" strike="noStrike" kern="1200" baseline="0" dirty="0">
                          <a:solidFill>
                            <a:schemeClr val="tx1"/>
                          </a:solidFill>
                          <a:latin typeface="+mn-lt"/>
                          <a:ea typeface="+mn-ea"/>
                          <a:cs typeface="+mn-cs"/>
                        </a:rPr>
                        <a:t>Sri Lanka.</a:t>
                      </a:r>
                      <a:r>
                        <a:rPr lang="en-US" sz="2000" b="0" i="0" u="none" strike="noStrike" kern="1200" baseline="0" dirty="0">
                          <a:solidFill>
                            <a:schemeClr val="tx1"/>
                          </a:solidFill>
                          <a:latin typeface="+mn-lt"/>
                          <a:ea typeface="+mn-ea"/>
                          <a:cs typeface="+mn-cs"/>
                        </a:rPr>
                        <a:t> </a:t>
                      </a:r>
                    </a:p>
                    <a:p>
                      <a:r>
                        <a:rPr lang="en-US" sz="2000" b="0" i="0" u="none" strike="noStrike" kern="1200" baseline="0" dirty="0">
                          <a:solidFill>
                            <a:schemeClr val="tx1"/>
                          </a:solidFill>
                          <a:latin typeface="+mn-lt"/>
                          <a:ea typeface="+mn-ea"/>
                          <a:cs typeface="+mn-cs"/>
                        </a:rPr>
                        <a:t>2018 International Conference on Advances in ICT for Emerging Regions (ICTer) : 309 - 315</a:t>
                      </a:r>
                      <a:endParaRPr lang="en-IN" sz="2000" dirty="0"/>
                    </a:p>
                  </a:txBody>
                  <a:tcPr/>
                </a:tc>
                <a:tc>
                  <a:txBody>
                    <a:bodyPr/>
                    <a:lstStyle/>
                    <a:p>
                      <a:r>
                        <a:rPr lang="en-US" sz="1800" dirty="0"/>
                        <a:t>2018</a:t>
                      </a:r>
                      <a:endParaRPr lang="en-IN" sz="1800" dirty="0"/>
                    </a:p>
                  </a:txBody>
                  <a:tcPr/>
                </a:tc>
                <a:tc>
                  <a:txBody>
                    <a:bodyPr/>
                    <a:lstStyle/>
                    <a:p>
                      <a:pPr marL="285750" indent="-285750">
                        <a:buFont typeface="Wingdings" panose="05000000000000000000" pitchFamily="2" charset="2"/>
                        <a:buChar char="Ø"/>
                      </a:pPr>
                      <a:r>
                        <a:rPr lang="en-US" sz="2000" dirty="0"/>
                        <a:t>It uses neurosky headband which is non invasive type to collect raw data then sends wirelessly to mobile for processing .</a:t>
                      </a:r>
                    </a:p>
                    <a:p>
                      <a:pPr marL="285750" indent="-285750">
                        <a:buFont typeface="Wingdings" panose="05000000000000000000" pitchFamily="2" charset="2"/>
                        <a:buChar char="Ø"/>
                      </a:pPr>
                      <a:r>
                        <a:rPr lang="en-US" sz="2000" dirty="0"/>
                        <a:t>Then the data is processed and sent to respective indicator placed which is used as reference to toggle device.</a:t>
                      </a:r>
                      <a:endParaRPr lang="en-IN" sz="2000" dirty="0"/>
                    </a:p>
                  </a:txBody>
                  <a:tcPr/>
                </a:tc>
                <a:tc>
                  <a:txBody>
                    <a:bodyPr/>
                    <a:lstStyle/>
                    <a:p>
                      <a:pPr marL="285750" indent="-285750">
                        <a:buFont typeface="Wingdings" panose="05000000000000000000" pitchFamily="2" charset="2"/>
                        <a:buChar char="Ø"/>
                      </a:pPr>
                      <a:r>
                        <a:rPr lang="en-US" sz="2000" dirty="0"/>
                        <a:t>Less data acquiring  due to simple programming.</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000" dirty="0"/>
                        <a:t>Set of rules is not there but uses controller box for indication which increases hardware requirement a lot.</a:t>
                      </a:r>
                    </a:p>
                    <a:p>
                      <a:pPr marL="285750" indent="-285750">
                        <a:buFont typeface="Wingdings" panose="05000000000000000000" pitchFamily="2" charset="2"/>
                        <a:buChar char="Ø"/>
                      </a:pPr>
                      <a:r>
                        <a:rPr lang="en-US" sz="2000" dirty="0"/>
                        <a:t>More attention of user is needed and should be in front of indicator box while controlling.</a:t>
                      </a:r>
                    </a:p>
                  </a:txBody>
                  <a:tcPr/>
                </a:tc>
                <a:extLst>
                  <a:ext uri="{0D108BD9-81ED-4DB2-BD59-A6C34878D82A}">
                    <a16:rowId xmlns:a16="http://schemas.microsoft.com/office/drawing/2014/main" val="3579075022"/>
                  </a:ext>
                </a:extLst>
              </a:tr>
            </a:tbl>
          </a:graphicData>
        </a:graphic>
      </p:graphicFrame>
      <p:sp>
        <p:nvSpPr>
          <p:cNvPr id="2" name="Rectangle 1">
            <a:extLst>
              <a:ext uri="{FF2B5EF4-FFF2-40B4-BE49-F238E27FC236}">
                <a16:creationId xmlns:a16="http://schemas.microsoft.com/office/drawing/2014/main" id="{826E38E3-1E94-483E-8CEE-D006402CD28D}"/>
              </a:ext>
            </a:extLst>
          </p:cNvPr>
          <p:cNvSpPr/>
          <p:nvPr/>
        </p:nvSpPr>
        <p:spPr>
          <a:xfrm>
            <a:off x="3132467" y="136525"/>
            <a:ext cx="7031949" cy="769441"/>
          </a:xfrm>
          <a:prstGeom prst="rect">
            <a:avLst/>
          </a:prstGeom>
        </p:spPr>
        <p:txBody>
          <a:bodyPr wrap="square">
            <a:spAutoFit/>
          </a:bodyPr>
          <a:lstStyle/>
          <a:p>
            <a:r>
              <a:rPr lang="en-IN" sz="4400" b="1" dirty="0">
                <a:solidFill>
                  <a:srgbClr val="FF0000"/>
                </a:solidFill>
              </a:rPr>
              <a:t>LITERATURE REVIEW</a:t>
            </a:r>
          </a:p>
        </p:txBody>
      </p:sp>
      <p:cxnSp>
        <p:nvCxnSpPr>
          <p:cNvPr id="5" name="Straight Connector 4">
            <a:extLst>
              <a:ext uri="{FF2B5EF4-FFF2-40B4-BE49-F238E27FC236}">
                <a16:creationId xmlns:a16="http://schemas.microsoft.com/office/drawing/2014/main" id="{CA920D19-6CC4-4238-BF87-05C9CB8ADBBD}"/>
              </a:ext>
            </a:extLst>
          </p:cNvPr>
          <p:cNvCxnSpPr>
            <a:cxnSpLocks/>
          </p:cNvCxnSpPr>
          <p:nvPr/>
        </p:nvCxnSpPr>
        <p:spPr>
          <a:xfrm>
            <a:off x="3138453" y="905966"/>
            <a:ext cx="484534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 name="Footer Placeholder 2">
            <a:extLst>
              <a:ext uri="{FF2B5EF4-FFF2-40B4-BE49-F238E27FC236}">
                <a16:creationId xmlns:a16="http://schemas.microsoft.com/office/drawing/2014/main" id="{62157A95-B81F-429D-BCF1-AB2659FC06AC}"/>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356178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F8E3-D44B-456A-B175-77E26AB076B6}"/>
              </a:ext>
            </a:extLst>
          </p:cNvPr>
          <p:cNvSpPr>
            <a:spLocks noGrp="1"/>
          </p:cNvSpPr>
          <p:nvPr>
            <p:ph type="title"/>
          </p:nvPr>
        </p:nvSpPr>
        <p:spPr>
          <a:xfrm>
            <a:off x="1381687" y="271438"/>
            <a:ext cx="8836511" cy="677577"/>
          </a:xfrm>
        </p:spPr>
        <p:txBody>
          <a:bodyPr>
            <a:noAutofit/>
          </a:bodyPr>
          <a:lstStyle/>
          <a:p>
            <a:r>
              <a:rPr lang="en-US" b="1" dirty="0">
                <a:solidFill>
                  <a:srgbClr val="FF0000"/>
                </a:solidFill>
                <a:latin typeface="+mn-lt"/>
              </a:rPr>
              <a:t>EXISTING METHOD BLOCK DIAGRAM</a:t>
            </a:r>
            <a:endParaRPr lang="en-IN" b="1" dirty="0">
              <a:solidFill>
                <a:srgbClr val="FF0000"/>
              </a:solidFill>
              <a:latin typeface="+mn-lt"/>
            </a:endParaRPr>
          </a:p>
        </p:txBody>
      </p:sp>
      <p:sp>
        <p:nvSpPr>
          <p:cNvPr id="7" name="Rectangle 6">
            <a:extLst>
              <a:ext uri="{FF2B5EF4-FFF2-40B4-BE49-F238E27FC236}">
                <a16:creationId xmlns:a16="http://schemas.microsoft.com/office/drawing/2014/main" id="{BE882407-C685-4B55-B052-26EDCA9CBBAE}"/>
              </a:ext>
            </a:extLst>
          </p:cNvPr>
          <p:cNvSpPr/>
          <p:nvPr/>
        </p:nvSpPr>
        <p:spPr>
          <a:xfrm>
            <a:off x="5788240" y="1941057"/>
            <a:ext cx="4376691" cy="18199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E4BA86ED-37A9-4543-9B45-66BCD5854B70}"/>
              </a:ext>
            </a:extLst>
          </p:cNvPr>
          <p:cNvSpPr/>
          <p:nvPr/>
        </p:nvSpPr>
        <p:spPr>
          <a:xfrm>
            <a:off x="5859262" y="2552327"/>
            <a:ext cx="1216240" cy="86779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Bluetooth module</a:t>
            </a:r>
            <a:endParaRPr lang="en-IN" b="1" dirty="0"/>
          </a:p>
        </p:txBody>
      </p:sp>
      <p:sp>
        <p:nvSpPr>
          <p:cNvPr id="9" name="Rectangle 8">
            <a:extLst>
              <a:ext uri="{FF2B5EF4-FFF2-40B4-BE49-F238E27FC236}">
                <a16:creationId xmlns:a16="http://schemas.microsoft.com/office/drawing/2014/main" id="{0009196C-19D8-4A97-BF46-D44A9970B0EB}"/>
              </a:ext>
            </a:extLst>
          </p:cNvPr>
          <p:cNvSpPr/>
          <p:nvPr/>
        </p:nvSpPr>
        <p:spPr>
          <a:xfrm>
            <a:off x="7497191" y="2506830"/>
            <a:ext cx="1393794" cy="8811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Arduino UNO</a:t>
            </a:r>
            <a:endParaRPr lang="en-IN" b="1" dirty="0"/>
          </a:p>
        </p:txBody>
      </p:sp>
      <p:sp>
        <p:nvSpPr>
          <p:cNvPr id="10" name="Rectangle 9">
            <a:extLst>
              <a:ext uri="{FF2B5EF4-FFF2-40B4-BE49-F238E27FC236}">
                <a16:creationId xmlns:a16="http://schemas.microsoft.com/office/drawing/2014/main" id="{0B4D4B55-60EC-4443-B6E6-75904742EF4A}"/>
              </a:ext>
            </a:extLst>
          </p:cNvPr>
          <p:cNvSpPr/>
          <p:nvPr/>
        </p:nvSpPr>
        <p:spPr>
          <a:xfrm>
            <a:off x="9206143" y="2139518"/>
            <a:ext cx="861134" cy="52378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Light bulb</a:t>
            </a:r>
            <a:endParaRPr lang="en-IN" b="1" dirty="0"/>
          </a:p>
        </p:txBody>
      </p:sp>
      <p:sp>
        <p:nvSpPr>
          <p:cNvPr id="12" name="Rectangle 11">
            <a:extLst>
              <a:ext uri="{FF2B5EF4-FFF2-40B4-BE49-F238E27FC236}">
                <a16:creationId xmlns:a16="http://schemas.microsoft.com/office/drawing/2014/main" id="{A2488B18-0903-4C7F-ACC6-83F39FCA03B0}"/>
              </a:ext>
            </a:extLst>
          </p:cNvPr>
          <p:cNvSpPr/>
          <p:nvPr/>
        </p:nvSpPr>
        <p:spPr>
          <a:xfrm>
            <a:off x="9186167" y="3159692"/>
            <a:ext cx="861134" cy="52378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fan</a:t>
            </a:r>
            <a:endParaRPr lang="en-IN" b="1" dirty="0"/>
          </a:p>
        </p:txBody>
      </p:sp>
      <p:sp>
        <p:nvSpPr>
          <p:cNvPr id="13" name="Arrow: Right 12">
            <a:extLst>
              <a:ext uri="{FF2B5EF4-FFF2-40B4-BE49-F238E27FC236}">
                <a16:creationId xmlns:a16="http://schemas.microsoft.com/office/drawing/2014/main" id="{FF87C501-F2F1-4CD5-AD08-9F5B450AE317}"/>
              </a:ext>
            </a:extLst>
          </p:cNvPr>
          <p:cNvSpPr/>
          <p:nvPr/>
        </p:nvSpPr>
        <p:spPr>
          <a:xfrm>
            <a:off x="7075502" y="2866728"/>
            <a:ext cx="421689" cy="238990"/>
          </a:xfrm>
          <a:prstGeom prst="rightArrow">
            <a:avLst/>
          </a:prstGeom>
          <a:solidFill>
            <a:schemeClr val="tx1">
              <a:lumMod val="95000"/>
              <a:lumOff val="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 name="Straight Connector 14">
            <a:extLst>
              <a:ext uri="{FF2B5EF4-FFF2-40B4-BE49-F238E27FC236}">
                <a16:creationId xmlns:a16="http://schemas.microsoft.com/office/drawing/2014/main" id="{D78FB888-2DDE-45EF-ADAD-84C62EA078C8}"/>
              </a:ext>
            </a:extLst>
          </p:cNvPr>
          <p:cNvCxnSpPr>
            <a:cxnSpLocks/>
          </p:cNvCxnSpPr>
          <p:nvPr/>
        </p:nvCxnSpPr>
        <p:spPr>
          <a:xfrm>
            <a:off x="9017492" y="2401409"/>
            <a:ext cx="0" cy="1018710"/>
          </a:xfrm>
          <a:prstGeom prst="line">
            <a:avLst/>
          </a:prstGeom>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E412852A-525B-488E-BEE1-D33509CE14DB}"/>
              </a:ext>
            </a:extLst>
          </p:cNvPr>
          <p:cNvCxnSpPr>
            <a:cxnSpLocks/>
          </p:cNvCxnSpPr>
          <p:nvPr/>
        </p:nvCxnSpPr>
        <p:spPr>
          <a:xfrm>
            <a:off x="9037468" y="2401409"/>
            <a:ext cx="168675"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BE1E5A53-B95D-4D1B-A7F6-5042D4880563}"/>
              </a:ext>
            </a:extLst>
          </p:cNvPr>
          <p:cNvCxnSpPr>
            <a:cxnSpLocks/>
            <a:endCxn id="12" idx="1"/>
          </p:cNvCxnSpPr>
          <p:nvPr/>
        </p:nvCxnSpPr>
        <p:spPr>
          <a:xfrm>
            <a:off x="9017492" y="3421583"/>
            <a:ext cx="168675" cy="1"/>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CF929AA6-152F-4F1C-8F11-1B56393D2627}"/>
              </a:ext>
            </a:extLst>
          </p:cNvPr>
          <p:cNvCxnSpPr>
            <a:cxnSpLocks/>
            <a:stCxn id="9" idx="3"/>
          </p:cNvCxnSpPr>
          <p:nvPr/>
        </p:nvCxnSpPr>
        <p:spPr>
          <a:xfrm flipV="1">
            <a:off x="8890985" y="2947384"/>
            <a:ext cx="126507" cy="1"/>
          </a:xfrm>
          <a:prstGeom prst="line">
            <a:avLst/>
          </a:prstGeom>
        </p:spPr>
        <p:style>
          <a:lnRef idx="2">
            <a:schemeClr val="dk1"/>
          </a:lnRef>
          <a:fillRef idx="0">
            <a:schemeClr val="dk1"/>
          </a:fillRef>
          <a:effectRef idx="1">
            <a:schemeClr val="dk1"/>
          </a:effectRef>
          <a:fontRef idx="minor">
            <a:schemeClr val="tx1"/>
          </a:fontRef>
        </p:style>
      </p:cxnSp>
      <p:sp>
        <p:nvSpPr>
          <p:cNvPr id="43" name="Rectangle 42">
            <a:extLst>
              <a:ext uri="{FF2B5EF4-FFF2-40B4-BE49-F238E27FC236}">
                <a16:creationId xmlns:a16="http://schemas.microsoft.com/office/drawing/2014/main" id="{BEDF3CFD-6B32-422D-9EA8-9D16DAB9FB69}"/>
              </a:ext>
            </a:extLst>
          </p:cNvPr>
          <p:cNvSpPr/>
          <p:nvPr/>
        </p:nvSpPr>
        <p:spPr>
          <a:xfrm>
            <a:off x="5788240" y="4159541"/>
            <a:ext cx="4429958" cy="18199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a:extLst>
              <a:ext uri="{FF2B5EF4-FFF2-40B4-BE49-F238E27FC236}">
                <a16:creationId xmlns:a16="http://schemas.microsoft.com/office/drawing/2014/main" id="{092E9248-C268-45A7-ACC1-5913F9277CF6}"/>
              </a:ext>
            </a:extLst>
          </p:cNvPr>
          <p:cNvSpPr/>
          <p:nvPr/>
        </p:nvSpPr>
        <p:spPr>
          <a:xfrm>
            <a:off x="5865920" y="4635606"/>
            <a:ext cx="1216240" cy="86779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Bluetooth module</a:t>
            </a:r>
            <a:endParaRPr lang="en-IN" b="1" dirty="0"/>
          </a:p>
        </p:txBody>
      </p:sp>
      <p:sp>
        <p:nvSpPr>
          <p:cNvPr id="45" name="Rectangle 44">
            <a:extLst>
              <a:ext uri="{FF2B5EF4-FFF2-40B4-BE49-F238E27FC236}">
                <a16:creationId xmlns:a16="http://schemas.microsoft.com/office/drawing/2014/main" id="{79D46D6A-51EA-4B80-9C70-75C8ED036B2B}"/>
              </a:ext>
            </a:extLst>
          </p:cNvPr>
          <p:cNvSpPr/>
          <p:nvPr/>
        </p:nvSpPr>
        <p:spPr>
          <a:xfrm>
            <a:off x="7497191" y="4635606"/>
            <a:ext cx="1393794" cy="88110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Arduino</a:t>
            </a:r>
          </a:p>
          <a:p>
            <a:pPr algn="ctr"/>
            <a:r>
              <a:rPr lang="en-US" b="1" dirty="0"/>
              <a:t>UNO</a:t>
            </a:r>
            <a:endParaRPr lang="en-IN" b="1" dirty="0"/>
          </a:p>
        </p:txBody>
      </p:sp>
      <p:sp>
        <p:nvSpPr>
          <p:cNvPr id="46" name="Rectangle 45">
            <a:extLst>
              <a:ext uri="{FF2B5EF4-FFF2-40B4-BE49-F238E27FC236}">
                <a16:creationId xmlns:a16="http://schemas.microsoft.com/office/drawing/2014/main" id="{EEDE43C0-9BEF-48C5-9BBF-4A6D0625C6F8}"/>
              </a:ext>
            </a:extLst>
          </p:cNvPr>
          <p:cNvSpPr/>
          <p:nvPr/>
        </p:nvSpPr>
        <p:spPr>
          <a:xfrm>
            <a:off x="9206142" y="4281256"/>
            <a:ext cx="958787" cy="55631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BP monitor</a:t>
            </a:r>
          </a:p>
        </p:txBody>
      </p:sp>
      <p:sp>
        <p:nvSpPr>
          <p:cNvPr id="47" name="Rectangle 46">
            <a:extLst>
              <a:ext uri="{FF2B5EF4-FFF2-40B4-BE49-F238E27FC236}">
                <a16:creationId xmlns:a16="http://schemas.microsoft.com/office/drawing/2014/main" id="{046EC0FE-8756-4887-9618-D5EB48963981}"/>
              </a:ext>
            </a:extLst>
          </p:cNvPr>
          <p:cNvSpPr/>
          <p:nvPr/>
        </p:nvSpPr>
        <p:spPr>
          <a:xfrm>
            <a:off x="9206142" y="5326955"/>
            <a:ext cx="958783" cy="55631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Therapy belt</a:t>
            </a:r>
            <a:endParaRPr lang="en-IN" sz="1600" b="1" dirty="0"/>
          </a:p>
        </p:txBody>
      </p:sp>
      <p:cxnSp>
        <p:nvCxnSpPr>
          <p:cNvPr id="49" name="Straight Connector 48">
            <a:extLst>
              <a:ext uri="{FF2B5EF4-FFF2-40B4-BE49-F238E27FC236}">
                <a16:creationId xmlns:a16="http://schemas.microsoft.com/office/drawing/2014/main" id="{A90DE70A-E84F-4D80-A49F-C387D3FCF25D}"/>
              </a:ext>
            </a:extLst>
          </p:cNvPr>
          <p:cNvCxnSpPr>
            <a:cxnSpLocks/>
          </p:cNvCxnSpPr>
          <p:nvPr/>
        </p:nvCxnSpPr>
        <p:spPr>
          <a:xfrm>
            <a:off x="9037468" y="4570136"/>
            <a:ext cx="0" cy="1018710"/>
          </a:xfrm>
          <a:prstGeom prst="line">
            <a:avLst/>
          </a:prstGeom>
          <a:ln/>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B53340C5-E76A-45A1-B1ED-0FE5E252D609}"/>
              </a:ext>
            </a:extLst>
          </p:cNvPr>
          <p:cNvCxnSpPr>
            <a:cxnSpLocks/>
          </p:cNvCxnSpPr>
          <p:nvPr/>
        </p:nvCxnSpPr>
        <p:spPr>
          <a:xfrm>
            <a:off x="9037468" y="4570135"/>
            <a:ext cx="168675" cy="1"/>
          </a:xfrm>
          <a:prstGeom prst="line">
            <a:avLst/>
          </a:prstGeom>
        </p:spPr>
        <p:style>
          <a:lnRef idx="2">
            <a:schemeClr val="dk1"/>
          </a:lnRef>
          <a:fillRef idx="0">
            <a:schemeClr val="dk1"/>
          </a:fillRef>
          <a:effectRef idx="1">
            <a:schemeClr val="dk1"/>
          </a:effectRef>
          <a:fontRef idx="minor">
            <a:schemeClr val="tx1"/>
          </a:fontRef>
        </p:style>
      </p:cxnSp>
      <p:sp>
        <p:nvSpPr>
          <p:cNvPr id="58" name="Arrow: Right 57">
            <a:extLst>
              <a:ext uri="{FF2B5EF4-FFF2-40B4-BE49-F238E27FC236}">
                <a16:creationId xmlns:a16="http://schemas.microsoft.com/office/drawing/2014/main" id="{A6389A7E-877D-4DBA-A42D-0EF2F80BD038}"/>
              </a:ext>
            </a:extLst>
          </p:cNvPr>
          <p:cNvSpPr/>
          <p:nvPr/>
        </p:nvSpPr>
        <p:spPr>
          <a:xfrm>
            <a:off x="7077720" y="4956665"/>
            <a:ext cx="419471" cy="227894"/>
          </a:xfrm>
          <a:prstGeom prst="rightArrow">
            <a:avLst>
              <a:gd name="adj1" fmla="val 50000"/>
              <a:gd name="adj2" fmla="val 50000"/>
            </a:avLst>
          </a:prstGeom>
          <a:solidFill>
            <a:schemeClr val="tx1">
              <a:lumMod val="95000"/>
              <a:lumOff val="5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6" name="Straight Connector 65">
            <a:extLst>
              <a:ext uri="{FF2B5EF4-FFF2-40B4-BE49-F238E27FC236}">
                <a16:creationId xmlns:a16="http://schemas.microsoft.com/office/drawing/2014/main" id="{8ABE0347-ABCB-4C12-925D-07369BD95837}"/>
              </a:ext>
            </a:extLst>
          </p:cNvPr>
          <p:cNvCxnSpPr>
            <a:cxnSpLocks/>
            <a:endCxn id="47" idx="1"/>
          </p:cNvCxnSpPr>
          <p:nvPr/>
        </p:nvCxnSpPr>
        <p:spPr>
          <a:xfrm>
            <a:off x="9047085" y="5602163"/>
            <a:ext cx="159057" cy="2951"/>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13A82BA1-AB72-4A63-85ED-34158CA1100A}"/>
              </a:ext>
            </a:extLst>
          </p:cNvPr>
          <p:cNvCxnSpPr>
            <a:cxnSpLocks/>
          </p:cNvCxnSpPr>
          <p:nvPr/>
        </p:nvCxnSpPr>
        <p:spPr>
          <a:xfrm flipV="1">
            <a:off x="8910961" y="5069501"/>
            <a:ext cx="126507" cy="1"/>
          </a:xfrm>
          <a:prstGeom prst="line">
            <a:avLst/>
          </a:prstGeom>
        </p:spPr>
        <p:style>
          <a:lnRef idx="2">
            <a:schemeClr val="dk1"/>
          </a:lnRef>
          <a:fillRef idx="0">
            <a:schemeClr val="dk1"/>
          </a:fillRef>
          <a:effectRef idx="1">
            <a:schemeClr val="dk1"/>
          </a:effectRef>
          <a:fontRef idx="minor">
            <a:schemeClr val="tx1"/>
          </a:fontRef>
        </p:style>
      </p:cxnSp>
      <p:sp>
        <p:nvSpPr>
          <p:cNvPr id="73" name="Arrow: Right 72">
            <a:extLst>
              <a:ext uri="{FF2B5EF4-FFF2-40B4-BE49-F238E27FC236}">
                <a16:creationId xmlns:a16="http://schemas.microsoft.com/office/drawing/2014/main" id="{03CF0D8D-94A4-4327-B412-28D1866EE43E}"/>
              </a:ext>
            </a:extLst>
          </p:cNvPr>
          <p:cNvSpPr/>
          <p:nvPr/>
        </p:nvSpPr>
        <p:spPr>
          <a:xfrm rot="5400000">
            <a:off x="7649656" y="3866965"/>
            <a:ext cx="392158" cy="192994"/>
          </a:xfrm>
          <a:prstGeom prst="rightArrow">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Arrow: Right 74">
            <a:extLst>
              <a:ext uri="{FF2B5EF4-FFF2-40B4-BE49-F238E27FC236}">
                <a16:creationId xmlns:a16="http://schemas.microsoft.com/office/drawing/2014/main" id="{52D2E50F-FC04-4155-B77A-2FA38053ED8F}"/>
              </a:ext>
            </a:extLst>
          </p:cNvPr>
          <p:cNvSpPr/>
          <p:nvPr/>
        </p:nvSpPr>
        <p:spPr>
          <a:xfrm>
            <a:off x="4800989" y="2673765"/>
            <a:ext cx="889599" cy="235686"/>
          </a:xfrm>
          <a:prstGeom prst="rightArrow">
            <a:avLst>
              <a:gd name="adj1" fmla="val 50000"/>
              <a:gd name="adj2" fmla="val 147924"/>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Arrow: Right 75">
            <a:extLst>
              <a:ext uri="{FF2B5EF4-FFF2-40B4-BE49-F238E27FC236}">
                <a16:creationId xmlns:a16="http://schemas.microsoft.com/office/drawing/2014/main" id="{D93E872A-4509-4E9D-BCB0-9C3B97054E9E}"/>
              </a:ext>
            </a:extLst>
          </p:cNvPr>
          <p:cNvSpPr/>
          <p:nvPr/>
        </p:nvSpPr>
        <p:spPr>
          <a:xfrm rot="10800000">
            <a:off x="4390588" y="5066716"/>
            <a:ext cx="889599" cy="235686"/>
          </a:xfrm>
          <a:prstGeom prst="rightArrow">
            <a:avLst>
              <a:gd name="adj1" fmla="val 50000"/>
              <a:gd name="adj2" fmla="val 147924"/>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2A46A81E-09C6-4A01-ABE1-BBB38644638D}"/>
              </a:ext>
            </a:extLst>
          </p:cNvPr>
          <p:cNvSpPr txBox="1"/>
          <p:nvPr/>
        </p:nvSpPr>
        <p:spPr>
          <a:xfrm>
            <a:off x="4547584" y="2924478"/>
            <a:ext cx="1143004" cy="523220"/>
          </a:xfrm>
          <a:prstGeom prst="rect">
            <a:avLst/>
          </a:prstGeom>
          <a:noFill/>
        </p:spPr>
        <p:txBody>
          <a:bodyPr wrap="square" rtlCol="0">
            <a:spAutoFit/>
          </a:bodyPr>
          <a:lstStyle/>
          <a:p>
            <a:r>
              <a:rPr lang="en-US" sz="1400" b="1" dirty="0"/>
              <a:t>Wireless data transfer</a:t>
            </a:r>
            <a:endParaRPr lang="en-IN" sz="1400" b="1" dirty="0"/>
          </a:p>
        </p:txBody>
      </p:sp>
      <p:sp>
        <p:nvSpPr>
          <p:cNvPr id="4" name="TextBox 3">
            <a:extLst>
              <a:ext uri="{FF2B5EF4-FFF2-40B4-BE49-F238E27FC236}">
                <a16:creationId xmlns:a16="http://schemas.microsoft.com/office/drawing/2014/main" id="{3780E667-0650-4D6D-B40C-7B31137824BC}"/>
              </a:ext>
            </a:extLst>
          </p:cNvPr>
          <p:cNvSpPr txBox="1"/>
          <p:nvPr/>
        </p:nvSpPr>
        <p:spPr>
          <a:xfrm>
            <a:off x="8003219" y="3808485"/>
            <a:ext cx="3462276" cy="307777"/>
          </a:xfrm>
          <a:prstGeom prst="rect">
            <a:avLst/>
          </a:prstGeom>
          <a:noFill/>
        </p:spPr>
        <p:txBody>
          <a:bodyPr wrap="square" rtlCol="0">
            <a:spAutoFit/>
          </a:bodyPr>
          <a:lstStyle/>
          <a:p>
            <a:r>
              <a:rPr lang="en-US" sz="1400" b="1" dirty="0"/>
              <a:t>Wireless</a:t>
            </a:r>
            <a:r>
              <a:rPr lang="en-US" sz="1400" dirty="0"/>
              <a:t> </a:t>
            </a:r>
            <a:r>
              <a:rPr lang="en-US" sz="1400" b="1" dirty="0"/>
              <a:t>communication</a:t>
            </a:r>
            <a:endParaRPr lang="en-IN" sz="1400" b="1" dirty="0"/>
          </a:p>
        </p:txBody>
      </p:sp>
      <p:sp>
        <p:nvSpPr>
          <p:cNvPr id="5" name="TextBox 4">
            <a:extLst>
              <a:ext uri="{FF2B5EF4-FFF2-40B4-BE49-F238E27FC236}">
                <a16:creationId xmlns:a16="http://schemas.microsoft.com/office/drawing/2014/main" id="{54479BB6-0386-4B83-A6D2-FD9AB4846FEB}"/>
              </a:ext>
            </a:extLst>
          </p:cNvPr>
          <p:cNvSpPr txBox="1"/>
          <p:nvPr/>
        </p:nvSpPr>
        <p:spPr>
          <a:xfrm>
            <a:off x="5788240" y="3781509"/>
            <a:ext cx="1802168" cy="276999"/>
          </a:xfrm>
          <a:prstGeom prst="rect">
            <a:avLst/>
          </a:prstGeom>
          <a:noFill/>
        </p:spPr>
        <p:txBody>
          <a:bodyPr wrap="square" rtlCol="0">
            <a:spAutoFit/>
          </a:bodyPr>
          <a:lstStyle/>
          <a:p>
            <a:r>
              <a:rPr lang="en-US" sz="1200" b="1" dirty="0"/>
              <a:t>Stationary</a:t>
            </a:r>
            <a:r>
              <a:rPr lang="en-US" sz="1200" dirty="0"/>
              <a:t> </a:t>
            </a:r>
            <a:r>
              <a:rPr lang="en-US" sz="1200" b="1" dirty="0"/>
              <a:t>part</a:t>
            </a:r>
            <a:endParaRPr lang="en-IN" sz="1200" b="1" dirty="0"/>
          </a:p>
        </p:txBody>
      </p:sp>
      <p:sp>
        <p:nvSpPr>
          <p:cNvPr id="6" name="TextBox 5">
            <a:extLst>
              <a:ext uri="{FF2B5EF4-FFF2-40B4-BE49-F238E27FC236}">
                <a16:creationId xmlns:a16="http://schemas.microsoft.com/office/drawing/2014/main" id="{1709A750-6DAE-40AF-A415-1F935955A98D}"/>
              </a:ext>
            </a:extLst>
          </p:cNvPr>
          <p:cNvSpPr txBox="1"/>
          <p:nvPr/>
        </p:nvSpPr>
        <p:spPr>
          <a:xfrm>
            <a:off x="5936942" y="6018941"/>
            <a:ext cx="1504764" cy="276999"/>
          </a:xfrm>
          <a:prstGeom prst="rect">
            <a:avLst/>
          </a:prstGeom>
          <a:noFill/>
        </p:spPr>
        <p:txBody>
          <a:bodyPr wrap="square" rtlCol="0">
            <a:spAutoFit/>
          </a:bodyPr>
          <a:lstStyle/>
          <a:p>
            <a:r>
              <a:rPr lang="en-US" sz="1200" b="1" dirty="0"/>
              <a:t>Mobile part</a:t>
            </a:r>
            <a:endParaRPr lang="en-IN" sz="1200" b="1" dirty="0"/>
          </a:p>
        </p:txBody>
      </p:sp>
      <p:sp>
        <p:nvSpPr>
          <p:cNvPr id="11" name="Rectangle: Rounded Corners 10">
            <a:extLst>
              <a:ext uri="{FF2B5EF4-FFF2-40B4-BE49-F238E27FC236}">
                <a16:creationId xmlns:a16="http://schemas.microsoft.com/office/drawing/2014/main" id="{CAA3D8A4-521A-4DE0-A88C-EB1AE5F7D15B}"/>
              </a:ext>
            </a:extLst>
          </p:cNvPr>
          <p:cNvSpPr/>
          <p:nvPr/>
        </p:nvSpPr>
        <p:spPr>
          <a:xfrm>
            <a:off x="3267706" y="3654125"/>
            <a:ext cx="1059627" cy="1635523"/>
          </a:xfrm>
          <a:prstGeom prst="roundRect">
            <a:avLst/>
          </a:pr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ECBCB84-268E-4746-8DCD-DC52778A66C2}"/>
              </a:ext>
            </a:extLst>
          </p:cNvPr>
          <p:cNvSpPr/>
          <p:nvPr/>
        </p:nvSpPr>
        <p:spPr>
          <a:xfrm>
            <a:off x="3391577" y="3925911"/>
            <a:ext cx="762181" cy="111578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Flowchart: Connector 15">
            <a:extLst>
              <a:ext uri="{FF2B5EF4-FFF2-40B4-BE49-F238E27FC236}">
                <a16:creationId xmlns:a16="http://schemas.microsoft.com/office/drawing/2014/main" id="{7E1D0DCA-3489-4C55-9B8A-6577616D29E4}"/>
              </a:ext>
            </a:extLst>
          </p:cNvPr>
          <p:cNvSpPr/>
          <p:nvPr/>
        </p:nvSpPr>
        <p:spPr>
          <a:xfrm>
            <a:off x="3703314" y="5087378"/>
            <a:ext cx="188409" cy="16279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3AB42B26-274F-4B91-AFE4-282F6A7410C3}"/>
              </a:ext>
            </a:extLst>
          </p:cNvPr>
          <p:cNvSpPr/>
          <p:nvPr/>
        </p:nvSpPr>
        <p:spPr>
          <a:xfrm>
            <a:off x="3610039" y="3785625"/>
            <a:ext cx="319596"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0925D9B1-3EA2-47C9-8E7A-925A079F879D}"/>
              </a:ext>
            </a:extLst>
          </p:cNvPr>
          <p:cNvSpPr txBox="1"/>
          <p:nvPr/>
        </p:nvSpPr>
        <p:spPr>
          <a:xfrm>
            <a:off x="3169722" y="5252297"/>
            <a:ext cx="1826580" cy="369332"/>
          </a:xfrm>
          <a:prstGeom prst="rect">
            <a:avLst/>
          </a:prstGeom>
          <a:noFill/>
        </p:spPr>
        <p:txBody>
          <a:bodyPr wrap="square" rtlCol="0">
            <a:spAutoFit/>
          </a:bodyPr>
          <a:lstStyle/>
          <a:p>
            <a:r>
              <a:rPr lang="en-US" b="1" dirty="0"/>
              <a:t>Smart phone</a:t>
            </a:r>
            <a:endParaRPr lang="en-IN" b="1" dirty="0"/>
          </a:p>
        </p:txBody>
      </p:sp>
      <p:sp>
        <p:nvSpPr>
          <p:cNvPr id="19" name="TextBox 18">
            <a:extLst>
              <a:ext uri="{FF2B5EF4-FFF2-40B4-BE49-F238E27FC236}">
                <a16:creationId xmlns:a16="http://schemas.microsoft.com/office/drawing/2014/main" id="{E6AF57F1-DCCF-463C-9981-A579003C50D8}"/>
              </a:ext>
            </a:extLst>
          </p:cNvPr>
          <p:cNvSpPr txBox="1"/>
          <p:nvPr/>
        </p:nvSpPr>
        <p:spPr>
          <a:xfrm>
            <a:off x="4742364" y="5293408"/>
            <a:ext cx="1143004" cy="738664"/>
          </a:xfrm>
          <a:prstGeom prst="rect">
            <a:avLst/>
          </a:prstGeom>
          <a:noFill/>
        </p:spPr>
        <p:txBody>
          <a:bodyPr wrap="square" rtlCol="0">
            <a:spAutoFit/>
          </a:bodyPr>
          <a:lstStyle/>
          <a:p>
            <a:r>
              <a:rPr lang="en-US" sz="1400" b="1" dirty="0"/>
              <a:t>Wireless data receiver</a:t>
            </a:r>
            <a:endParaRPr lang="en-IN" sz="1400" b="1" dirty="0"/>
          </a:p>
        </p:txBody>
      </p:sp>
      <p:sp>
        <p:nvSpPr>
          <p:cNvPr id="24" name="TextBox 23">
            <a:extLst>
              <a:ext uri="{FF2B5EF4-FFF2-40B4-BE49-F238E27FC236}">
                <a16:creationId xmlns:a16="http://schemas.microsoft.com/office/drawing/2014/main" id="{8366D133-A01F-4364-A9C6-110AB465D509}"/>
              </a:ext>
            </a:extLst>
          </p:cNvPr>
          <p:cNvSpPr txBox="1"/>
          <p:nvPr/>
        </p:nvSpPr>
        <p:spPr>
          <a:xfrm>
            <a:off x="2133899" y="2768845"/>
            <a:ext cx="1781450" cy="646331"/>
          </a:xfrm>
          <a:prstGeom prst="rect">
            <a:avLst/>
          </a:prstGeom>
          <a:noFill/>
        </p:spPr>
        <p:txBody>
          <a:bodyPr wrap="square" rtlCol="0">
            <a:spAutoFit/>
          </a:bodyPr>
          <a:lstStyle/>
          <a:p>
            <a:r>
              <a:rPr lang="en-US" b="1" dirty="0" err="1"/>
              <a:t>Neurosky</a:t>
            </a:r>
            <a:r>
              <a:rPr lang="en-US" b="1" dirty="0"/>
              <a:t> EEG headset</a:t>
            </a:r>
            <a:endParaRPr lang="en-IN" b="1" dirty="0"/>
          </a:p>
        </p:txBody>
      </p:sp>
      <p:cxnSp>
        <p:nvCxnSpPr>
          <p:cNvPr id="42" name="Straight Connector 41">
            <a:extLst>
              <a:ext uri="{FF2B5EF4-FFF2-40B4-BE49-F238E27FC236}">
                <a16:creationId xmlns:a16="http://schemas.microsoft.com/office/drawing/2014/main" id="{324D8FE5-816F-4EAC-AEA2-2A41B407FB06}"/>
              </a:ext>
            </a:extLst>
          </p:cNvPr>
          <p:cNvCxnSpPr>
            <a:cxnSpLocks/>
          </p:cNvCxnSpPr>
          <p:nvPr/>
        </p:nvCxnSpPr>
        <p:spPr>
          <a:xfrm>
            <a:off x="1450027" y="1103247"/>
            <a:ext cx="8676426" cy="0"/>
          </a:xfrm>
          <a:prstGeom prst="line">
            <a:avLst/>
          </a:prstGeom>
          <a:ln/>
        </p:spPr>
        <p:style>
          <a:lnRef idx="3">
            <a:schemeClr val="accent2"/>
          </a:lnRef>
          <a:fillRef idx="0">
            <a:schemeClr val="accent2"/>
          </a:fillRef>
          <a:effectRef idx="2">
            <a:schemeClr val="accent2"/>
          </a:effectRef>
          <a:fontRef idx="minor">
            <a:schemeClr val="tx1"/>
          </a:fontRef>
        </p:style>
      </p:cxnSp>
      <p:sp>
        <p:nvSpPr>
          <p:cNvPr id="20" name="Footer Placeholder 19">
            <a:extLst>
              <a:ext uri="{FF2B5EF4-FFF2-40B4-BE49-F238E27FC236}">
                <a16:creationId xmlns:a16="http://schemas.microsoft.com/office/drawing/2014/main" id="{5BC15869-C922-4D75-A83A-DFE568C5B898}"/>
              </a:ext>
            </a:extLst>
          </p:cNvPr>
          <p:cNvSpPr>
            <a:spLocks noGrp="1"/>
          </p:cNvSpPr>
          <p:nvPr>
            <p:ph type="ftr" sz="quarter" idx="11"/>
          </p:nvPr>
        </p:nvSpPr>
        <p:spPr/>
        <p:txBody>
          <a:bodyPr/>
          <a:lstStyle/>
          <a:p>
            <a:r>
              <a:rPr lang="en-US" dirty="0"/>
              <a:t>HOME AUTOMATION USING BRAIN COMPUTER INTERFACE</a:t>
            </a:r>
          </a:p>
        </p:txBody>
      </p:sp>
      <p:pic>
        <p:nvPicPr>
          <p:cNvPr id="41" name="Picture 40">
            <a:extLst>
              <a:ext uri="{FF2B5EF4-FFF2-40B4-BE49-F238E27FC236}">
                <a16:creationId xmlns:a16="http://schemas.microsoft.com/office/drawing/2014/main" id="{246146BE-B6BE-4209-9B7A-AB1F189BE06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1993" y="1893437"/>
            <a:ext cx="2011366" cy="1430705"/>
          </a:xfrm>
          <a:prstGeom prst="rect">
            <a:avLst/>
          </a:prstGeom>
          <a:noFill/>
          <a:ln>
            <a:noFill/>
          </a:ln>
        </p:spPr>
      </p:pic>
    </p:spTree>
    <p:extLst>
      <p:ext uri="{BB962C8B-B14F-4D97-AF65-F5344CB8AC3E}">
        <p14:creationId xmlns:p14="http://schemas.microsoft.com/office/powerpoint/2010/main" val="48294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2ABC-4909-41AD-BC3F-6B6824C670D3}"/>
              </a:ext>
            </a:extLst>
          </p:cNvPr>
          <p:cNvSpPr txBox="1">
            <a:spLocks/>
          </p:cNvSpPr>
          <p:nvPr/>
        </p:nvSpPr>
        <p:spPr>
          <a:xfrm>
            <a:off x="3279656" y="247022"/>
            <a:ext cx="5106989" cy="70939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latin typeface="+mn-lt"/>
              </a:rPr>
              <a:t>EXISTING METHOD</a:t>
            </a:r>
            <a:endParaRPr lang="en-US" b="1" dirty="0">
              <a:solidFill>
                <a:srgbClr val="FF0000"/>
              </a:solidFill>
            </a:endParaRPr>
          </a:p>
        </p:txBody>
      </p:sp>
      <p:sp>
        <p:nvSpPr>
          <p:cNvPr id="3" name="Content Placeholder 2">
            <a:extLst>
              <a:ext uri="{FF2B5EF4-FFF2-40B4-BE49-F238E27FC236}">
                <a16:creationId xmlns:a16="http://schemas.microsoft.com/office/drawing/2014/main" id="{EDA5A9A1-A13A-4100-966A-E8D184CA3FE3}"/>
              </a:ext>
            </a:extLst>
          </p:cNvPr>
          <p:cNvSpPr txBox="1">
            <a:spLocks/>
          </p:cNvSpPr>
          <p:nvPr/>
        </p:nvSpPr>
        <p:spPr>
          <a:xfrm>
            <a:off x="478802" y="1361281"/>
            <a:ext cx="10708699" cy="5139737"/>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t>Generally the readymade sensor products like neurosky or brain sense are used to generate raw data and process it further in processor to generate and detect the level of parameter which in turn is used to trigger the relay of the appliance. </a:t>
            </a:r>
          </a:p>
          <a:p>
            <a:pPr marL="0" indent="0" algn="just">
              <a:buFont typeface="Arial" panose="020B0604020202020204" pitchFamily="34" charset="0"/>
              <a:buNone/>
            </a:pPr>
            <a:r>
              <a:rPr lang="en-US" sz="2400" dirty="0"/>
              <a:t>Most important section is processing where we found a lot of issues which make it less user-friendly and less productive in utilization factor.</a:t>
            </a:r>
          </a:p>
          <a:p>
            <a:pPr marL="0" indent="0">
              <a:buFont typeface="Arial" panose="020B0604020202020204" pitchFamily="34" charset="0"/>
              <a:buNone/>
            </a:pPr>
            <a:endParaRPr lang="en-US" sz="2000" b="1" dirty="0"/>
          </a:p>
          <a:p>
            <a:pPr marL="0" indent="0">
              <a:buFont typeface="Arial" panose="020B0604020202020204" pitchFamily="34" charset="0"/>
              <a:buNone/>
            </a:pPr>
            <a:r>
              <a:rPr lang="en-US" sz="2400" b="1" u="sng" dirty="0"/>
              <a:t>MAJOR DRAWBACKS OF EXISTING MODEL:</a:t>
            </a:r>
          </a:p>
          <a:p>
            <a:r>
              <a:rPr lang="en-US" sz="2400" dirty="0"/>
              <a:t>Need to be Infront of interface unit while controlling.</a:t>
            </a:r>
          </a:p>
          <a:p>
            <a:r>
              <a:rPr lang="en-US" sz="2400" dirty="0"/>
              <a:t>No way to shut down/ sleep system by brain interface.</a:t>
            </a:r>
          </a:p>
          <a:p>
            <a:r>
              <a:rPr lang="en-US" sz="2400" dirty="0"/>
              <a:t>Utilizes high cost Neurosky headband .</a:t>
            </a:r>
          </a:p>
        </p:txBody>
      </p:sp>
      <p:cxnSp>
        <p:nvCxnSpPr>
          <p:cNvPr id="4" name="Straight Connector 3">
            <a:extLst>
              <a:ext uri="{FF2B5EF4-FFF2-40B4-BE49-F238E27FC236}">
                <a16:creationId xmlns:a16="http://schemas.microsoft.com/office/drawing/2014/main" id="{453FE996-5B48-4180-8107-3A050D85DF49}"/>
              </a:ext>
            </a:extLst>
          </p:cNvPr>
          <p:cNvCxnSpPr>
            <a:cxnSpLocks/>
          </p:cNvCxnSpPr>
          <p:nvPr/>
        </p:nvCxnSpPr>
        <p:spPr>
          <a:xfrm>
            <a:off x="3279656" y="956421"/>
            <a:ext cx="4783498"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 name="Footer Placeholder 4">
            <a:extLst>
              <a:ext uri="{FF2B5EF4-FFF2-40B4-BE49-F238E27FC236}">
                <a16:creationId xmlns:a16="http://schemas.microsoft.com/office/drawing/2014/main" id="{CD16AF25-8AD6-46C0-8250-BFAAB74D1D9C}"/>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170073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4965" y="325265"/>
            <a:ext cx="6410739" cy="867327"/>
          </a:xfrm>
        </p:spPr>
        <p:txBody>
          <a:bodyPr/>
          <a:lstStyle/>
          <a:p>
            <a:r>
              <a:rPr lang="en-US" b="1" dirty="0">
                <a:solidFill>
                  <a:srgbClr val="FF0000"/>
                </a:solidFill>
                <a:latin typeface="+mn-lt"/>
              </a:rPr>
              <a:t>PROBLEM FORMULATION</a:t>
            </a:r>
          </a:p>
        </p:txBody>
      </p:sp>
      <p:sp>
        <p:nvSpPr>
          <p:cNvPr id="3" name="Content Placeholder 2"/>
          <p:cNvSpPr>
            <a:spLocks noGrp="1"/>
          </p:cNvSpPr>
          <p:nvPr>
            <p:ph idx="1"/>
          </p:nvPr>
        </p:nvSpPr>
        <p:spPr>
          <a:xfrm>
            <a:off x="838200" y="1825625"/>
            <a:ext cx="10515600" cy="3243525"/>
          </a:xfrm>
        </p:spPr>
        <p:txBody>
          <a:bodyPr>
            <a:normAutofit/>
          </a:bodyPr>
          <a:lstStyle/>
          <a:p>
            <a:r>
              <a:rPr lang="en-US" sz="2400" dirty="0"/>
              <a:t>Less operational Features.</a:t>
            </a:r>
          </a:p>
          <a:p>
            <a:r>
              <a:rPr lang="en-US" sz="2400" dirty="0"/>
              <a:t>More attention of user is needed and should be in front of indicator box while controlling.</a:t>
            </a:r>
          </a:p>
          <a:p>
            <a:r>
              <a:rPr lang="en-US" sz="2400" dirty="0"/>
              <a:t>Uses lot of Bluetooth module.</a:t>
            </a:r>
          </a:p>
          <a:p>
            <a:r>
              <a:rPr lang="en-US" sz="2400" dirty="0"/>
              <a:t>Processor is either bulky or less processing ability.</a:t>
            </a:r>
          </a:p>
          <a:p>
            <a:endParaRPr lang="en-US" sz="2400" dirty="0"/>
          </a:p>
        </p:txBody>
      </p:sp>
      <p:cxnSp>
        <p:nvCxnSpPr>
          <p:cNvPr id="4" name="Straight Connector 3">
            <a:extLst>
              <a:ext uri="{FF2B5EF4-FFF2-40B4-BE49-F238E27FC236}">
                <a16:creationId xmlns:a16="http://schemas.microsoft.com/office/drawing/2014/main" id="{766BEA47-C7F9-427E-8591-039C66BC37A4}"/>
              </a:ext>
            </a:extLst>
          </p:cNvPr>
          <p:cNvCxnSpPr>
            <a:cxnSpLocks/>
          </p:cNvCxnSpPr>
          <p:nvPr/>
        </p:nvCxnSpPr>
        <p:spPr>
          <a:xfrm>
            <a:off x="2570922" y="1160284"/>
            <a:ext cx="5844208" cy="0"/>
          </a:xfrm>
          <a:prstGeom prst="line">
            <a:avLst/>
          </a:prstGeom>
          <a:ln/>
        </p:spPr>
        <p:style>
          <a:lnRef idx="3">
            <a:schemeClr val="accent2"/>
          </a:lnRef>
          <a:fillRef idx="0">
            <a:schemeClr val="accent2"/>
          </a:fillRef>
          <a:effectRef idx="2">
            <a:schemeClr val="accent2"/>
          </a:effectRef>
          <a:fontRef idx="minor">
            <a:schemeClr val="tx1"/>
          </a:fontRef>
        </p:style>
      </p:cxnSp>
      <p:sp>
        <p:nvSpPr>
          <p:cNvPr id="5" name="Footer Placeholder 4">
            <a:extLst>
              <a:ext uri="{FF2B5EF4-FFF2-40B4-BE49-F238E27FC236}">
                <a16:creationId xmlns:a16="http://schemas.microsoft.com/office/drawing/2014/main" id="{4DA242E4-950B-4CF6-B634-B99EE7CB4D9C}"/>
              </a:ext>
            </a:extLst>
          </p:cNvPr>
          <p:cNvSpPr>
            <a:spLocks noGrp="1"/>
          </p:cNvSpPr>
          <p:nvPr>
            <p:ph type="ftr" sz="quarter" idx="11"/>
          </p:nvPr>
        </p:nvSpPr>
        <p:spPr/>
        <p:txBody>
          <a:bodyPr/>
          <a:lstStyle/>
          <a:p>
            <a:r>
              <a:rPr lang="en-US" dirty="0"/>
              <a:t>HOME AUTOMATION USING BRAIN COMPUTER INTERFACE</a:t>
            </a:r>
          </a:p>
        </p:txBody>
      </p:sp>
    </p:spTree>
    <p:extLst>
      <p:ext uri="{BB962C8B-B14F-4D97-AF65-F5344CB8AC3E}">
        <p14:creationId xmlns:p14="http://schemas.microsoft.com/office/powerpoint/2010/main" val="2124237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9E390781BF0A4BA7B9936279835FE2" ma:contentTypeVersion="0" ma:contentTypeDescription="Create a new document." ma:contentTypeScope="" ma:versionID="f0dbcdee90c4606579b6656a289b45d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5045F2-6D09-4753-BE36-D1889F84FBF0}">
  <ds:schemaRefs>
    <ds:schemaRef ds:uri="http://schemas.microsoft.com/sharepoint/v3/contenttype/forms"/>
  </ds:schemaRefs>
</ds:datastoreItem>
</file>

<file path=customXml/itemProps2.xml><?xml version="1.0" encoding="utf-8"?>
<ds:datastoreItem xmlns:ds="http://schemas.openxmlformats.org/officeDocument/2006/customXml" ds:itemID="{11CEFF31-71C0-482F-AB9F-705DEF418A2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039D44F-A40B-4D0E-85C9-A1B26F6803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764</TotalTime>
  <Words>2499</Words>
  <Application>Microsoft Office PowerPoint</Application>
  <PresentationFormat>Widescreen</PresentationFormat>
  <Paragraphs>364</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Arial Nova</vt:lpstr>
      <vt:lpstr>Calibri</vt:lpstr>
      <vt:lpstr>Calibri Light</vt:lpstr>
      <vt:lpstr>Lato</vt:lpstr>
      <vt:lpstr>Wingdings</vt:lpstr>
      <vt:lpstr>Office Theme</vt:lpstr>
      <vt:lpstr>PowerPoint Presentation</vt:lpstr>
      <vt:lpstr>                                 CONTENT</vt:lpstr>
      <vt:lpstr>INTRODUCTION</vt:lpstr>
      <vt:lpstr>PowerPoint Presentation</vt:lpstr>
      <vt:lpstr>LITERATURE REVIEW</vt:lpstr>
      <vt:lpstr>PowerPoint Presentation</vt:lpstr>
      <vt:lpstr>EXISTING METHOD BLOCK DIAGRAM</vt:lpstr>
      <vt:lpstr>PowerPoint Presentation</vt:lpstr>
      <vt:lpstr>PROBLEM FORMULATION</vt:lpstr>
      <vt:lpstr>PROPOSED METHOD</vt:lpstr>
      <vt:lpstr>PowerPoint Presentation</vt:lpstr>
      <vt:lpstr>PowerPoint Presentation</vt:lpstr>
      <vt:lpstr>PowerPoint Presentation</vt:lpstr>
      <vt:lpstr>PowerPoint Presentation</vt:lpstr>
      <vt:lpstr>PowerPoint Presentation</vt:lpstr>
      <vt:lpstr>PowerPoint Presentation</vt:lpstr>
      <vt:lpstr>REQUIREMENTS OF HARDWARE AND SOFTWARE </vt:lpstr>
      <vt:lpstr>PowerPoint Presentation</vt:lpstr>
      <vt:lpstr>PowerPoint Presentation</vt:lpstr>
      <vt:lpstr>Controller Section:</vt:lpstr>
      <vt:lpstr>FIND YOU APP IN APP LIST</vt:lpstr>
      <vt:lpstr>FIRST LOADED SCREEN</vt:lpstr>
      <vt:lpstr>TEST PARAMETER EXPLANATION</vt:lpstr>
      <vt:lpstr>RESULT AND  DISCUSSION</vt:lpstr>
      <vt:lpstr>ANALYSING TESTED DATA AMONG ALL MODELS</vt:lpstr>
      <vt:lpstr>PowerPoint Presentation</vt:lpstr>
      <vt:lpstr>KEY IMPROVEMENTS IN THE PROPOSED METHOD</vt:lpstr>
      <vt:lpstr>PowerPoint Presentation</vt:lpstr>
      <vt:lpstr>CONCLUSION</vt:lpstr>
      <vt:lpstr>FUTURE WORK</vt:lpstr>
      <vt:lpstr>1. Wireless Brain Computer Interface for Smart Home and Medical System Syed Rehan Abbas Jafri1 · Tehreem Hamid1 · Rabia Mahmood1 ·Muhammad Asjad Alam1 · Talha Rafi1 · Muhammad Zeeshan Ul Haque2 ·Muhammad Wasim Munir2 © Springer Science+Business Media, LLC, part of Springer Nature 2018  2. Controlling Home Appliances through Thought Commands Karunarathne, K.A.T.A. #1, Ekanayake, H.E.M.H.B. #2 #University of Colombo School of Computing,UCSC Building Complex,35, Reid Avenue, Colombo 7 Sri Lanka.  2018 International Conference on Advances in ICT for Emerging Regions (ICTer) : 309 - 315  website links: https://www.irjet.net/archives/V5/i4/IRJET-V5I4927.pdf http://developer.neurosky.com/docs/doku.php?id=thinkgear_communications_protocol http://www.ijettjournal.org/2016/volume-34/number-7/IJETT-V34P261.pdf https://ieeexplore.ieee.org/document/8409863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Raj</dc:creator>
  <cp:lastModifiedBy>Anand</cp:lastModifiedBy>
  <cp:revision>84</cp:revision>
  <dcterms:created xsi:type="dcterms:W3CDTF">2020-04-22T12:47:44Z</dcterms:created>
  <dcterms:modified xsi:type="dcterms:W3CDTF">2020-11-29T07:09:09Z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0x010100DE9E390781BF0A4BA7B9936279835FE2</vt:lpwstr>
  </property>
</Properties>
</file>