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r>
              <a:rPr lang="en-US" sz="2100" b="0" strike="noStrike" kern="1200" spc="-1">
                <a:solidFill>
                  <a:srgbClr val="FFFFFF"/>
                </a:solidFill>
                <a:latin typeface="+mj-lt"/>
                <a:ea typeface="+mj-ea"/>
                <a:cs typeface="+mj-cs"/>
              </a:rPr>
              <a:t>IBM Data Science</a:t>
            </a:r>
          </a:p>
        </p:txBody>
      </p:sp>
      <p:sp>
        <p:nvSpPr>
          <p:cNvPr id="7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100" b="1" strike="noStrike" spc="-1" dirty="0">
              <a:solidFill>
                <a:srgbClr val="000000"/>
              </a:solidFill>
            </a:endParaRPr>
          </a:p>
          <a:p>
            <a:pPr indent="-228600">
              <a:lnSpc>
                <a:spcPct val="90000"/>
              </a:lnSpc>
              <a:buFont typeface="Arial" panose="020B0604020202020204" pitchFamily="34" charset="0"/>
              <a:buChar char="•"/>
            </a:pPr>
            <a:endParaRPr lang="en-US" sz="2100" b="0" strike="noStrike" spc="-1" dirty="0">
              <a:solidFill>
                <a:srgbClr val="000000"/>
              </a:solidFill>
            </a:endParaRPr>
          </a:p>
          <a:p>
            <a:pPr indent="-228600">
              <a:lnSpc>
                <a:spcPct val="90000"/>
              </a:lnSpc>
              <a:buFont typeface="Arial" panose="020B0604020202020204" pitchFamily="34" charset="0"/>
              <a:buChar char="•"/>
            </a:pPr>
            <a:endParaRPr lang="en-US" sz="2100" b="0" strike="noStrike" spc="-1" dirty="0">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dirty="0">
              <a:solidFill>
                <a:srgbClr val="000000"/>
              </a:solidFill>
            </a:endParaRPr>
          </a:p>
          <a:p>
            <a:pPr marL="30600" indent="-228600">
              <a:lnSpc>
                <a:spcPct val="90000"/>
              </a:lnSpc>
              <a:spcAft>
                <a:spcPts val="1199"/>
              </a:spcAft>
              <a:buFont typeface="Arial" panose="020B0604020202020204" pitchFamily="34" charset="0"/>
              <a:buChar char="•"/>
            </a:pPr>
            <a:r>
              <a:rPr lang="en-US" sz="4000" b="0" strike="noStrike" spc="-1" dirty="0">
                <a:solidFill>
                  <a:srgbClr val="000000"/>
                </a:solidFill>
                <a:latin typeface="Comic Sans MS" panose="030F0702030302020204" pitchFamily="66" charset="0"/>
              </a:rPr>
              <a:t>Ananta Raj</a:t>
            </a:r>
          </a:p>
          <a:p>
            <a:pPr marL="487800" indent="-228600">
              <a:lnSpc>
                <a:spcPct val="90000"/>
              </a:lnSpc>
              <a:spcAft>
                <a:spcPts val="1199"/>
              </a:spcAft>
              <a:buFont typeface="Arial" panose="020B0604020202020204" pitchFamily="34" charset="0"/>
              <a:buChar char="•"/>
            </a:pPr>
            <a:endParaRPr lang="en-US" sz="2100" b="0" strike="noStrike" spc="-1" dirty="0">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dirty="0">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dirty="0">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dirty="0">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dirty="0">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dirty="0">
              <a:solidFill>
                <a:srgbClr val="0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8. </a:t>
            </a:r>
            <a:r>
              <a:rPr lang="en-US" sz="3700" b="1" strike="noStrike" kern="1200" spc="-1">
                <a:solidFill>
                  <a:srgbClr val="FFFFFF"/>
                </a:solidFill>
                <a:latin typeface="+mj-lt"/>
                <a:ea typeface="+mj-ea"/>
                <a:cs typeface="+mj-cs"/>
              </a:rPr>
              <a:t>Machine Learning with Python</a:t>
            </a:r>
            <a:endParaRPr lang="en-US" sz="3700" b="0" strike="noStrike" kern="1200" spc="-1">
              <a:solidFill>
                <a:srgbClr val="FFFFFF"/>
              </a:solidFill>
              <a:latin typeface="+mj-lt"/>
              <a:ea typeface="+mj-ea"/>
              <a:cs typeface="+mj-cs"/>
            </a:endParaRPr>
          </a:p>
        </p:txBody>
      </p:sp>
      <p:sp>
        <p:nvSpPr>
          <p:cNvPr id="9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some of machine learning topics like supervised and unsupervised learning, classification, clustering and some Python libraries like Sci-kit learn and Scipy.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strike="noStrike" kern="1200" spc="-1">
                <a:solidFill>
                  <a:srgbClr val="FFFFFF"/>
                </a:solidFill>
                <a:latin typeface="+mj-lt"/>
                <a:ea typeface="+mj-ea"/>
                <a:cs typeface="+mj-cs"/>
              </a:rPr>
              <a:t>9. Applied Data Science Capstone</a:t>
            </a:r>
            <a:endParaRPr lang="en-US" sz="4100" b="0" strike="noStrike" kern="1200" spc="-1">
              <a:solidFill>
                <a:srgbClr val="FFFFFF"/>
              </a:solidFill>
              <a:latin typeface="+mj-lt"/>
              <a:ea typeface="+mj-ea"/>
              <a:cs typeface="+mj-cs"/>
            </a:endParaRPr>
          </a:p>
        </p:txBody>
      </p:sp>
      <p:sp>
        <p:nvSpPr>
          <p:cNvPr id="9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FourSquare API ( It is a restful API to retrieve the data about venues in different neighborhoods around the world and   I have applied this learnings to complete my Capstone Project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98" name="TextShape 1"/>
          <p:cNvSpPr txBox="1"/>
          <p:nvPr/>
        </p:nvSpPr>
        <p:spPr>
          <a:xfrm>
            <a:off x="628650" y="4555055"/>
            <a:ext cx="5174047"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0" strike="noStrike" kern="1200" spc="-1">
                <a:solidFill>
                  <a:schemeClr val="tx1"/>
                </a:solidFill>
                <a:latin typeface="+mj-lt"/>
                <a:ea typeface="+mj-ea"/>
                <a:cs typeface="+mj-cs"/>
              </a:rPr>
              <a:t>Capstone Project</a:t>
            </a:r>
          </a:p>
        </p:txBody>
      </p:sp>
      <p:sp>
        <p:nvSpPr>
          <p:cNvPr id="110" name="Oval 10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7" name="Oval 10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9" name="Oval 10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11" name="Freeform: Shape 11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13" name="Straight Connector 11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b="0" strike="noStrike" spc="-1">
              <a:latin typeface="Arial"/>
            </a:endParaRPr>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a:latin typeface="Arial"/>
            </a:endParaRPr>
          </a:p>
          <a:p>
            <a:pPr>
              <a:lnSpc>
                <a:spcPct val="90000"/>
              </a:lnSpc>
              <a:spcAft>
                <a:spcPts val="601"/>
              </a:spcAft>
            </a:pPr>
            <a:r>
              <a:rPr lang="en-US" sz="1200" b="0" strike="noStrike" spc="-1">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b="0" strike="noStrike" spc="-1">
              <a:latin typeface="Arial"/>
            </a:endParaRPr>
          </a:p>
          <a:p>
            <a:pPr>
              <a:lnSpc>
                <a:spcPct val="90000"/>
              </a:lnSpc>
              <a:spcAft>
                <a:spcPts val="601"/>
              </a:spcAft>
            </a:pP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b="0" strike="noStrike" spc="-1">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a:solidFill>
                  <a:srgbClr val="000000"/>
                </a:solidFill>
                <a:latin typeface="Arial"/>
                <a:ea typeface="DejaVu Sans"/>
              </a:rPr>
              <a:t>Queries that can be answered using this project?</a:t>
            </a:r>
            <a:endParaRPr lang="en-US" sz="2000" b="0" strike="noStrike" spc="-1">
              <a:latin typeface="Arial"/>
            </a:endParaRPr>
          </a:p>
          <a:p>
            <a:pPr>
              <a:lnSpc>
                <a:spcPct val="90000"/>
              </a:lnSpc>
              <a:spcAft>
                <a:spcPts val="601"/>
              </a:spcAft>
            </a:pPr>
            <a:endParaRPr lang="en-US" sz="20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What is best location in New York City for Indian Cuisine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areas have potential Indian Restaurant Market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all areas lack Indian Restaurants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is the best place to stay if I prefer Indian Cuisine ?</a:t>
            </a:r>
            <a:endParaRPr lang="en-US" sz="1400" b="0" strike="noStrike" spc="-1">
              <a:latin typeface="Arial"/>
            </a:endParaRPr>
          </a:p>
          <a:p>
            <a:pPr>
              <a:lnSpc>
                <a:spcPct val="9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1. Data source : </a:t>
              </a:r>
              <a:r>
                <a:rPr lang="en-US" sz="1500" b="0" u="sng" strike="noStrike" spc="-1">
                  <a:solidFill>
                    <a:srgbClr val="0000FF"/>
                  </a:solidFill>
                  <a:uFillTx/>
                  <a:latin typeface="Arial"/>
                  <a:ea typeface="DejaVu Sans"/>
                  <a:hlinkClick r:id="rId2"/>
                </a:rPr>
                <a:t>https://cocl.us/new_york_dataset</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8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There are 9 courses in this certification</a:t>
            </a:r>
          </a:p>
        </p:txBody>
      </p:sp>
      <p:sp>
        <p:nvSpPr>
          <p:cNvPr id="79" name="TextShape 2"/>
          <p:cNvSpPr txBox="1"/>
          <p:nvPr/>
        </p:nvSpPr>
        <p:spPr>
          <a:xfrm>
            <a:off x="4567930" y="801866"/>
            <a:ext cx="3979563" cy="5230634"/>
          </a:xfrm>
          <a:prstGeom prst="rect">
            <a:avLst/>
          </a:prstGeom>
        </p:spPr>
        <p:txBody>
          <a:bodyPr vert="horz" lIns="91440" tIns="45720" rIns="91440" bIns="45720" rtlCol="0" anchor="ctr">
            <a:normAutofit/>
          </a:bodyPr>
          <a:lstStyle/>
          <a:p>
            <a:pPr marL="432000" indent="-228600">
              <a:lnSpc>
                <a:spcPct val="90000"/>
              </a:lnSpc>
              <a:spcBef>
                <a:spcPts val="1417"/>
              </a:spcBef>
              <a:buClr>
                <a:srgbClr val="000000"/>
              </a:buClr>
              <a:buSzPct val="45000"/>
              <a:buFont typeface="Arial" panose="020B0604020202020204" pitchFamily="34" charset="0"/>
              <a:buChar char="•"/>
            </a:pPr>
            <a:endParaRPr lang="en-US" b="0" strike="noStrike" spc="-1">
              <a:solidFill>
                <a:srgbClr val="000000"/>
              </a:solidFill>
            </a:endParaRP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1. What is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2. Open Source tools for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3. Data Science Methodology</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4. Python for Data Science and AI</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5. Databases and SQL for Data Science</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6. Data Analysis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7. Data visualization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8. Machine Learning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9. Applied Data Science Capstone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Limitation	</a:t>
            </a:r>
            <a:endParaRPr lang="en-US" sz="4400" b="0" strike="noStrike" spc="-1">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rPr>
              <a:t>Thank you</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1. What is  Data Science?</a:t>
            </a:r>
          </a:p>
        </p:txBody>
      </p:sp>
      <p:sp>
        <p:nvSpPr>
          <p:cNvPr id="8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100" b="0" strike="noStrike" spc="-1">
              <a:solidFill>
                <a:srgbClr val="000000"/>
              </a:solidFill>
            </a:endParaRPr>
          </a:p>
          <a:p>
            <a:pPr indent="-228600">
              <a:lnSpc>
                <a:spcPct val="90000"/>
              </a:lnSpc>
              <a:spcAft>
                <a:spcPts val="600"/>
              </a:spcAft>
              <a:buFont typeface="Arial" panose="020B0604020202020204" pitchFamily="34" charset="0"/>
              <a:buChar char="•"/>
            </a:pPr>
            <a:r>
              <a:rPr lang="en-US" sz="2100" b="0" strike="noStrike" spc="-1">
                <a:solidFill>
                  <a:srgbClr val="000000"/>
                </a:solidFill>
              </a:rPr>
              <a:t>Data science is the art of uncovering the insights and trends that are hiding behind data. It's when you translate data into a story. So use storytelling to generate insight. And with these insights, you can make strategic choices for a company or an institution.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dirty="0">
                <a:solidFill>
                  <a:srgbClr val="FFFFFF"/>
                </a:solidFill>
                <a:latin typeface="+mj-lt"/>
                <a:ea typeface="+mj-ea"/>
                <a:cs typeface="+mj-cs"/>
              </a:rPr>
              <a:t>2. Open Source tools for Data Science </a:t>
            </a:r>
          </a:p>
        </p:txBody>
      </p:sp>
      <p:sp>
        <p:nvSpPr>
          <p:cNvPr id="8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dirty="0">
                <a:solidFill>
                  <a:srgbClr val="000000"/>
                </a:solidFill>
              </a:rPr>
              <a:t>In this course, I have learned about various open source tools for Data Science.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Skill Network Labs</a:t>
            </a:r>
          </a:p>
          <a:p>
            <a:pPr indent="-228600">
              <a:lnSpc>
                <a:spcPct val="90000"/>
              </a:lnSpc>
              <a:spcAft>
                <a:spcPts val="600"/>
              </a:spcAft>
              <a:buFont typeface="Arial" panose="020B0604020202020204" pitchFamily="34" charset="0"/>
              <a:buChar char="•"/>
            </a:pPr>
            <a:r>
              <a:rPr lang="en-US" sz="2100" b="0" strike="noStrike" spc="-1">
                <a:solidFill>
                  <a:srgbClr val="000000"/>
                </a:solidFill>
              </a:rPr>
              <a:t>Jupyter</a:t>
            </a:r>
            <a:r>
              <a:rPr lang="en-US" sz="2100" b="0" strike="noStrike" spc="-1" dirty="0">
                <a:solidFill>
                  <a:srgbClr val="000000"/>
                </a:solidFill>
              </a:rPr>
              <a:t> Notebooks</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Apache Zeppelin Notebooks</a:t>
            </a:r>
          </a:p>
          <a:p>
            <a:pPr indent="-228600">
              <a:lnSpc>
                <a:spcPct val="90000"/>
              </a:lnSpc>
              <a:spcAft>
                <a:spcPts val="600"/>
              </a:spcAft>
              <a:buFont typeface="Arial" panose="020B0604020202020204" pitchFamily="34" charset="0"/>
              <a:buChar char="•"/>
            </a:pPr>
            <a:r>
              <a:rPr lang="en-US" sz="2100" b="0" strike="noStrike" spc="-1">
                <a:solidFill>
                  <a:srgbClr val="000000"/>
                </a:solidFill>
              </a:rPr>
              <a:t>Rstudio</a:t>
            </a:r>
            <a:r>
              <a:rPr lang="en-US" sz="2100" b="0" strike="noStrike" spc="-1" dirty="0">
                <a:solidFill>
                  <a:srgbClr val="000000"/>
                </a:solidFill>
              </a:rPr>
              <a:t> IDE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IBM Watson studio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dirty="0">
                <a:solidFill>
                  <a:srgbClr val="FFFFFF"/>
                </a:solidFill>
                <a:latin typeface="+mj-lt"/>
                <a:ea typeface="+mj-ea"/>
                <a:cs typeface="+mj-cs"/>
              </a:rPr>
              <a:t>3. Data Science Methodology</a:t>
            </a:r>
          </a:p>
        </p:txBody>
      </p:sp>
      <p:sp>
        <p:nvSpPr>
          <p:cNvPr id="8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4. Python for Data Science and AI</a:t>
            </a:r>
            <a:endParaRPr lang="en-US" sz="4400" b="0" strike="noStrike" kern="1200" spc="-1">
              <a:solidFill>
                <a:srgbClr val="FFFFFF"/>
              </a:solidFill>
              <a:latin typeface="+mj-lt"/>
              <a:ea typeface="+mj-ea"/>
              <a:cs typeface="+mj-cs"/>
            </a:endParaRPr>
          </a:p>
        </p:txBody>
      </p:sp>
      <p:sp>
        <p:nvSpPr>
          <p:cNvPr id="8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Python Basics like types, expressions, variables, string operations, lists, tuples, sets, dictionaries, Loops, objects and classes, file handling, pandas and numpy.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strike="noStrike" kern="1200" spc="-1" dirty="0">
                <a:solidFill>
                  <a:srgbClr val="FFFFFF"/>
                </a:solidFill>
                <a:latin typeface="+mj-lt"/>
                <a:ea typeface="+mj-ea"/>
                <a:cs typeface="+mj-cs"/>
              </a:rPr>
              <a:t>5. Databases and SQL for Data Science</a:t>
            </a:r>
            <a:endParaRPr lang="en-US" sz="3700" b="0" strike="noStrike" kern="1200" spc="-1" dirty="0">
              <a:solidFill>
                <a:srgbClr val="FFFFFF"/>
              </a:solidFill>
              <a:latin typeface="+mj-lt"/>
              <a:ea typeface="+mj-ea"/>
              <a:cs typeface="+mj-cs"/>
            </a:endParaRPr>
          </a:p>
        </p:txBody>
      </p:sp>
      <p:sp>
        <p:nvSpPr>
          <p:cNvPr id="89"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a:solidFill>
                  <a:srgbClr val="000000"/>
                </a:solidFill>
              </a:rPr>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Jupyter notebooks using SQL and Python.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6. Data Analysis with Python</a:t>
            </a:r>
            <a:endParaRPr lang="en-US" sz="4400" b="0" strike="noStrike" kern="1200" spc="-1">
              <a:solidFill>
                <a:srgbClr val="FFFFFF"/>
              </a:solidFill>
              <a:latin typeface="+mj-lt"/>
              <a:ea typeface="+mj-ea"/>
              <a:cs typeface="+mj-cs"/>
            </a:endParaRPr>
          </a:p>
        </p:txBody>
      </p:sp>
      <p:sp>
        <p:nvSpPr>
          <p:cNvPr id="9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Importing Datasets, Cleaning the Data , Data frame manipulation, Summarizing the Data. It includes following parts: Data Analysis libraries, use of Pandas, Numpy and Scipy libraries to work with a sample dataset. I have used this library to load, manipulate, analyze, and visualize cool datasets.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7. Data visualization with  Python</a:t>
            </a:r>
          </a:p>
        </p:txBody>
      </p:sp>
      <p:sp>
        <p:nvSpPr>
          <p:cNvPr id="9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This course was all about several data visualization libraries in Python like Matplotlib, Seaborn, and Folium and how we can tell a compelling story by visualizing the data and findings from the data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1353</Words>
  <Application>Microsoft Office PowerPoint</Application>
  <PresentationFormat>On-screen Show (4:3)</PresentationFormat>
  <Paragraphs>108</Paragraphs>
  <Slides>28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Comic Sans MS</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Ananta Raj</cp:lastModifiedBy>
  <cp:revision>2</cp:revision>
  <dcterms:created xsi:type="dcterms:W3CDTF">2019-10-05T02:54:49Z</dcterms:created>
  <dcterms:modified xsi:type="dcterms:W3CDTF">2020-04-15T05:07:25Z</dcterms:modified>
</cp:coreProperties>
</file>