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aleway" charset="0"/>
      <p:regular r:id="rId20"/>
      <p:bold r:id="rId21"/>
      <p:italic r:id="rId22"/>
      <p:boldItalic r:id="rId23"/>
    </p:embeddedFont>
    <p:embeddedFont>
      <p:font typeface="La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8ea7ab80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8ea7ab80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bcc4e7b9d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bcc4e7b9d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3fb999c3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3fb999c3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bcc4e7b9d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bcc4e7b9d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917937f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917937f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d6fc903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bd6fc903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fb999c3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3fb999c3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8ea7ab80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8ea7ab80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bcc4e7b9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bcc4e7b9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bcc4e7b9d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bcc4e7b9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bcc4e7b9d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bcc4e7b9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bcc4e7b9d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bcc4e7b9d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8ea7ab80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8ea7ab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bcc4e7b9d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bcc4e7b9d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bcc4e7b9d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bcc4e7b9d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bcc4e7b9d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bcc4e7b9d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oftware.intel.com/en-us/articles/bigdl-distributed-deep-learning-on-apache-spark"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github.com/maxpumperla/elephas?source=post_page-----6d397c16abd----------------------" TargetMode="External"/><Relationship Id="rId5" Type="http://schemas.openxmlformats.org/officeDocument/2006/relationships/hyperlink" Target="https://github.com/cerndb/dist-keras?source=post_page-----6d397c16abd----------------------" TargetMode="External"/><Relationship Id="rId4" Type="http://schemas.openxmlformats.org/officeDocument/2006/relationships/hyperlink" Target="http://research.google.com/archive/large_deep_networks_nips2012.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57138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Predicting Stock Prices Using Big-Data Tools and Deep Learning</a:t>
            </a:r>
            <a:endParaRPr sz="2700"/>
          </a:p>
        </p:txBody>
      </p:sp>
      <p:sp>
        <p:nvSpPr>
          <p:cNvPr id="87" name="Google Shape;87;p13"/>
          <p:cNvSpPr txBox="1"/>
          <p:nvPr/>
        </p:nvSpPr>
        <p:spPr>
          <a:xfrm>
            <a:off x="3102375" y="3071050"/>
            <a:ext cx="3517200" cy="10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Presentation By: </a:t>
            </a:r>
            <a:endParaRPr>
              <a:latin typeface="Lato"/>
              <a:ea typeface="Lato"/>
              <a:cs typeface="Lato"/>
              <a:sym typeface="Lato"/>
            </a:endParaRPr>
          </a:p>
          <a:p>
            <a:pPr marL="0" lvl="0" indent="457200" algn="l" rtl="0">
              <a:spcBef>
                <a:spcPts val="0"/>
              </a:spcBef>
              <a:spcAft>
                <a:spcPts val="0"/>
              </a:spcAft>
              <a:buNone/>
            </a:pPr>
            <a:r>
              <a:rPr lang="en">
                <a:latin typeface="Lato"/>
                <a:ea typeface="Lato"/>
                <a:cs typeface="Lato"/>
                <a:sym typeface="Lato"/>
              </a:rPr>
              <a:t>Rajan Bajaj</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2" descr="Elephas"/>
          <p:cNvPicPr preferRelativeResize="0"/>
          <p:nvPr/>
        </p:nvPicPr>
        <p:blipFill>
          <a:blip r:embed="rId3">
            <a:alphaModFix/>
          </a:blip>
          <a:stretch>
            <a:fillRect/>
          </a:stretch>
        </p:blipFill>
        <p:spPr>
          <a:xfrm>
            <a:off x="1439250" y="1275625"/>
            <a:ext cx="6058449" cy="3808200"/>
          </a:xfrm>
          <a:prstGeom prst="rect">
            <a:avLst/>
          </a:prstGeom>
          <a:noFill/>
          <a:ln>
            <a:noFill/>
          </a:ln>
        </p:spPr>
      </p:pic>
      <p:sp>
        <p:nvSpPr>
          <p:cNvPr id="147" name="Google Shape;147;p22"/>
          <p:cNvSpPr txBox="1">
            <a:spLocks noGrp="1"/>
          </p:cNvSpPr>
          <p:nvPr>
            <p:ph type="ctrTitle"/>
          </p:nvPr>
        </p:nvSpPr>
        <p:spPr>
          <a:xfrm>
            <a:off x="729450" y="6366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Final Methodology</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ctrTitle"/>
          </p:nvPr>
        </p:nvSpPr>
        <p:spPr>
          <a:xfrm>
            <a:off x="729450" y="560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LSTM Training</a:t>
            </a:r>
            <a:endParaRPr sz="2700"/>
          </a:p>
        </p:txBody>
      </p:sp>
      <p:sp>
        <p:nvSpPr>
          <p:cNvPr id="153" name="Google Shape;153;p23"/>
          <p:cNvSpPr txBox="1"/>
          <p:nvPr/>
        </p:nvSpPr>
        <p:spPr>
          <a:xfrm>
            <a:off x="637450" y="1139925"/>
            <a:ext cx="7551600" cy="3345300"/>
          </a:xfrm>
          <a:prstGeom prst="rect">
            <a:avLst/>
          </a:prstGeom>
          <a:noFill/>
          <a:ln>
            <a:noFill/>
          </a:ln>
        </p:spPr>
        <p:txBody>
          <a:bodyPr spcFirstLastPara="1" wrap="square" lIns="91425" tIns="274300" rIns="91425" bIns="274300" anchor="t" anchorCtr="0">
            <a:noAutofit/>
          </a:bodyPr>
          <a:lstStyle/>
          <a:p>
            <a:pPr marL="365760" lvl="0" indent="-238759" algn="l" rtl="0">
              <a:spcBef>
                <a:spcPts val="0"/>
              </a:spcBef>
              <a:spcAft>
                <a:spcPts val="0"/>
              </a:spcAft>
              <a:buSzPts val="1600"/>
              <a:buChar char="●"/>
            </a:pPr>
            <a:r>
              <a:rPr lang="en" sz="1600"/>
              <a:t>LSTM stands for Long Short-Term Memory, and it is artificial recurrent neural network (RNN) architecture.</a:t>
            </a:r>
            <a:endParaRPr sz="1600"/>
          </a:p>
          <a:p>
            <a:pPr marL="365760" lvl="0" indent="-238759" algn="l" rtl="0">
              <a:spcBef>
                <a:spcPts val="0"/>
              </a:spcBef>
              <a:spcAft>
                <a:spcPts val="0"/>
              </a:spcAft>
              <a:buSzPts val="1600"/>
              <a:buChar char="●"/>
            </a:pPr>
            <a:r>
              <a:rPr lang="en" sz="1600"/>
              <a:t>The difference between feed-forward neural networks and LSTM is that LSTM has a feedback loop to previous layers which helps in prediction using history data and present data.</a:t>
            </a:r>
            <a:endParaRPr sz="1600"/>
          </a:p>
          <a:p>
            <a:pPr marL="365760" lvl="0" indent="-238759" algn="l" rtl="0">
              <a:spcBef>
                <a:spcPts val="0"/>
              </a:spcBef>
              <a:spcAft>
                <a:spcPts val="0"/>
              </a:spcAft>
              <a:buSzPts val="1600"/>
              <a:buChar char="●"/>
            </a:pPr>
            <a:r>
              <a:rPr lang="en" sz="1600"/>
              <a:t>A common LSTM cell has an input gate, an output gate and a forget gate. So the cell remembers the information for some time interval and the gates controls the inflow and outflow of the information.</a:t>
            </a:r>
            <a:endParaRPr sz="1600"/>
          </a:p>
          <a:p>
            <a:pPr marL="365760" lvl="0" indent="-238759" algn="l" rtl="0">
              <a:spcBef>
                <a:spcPts val="0"/>
              </a:spcBef>
              <a:spcAft>
                <a:spcPts val="0"/>
              </a:spcAft>
              <a:buSzPts val="1600"/>
              <a:buChar char="●"/>
            </a:pPr>
            <a:r>
              <a:rPr lang="en" sz="1600" b="1"/>
              <a:t>LSTMs are used to make temporal inferences on historical data.</a:t>
            </a:r>
            <a:endParaRPr sz="1600" b="1"/>
          </a:p>
          <a:p>
            <a:pPr marL="365760" lvl="0" indent="-238759" algn="l" rtl="0">
              <a:spcBef>
                <a:spcPts val="0"/>
              </a:spcBef>
              <a:spcAft>
                <a:spcPts val="0"/>
              </a:spcAft>
              <a:buSzPts val="1600"/>
              <a:buChar char="●"/>
            </a:pPr>
            <a:r>
              <a:rPr lang="en" sz="1600"/>
              <a:t>This Network can be updated on daily basis for new data an it is called Rolling Window.</a:t>
            </a:r>
            <a:endParaRPr sz="1600"/>
          </a:p>
          <a:p>
            <a:pPr marL="365760" lvl="0" indent="-238759" algn="l" rtl="0">
              <a:spcBef>
                <a:spcPts val="0"/>
              </a:spcBef>
              <a:spcAft>
                <a:spcPts val="0"/>
              </a:spcAft>
              <a:buSzPts val="1600"/>
              <a:buChar char="●"/>
            </a:pPr>
            <a:r>
              <a:rPr lang="en" sz="1600"/>
              <a:t>This LSTM Model will be distributed as explained in Methodology above.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729450" y="12462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Parameters To be used for training</a:t>
            </a:r>
            <a:endParaRPr sz="2700"/>
          </a:p>
        </p:txBody>
      </p:sp>
      <p:sp>
        <p:nvSpPr>
          <p:cNvPr id="159" name="Google Shape;159;p24"/>
          <p:cNvSpPr txBox="1"/>
          <p:nvPr/>
        </p:nvSpPr>
        <p:spPr>
          <a:xfrm>
            <a:off x="637450" y="1825725"/>
            <a:ext cx="7551600" cy="1358700"/>
          </a:xfrm>
          <a:prstGeom prst="rect">
            <a:avLst/>
          </a:prstGeom>
          <a:noFill/>
          <a:ln>
            <a:noFill/>
          </a:ln>
        </p:spPr>
        <p:txBody>
          <a:bodyPr spcFirstLastPara="1" wrap="square" lIns="91425" tIns="274300" rIns="91425" bIns="274300" anchor="t" anchorCtr="0">
            <a:noAutofit/>
          </a:bodyPr>
          <a:lstStyle/>
          <a:p>
            <a:pPr marL="365760" lvl="0" indent="-238759" algn="l" rtl="0">
              <a:spcBef>
                <a:spcPts val="0"/>
              </a:spcBef>
              <a:spcAft>
                <a:spcPts val="0"/>
              </a:spcAft>
              <a:buSzPts val="1600"/>
              <a:buChar char="●"/>
            </a:pPr>
            <a:r>
              <a:rPr lang="en" sz="1600"/>
              <a:t>Daily closing price of stock.</a:t>
            </a:r>
            <a:endParaRPr sz="1600"/>
          </a:p>
          <a:p>
            <a:pPr marL="365760" lvl="0" indent="-238759" algn="l" rtl="0">
              <a:spcBef>
                <a:spcPts val="0"/>
              </a:spcBef>
              <a:spcAft>
                <a:spcPts val="0"/>
              </a:spcAft>
              <a:buSzPts val="1600"/>
              <a:buChar char="●"/>
            </a:pPr>
            <a:r>
              <a:rPr lang="en" sz="1600"/>
              <a:t>High/Low prices of stock.</a:t>
            </a:r>
            <a:endParaRPr sz="1600"/>
          </a:p>
          <a:p>
            <a:pPr marL="365760" lvl="0" indent="-238759" algn="l" rtl="0">
              <a:spcBef>
                <a:spcPts val="0"/>
              </a:spcBef>
              <a:spcAft>
                <a:spcPts val="0"/>
              </a:spcAft>
              <a:buSzPts val="1600"/>
              <a:buChar char="●"/>
            </a:pPr>
            <a:r>
              <a:rPr lang="en" sz="1600"/>
              <a:t>High/Open/Low prices of stock.</a:t>
            </a:r>
            <a:endParaRPr sz="1600"/>
          </a:p>
          <a:p>
            <a:pPr marL="365760" lvl="0" indent="-238759" algn="l" rtl="0">
              <a:spcBef>
                <a:spcPts val="0"/>
              </a:spcBef>
              <a:spcAft>
                <a:spcPts val="0"/>
              </a:spcAft>
              <a:buSzPts val="1600"/>
              <a:buChar char="●"/>
            </a:pPr>
            <a:r>
              <a:rPr lang="en" sz="1600"/>
              <a:t>High/Open/Close/Low prices of stock.</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Inference Training</a:t>
            </a:r>
            <a:endParaRPr sz="2700"/>
          </a:p>
          <a:p>
            <a:pPr marL="0" lvl="0" indent="0" algn="l" rtl="0">
              <a:spcBef>
                <a:spcPts val="0"/>
              </a:spcBef>
              <a:spcAft>
                <a:spcPts val="0"/>
              </a:spcAft>
              <a:buNone/>
            </a:pPr>
            <a:endParaRPr sz="2700"/>
          </a:p>
        </p:txBody>
      </p:sp>
      <p:sp>
        <p:nvSpPr>
          <p:cNvPr id="165" name="Google Shape;165;p25"/>
          <p:cNvSpPr txBox="1"/>
          <p:nvPr/>
        </p:nvSpPr>
        <p:spPr>
          <a:xfrm>
            <a:off x="866050" y="1978125"/>
            <a:ext cx="4157400" cy="2439600"/>
          </a:xfrm>
          <a:prstGeom prst="rect">
            <a:avLst/>
          </a:prstGeom>
          <a:noFill/>
          <a:ln>
            <a:noFill/>
          </a:ln>
        </p:spPr>
        <p:txBody>
          <a:bodyPr spcFirstLastPara="1" wrap="square" lIns="91425" tIns="274300" rIns="91425" bIns="274300" anchor="t" anchorCtr="0">
            <a:noAutofit/>
          </a:bodyPr>
          <a:lstStyle/>
          <a:p>
            <a:pPr marL="0" lvl="0" indent="0" algn="l" rtl="0">
              <a:spcBef>
                <a:spcPts val="0"/>
              </a:spcBef>
              <a:spcAft>
                <a:spcPts val="0"/>
              </a:spcAft>
              <a:buNone/>
            </a:pPr>
            <a:r>
              <a:rPr lang="en"/>
              <a:t>The Figure shown to the right is LSTM training data in blue validation data in yellow and prediction on validation data in green. For 500 epochs of training it and approximately 1700 data points it took 500 seconds to train and validate data. So the goal of this project is to Predict accurately and efficiently using distributed training. So in future large models can be built using the same technique and help in decreasing training time. </a:t>
            </a:r>
            <a:endParaRPr/>
          </a:p>
        </p:txBody>
      </p:sp>
      <p:pic>
        <p:nvPicPr>
          <p:cNvPr id="166" name="Google Shape;166;p25"/>
          <p:cNvPicPr preferRelativeResize="0"/>
          <p:nvPr/>
        </p:nvPicPr>
        <p:blipFill>
          <a:blip r:embed="rId3">
            <a:alphaModFix/>
          </a:blip>
          <a:stretch>
            <a:fillRect/>
          </a:stretch>
        </p:blipFill>
        <p:spPr>
          <a:xfrm>
            <a:off x="4943325" y="2343950"/>
            <a:ext cx="3778475" cy="209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Inference Training</a:t>
            </a:r>
            <a:endParaRPr sz="2700"/>
          </a:p>
          <a:p>
            <a:pPr marL="0" lvl="0" indent="0" algn="l" rtl="0">
              <a:spcBef>
                <a:spcPts val="0"/>
              </a:spcBef>
              <a:spcAft>
                <a:spcPts val="0"/>
              </a:spcAft>
              <a:buNone/>
            </a:pPr>
            <a:endParaRPr sz="2700"/>
          </a:p>
        </p:txBody>
      </p:sp>
      <p:pic>
        <p:nvPicPr>
          <p:cNvPr id="172" name="Google Shape;172;p26"/>
          <p:cNvPicPr preferRelativeResize="0"/>
          <p:nvPr/>
        </p:nvPicPr>
        <p:blipFill>
          <a:blip r:embed="rId3">
            <a:alphaModFix/>
          </a:blip>
          <a:stretch>
            <a:fillRect/>
          </a:stretch>
        </p:blipFill>
        <p:spPr>
          <a:xfrm>
            <a:off x="344550" y="1886750"/>
            <a:ext cx="2855850" cy="1835900"/>
          </a:xfrm>
          <a:prstGeom prst="rect">
            <a:avLst/>
          </a:prstGeom>
          <a:noFill/>
          <a:ln>
            <a:noFill/>
          </a:ln>
        </p:spPr>
      </p:pic>
      <p:pic>
        <p:nvPicPr>
          <p:cNvPr id="173" name="Google Shape;173;p26"/>
          <p:cNvPicPr preferRelativeResize="0"/>
          <p:nvPr/>
        </p:nvPicPr>
        <p:blipFill>
          <a:blip r:embed="rId4">
            <a:alphaModFix/>
          </a:blip>
          <a:stretch>
            <a:fillRect/>
          </a:stretch>
        </p:blipFill>
        <p:spPr>
          <a:xfrm>
            <a:off x="3392550" y="1886750"/>
            <a:ext cx="2855850" cy="1835900"/>
          </a:xfrm>
          <a:prstGeom prst="rect">
            <a:avLst/>
          </a:prstGeom>
          <a:noFill/>
          <a:ln>
            <a:noFill/>
          </a:ln>
        </p:spPr>
      </p:pic>
      <p:pic>
        <p:nvPicPr>
          <p:cNvPr id="174" name="Google Shape;174;p26"/>
          <p:cNvPicPr preferRelativeResize="0"/>
          <p:nvPr/>
        </p:nvPicPr>
        <p:blipFill>
          <a:blip r:embed="rId5">
            <a:alphaModFix/>
          </a:blip>
          <a:stretch>
            <a:fillRect/>
          </a:stretch>
        </p:blipFill>
        <p:spPr>
          <a:xfrm>
            <a:off x="6541498" y="1886750"/>
            <a:ext cx="2221502" cy="1835901"/>
          </a:xfrm>
          <a:prstGeom prst="rect">
            <a:avLst/>
          </a:prstGeom>
          <a:noFill/>
          <a:ln>
            <a:noFill/>
          </a:ln>
        </p:spPr>
      </p:pic>
      <p:sp>
        <p:nvSpPr>
          <p:cNvPr id="6" name="TextBox 5"/>
          <p:cNvSpPr txBox="1"/>
          <p:nvPr/>
        </p:nvSpPr>
        <p:spPr>
          <a:xfrm>
            <a:off x="838200" y="3943350"/>
            <a:ext cx="2209800" cy="307777"/>
          </a:xfrm>
          <a:prstGeom prst="rect">
            <a:avLst/>
          </a:prstGeom>
          <a:noFill/>
        </p:spPr>
        <p:txBody>
          <a:bodyPr wrap="square" rtlCol="0">
            <a:spAutoFit/>
          </a:bodyPr>
          <a:lstStyle/>
          <a:p>
            <a:r>
              <a:rPr lang="en-US" dirty="0" smtClean="0"/>
              <a:t>Distributed LSTM Model</a:t>
            </a:r>
            <a:endParaRPr lang="en-US" dirty="0"/>
          </a:p>
        </p:txBody>
      </p:sp>
      <p:sp>
        <p:nvSpPr>
          <p:cNvPr id="7" name="TextBox 6"/>
          <p:cNvSpPr txBox="1"/>
          <p:nvPr/>
        </p:nvSpPr>
        <p:spPr>
          <a:xfrm>
            <a:off x="4191000" y="3943350"/>
            <a:ext cx="1524000" cy="307777"/>
          </a:xfrm>
          <a:prstGeom prst="rect">
            <a:avLst/>
          </a:prstGeom>
          <a:noFill/>
        </p:spPr>
        <p:txBody>
          <a:bodyPr wrap="square" rtlCol="0">
            <a:spAutoFit/>
          </a:bodyPr>
          <a:lstStyle/>
          <a:p>
            <a:r>
              <a:rPr lang="en-US" dirty="0" smtClean="0"/>
              <a:t>Statistical Model</a:t>
            </a:r>
            <a:endParaRPr lang="en-US" dirty="0"/>
          </a:p>
        </p:txBody>
      </p:sp>
      <p:sp>
        <p:nvSpPr>
          <p:cNvPr id="8" name="TextBox 7"/>
          <p:cNvSpPr txBox="1"/>
          <p:nvPr/>
        </p:nvSpPr>
        <p:spPr>
          <a:xfrm>
            <a:off x="6400800" y="3943350"/>
            <a:ext cx="2590800" cy="307777"/>
          </a:xfrm>
          <a:prstGeom prst="rect">
            <a:avLst/>
          </a:prstGeom>
          <a:noFill/>
        </p:spPr>
        <p:txBody>
          <a:bodyPr wrap="square" rtlCol="0">
            <a:spAutoFit/>
          </a:bodyPr>
          <a:lstStyle/>
          <a:p>
            <a:r>
              <a:rPr lang="en-US" dirty="0" smtClean="0"/>
              <a:t>Non- Distributed LSTM Model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p:nvPr/>
        </p:nvSpPr>
        <p:spPr>
          <a:xfrm>
            <a:off x="640850" y="1895425"/>
            <a:ext cx="7548000" cy="3128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Lato"/>
              <a:buChar char="●"/>
            </a:pPr>
            <a:r>
              <a:rPr lang="en" sz="1600">
                <a:latin typeface="Lato"/>
                <a:ea typeface="Lato"/>
                <a:cs typeface="Lato"/>
                <a:sym typeface="Lato"/>
              </a:rPr>
              <a:t>Main Challenge here  is the distribution of model.  There are some frameworks in spark for distribution of model. Two of them are BigDL and Elephas.</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Another challenge is how the data can be handled asynchronously. This can be handled using Downpour SGD.</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Identifying the right parameters for the prediction of stock prices.</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Initially I was working on Windows 10 for creating the model but found it difficult to combine the discrete components such as LSTM, pyspark and jupyter notebook. So I switched to Linux platform and till now installed apache spark, hadoop, jupyter notebook, pyspark and elephas.</a:t>
            </a:r>
            <a:endParaRPr sz="1600">
              <a:latin typeface="Lato"/>
              <a:ea typeface="Lato"/>
              <a:cs typeface="Lato"/>
              <a:sym typeface="Lato"/>
            </a:endParaRPr>
          </a:p>
        </p:txBody>
      </p:sp>
      <p:sp>
        <p:nvSpPr>
          <p:cNvPr id="180" name="Google Shape;180;p27"/>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Challenges:</a:t>
            </a:r>
            <a:endParaRPr sz="2700"/>
          </a:p>
          <a:p>
            <a:pPr marL="0" lvl="0" indent="0" algn="l" rtl="0">
              <a:spcBef>
                <a:spcPts val="0"/>
              </a:spcBef>
              <a:spcAft>
                <a:spcPts val="0"/>
              </a:spcAft>
              <a:buNone/>
            </a:pP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References:</a:t>
            </a:r>
            <a:endParaRPr sz="2700"/>
          </a:p>
          <a:p>
            <a:pPr marL="0" lvl="0" indent="0" algn="l" rtl="0">
              <a:spcBef>
                <a:spcPts val="0"/>
              </a:spcBef>
              <a:spcAft>
                <a:spcPts val="0"/>
              </a:spcAft>
              <a:buNone/>
            </a:pPr>
            <a:endParaRPr sz="2700"/>
          </a:p>
        </p:txBody>
      </p:sp>
      <p:sp>
        <p:nvSpPr>
          <p:cNvPr id="186" name="Google Shape;186;p28"/>
          <p:cNvSpPr txBox="1"/>
          <p:nvPr/>
        </p:nvSpPr>
        <p:spPr>
          <a:xfrm>
            <a:off x="845050" y="1937950"/>
            <a:ext cx="6045600" cy="29106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Lato"/>
              <a:buAutoNum type="arabicPeriod"/>
            </a:pPr>
            <a:r>
              <a:rPr lang="en" sz="1300"/>
              <a:t>Dean, Jeffrey, et al. "Large scale distributed deep networks." </a:t>
            </a:r>
            <a:r>
              <a:rPr lang="en" sz="1300" i="1"/>
              <a:t>Advances in neural information processing systems</a:t>
            </a:r>
            <a:r>
              <a:rPr lang="en" sz="1300"/>
              <a:t>. 2012.</a:t>
            </a:r>
            <a:endParaRPr sz="1300"/>
          </a:p>
          <a:p>
            <a:pPr marL="457200" lvl="0" indent="-311150" algn="l" rtl="0">
              <a:spcBef>
                <a:spcPts val="0"/>
              </a:spcBef>
              <a:spcAft>
                <a:spcPts val="0"/>
              </a:spcAft>
              <a:buSzPts val="1300"/>
              <a:buAutoNum type="arabicPeriod"/>
            </a:pPr>
            <a:r>
              <a:rPr lang="en" sz="1300"/>
              <a:t>Shrivastava, Disha, Santanu Chaudhury, and Dr Jayadeva. "A data and model-parallel, distributed and scalable framework for training of deep networks in apache spark." </a:t>
            </a:r>
            <a:r>
              <a:rPr lang="en" sz="1300" i="1"/>
              <a:t>arXiv preprint arXiv:1708.05840</a:t>
            </a:r>
            <a:r>
              <a:rPr lang="en" sz="1300"/>
              <a:t> (2017).</a:t>
            </a:r>
            <a:endParaRPr sz="1300"/>
          </a:p>
          <a:p>
            <a:pPr marL="457200" lvl="0" indent="-311150" algn="l" rtl="0">
              <a:spcBef>
                <a:spcPts val="0"/>
              </a:spcBef>
              <a:spcAft>
                <a:spcPts val="0"/>
              </a:spcAft>
              <a:buSzPts val="1300"/>
              <a:buAutoNum type="arabicPeriod"/>
            </a:pPr>
            <a:r>
              <a:rPr lang="en" sz="1300">
                <a:uFill>
                  <a:noFill/>
                </a:uFill>
                <a:hlinkClick r:id="rId3"/>
              </a:rPr>
              <a:t>https://software.intel.com/en-us/articles/bigdl-distributed-deep-learning-on-apache-spark</a:t>
            </a:r>
            <a:endParaRPr sz="1300"/>
          </a:p>
          <a:p>
            <a:pPr marL="457200" lvl="0" indent="-317500" algn="l" rtl="0">
              <a:spcBef>
                <a:spcPts val="0"/>
              </a:spcBef>
              <a:spcAft>
                <a:spcPts val="0"/>
              </a:spcAft>
              <a:buSzPts val="1400"/>
              <a:buAutoNum type="arabicPeriod"/>
            </a:pPr>
            <a:r>
              <a:rPr lang="en" sz="1300"/>
              <a:t>J. Dean, G.S. Corrado, R. Monga, K. Chen, M. Devin, QV. Le, MZ. Mao, M’A. Ranzato, A. Senior, P. Tucker, K. Yang, and AY. Ng. </a:t>
            </a:r>
            <a:r>
              <a:rPr lang="en" sz="1300">
                <a:uFill>
                  <a:noFill/>
                </a:uFill>
                <a:hlinkClick r:id="rId4"/>
              </a:rPr>
              <a:t>Large Scale Distributed Deep Networks</a:t>
            </a:r>
            <a:r>
              <a:rPr lang="en" sz="1300"/>
              <a:t>.</a:t>
            </a:r>
            <a:endParaRPr sz="1300"/>
          </a:p>
          <a:p>
            <a:pPr marL="457200" lvl="0" indent="-317500" algn="l" rtl="0">
              <a:spcBef>
                <a:spcPts val="0"/>
              </a:spcBef>
              <a:spcAft>
                <a:spcPts val="0"/>
              </a:spcAft>
              <a:buSzPts val="1400"/>
              <a:buAutoNum type="arabicPeriod"/>
            </a:pPr>
            <a:r>
              <a:rPr lang="en" sz="1300">
                <a:uFill>
                  <a:noFill/>
                </a:uFill>
                <a:hlinkClick r:id="rId5"/>
              </a:rPr>
              <a:t>https://github.com/cerndb/dist-keras?source=post_page-----6d397c16abd----------------------</a:t>
            </a:r>
            <a:endParaRPr/>
          </a:p>
          <a:p>
            <a:pPr marL="457200" lvl="0" indent="-330200" algn="l" rtl="0">
              <a:spcBef>
                <a:spcPts val="0"/>
              </a:spcBef>
              <a:spcAft>
                <a:spcPts val="0"/>
              </a:spcAft>
              <a:buSzPts val="1600"/>
              <a:buAutoNum type="arabicPeriod"/>
            </a:pPr>
            <a:r>
              <a:rPr lang="en" sz="1300">
                <a:uFill>
                  <a:noFill/>
                </a:uFill>
                <a:hlinkClick r:id="rId6"/>
              </a:rPr>
              <a:t>https://github.com/maxpumperla/elephas?source=post_page-----6d397c16abd----------------------</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ctrTitle"/>
          </p:nvPr>
        </p:nvSpPr>
        <p:spPr>
          <a:xfrm>
            <a:off x="729450" y="4842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Code Snippets for Spark and Keras Integration</a:t>
            </a:r>
            <a:endParaRPr sz="2600"/>
          </a:p>
        </p:txBody>
      </p:sp>
      <p:sp>
        <p:nvSpPr>
          <p:cNvPr id="192" name="Google Shape;192;p29"/>
          <p:cNvSpPr txBox="1"/>
          <p:nvPr/>
        </p:nvSpPr>
        <p:spPr>
          <a:xfrm>
            <a:off x="762000" y="1219200"/>
            <a:ext cx="7265700" cy="6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D73A49"/>
                </a:solidFill>
                <a:highlight>
                  <a:srgbClr val="F6F8FA"/>
                </a:highlight>
                <a:latin typeface="Courier New"/>
                <a:ea typeface="Courier New"/>
                <a:cs typeface="Courier New"/>
                <a:sym typeface="Courier New"/>
              </a:rPr>
              <a:t>from</a:t>
            </a:r>
            <a:r>
              <a:rPr lang="en" sz="1000">
                <a:solidFill>
                  <a:srgbClr val="24292E"/>
                </a:solidFill>
                <a:highlight>
                  <a:srgbClr val="F6F8FA"/>
                </a:highlight>
                <a:latin typeface="Courier New"/>
                <a:ea typeface="Courier New"/>
                <a:cs typeface="Courier New"/>
                <a:sym typeface="Courier New"/>
              </a:rPr>
              <a:t> pyspark </a:t>
            </a:r>
            <a:r>
              <a:rPr lang="en" sz="1000">
                <a:solidFill>
                  <a:srgbClr val="D73A49"/>
                </a:solidFill>
                <a:highlight>
                  <a:srgbClr val="F6F8FA"/>
                </a:highlight>
                <a:latin typeface="Courier New"/>
                <a:ea typeface="Courier New"/>
                <a:cs typeface="Courier New"/>
                <a:sym typeface="Courier New"/>
              </a:rPr>
              <a:t>import</a:t>
            </a:r>
            <a:r>
              <a:rPr lang="en" sz="1000">
                <a:solidFill>
                  <a:srgbClr val="24292E"/>
                </a:solidFill>
                <a:highlight>
                  <a:srgbClr val="F6F8FA"/>
                </a:highlight>
                <a:latin typeface="Courier New"/>
                <a:ea typeface="Courier New"/>
                <a:cs typeface="Courier New"/>
                <a:sym typeface="Courier New"/>
              </a:rPr>
              <a:t> SparkContext, SparkConf</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conf </a:t>
            </a:r>
            <a:r>
              <a:rPr lang="en" sz="1000">
                <a:solidFill>
                  <a:srgbClr val="D73A49"/>
                </a:solidFill>
                <a:highlight>
                  <a:srgbClr val="F6F8FA"/>
                </a:highlight>
                <a:latin typeface="Courier New"/>
                <a:ea typeface="Courier New"/>
                <a:cs typeface="Courier New"/>
                <a:sym typeface="Courier New"/>
              </a:rPr>
              <a:t>=</a:t>
            </a:r>
            <a:r>
              <a:rPr lang="en" sz="1000">
                <a:solidFill>
                  <a:srgbClr val="24292E"/>
                </a:solidFill>
                <a:highlight>
                  <a:srgbClr val="F6F8FA"/>
                </a:highlight>
                <a:latin typeface="Courier New"/>
                <a:ea typeface="Courier New"/>
                <a:cs typeface="Courier New"/>
                <a:sym typeface="Courier New"/>
              </a:rPr>
              <a:t> SparkConf().setAppName(</a:t>
            </a:r>
            <a:r>
              <a:rPr lang="en" sz="1000">
                <a:solidFill>
                  <a:srgbClr val="032F62"/>
                </a:solidFill>
                <a:highlight>
                  <a:srgbClr val="F6F8FA"/>
                </a:highlight>
                <a:latin typeface="Courier New"/>
                <a:ea typeface="Courier New"/>
                <a:cs typeface="Courier New"/>
                <a:sym typeface="Courier New"/>
              </a:rPr>
              <a:t>'Elephas_App'</a:t>
            </a:r>
            <a:r>
              <a:rPr lang="en" sz="1000">
                <a:solidFill>
                  <a:srgbClr val="24292E"/>
                </a:solidFill>
                <a:highlight>
                  <a:srgbClr val="F6F8FA"/>
                </a:highlight>
                <a:latin typeface="Courier New"/>
                <a:ea typeface="Courier New"/>
                <a:cs typeface="Courier New"/>
                <a:sym typeface="Courier New"/>
              </a:rPr>
              <a:t>).setMaster(</a:t>
            </a:r>
            <a:r>
              <a:rPr lang="en" sz="1000">
                <a:solidFill>
                  <a:srgbClr val="032F62"/>
                </a:solidFill>
                <a:highlight>
                  <a:srgbClr val="F6F8FA"/>
                </a:highlight>
                <a:latin typeface="Courier New"/>
                <a:ea typeface="Courier New"/>
                <a:cs typeface="Courier New"/>
                <a:sym typeface="Courier New"/>
              </a:rPr>
              <a:t>'local[8]'</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marR="152400" lvl="0" indent="0" algn="l" rtl="0">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sc </a:t>
            </a:r>
            <a:r>
              <a:rPr lang="en" sz="1000">
                <a:solidFill>
                  <a:srgbClr val="D73A49"/>
                </a:solidFill>
                <a:highlight>
                  <a:srgbClr val="F6F8FA"/>
                </a:highlight>
                <a:latin typeface="Courier New"/>
                <a:ea typeface="Courier New"/>
                <a:cs typeface="Courier New"/>
                <a:sym typeface="Courier New"/>
              </a:rPr>
              <a:t>=</a:t>
            </a:r>
            <a:r>
              <a:rPr lang="en" sz="1000">
                <a:solidFill>
                  <a:srgbClr val="24292E"/>
                </a:solidFill>
                <a:highlight>
                  <a:srgbClr val="F6F8FA"/>
                </a:highlight>
                <a:latin typeface="Courier New"/>
                <a:ea typeface="Courier New"/>
                <a:cs typeface="Courier New"/>
                <a:sym typeface="Courier New"/>
              </a:rPr>
              <a:t> SparkContext(</a:t>
            </a:r>
            <a:r>
              <a:rPr lang="en" sz="1000">
                <a:solidFill>
                  <a:srgbClr val="E36209"/>
                </a:solidFill>
                <a:highlight>
                  <a:srgbClr val="F6F8FA"/>
                </a:highlight>
                <a:latin typeface="Courier New"/>
                <a:ea typeface="Courier New"/>
                <a:cs typeface="Courier New"/>
                <a:sym typeface="Courier New"/>
              </a:rPr>
              <a:t>conf</a:t>
            </a:r>
            <a:r>
              <a:rPr lang="en" sz="1000">
                <a:solidFill>
                  <a:srgbClr val="D73A49"/>
                </a:solidFill>
                <a:highlight>
                  <a:srgbClr val="F6F8FA"/>
                </a:highlight>
                <a:latin typeface="Courier New"/>
                <a:ea typeface="Courier New"/>
                <a:cs typeface="Courier New"/>
                <a:sym typeface="Courier New"/>
              </a:rPr>
              <a:t>=</a:t>
            </a:r>
            <a:r>
              <a:rPr lang="en" sz="1000">
                <a:solidFill>
                  <a:srgbClr val="24292E"/>
                </a:solidFill>
                <a:highlight>
                  <a:srgbClr val="F6F8FA"/>
                </a:highlight>
                <a:latin typeface="Courier New"/>
                <a:ea typeface="Courier New"/>
                <a:cs typeface="Courier New"/>
                <a:sym typeface="Courier New"/>
              </a:rPr>
              <a:t>conf)</a:t>
            </a:r>
            <a:endParaRPr sz="1000">
              <a:solidFill>
                <a:srgbClr val="24292E"/>
              </a:solidFill>
              <a:highlight>
                <a:srgbClr val="F6F8FA"/>
              </a:highlight>
              <a:latin typeface="Courier New"/>
              <a:ea typeface="Courier New"/>
              <a:cs typeface="Courier New"/>
              <a:sym typeface="Courier New"/>
            </a:endParaRPr>
          </a:p>
        </p:txBody>
      </p:sp>
      <p:sp>
        <p:nvSpPr>
          <p:cNvPr id="193" name="Google Shape;193;p29"/>
          <p:cNvSpPr txBox="1"/>
          <p:nvPr/>
        </p:nvSpPr>
        <p:spPr>
          <a:xfrm>
            <a:off x="762000" y="3886200"/>
            <a:ext cx="4440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D73A49"/>
                </a:solidFill>
                <a:highlight>
                  <a:srgbClr val="F6F8FA"/>
                </a:highlight>
                <a:latin typeface="Courier New"/>
                <a:ea typeface="Courier New"/>
                <a:cs typeface="Courier New"/>
                <a:sym typeface="Courier New"/>
              </a:rPr>
              <a:t>from</a:t>
            </a:r>
            <a:r>
              <a:rPr lang="en" sz="1000">
                <a:solidFill>
                  <a:srgbClr val="24292E"/>
                </a:solidFill>
                <a:highlight>
                  <a:srgbClr val="F6F8FA"/>
                </a:highlight>
                <a:latin typeface="Courier New"/>
                <a:ea typeface="Courier New"/>
                <a:cs typeface="Courier New"/>
                <a:sym typeface="Courier New"/>
              </a:rPr>
              <a:t> elephas.utils.rdd_utils </a:t>
            </a:r>
            <a:r>
              <a:rPr lang="en" sz="1000">
                <a:solidFill>
                  <a:srgbClr val="D73A49"/>
                </a:solidFill>
                <a:highlight>
                  <a:srgbClr val="F6F8FA"/>
                </a:highlight>
                <a:latin typeface="Courier New"/>
                <a:ea typeface="Courier New"/>
                <a:cs typeface="Courier New"/>
                <a:sym typeface="Courier New"/>
              </a:rPr>
              <a:t>import</a:t>
            </a:r>
            <a:r>
              <a:rPr lang="en" sz="1000">
                <a:solidFill>
                  <a:srgbClr val="24292E"/>
                </a:solidFill>
                <a:highlight>
                  <a:srgbClr val="F6F8FA"/>
                </a:highlight>
                <a:latin typeface="Courier New"/>
                <a:ea typeface="Courier New"/>
                <a:cs typeface="Courier New"/>
                <a:sym typeface="Courier New"/>
              </a:rPr>
              <a:t> to_simple_rdd</a:t>
            </a:r>
            <a:endParaRPr sz="1000">
              <a:solidFill>
                <a:srgbClr val="24292E"/>
              </a:solidFill>
              <a:highlight>
                <a:srgbClr val="F6F8FA"/>
              </a:highlight>
              <a:latin typeface="Courier New"/>
              <a:ea typeface="Courier New"/>
              <a:cs typeface="Courier New"/>
              <a:sym typeface="Courier New"/>
            </a:endParaRPr>
          </a:p>
          <a:p>
            <a:pPr marL="0" marR="152400" lvl="0" indent="0" algn="l" rtl="0">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rdd </a:t>
            </a:r>
            <a:r>
              <a:rPr lang="en" sz="1000">
                <a:solidFill>
                  <a:srgbClr val="D73A49"/>
                </a:solidFill>
                <a:highlight>
                  <a:srgbClr val="F6F8FA"/>
                </a:highlight>
                <a:latin typeface="Courier New"/>
                <a:ea typeface="Courier New"/>
                <a:cs typeface="Courier New"/>
                <a:sym typeface="Courier New"/>
              </a:rPr>
              <a:t>=</a:t>
            </a:r>
            <a:r>
              <a:rPr lang="en" sz="1000">
                <a:solidFill>
                  <a:srgbClr val="24292E"/>
                </a:solidFill>
                <a:highlight>
                  <a:srgbClr val="F6F8FA"/>
                </a:highlight>
                <a:latin typeface="Courier New"/>
                <a:ea typeface="Courier New"/>
                <a:cs typeface="Courier New"/>
                <a:sym typeface="Courier New"/>
              </a:rPr>
              <a:t> to_simple_rdd(sc, x_train, y_train)</a:t>
            </a:r>
            <a:endParaRPr sz="1000">
              <a:solidFill>
                <a:srgbClr val="24292E"/>
              </a:solidFill>
              <a:highlight>
                <a:srgbClr val="F6F8FA"/>
              </a:highlight>
              <a:latin typeface="Courier New"/>
              <a:ea typeface="Courier New"/>
              <a:cs typeface="Courier New"/>
              <a:sym typeface="Courier New"/>
            </a:endParaRPr>
          </a:p>
        </p:txBody>
      </p:sp>
      <p:sp>
        <p:nvSpPr>
          <p:cNvPr id="194" name="Google Shape;194;p29"/>
          <p:cNvSpPr txBox="1"/>
          <p:nvPr/>
        </p:nvSpPr>
        <p:spPr>
          <a:xfrm>
            <a:off x="762000" y="4267200"/>
            <a:ext cx="6916200" cy="6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D73A49"/>
                </a:solidFill>
                <a:highlight>
                  <a:srgbClr val="F6F8FA"/>
                </a:highlight>
                <a:latin typeface="Courier New"/>
                <a:ea typeface="Courier New"/>
                <a:cs typeface="Courier New"/>
                <a:sym typeface="Courier New"/>
              </a:rPr>
              <a:t>from</a:t>
            </a:r>
            <a:r>
              <a:rPr lang="en" sz="1000">
                <a:solidFill>
                  <a:srgbClr val="24292E"/>
                </a:solidFill>
                <a:highlight>
                  <a:srgbClr val="F6F8FA"/>
                </a:highlight>
                <a:latin typeface="Courier New"/>
                <a:ea typeface="Courier New"/>
                <a:cs typeface="Courier New"/>
                <a:sym typeface="Courier New"/>
              </a:rPr>
              <a:t> elephas.spark_model </a:t>
            </a:r>
            <a:r>
              <a:rPr lang="en" sz="1000">
                <a:solidFill>
                  <a:srgbClr val="D73A49"/>
                </a:solidFill>
                <a:highlight>
                  <a:srgbClr val="F6F8FA"/>
                </a:highlight>
                <a:latin typeface="Courier New"/>
                <a:ea typeface="Courier New"/>
                <a:cs typeface="Courier New"/>
                <a:sym typeface="Courier New"/>
              </a:rPr>
              <a:t>import</a:t>
            </a:r>
            <a:r>
              <a:rPr lang="en" sz="1000">
                <a:solidFill>
                  <a:srgbClr val="24292E"/>
                </a:solidFill>
                <a:highlight>
                  <a:srgbClr val="F6F8FA"/>
                </a:highlight>
                <a:latin typeface="Courier New"/>
                <a:ea typeface="Courier New"/>
                <a:cs typeface="Courier New"/>
                <a:sym typeface="Courier New"/>
              </a:rPr>
              <a:t> SparkModel</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spark_model </a:t>
            </a:r>
            <a:r>
              <a:rPr lang="en" sz="1000">
                <a:solidFill>
                  <a:srgbClr val="D73A49"/>
                </a:solidFill>
                <a:highlight>
                  <a:srgbClr val="F6F8FA"/>
                </a:highlight>
                <a:latin typeface="Courier New"/>
                <a:ea typeface="Courier New"/>
                <a:cs typeface="Courier New"/>
                <a:sym typeface="Courier New"/>
              </a:rPr>
              <a:t>=</a:t>
            </a:r>
            <a:r>
              <a:rPr lang="en" sz="1000">
                <a:solidFill>
                  <a:srgbClr val="24292E"/>
                </a:solidFill>
                <a:highlight>
                  <a:srgbClr val="F6F8FA"/>
                </a:highlight>
                <a:latin typeface="Courier New"/>
                <a:ea typeface="Courier New"/>
                <a:cs typeface="Courier New"/>
                <a:sym typeface="Courier New"/>
              </a:rPr>
              <a:t> SparkModel(model, </a:t>
            </a:r>
            <a:r>
              <a:rPr lang="en" sz="1000">
                <a:solidFill>
                  <a:srgbClr val="E36209"/>
                </a:solidFill>
                <a:highlight>
                  <a:srgbClr val="F6F8FA"/>
                </a:highlight>
                <a:latin typeface="Courier New"/>
                <a:ea typeface="Courier New"/>
                <a:cs typeface="Courier New"/>
                <a:sym typeface="Courier New"/>
              </a:rPr>
              <a:t>frequency</a:t>
            </a:r>
            <a:r>
              <a:rPr lang="en" sz="1000">
                <a:solidFill>
                  <a:srgbClr val="D73A49"/>
                </a:solidFill>
                <a:highlight>
                  <a:srgbClr val="F6F8FA"/>
                </a:highlight>
                <a:latin typeface="Courier New"/>
                <a:ea typeface="Courier New"/>
                <a:cs typeface="Courier New"/>
                <a:sym typeface="Courier New"/>
              </a:rPr>
              <a:t>=</a:t>
            </a:r>
            <a:r>
              <a:rPr lang="en" sz="1000">
                <a:solidFill>
                  <a:srgbClr val="032F62"/>
                </a:solidFill>
                <a:highlight>
                  <a:srgbClr val="F6F8FA"/>
                </a:highlight>
                <a:latin typeface="Courier New"/>
                <a:ea typeface="Courier New"/>
                <a:cs typeface="Courier New"/>
                <a:sym typeface="Courier New"/>
              </a:rPr>
              <a:t>'epoch'</a:t>
            </a:r>
            <a:r>
              <a:rPr lang="en" sz="1000">
                <a:solidFill>
                  <a:srgbClr val="24292E"/>
                </a:solidFill>
                <a:highlight>
                  <a:srgbClr val="F6F8FA"/>
                </a:highlight>
                <a:latin typeface="Courier New"/>
                <a:ea typeface="Courier New"/>
                <a:cs typeface="Courier New"/>
                <a:sym typeface="Courier New"/>
              </a:rPr>
              <a:t>, </a:t>
            </a:r>
            <a:r>
              <a:rPr lang="en" sz="1000">
                <a:solidFill>
                  <a:srgbClr val="E36209"/>
                </a:solidFill>
                <a:highlight>
                  <a:srgbClr val="F6F8FA"/>
                </a:highlight>
                <a:latin typeface="Courier New"/>
                <a:ea typeface="Courier New"/>
                <a:cs typeface="Courier New"/>
                <a:sym typeface="Courier New"/>
              </a:rPr>
              <a:t>mode</a:t>
            </a:r>
            <a:r>
              <a:rPr lang="en" sz="1000">
                <a:solidFill>
                  <a:srgbClr val="D73A49"/>
                </a:solidFill>
                <a:highlight>
                  <a:srgbClr val="F6F8FA"/>
                </a:highlight>
                <a:latin typeface="Courier New"/>
                <a:ea typeface="Courier New"/>
                <a:cs typeface="Courier New"/>
                <a:sym typeface="Courier New"/>
              </a:rPr>
              <a:t>=</a:t>
            </a:r>
            <a:r>
              <a:rPr lang="en" sz="1000">
                <a:solidFill>
                  <a:srgbClr val="032F62"/>
                </a:solidFill>
                <a:highlight>
                  <a:srgbClr val="F6F8FA"/>
                </a:highlight>
                <a:latin typeface="Courier New"/>
                <a:ea typeface="Courier New"/>
                <a:cs typeface="Courier New"/>
                <a:sym typeface="Courier New"/>
              </a:rPr>
              <a:t>'asynchronous'</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marR="152400" lvl="0" indent="0" algn="l" rtl="0">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spark_model.fit(rdd, </a:t>
            </a:r>
            <a:r>
              <a:rPr lang="en" sz="1000">
                <a:solidFill>
                  <a:srgbClr val="E36209"/>
                </a:solidFill>
                <a:highlight>
                  <a:srgbClr val="F6F8FA"/>
                </a:highlight>
                <a:latin typeface="Courier New"/>
                <a:ea typeface="Courier New"/>
                <a:cs typeface="Courier New"/>
                <a:sym typeface="Courier New"/>
              </a:rPr>
              <a:t>epochs</a:t>
            </a:r>
            <a:r>
              <a:rPr lang="en" sz="1000">
                <a:solidFill>
                  <a:srgbClr val="D73A49"/>
                </a:solidFill>
                <a:highlight>
                  <a:srgbClr val="F6F8FA"/>
                </a:highlight>
                <a:latin typeface="Courier New"/>
                <a:ea typeface="Courier New"/>
                <a:cs typeface="Courier New"/>
                <a:sym typeface="Courier New"/>
              </a:rPr>
              <a:t>=</a:t>
            </a:r>
            <a:r>
              <a:rPr lang="en" sz="1000">
                <a:solidFill>
                  <a:srgbClr val="005CC5"/>
                </a:solidFill>
                <a:highlight>
                  <a:srgbClr val="F6F8FA"/>
                </a:highlight>
                <a:latin typeface="Courier New"/>
                <a:ea typeface="Courier New"/>
                <a:cs typeface="Courier New"/>
                <a:sym typeface="Courier New"/>
              </a:rPr>
              <a:t>20</a:t>
            </a:r>
            <a:r>
              <a:rPr lang="en" sz="1000">
                <a:solidFill>
                  <a:srgbClr val="24292E"/>
                </a:solidFill>
                <a:highlight>
                  <a:srgbClr val="F6F8FA"/>
                </a:highlight>
                <a:latin typeface="Courier New"/>
                <a:ea typeface="Courier New"/>
                <a:cs typeface="Courier New"/>
                <a:sym typeface="Courier New"/>
              </a:rPr>
              <a:t>, </a:t>
            </a:r>
            <a:r>
              <a:rPr lang="en" sz="1000">
                <a:solidFill>
                  <a:srgbClr val="E36209"/>
                </a:solidFill>
                <a:highlight>
                  <a:srgbClr val="F6F8FA"/>
                </a:highlight>
                <a:latin typeface="Courier New"/>
                <a:ea typeface="Courier New"/>
                <a:cs typeface="Courier New"/>
                <a:sym typeface="Courier New"/>
              </a:rPr>
              <a:t>batch_size</a:t>
            </a:r>
            <a:r>
              <a:rPr lang="en" sz="1000">
                <a:solidFill>
                  <a:srgbClr val="D73A49"/>
                </a:solidFill>
                <a:highlight>
                  <a:srgbClr val="F6F8FA"/>
                </a:highlight>
                <a:latin typeface="Courier New"/>
                <a:ea typeface="Courier New"/>
                <a:cs typeface="Courier New"/>
                <a:sym typeface="Courier New"/>
              </a:rPr>
              <a:t>=</a:t>
            </a:r>
            <a:r>
              <a:rPr lang="en" sz="1000">
                <a:solidFill>
                  <a:srgbClr val="005CC5"/>
                </a:solidFill>
                <a:highlight>
                  <a:srgbClr val="F6F8FA"/>
                </a:highlight>
                <a:latin typeface="Courier New"/>
                <a:ea typeface="Courier New"/>
                <a:cs typeface="Courier New"/>
                <a:sym typeface="Courier New"/>
              </a:rPr>
              <a:t>32</a:t>
            </a:r>
            <a:r>
              <a:rPr lang="en" sz="1000">
                <a:solidFill>
                  <a:srgbClr val="24292E"/>
                </a:solidFill>
                <a:highlight>
                  <a:srgbClr val="F6F8FA"/>
                </a:highlight>
                <a:latin typeface="Courier New"/>
                <a:ea typeface="Courier New"/>
                <a:cs typeface="Courier New"/>
                <a:sym typeface="Courier New"/>
              </a:rPr>
              <a:t>, </a:t>
            </a:r>
            <a:r>
              <a:rPr lang="en" sz="1000">
                <a:solidFill>
                  <a:srgbClr val="E36209"/>
                </a:solidFill>
                <a:highlight>
                  <a:srgbClr val="F6F8FA"/>
                </a:highlight>
                <a:latin typeface="Courier New"/>
                <a:ea typeface="Courier New"/>
                <a:cs typeface="Courier New"/>
                <a:sym typeface="Courier New"/>
              </a:rPr>
              <a:t>verbose</a:t>
            </a:r>
            <a:r>
              <a:rPr lang="en" sz="1000">
                <a:solidFill>
                  <a:srgbClr val="D73A49"/>
                </a:solidFill>
                <a:highlight>
                  <a:srgbClr val="F6F8FA"/>
                </a:highlight>
                <a:latin typeface="Courier New"/>
                <a:ea typeface="Courier New"/>
                <a:cs typeface="Courier New"/>
                <a:sym typeface="Courier New"/>
              </a:rPr>
              <a:t>=</a:t>
            </a:r>
            <a:r>
              <a:rPr lang="en" sz="1000">
                <a:solidFill>
                  <a:srgbClr val="005CC5"/>
                </a:solidFill>
                <a:highlight>
                  <a:srgbClr val="F6F8FA"/>
                </a:highlight>
                <a:latin typeface="Courier New"/>
                <a:ea typeface="Courier New"/>
                <a:cs typeface="Courier New"/>
                <a:sym typeface="Courier New"/>
              </a:rPr>
              <a:t>0</a:t>
            </a:r>
            <a:r>
              <a:rPr lang="en" sz="1000">
                <a:solidFill>
                  <a:srgbClr val="24292E"/>
                </a:solidFill>
                <a:highlight>
                  <a:srgbClr val="F6F8FA"/>
                </a:highlight>
                <a:latin typeface="Courier New"/>
                <a:ea typeface="Courier New"/>
                <a:cs typeface="Courier New"/>
                <a:sym typeface="Courier New"/>
              </a:rPr>
              <a:t>, </a:t>
            </a:r>
            <a:r>
              <a:rPr lang="en" sz="1000">
                <a:solidFill>
                  <a:srgbClr val="E36209"/>
                </a:solidFill>
                <a:highlight>
                  <a:srgbClr val="F6F8FA"/>
                </a:highlight>
                <a:latin typeface="Courier New"/>
                <a:ea typeface="Courier New"/>
                <a:cs typeface="Courier New"/>
                <a:sym typeface="Courier New"/>
              </a:rPr>
              <a:t>validation_split</a:t>
            </a:r>
            <a:r>
              <a:rPr lang="en" sz="1000">
                <a:solidFill>
                  <a:srgbClr val="D73A49"/>
                </a:solidFill>
                <a:highlight>
                  <a:srgbClr val="F6F8FA"/>
                </a:highlight>
                <a:latin typeface="Courier New"/>
                <a:ea typeface="Courier New"/>
                <a:cs typeface="Courier New"/>
                <a:sym typeface="Courier New"/>
              </a:rPr>
              <a:t>=</a:t>
            </a:r>
            <a:r>
              <a:rPr lang="en" sz="1000">
                <a:solidFill>
                  <a:srgbClr val="005CC5"/>
                </a:solidFill>
                <a:highlight>
                  <a:srgbClr val="F6F8FA"/>
                </a:highlight>
                <a:latin typeface="Courier New"/>
                <a:ea typeface="Courier New"/>
                <a:cs typeface="Courier New"/>
                <a:sym typeface="Courier New"/>
              </a:rPr>
              <a:t>0.1</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p:txBody>
      </p:sp>
      <p:sp>
        <p:nvSpPr>
          <p:cNvPr id="195" name="Google Shape;195;p29"/>
          <p:cNvSpPr txBox="1"/>
          <p:nvPr/>
        </p:nvSpPr>
        <p:spPr>
          <a:xfrm>
            <a:off x="762000" y="1752600"/>
            <a:ext cx="6246300" cy="21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D73A49"/>
                </a:solidFill>
                <a:highlight>
                  <a:srgbClr val="F6F8FA"/>
                </a:highlight>
                <a:latin typeface="Courier New"/>
                <a:ea typeface="Courier New"/>
                <a:cs typeface="Courier New"/>
                <a:sym typeface="Courier New"/>
              </a:rPr>
              <a:t>from</a:t>
            </a:r>
            <a:r>
              <a:rPr lang="en" sz="1000">
                <a:solidFill>
                  <a:srgbClr val="24292E"/>
                </a:solidFill>
                <a:highlight>
                  <a:srgbClr val="F6F8FA"/>
                </a:highlight>
                <a:latin typeface="Courier New"/>
                <a:ea typeface="Courier New"/>
                <a:cs typeface="Courier New"/>
                <a:sym typeface="Courier New"/>
              </a:rPr>
              <a:t> keras.models </a:t>
            </a:r>
            <a:r>
              <a:rPr lang="en" sz="1000">
                <a:solidFill>
                  <a:srgbClr val="D73A49"/>
                </a:solidFill>
                <a:highlight>
                  <a:srgbClr val="F6F8FA"/>
                </a:highlight>
                <a:latin typeface="Courier New"/>
                <a:ea typeface="Courier New"/>
                <a:cs typeface="Courier New"/>
                <a:sym typeface="Courier New"/>
              </a:rPr>
              <a:t>import</a:t>
            </a:r>
            <a:r>
              <a:rPr lang="en" sz="1000">
                <a:solidFill>
                  <a:srgbClr val="24292E"/>
                </a:solidFill>
                <a:highlight>
                  <a:srgbClr val="F6F8FA"/>
                </a:highlight>
                <a:latin typeface="Courier New"/>
                <a:ea typeface="Courier New"/>
                <a:cs typeface="Courier New"/>
                <a:sym typeface="Courier New"/>
              </a:rPr>
              <a:t> Sequential</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D73A49"/>
                </a:solidFill>
                <a:highlight>
                  <a:srgbClr val="F6F8FA"/>
                </a:highlight>
                <a:latin typeface="Courier New"/>
                <a:ea typeface="Courier New"/>
                <a:cs typeface="Courier New"/>
                <a:sym typeface="Courier New"/>
              </a:rPr>
              <a:t>from</a:t>
            </a:r>
            <a:r>
              <a:rPr lang="en" sz="1000">
                <a:solidFill>
                  <a:srgbClr val="24292E"/>
                </a:solidFill>
                <a:highlight>
                  <a:srgbClr val="F6F8FA"/>
                </a:highlight>
                <a:latin typeface="Courier New"/>
                <a:ea typeface="Courier New"/>
                <a:cs typeface="Courier New"/>
                <a:sym typeface="Courier New"/>
              </a:rPr>
              <a:t> keras.layers.core </a:t>
            </a:r>
            <a:r>
              <a:rPr lang="en" sz="1000">
                <a:solidFill>
                  <a:srgbClr val="D73A49"/>
                </a:solidFill>
                <a:highlight>
                  <a:srgbClr val="F6F8FA"/>
                </a:highlight>
                <a:latin typeface="Courier New"/>
                <a:ea typeface="Courier New"/>
                <a:cs typeface="Courier New"/>
                <a:sym typeface="Courier New"/>
              </a:rPr>
              <a:t>import</a:t>
            </a:r>
            <a:r>
              <a:rPr lang="en" sz="1000">
                <a:solidFill>
                  <a:srgbClr val="24292E"/>
                </a:solidFill>
                <a:highlight>
                  <a:srgbClr val="F6F8FA"/>
                </a:highlight>
                <a:latin typeface="Courier New"/>
                <a:ea typeface="Courier New"/>
                <a:cs typeface="Courier New"/>
                <a:sym typeface="Courier New"/>
              </a:rPr>
              <a:t> Dense, Dropout, Activation</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D73A49"/>
                </a:solidFill>
                <a:highlight>
                  <a:srgbClr val="F6F8FA"/>
                </a:highlight>
                <a:latin typeface="Courier New"/>
                <a:ea typeface="Courier New"/>
                <a:cs typeface="Courier New"/>
                <a:sym typeface="Courier New"/>
              </a:rPr>
              <a:t>from</a:t>
            </a:r>
            <a:r>
              <a:rPr lang="en" sz="1000">
                <a:solidFill>
                  <a:srgbClr val="24292E"/>
                </a:solidFill>
                <a:highlight>
                  <a:srgbClr val="F6F8FA"/>
                </a:highlight>
                <a:latin typeface="Courier New"/>
                <a:ea typeface="Courier New"/>
                <a:cs typeface="Courier New"/>
                <a:sym typeface="Courier New"/>
              </a:rPr>
              <a:t> keras.optimizers </a:t>
            </a:r>
            <a:r>
              <a:rPr lang="en" sz="1000">
                <a:solidFill>
                  <a:srgbClr val="D73A49"/>
                </a:solidFill>
                <a:highlight>
                  <a:srgbClr val="F6F8FA"/>
                </a:highlight>
                <a:latin typeface="Courier New"/>
                <a:ea typeface="Courier New"/>
                <a:cs typeface="Courier New"/>
                <a:sym typeface="Courier New"/>
              </a:rPr>
              <a:t>import</a:t>
            </a:r>
            <a:r>
              <a:rPr lang="en" sz="1000">
                <a:solidFill>
                  <a:srgbClr val="24292E"/>
                </a:solidFill>
                <a:highlight>
                  <a:srgbClr val="F6F8FA"/>
                </a:highlight>
                <a:latin typeface="Courier New"/>
                <a:ea typeface="Courier New"/>
                <a:cs typeface="Courier New"/>
                <a:sym typeface="Courier New"/>
              </a:rPr>
              <a:t> </a:t>
            </a:r>
            <a:r>
              <a:rPr lang="en" sz="1000">
                <a:solidFill>
                  <a:srgbClr val="005CC5"/>
                </a:solidFill>
                <a:highlight>
                  <a:srgbClr val="F6F8FA"/>
                </a:highlight>
                <a:latin typeface="Courier New"/>
                <a:ea typeface="Courier New"/>
                <a:cs typeface="Courier New"/>
                <a:sym typeface="Courier New"/>
              </a:rPr>
              <a:t>SGD</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 </a:t>
            </a:r>
            <a:r>
              <a:rPr lang="en" sz="1000">
                <a:solidFill>
                  <a:srgbClr val="D73A49"/>
                </a:solidFill>
                <a:highlight>
                  <a:srgbClr val="F6F8FA"/>
                </a:highlight>
                <a:latin typeface="Courier New"/>
                <a:ea typeface="Courier New"/>
                <a:cs typeface="Courier New"/>
                <a:sym typeface="Courier New"/>
              </a:rPr>
              <a:t>=</a:t>
            </a:r>
            <a:r>
              <a:rPr lang="en" sz="1000">
                <a:solidFill>
                  <a:srgbClr val="24292E"/>
                </a:solidFill>
                <a:highlight>
                  <a:srgbClr val="F6F8FA"/>
                </a:highlight>
                <a:latin typeface="Courier New"/>
                <a:ea typeface="Courier New"/>
                <a:cs typeface="Courier New"/>
                <a:sym typeface="Courier New"/>
              </a:rPr>
              <a:t> Sequential()</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model.add(Dense(</a:t>
            </a:r>
            <a:r>
              <a:rPr lang="en" sz="1000">
                <a:solidFill>
                  <a:srgbClr val="005CC5"/>
                </a:solidFill>
                <a:highlight>
                  <a:srgbClr val="F6F8FA"/>
                </a:highlight>
                <a:latin typeface="Courier New"/>
                <a:ea typeface="Courier New"/>
                <a:cs typeface="Courier New"/>
                <a:sym typeface="Courier New"/>
              </a:rPr>
              <a:t>128</a:t>
            </a:r>
            <a:r>
              <a:rPr lang="en" sz="1000">
                <a:solidFill>
                  <a:srgbClr val="24292E"/>
                </a:solidFill>
                <a:highlight>
                  <a:srgbClr val="F6F8FA"/>
                </a:highlight>
                <a:latin typeface="Courier New"/>
                <a:ea typeface="Courier New"/>
                <a:cs typeface="Courier New"/>
                <a:sym typeface="Courier New"/>
              </a:rPr>
              <a:t>, </a:t>
            </a:r>
            <a:r>
              <a:rPr lang="en" sz="1000">
                <a:solidFill>
                  <a:srgbClr val="E36209"/>
                </a:solidFill>
                <a:highlight>
                  <a:srgbClr val="F6F8FA"/>
                </a:highlight>
                <a:latin typeface="Courier New"/>
                <a:ea typeface="Courier New"/>
                <a:cs typeface="Courier New"/>
                <a:sym typeface="Courier New"/>
              </a:rPr>
              <a:t>input_dim</a:t>
            </a:r>
            <a:r>
              <a:rPr lang="en" sz="1000">
                <a:solidFill>
                  <a:srgbClr val="D73A49"/>
                </a:solidFill>
                <a:highlight>
                  <a:srgbClr val="F6F8FA"/>
                </a:highlight>
                <a:latin typeface="Courier New"/>
                <a:ea typeface="Courier New"/>
                <a:cs typeface="Courier New"/>
                <a:sym typeface="Courier New"/>
              </a:rPr>
              <a:t>=</a:t>
            </a:r>
            <a:r>
              <a:rPr lang="en" sz="1000">
                <a:solidFill>
                  <a:srgbClr val="005CC5"/>
                </a:solidFill>
                <a:highlight>
                  <a:srgbClr val="F6F8FA"/>
                </a:highlight>
                <a:latin typeface="Courier New"/>
                <a:ea typeface="Courier New"/>
                <a:cs typeface="Courier New"/>
                <a:sym typeface="Courier New"/>
              </a:rPr>
              <a:t>784</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model.add(Activation(</a:t>
            </a:r>
            <a:r>
              <a:rPr lang="en" sz="1000">
                <a:solidFill>
                  <a:srgbClr val="032F62"/>
                </a:solidFill>
                <a:highlight>
                  <a:srgbClr val="F6F8FA"/>
                </a:highlight>
                <a:latin typeface="Courier New"/>
                <a:ea typeface="Courier New"/>
                <a:cs typeface="Courier New"/>
                <a:sym typeface="Courier New"/>
              </a:rPr>
              <a:t>'relu'</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model.add(Dropout(</a:t>
            </a:r>
            <a:r>
              <a:rPr lang="en" sz="1000">
                <a:solidFill>
                  <a:srgbClr val="005CC5"/>
                </a:solidFill>
                <a:highlight>
                  <a:srgbClr val="F6F8FA"/>
                </a:highlight>
                <a:latin typeface="Courier New"/>
                <a:ea typeface="Courier New"/>
                <a:cs typeface="Courier New"/>
                <a:sym typeface="Courier New"/>
              </a:rPr>
              <a:t>0.2</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model.add(Dense(</a:t>
            </a:r>
            <a:r>
              <a:rPr lang="en" sz="1000">
                <a:solidFill>
                  <a:srgbClr val="005CC5"/>
                </a:solidFill>
                <a:highlight>
                  <a:srgbClr val="F6F8FA"/>
                </a:highlight>
                <a:latin typeface="Courier New"/>
                <a:ea typeface="Courier New"/>
                <a:cs typeface="Courier New"/>
                <a:sym typeface="Courier New"/>
              </a:rPr>
              <a:t>128</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model.add(Activation(</a:t>
            </a:r>
            <a:r>
              <a:rPr lang="en" sz="1000">
                <a:solidFill>
                  <a:srgbClr val="032F62"/>
                </a:solidFill>
                <a:highlight>
                  <a:srgbClr val="F6F8FA"/>
                </a:highlight>
                <a:latin typeface="Courier New"/>
                <a:ea typeface="Courier New"/>
                <a:cs typeface="Courier New"/>
                <a:sym typeface="Courier New"/>
              </a:rPr>
              <a:t>'relu'</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model.add(Dropout(</a:t>
            </a:r>
            <a:r>
              <a:rPr lang="en" sz="1000">
                <a:solidFill>
                  <a:srgbClr val="005CC5"/>
                </a:solidFill>
                <a:highlight>
                  <a:srgbClr val="F6F8FA"/>
                </a:highlight>
                <a:latin typeface="Courier New"/>
                <a:ea typeface="Courier New"/>
                <a:cs typeface="Courier New"/>
                <a:sym typeface="Courier New"/>
              </a:rPr>
              <a:t>0.2</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model.add(Dense(</a:t>
            </a:r>
            <a:r>
              <a:rPr lang="en" sz="1000">
                <a:solidFill>
                  <a:srgbClr val="005CC5"/>
                </a:solidFill>
                <a:highlight>
                  <a:srgbClr val="F6F8FA"/>
                </a:highlight>
                <a:latin typeface="Courier New"/>
                <a:ea typeface="Courier New"/>
                <a:cs typeface="Courier New"/>
                <a:sym typeface="Courier New"/>
              </a:rPr>
              <a:t>10</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model.add(Activation(</a:t>
            </a:r>
            <a:r>
              <a:rPr lang="en" sz="1000">
                <a:solidFill>
                  <a:srgbClr val="032F62"/>
                </a:solidFill>
                <a:highlight>
                  <a:srgbClr val="F6F8FA"/>
                </a:highlight>
                <a:latin typeface="Courier New"/>
                <a:ea typeface="Courier New"/>
                <a:cs typeface="Courier New"/>
                <a:sym typeface="Courier New"/>
              </a:rPr>
              <a:t>'softmax'</a:t>
            </a:r>
            <a:r>
              <a:rPr lang="en"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marL="0" marR="152400" lvl="0" indent="0" algn="l" rtl="0">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model.compile(</a:t>
            </a:r>
            <a:r>
              <a:rPr lang="en" sz="1000">
                <a:solidFill>
                  <a:srgbClr val="E36209"/>
                </a:solidFill>
                <a:highlight>
                  <a:srgbClr val="F6F8FA"/>
                </a:highlight>
                <a:latin typeface="Courier New"/>
                <a:ea typeface="Courier New"/>
                <a:cs typeface="Courier New"/>
                <a:sym typeface="Courier New"/>
              </a:rPr>
              <a:t>loss</a:t>
            </a:r>
            <a:r>
              <a:rPr lang="en" sz="1000">
                <a:solidFill>
                  <a:srgbClr val="D73A49"/>
                </a:solidFill>
                <a:highlight>
                  <a:srgbClr val="F6F8FA"/>
                </a:highlight>
                <a:latin typeface="Courier New"/>
                <a:ea typeface="Courier New"/>
                <a:cs typeface="Courier New"/>
                <a:sym typeface="Courier New"/>
              </a:rPr>
              <a:t>=</a:t>
            </a:r>
            <a:r>
              <a:rPr lang="en" sz="1000">
                <a:solidFill>
                  <a:srgbClr val="032F62"/>
                </a:solidFill>
                <a:highlight>
                  <a:srgbClr val="F6F8FA"/>
                </a:highlight>
                <a:latin typeface="Courier New"/>
                <a:ea typeface="Courier New"/>
                <a:cs typeface="Courier New"/>
                <a:sym typeface="Courier New"/>
              </a:rPr>
              <a:t>'categorical_crossentropy'</a:t>
            </a:r>
            <a:r>
              <a:rPr lang="en" sz="1000">
                <a:solidFill>
                  <a:srgbClr val="24292E"/>
                </a:solidFill>
                <a:highlight>
                  <a:srgbClr val="F6F8FA"/>
                </a:highlight>
                <a:latin typeface="Courier New"/>
                <a:ea typeface="Courier New"/>
                <a:cs typeface="Courier New"/>
                <a:sym typeface="Courier New"/>
              </a:rPr>
              <a:t>, </a:t>
            </a:r>
            <a:r>
              <a:rPr lang="en" sz="1000">
                <a:solidFill>
                  <a:srgbClr val="E36209"/>
                </a:solidFill>
                <a:highlight>
                  <a:srgbClr val="F6F8FA"/>
                </a:highlight>
                <a:latin typeface="Courier New"/>
                <a:ea typeface="Courier New"/>
                <a:cs typeface="Courier New"/>
                <a:sym typeface="Courier New"/>
              </a:rPr>
              <a:t>optimizer</a:t>
            </a:r>
            <a:r>
              <a:rPr lang="en" sz="1000">
                <a:solidFill>
                  <a:srgbClr val="D73A49"/>
                </a:solidFill>
                <a:highlight>
                  <a:srgbClr val="F6F8FA"/>
                </a:highlight>
                <a:latin typeface="Courier New"/>
                <a:ea typeface="Courier New"/>
                <a:cs typeface="Courier New"/>
                <a:sym typeface="Courier New"/>
              </a:rPr>
              <a:t>=</a:t>
            </a:r>
            <a:r>
              <a:rPr lang="en" sz="1000">
                <a:solidFill>
                  <a:srgbClr val="24292E"/>
                </a:solidFill>
                <a:highlight>
                  <a:srgbClr val="F6F8FA"/>
                </a:highlight>
                <a:latin typeface="Courier New"/>
                <a:ea typeface="Courier New"/>
                <a:cs typeface="Courier New"/>
                <a:sym typeface="Courier New"/>
              </a:rPr>
              <a:t>SGD())</a:t>
            </a:r>
            <a:endParaRPr sz="1000">
              <a:solidFill>
                <a:srgbClr val="24292E"/>
              </a:solidFill>
              <a:highlight>
                <a:srgbClr val="F6F8FA"/>
              </a:highlight>
              <a:latin typeface="Courier New"/>
              <a:ea typeface="Courier New"/>
              <a:cs typeface="Courier New"/>
              <a:sym typeface="Courier New"/>
            </a:endParaRPr>
          </a:p>
        </p:txBody>
      </p:sp>
      <p:sp>
        <p:nvSpPr>
          <p:cNvPr id="196" name="Google Shape;196;p29"/>
          <p:cNvSpPr txBox="1"/>
          <p:nvPr/>
        </p:nvSpPr>
        <p:spPr>
          <a:xfrm>
            <a:off x="6202775" y="1176000"/>
            <a:ext cx="2446200" cy="56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Lato"/>
                <a:ea typeface="Lato"/>
                <a:cs typeface="Lato"/>
                <a:sym typeface="Lato"/>
              </a:rPr>
              <a:t>Create local pyspark context</a:t>
            </a:r>
            <a:endParaRPr sz="1600" b="1">
              <a:latin typeface="Lato"/>
              <a:ea typeface="Lato"/>
              <a:cs typeface="Lato"/>
              <a:sym typeface="Lato"/>
            </a:endParaRPr>
          </a:p>
          <a:p>
            <a:pPr marL="0" lvl="0" indent="0" algn="l" rtl="0">
              <a:spcBef>
                <a:spcPts val="0"/>
              </a:spcBef>
              <a:spcAft>
                <a:spcPts val="0"/>
              </a:spcAft>
              <a:buNone/>
            </a:pPr>
            <a:endParaRPr sz="1600" b="1">
              <a:latin typeface="Lato"/>
              <a:ea typeface="Lato"/>
              <a:cs typeface="Lato"/>
              <a:sym typeface="Lato"/>
            </a:endParaRPr>
          </a:p>
        </p:txBody>
      </p:sp>
      <p:sp>
        <p:nvSpPr>
          <p:cNvPr id="197" name="Google Shape;197;p29"/>
          <p:cNvSpPr txBox="1"/>
          <p:nvPr/>
        </p:nvSpPr>
        <p:spPr>
          <a:xfrm>
            <a:off x="6202775" y="2623800"/>
            <a:ext cx="20238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Lato"/>
                <a:ea typeface="Lato"/>
                <a:cs typeface="Lato"/>
                <a:sym typeface="Lato"/>
              </a:rPr>
              <a:t>Define keras Model</a:t>
            </a:r>
            <a:endParaRPr sz="1600" b="1">
              <a:latin typeface="Lato"/>
              <a:ea typeface="Lato"/>
              <a:cs typeface="Lato"/>
              <a:sym typeface="Lato"/>
            </a:endParaRPr>
          </a:p>
          <a:p>
            <a:pPr marL="0" lvl="0" indent="0" algn="l" rtl="0">
              <a:spcBef>
                <a:spcPts val="0"/>
              </a:spcBef>
              <a:spcAft>
                <a:spcPts val="0"/>
              </a:spcAft>
              <a:buNone/>
            </a:pPr>
            <a:endParaRPr sz="1600" b="1">
              <a:latin typeface="Lato"/>
              <a:ea typeface="Lato"/>
              <a:cs typeface="Lato"/>
              <a:sym typeface="Lato"/>
            </a:endParaRPr>
          </a:p>
        </p:txBody>
      </p:sp>
      <p:sp>
        <p:nvSpPr>
          <p:cNvPr id="198" name="Google Shape;198;p29"/>
          <p:cNvSpPr txBox="1"/>
          <p:nvPr/>
        </p:nvSpPr>
        <p:spPr>
          <a:xfrm>
            <a:off x="6202775" y="3919200"/>
            <a:ext cx="29412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Lato"/>
                <a:ea typeface="Lato"/>
                <a:cs typeface="Lato"/>
                <a:sym typeface="Lato"/>
              </a:rPr>
              <a:t>Create RDD from numpy arrays</a:t>
            </a:r>
            <a:endParaRPr sz="1600" b="1">
              <a:latin typeface="Lato"/>
              <a:ea typeface="Lato"/>
              <a:cs typeface="Lato"/>
              <a:sym typeface="Lato"/>
            </a:endParaRPr>
          </a:p>
          <a:p>
            <a:pPr marL="0" lvl="0" indent="0" algn="l" rtl="0">
              <a:spcBef>
                <a:spcPts val="0"/>
              </a:spcBef>
              <a:spcAft>
                <a:spcPts val="0"/>
              </a:spcAft>
              <a:buNone/>
            </a:pPr>
            <a:endParaRPr sz="1600" b="1">
              <a:latin typeface="Lato"/>
              <a:ea typeface="Lato"/>
              <a:cs typeface="Lato"/>
              <a:sym typeface="Lato"/>
            </a:endParaRPr>
          </a:p>
        </p:txBody>
      </p:sp>
      <p:sp>
        <p:nvSpPr>
          <p:cNvPr id="199" name="Google Shape;199;p29"/>
          <p:cNvSpPr txBox="1"/>
          <p:nvPr/>
        </p:nvSpPr>
        <p:spPr>
          <a:xfrm>
            <a:off x="2438400" y="4876800"/>
            <a:ext cx="4440900" cy="313500"/>
          </a:xfrm>
          <a:prstGeom prst="rect">
            <a:avLst/>
          </a:prstGeom>
          <a:noFill/>
          <a:ln>
            <a:noFill/>
          </a:ln>
        </p:spPr>
        <p:txBody>
          <a:bodyPr spcFirstLastPara="1" wrap="square" lIns="91425" tIns="91425" rIns="91425" bIns="91425" anchor="t" anchorCtr="0">
            <a:noAutofit/>
          </a:bodyPr>
          <a:lstStyle/>
          <a:p>
            <a:pPr marL="152400" marR="152400" lvl="0" indent="0" algn="l" rtl="0">
              <a:lnSpc>
                <a:spcPct val="145000"/>
              </a:lnSpc>
              <a:spcBef>
                <a:spcPts val="0"/>
              </a:spcBef>
              <a:spcAft>
                <a:spcPts val="0"/>
              </a:spcAft>
              <a:buNone/>
            </a:pPr>
            <a:r>
              <a:rPr lang="en" sz="1000">
                <a:solidFill>
                  <a:srgbClr val="24292E"/>
                </a:solidFill>
                <a:highlight>
                  <a:srgbClr val="F6F8FA"/>
                </a:highlight>
                <a:latin typeface="Courier New"/>
                <a:ea typeface="Courier New"/>
                <a:cs typeface="Courier New"/>
                <a:sym typeface="Courier New"/>
              </a:rPr>
              <a:t>$ spark-submit --driver-memory 1G ./your_script.py</a:t>
            </a:r>
            <a:endParaRPr sz="1000">
              <a:solidFill>
                <a:srgbClr val="24292E"/>
              </a:solidFill>
              <a:highlight>
                <a:srgbClr val="F6F8FA"/>
              </a:highlight>
              <a:latin typeface="Courier New"/>
              <a:ea typeface="Courier New"/>
              <a:cs typeface="Courier New"/>
              <a:sym typeface="Courier New"/>
            </a:endParaRPr>
          </a:p>
          <a:p>
            <a:pPr marL="0" lvl="0" indent="0" algn="l" rtl="0">
              <a:lnSpc>
                <a:spcPct val="115000"/>
              </a:lnSpc>
              <a:spcBef>
                <a:spcPts val="1200"/>
              </a:spcBef>
              <a:spcAft>
                <a:spcPts val="1200"/>
              </a:spcAft>
              <a:buNone/>
            </a:pPr>
            <a:endParaRPr sz="1200">
              <a:solidFill>
                <a:srgbClr val="24292E"/>
              </a:solidFill>
              <a:highlight>
                <a:srgbClr val="FFFFFF"/>
              </a:highlight>
            </a:endParaRPr>
          </a:p>
        </p:txBody>
      </p:sp>
      <p:sp>
        <p:nvSpPr>
          <p:cNvPr id="200" name="Google Shape;200;p29"/>
          <p:cNvSpPr txBox="1"/>
          <p:nvPr/>
        </p:nvSpPr>
        <p:spPr>
          <a:xfrm>
            <a:off x="792575" y="4833600"/>
            <a:ext cx="20238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Lato"/>
                <a:ea typeface="Lato"/>
                <a:cs typeface="Lato"/>
                <a:sym typeface="Lato"/>
              </a:rPr>
              <a:t>Run Script using:</a:t>
            </a:r>
            <a:endParaRPr sz="1600" b="1">
              <a:latin typeface="Lato"/>
              <a:ea typeface="Lato"/>
              <a:cs typeface="Lato"/>
              <a:sym typeface="Lato"/>
            </a:endParaRPr>
          </a:p>
          <a:p>
            <a:pPr marL="0" lvl="0" indent="0" algn="l" rtl="0">
              <a:spcBef>
                <a:spcPts val="0"/>
              </a:spcBef>
              <a:spcAft>
                <a:spcPts val="0"/>
              </a:spcAft>
              <a:buNone/>
            </a:pPr>
            <a:endParaRPr sz="1600"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Proposition</a:t>
            </a:r>
            <a:endParaRPr sz="2700"/>
          </a:p>
        </p:txBody>
      </p:sp>
      <p:sp>
        <p:nvSpPr>
          <p:cNvPr id="93" name="Google Shape;93;p14"/>
          <p:cNvSpPr txBox="1"/>
          <p:nvPr/>
        </p:nvSpPr>
        <p:spPr>
          <a:xfrm>
            <a:off x="637450" y="1749525"/>
            <a:ext cx="6020700" cy="3019200"/>
          </a:xfrm>
          <a:prstGeom prst="rect">
            <a:avLst/>
          </a:prstGeom>
          <a:noFill/>
          <a:ln>
            <a:noFill/>
          </a:ln>
        </p:spPr>
        <p:txBody>
          <a:bodyPr spcFirstLastPara="1" wrap="square" lIns="91425" tIns="274300" rIns="91425" bIns="274300" anchor="t" anchorCtr="0">
            <a:noAutofit/>
          </a:bodyPr>
          <a:lstStyle/>
          <a:p>
            <a:pPr marL="365760" lvl="0" indent="-238759" algn="l" rtl="0">
              <a:spcBef>
                <a:spcPts val="0"/>
              </a:spcBef>
              <a:spcAft>
                <a:spcPts val="0"/>
              </a:spcAft>
              <a:buSzPts val="1600"/>
              <a:buFont typeface="Lato"/>
              <a:buChar char="●"/>
            </a:pPr>
            <a:r>
              <a:rPr lang="en" sz="1600">
                <a:latin typeface="Lato"/>
                <a:ea typeface="Lato"/>
                <a:cs typeface="Lato"/>
                <a:sym typeface="Lato"/>
              </a:rPr>
              <a:t>Prediction of rise and fall of stock prices is very difficult task for many analysts and researches.</a:t>
            </a:r>
            <a:endParaRPr sz="1600">
              <a:latin typeface="Lato"/>
              <a:ea typeface="Lato"/>
              <a:cs typeface="Lato"/>
              <a:sym typeface="Lato"/>
            </a:endParaRPr>
          </a:p>
          <a:p>
            <a:pPr marL="365760" lvl="0" indent="-238759" algn="l" rtl="0">
              <a:spcBef>
                <a:spcPts val="0"/>
              </a:spcBef>
              <a:spcAft>
                <a:spcPts val="0"/>
              </a:spcAft>
              <a:buSzPts val="1600"/>
              <a:buFont typeface="Lato"/>
              <a:buChar char="●"/>
            </a:pPr>
            <a:r>
              <a:rPr lang="en" sz="1600">
                <a:latin typeface="Lato"/>
                <a:ea typeface="Lato"/>
                <a:cs typeface="Lato"/>
                <a:sym typeface="Lato"/>
              </a:rPr>
              <a:t>Investors and traders looks for better prediction methods.</a:t>
            </a:r>
            <a:endParaRPr sz="1600">
              <a:latin typeface="Lato"/>
              <a:ea typeface="Lato"/>
              <a:cs typeface="Lato"/>
              <a:sym typeface="Lato"/>
            </a:endParaRPr>
          </a:p>
          <a:p>
            <a:pPr marL="365760" lvl="0" indent="-238759" algn="l" rtl="0">
              <a:spcBef>
                <a:spcPts val="0"/>
              </a:spcBef>
              <a:spcAft>
                <a:spcPts val="0"/>
              </a:spcAft>
              <a:buSzPts val="1600"/>
              <a:buFont typeface="Lato"/>
              <a:buChar char="●"/>
            </a:pPr>
            <a:r>
              <a:rPr lang="en" sz="1600">
                <a:latin typeface="Lato"/>
                <a:ea typeface="Lato"/>
                <a:cs typeface="Lato"/>
                <a:sym typeface="Lato"/>
              </a:rPr>
              <a:t>In this project a combined technique of Big Data and Deep Learning is used to get fast and accurate prediction on Nifty 50 Data.</a:t>
            </a:r>
            <a:endParaRPr sz="1600">
              <a:latin typeface="Lato"/>
              <a:ea typeface="Lato"/>
              <a:cs typeface="Lato"/>
              <a:sym typeface="Lato"/>
            </a:endParaRPr>
          </a:p>
          <a:p>
            <a:pPr marL="365760" lvl="0" indent="-238759" algn="l" rtl="0">
              <a:spcBef>
                <a:spcPts val="0"/>
              </a:spcBef>
              <a:spcAft>
                <a:spcPts val="0"/>
              </a:spcAft>
              <a:buSzPts val="1600"/>
              <a:buFont typeface="Lato"/>
              <a:buChar char="●"/>
            </a:pPr>
            <a:r>
              <a:rPr lang="en" sz="1600">
                <a:latin typeface="Lato"/>
                <a:ea typeface="Lato"/>
                <a:cs typeface="Lato"/>
                <a:sym typeface="Lato"/>
              </a:rPr>
              <a:t>Recurrent neural networks(RNN) and Long Short-Term Memory(LSTM) approach which are part of Deep Learning field and to increase the training rate the process of training will be distributed on a cluster of computers using Apache Spark.</a:t>
            </a:r>
            <a:endParaRPr sz="1600">
              <a:latin typeface="Lato"/>
              <a:ea typeface="Lato"/>
              <a:cs typeface="Lato"/>
              <a:sym typeface="Lato"/>
            </a:endParaRPr>
          </a:p>
        </p:txBody>
      </p:sp>
      <p:pic>
        <p:nvPicPr>
          <p:cNvPr id="94" name="Google Shape;94;p14"/>
          <p:cNvPicPr preferRelativeResize="0"/>
          <p:nvPr/>
        </p:nvPicPr>
        <p:blipFill>
          <a:blip r:embed="rId3">
            <a:alphaModFix/>
          </a:blip>
          <a:stretch>
            <a:fillRect/>
          </a:stretch>
        </p:blipFill>
        <p:spPr>
          <a:xfrm>
            <a:off x="6658250" y="2130525"/>
            <a:ext cx="2378026" cy="1981674"/>
          </a:xfrm>
          <a:prstGeom prst="rect">
            <a:avLst/>
          </a:prstGeom>
          <a:noFill/>
          <a:ln>
            <a:noFill/>
          </a:ln>
        </p:spPr>
      </p:pic>
      <p:sp>
        <p:nvSpPr>
          <p:cNvPr id="95" name="Google Shape;95;p14"/>
          <p:cNvSpPr txBox="1"/>
          <p:nvPr/>
        </p:nvSpPr>
        <p:spPr>
          <a:xfrm>
            <a:off x="6914875" y="4203575"/>
            <a:ext cx="1950000" cy="51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highlight>
                  <a:srgbClr val="FFFFFF"/>
                </a:highlight>
                <a:latin typeface="Lato"/>
                <a:ea typeface="Lato"/>
                <a:cs typeface="Lato"/>
                <a:sym typeface="Lato"/>
              </a:rPr>
              <a:t>Nifty 50 Daily Closing Price Data</a:t>
            </a:r>
            <a:endParaRPr>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729450" y="12462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Introduction</a:t>
            </a:r>
            <a:endParaRPr sz="2700"/>
          </a:p>
        </p:txBody>
      </p:sp>
      <p:sp>
        <p:nvSpPr>
          <p:cNvPr id="101" name="Google Shape;101;p15"/>
          <p:cNvSpPr txBox="1"/>
          <p:nvPr/>
        </p:nvSpPr>
        <p:spPr>
          <a:xfrm>
            <a:off x="637450" y="1749525"/>
            <a:ext cx="7551600" cy="2925900"/>
          </a:xfrm>
          <a:prstGeom prst="rect">
            <a:avLst/>
          </a:prstGeom>
          <a:noFill/>
          <a:ln>
            <a:noFill/>
          </a:ln>
        </p:spPr>
        <p:txBody>
          <a:bodyPr spcFirstLastPara="1" wrap="square" lIns="91425" tIns="274300" rIns="91425" bIns="274300" anchor="t" anchorCtr="0">
            <a:noAutofit/>
          </a:bodyPr>
          <a:lstStyle/>
          <a:p>
            <a:pPr marL="365760" lvl="0" indent="-238759" algn="l" rtl="0">
              <a:spcBef>
                <a:spcPts val="0"/>
              </a:spcBef>
              <a:spcAft>
                <a:spcPts val="0"/>
              </a:spcAft>
              <a:buSzPts val="1600"/>
              <a:buFont typeface="Lato"/>
              <a:buChar char="●"/>
            </a:pPr>
            <a:r>
              <a:rPr lang="en" sz="1600"/>
              <a:t>The temporal relation of historical data to future values prediction is found using a Long Short-term Memory approach. The data is divided in data-frames and fed to the model for training it in batches. </a:t>
            </a:r>
            <a:endParaRPr sz="1600">
              <a:latin typeface="Lato"/>
              <a:ea typeface="Lato"/>
              <a:cs typeface="Lato"/>
              <a:sym typeface="Lato"/>
            </a:endParaRPr>
          </a:p>
          <a:p>
            <a:pPr marL="365760" lvl="0" indent="-238759" algn="l" rtl="0">
              <a:spcBef>
                <a:spcPts val="0"/>
              </a:spcBef>
              <a:spcAft>
                <a:spcPts val="0"/>
              </a:spcAft>
              <a:buSzPts val="1600"/>
              <a:buFont typeface="Lato"/>
              <a:buChar char="●"/>
            </a:pPr>
            <a:r>
              <a:rPr lang="en" sz="1600">
                <a:latin typeface="Lato"/>
                <a:ea typeface="Lato"/>
                <a:cs typeface="Lato"/>
                <a:sym typeface="Lato"/>
              </a:rPr>
              <a:t>Training Deep Neural network is time consuming process. For this reason taking advantage of cluster to speed up training is important area of work.</a:t>
            </a:r>
            <a:endParaRPr sz="1600">
              <a:latin typeface="Lato"/>
              <a:ea typeface="Lato"/>
              <a:cs typeface="Lato"/>
              <a:sym typeface="Lato"/>
            </a:endParaRPr>
          </a:p>
          <a:p>
            <a:pPr marL="365760" lvl="0" indent="-238759" algn="l" rtl="0">
              <a:spcBef>
                <a:spcPts val="0"/>
              </a:spcBef>
              <a:spcAft>
                <a:spcPts val="0"/>
              </a:spcAft>
              <a:buSzPts val="1600"/>
              <a:buFont typeface="Lato"/>
              <a:buChar char="●"/>
            </a:pPr>
            <a:r>
              <a:rPr lang="en" sz="1600"/>
              <a:t>For much difficult problems such as computation on ImageNet dataset training can take much longer time on a single GPU and hence we can take advantage of Distributed platform for training Deep Learning models.</a:t>
            </a:r>
            <a:endParaRPr sz="1600"/>
          </a:p>
          <a:p>
            <a:pPr marL="365760" lvl="0" indent="-238759" algn="l" rtl="0">
              <a:spcBef>
                <a:spcPts val="0"/>
              </a:spcBef>
              <a:spcAft>
                <a:spcPts val="0"/>
              </a:spcAft>
              <a:buSzPts val="1600"/>
              <a:buFont typeface="Lato"/>
              <a:buChar char="●"/>
            </a:pPr>
            <a:r>
              <a:rPr lang="en" sz="1600"/>
              <a:t>Apache Spark for data parallelization as well as model parallelization is used.</a:t>
            </a:r>
            <a:endParaRPr sz="1600"/>
          </a:p>
          <a:p>
            <a:pPr marL="365760" lvl="0" indent="-238759" algn="l" rtl="0">
              <a:spcBef>
                <a:spcPts val="0"/>
              </a:spcBef>
              <a:spcAft>
                <a:spcPts val="0"/>
              </a:spcAft>
              <a:buSzPts val="1600"/>
              <a:buChar char="●"/>
            </a:pPr>
            <a:r>
              <a:rPr lang="en" sz="1600"/>
              <a:t>Model parallelization is partitioning network over different machines.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Advantages</a:t>
            </a:r>
            <a:endParaRPr sz="2700"/>
          </a:p>
        </p:txBody>
      </p:sp>
      <p:sp>
        <p:nvSpPr>
          <p:cNvPr id="107" name="Google Shape;107;p16"/>
          <p:cNvSpPr txBox="1"/>
          <p:nvPr/>
        </p:nvSpPr>
        <p:spPr>
          <a:xfrm>
            <a:off x="622275" y="1886750"/>
            <a:ext cx="7551600" cy="2307600"/>
          </a:xfrm>
          <a:prstGeom prst="rect">
            <a:avLst/>
          </a:prstGeom>
          <a:noFill/>
          <a:ln>
            <a:noFill/>
          </a:ln>
        </p:spPr>
        <p:txBody>
          <a:bodyPr spcFirstLastPara="1" wrap="square" lIns="91425" tIns="274300" rIns="91425" bIns="274300" anchor="t" anchorCtr="0">
            <a:noAutofit/>
          </a:bodyPr>
          <a:lstStyle/>
          <a:p>
            <a:pPr marL="365760" lvl="0" indent="-238759" algn="l" rtl="0">
              <a:spcBef>
                <a:spcPts val="0"/>
              </a:spcBef>
              <a:spcAft>
                <a:spcPts val="0"/>
              </a:spcAft>
              <a:buSzPts val="1600"/>
              <a:buFont typeface="Lato"/>
              <a:buChar char="●"/>
            </a:pPr>
            <a:r>
              <a:rPr lang="en" sz="1600"/>
              <a:t>Fast and scalable training and prediction which is very important in stock market analysis for optimization of profit.</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a:p>
            <a:pPr marL="365760" lvl="0" indent="-238759" algn="l" rtl="0">
              <a:spcBef>
                <a:spcPts val="0"/>
              </a:spcBef>
              <a:spcAft>
                <a:spcPts val="0"/>
              </a:spcAft>
              <a:buSzPts val="1600"/>
              <a:buFont typeface="Lato"/>
              <a:buChar char="●"/>
            </a:pPr>
            <a:r>
              <a:rPr lang="en" sz="1600"/>
              <a:t>GPUs are not required for heavy computation as model is also distributed over many machines.</a:t>
            </a:r>
            <a:endParaRPr sz="1600"/>
          </a:p>
          <a:p>
            <a:pPr marL="457200" lvl="0" indent="0" algn="l" rtl="0">
              <a:spcBef>
                <a:spcPts val="0"/>
              </a:spcBef>
              <a:spcAft>
                <a:spcPts val="0"/>
              </a:spcAft>
              <a:buNone/>
            </a:pPr>
            <a:endParaRPr sz="1600"/>
          </a:p>
          <a:p>
            <a:pPr marL="365760" lvl="0" indent="-238759" algn="l" rtl="0">
              <a:spcBef>
                <a:spcPts val="0"/>
              </a:spcBef>
              <a:spcAft>
                <a:spcPts val="0"/>
              </a:spcAft>
              <a:buSzPts val="1600"/>
              <a:buChar char="●"/>
            </a:pPr>
            <a:r>
              <a:rPr lang="en" sz="1600"/>
              <a:t>Low cost approach.</a:t>
            </a:r>
            <a:endParaRPr sz="1600"/>
          </a:p>
          <a:p>
            <a:pPr marL="457200" lvl="0" indent="0" algn="l" rtl="0">
              <a:spcBef>
                <a:spcPts val="0"/>
              </a:spcBef>
              <a:spcAft>
                <a:spcPts val="0"/>
              </a:spcAft>
              <a:buNone/>
            </a:pPr>
            <a:endParaRPr sz="15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Different Works</a:t>
            </a:r>
            <a:endParaRPr sz="2700"/>
          </a:p>
        </p:txBody>
      </p:sp>
      <p:sp>
        <p:nvSpPr>
          <p:cNvPr id="113" name="Google Shape;113;p17"/>
          <p:cNvSpPr txBox="1"/>
          <p:nvPr/>
        </p:nvSpPr>
        <p:spPr>
          <a:xfrm>
            <a:off x="866050" y="1978125"/>
            <a:ext cx="7551600" cy="2307600"/>
          </a:xfrm>
          <a:prstGeom prst="rect">
            <a:avLst/>
          </a:prstGeom>
          <a:noFill/>
          <a:ln>
            <a:noFill/>
          </a:ln>
        </p:spPr>
        <p:txBody>
          <a:bodyPr spcFirstLastPara="1" wrap="square" lIns="91425" tIns="274300" rIns="91425" bIns="274300" anchor="t" anchorCtr="0">
            <a:noAutofit/>
          </a:bodyPr>
          <a:lstStyle/>
          <a:p>
            <a:pPr marL="365760" lvl="0" indent="-238759" algn="l" rtl="0">
              <a:spcBef>
                <a:spcPts val="0"/>
              </a:spcBef>
              <a:spcAft>
                <a:spcPts val="0"/>
              </a:spcAft>
              <a:buSzPts val="1600"/>
              <a:buChar char="●"/>
            </a:pPr>
            <a:r>
              <a:rPr lang="en" sz="1600"/>
              <a:t>DistBelief from Google </a:t>
            </a:r>
            <a:endParaRPr sz="1600"/>
          </a:p>
          <a:p>
            <a:pPr marL="365760" lvl="0" indent="-238759" algn="l" rtl="0">
              <a:spcBef>
                <a:spcPts val="0"/>
              </a:spcBef>
              <a:spcAft>
                <a:spcPts val="0"/>
              </a:spcAft>
              <a:buSzPts val="1600"/>
              <a:buChar char="●"/>
            </a:pPr>
            <a:r>
              <a:rPr lang="en" sz="1600"/>
              <a:t>Elephas: Distributed Deep Learning with Keras &amp; Spark*</a:t>
            </a:r>
            <a:endParaRPr sz="1600"/>
          </a:p>
          <a:p>
            <a:pPr marL="365760" lvl="0" indent="-238759" algn="l" rtl="0">
              <a:spcBef>
                <a:spcPts val="0"/>
              </a:spcBef>
              <a:spcAft>
                <a:spcPts val="0"/>
              </a:spcAft>
              <a:buSzPts val="1600"/>
              <a:buChar char="●"/>
            </a:pPr>
            <a:r>
              <a:rPr lang="en" sz="1600"/>
              <a:t>Project Adams from Microsoft </a:t>
            </a:r>
            <a:endParaRPr sz="1600"/>
          </a:p>
          <a:p>
            <a:pPr marL="457200" lvl="0" indent="0" algn="l" rtl="0">
              <a:spcBef>
                <a:spcPts val="0"/>
              </a:spcBef>
              <a:spcAft>
                <a:spcPts val="0"/>
              </a:spcAft>
              <a:buNone/>
            </a:pPr>
            <a:endParaRPr sz="1600"/>
          </a:p>
          <a:p>
            <a:pPr marL="0" lvl="0" indent="0" algn="l" rtl="0">
              <a:spcBef>
                <a:spcPts val="0"/>
              </a:spcBef>
              <a:spcAft>
                <a:spcPts val="0"/>
              </a:spcAft>
              <a:buNone/>
            </a:pPr>
            <a:r>
              <a:rPr lang="en" sz="1600"/>
              <a:t>are both distributed frameworks meant for training large scale models for deep networks over thousands of machines and utilizing both data and model parallelism.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p:nvPr>
        </p:nvSpPr>
        <p:spPr>
          <a:xfrm>
            <a:off x="729450" y="1322450"/>
            <a:ext cx="7688100" cy="9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Elephas: Distributed Deep Learning with Keras &amp; Spark</a:t>
            </a:r>
            <a:endParaRPr sz="2700"/>
          </a:p>
        </p:txBody>
      </p:sp>
      <p:sp>
        <p:nvSpPr>
          <p:cNvPr id="119" name="Google Shape;119;p18"/>
          <p:cNvSpPr txBox="1"/>
          <p:nvPr/>
        </p:nvSpPr>
        <p:spPr>
          <a:xfrm>
            <a:off x="866050" y="2206725"/>
            <a:ext cx="7551600" cy="2737500"/>
          </a:xfrm>
          <a:prstGeom prst="rect">
            <a:avLst/>
          </a:prstGeom>
          <a:noFill/>
          <a:ln>
            <a:noFill/>
          </a:ln>
        </p:spPr>
        <p:txBody>
          <a:bodyPr spcFirstLastPara="1" wrap="square" lIns="91425" tIns="274300" rIns="91425" bIns="274300" anchor="t" anchorCtr="0">
            <a:noAutofit/>
          </a:bodyPr>
          <a:lstStyle/>
          <a:p>
            <a:pPr marL="0" lvl="0" indent="0" algn="l" rtl="0">
              <a:spcBef>
                <a:spcPts val="0"/>
              </a:spcBef>
              <a:spcAft>
                <a:spcPts val="0"/>
              </a:spcAft>
              <a:buNone/>
            </a:pPr>
            <a:r>
              <a:rPr lang="en" sz="1600"/>
              <a:t>This framework provides:</a:t>
            </a:r>
            <a:endParaRPr sz="1600"/>
          </a:p>
          <a:p>
            <a:pPr marL="365760" lvl="0" indent="-238759" algn="l" rtl="0">
              <a:spcBef>
                <a:spcPts val="0"/>
              </a:spcBef>
              <a:spcAft>
                <a:spcPts val="0"/>
              </a:spcAft>
              <a:buSzPts val="1600"/>
              <a:buChar char="●"/>
            </a:pPr>
            <a:r>
              <a:rPr lang="en" sz="1600"/>
              <a:t>Data-Parallel training of deep learning models </a:t>
            </a:r>
            <a:endParaRPr sz="1600"/>
          </a:p>
          <a:p>
            <a:pPr marL="365760" lvl="0" indent="-238759" algn="l" rtl="0">
              <a:spcBef>
                <a:spcPts val="0"/>
              </a:spcBef>
              <a:spcAft>
                <a:spcPts val="0"/>
              </a:spcAft>
              <a:buSzPts val="1600"/>
              <a:buChar char="●"/>
            </a:pPr>
            <a:r>
              <a:rPr lang="en" sz="1600"/>
              <a:t>Distributed hyper-parameter optimization</a:t>
            </a:r>
            <a:endParaRPr sz="1600"/>
          </a:p>
          <a:p>
            <a:pPr marL="365760" lvl="0" indent="-238759" algn="l" rtl="0">
              <a:spcBef>
                <a:spcPts val="0"/>
              </a:spcBef>
              <a:spcAft>
                <a:spcPts val="0"/>
              </a:spcAft>
              <a:buSzPts val="1600"/>
              <a:buChar char="●"/>
            </a:pPr>
            <a:r>
              <a:rPr lang="en" sz="1600"/>
              <a:t>Distributed training of ensemble models</a:t>
            </a:r>
            <a:endParaRPr sz="1600"/>
          </a:p>
          <a:p>
            <a:pPr marL="365760" lvl="0" indent="-238759" algn="l" rtl="0">
              <a:spcBef>
                <a:spcPts val="0"/>
              </a:spcBef>
              <a:spcAft>
                <a:spcPts val="0"/>
              </a:spcAft>
              <a:buSzPts val="1600"/>
              <a:buChar char="●"/>
            </a:pPr>
            <a:r>
              <a:rPr lang="en" sz="1600"/>
              <a:t>Basic Spark Integration using pyspark</a:t>
            </a:r>
            <a:endParaRPr sz="1600"/>
          </a:p>
          <a:p>
            <a:pPr marL="365760" lvl="0" indent="-238759" algn="l" rtl="0">
              <a:spcBef>
                <a:spcPts val="0"/>
              </a:spcBef>
              <a:spcAft>
                <a:spcPts val="0"/>
              </a:spcAft>
              <a:buSzPts val="1600"/>
              <a:buChar char="●"/>
            </a:pPr>
            <a:r>
              <a:rPr lang="en" sz="1600"/>
              <a:t>Spark MLlib Integration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Nifty 50 Dataset</a:t>
            </a:r>
            <a:endParaRPr sz="2700"/>
          </a:p>
        </p:txBody>
      </p:sp>
      <p:pic>
        <p:nvPicPr>
          <p:cNvPr id="125" name="Google Shape;125;p19"/>
          <p:cNvPicPr preferRelativeResize="0"/>
          <p:nvPr/>
        </p:nvPicPr>
        <p:blipFill>
          <a:blip r:embed="rId3">
            <a:alphaModFix/>
          </a:blip>
          <a:stretch>
            <a:fillRect/>
          </a:stretch>
        </p:blipFill>
        <p:spPr>
          <a:xfrm>
            <a:off x="788538" y="2307325"/>
            <a:ext cx="7566925" cy="2601125"/>
          </a:xfrm>
          <a:prstGeom prst="rect">
            <a:avLst/>
          </a:prstGeom>
          <a:noFill/>
          <a:ln>
            <a:noFill/>
          </a:ln>
        </p:spPr>
      </p:pic>
      <p:sp>
        <p:nvSpPr>
          <p:cNvPr id="126" name="Google Shape;126;p19"/>
          <p:cNvSpPr txBox="1"/>
          <p:nvPr/>
        </p:nvSpPr>
        <p:spPr>
          <a:xfrm>
            <a:off x="845050" y="1901400"/>
            <a:ext cx="1401600" cy="37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Sample Data:</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Nifty 50 Dataset</a:t>
            </a:r>
            <a:endParaRPr sz="2700"/>
          </a:p>
        </p:txBody>
      </p:sp>
      <p:sp>
        <p:nvSpPr>
          <p:cNvPr id="132" name="Google Shape;132;p20"/>
          <p:cNvSpPr txBox="1"/>
          <p:nvPr/>
        </p:nvSpPr>
        <p:spPr>
          <a:xfrm>
            <a:off x="3307500" y="4665875"/>
            <a:ext cx="2529000" cy="41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Fig: Historical data of Nifty 50 of past 7 years.</a:t>
            </a:r>
            <a:endParaRPr sz="200" b="1">
              <a:latin typeface="Lato"/>
              <a:ea typeface="Lato"/>
              <a:cs typeface="Lato"/>
              <a:sym typeface="Lato"/>
            </a:endParaRPr>
          </a:p>
        </p:txBody>
      </p:sp>
      <p:pic>
        <p:nvPicPr>
          <p:cNvPr id="133" name="Google Shape;133;p20"/>
          <p:cNvPicPr preferRelativeResize="0"/>
          <p:nvPr/>
        </p:nvPicPr>
        <p:blipFill>
          <a:blip r:embed="rId3">
            <a:alphaModFix/>
          </a:blip>
          <a:stretch>
            <a:fillRect/>
          </a:stretch>
        </p:blipFill>
        <p:spPr>
          <a:xfrm>
            <a:off x="1064450" y="1886750"/>
            <a:ext cx="7203349" cy="26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ctrTitle"/>
          </p:nvPr>
        </p:nvSpPr>
        <p:spPr>
          <a:xfrm>
            <a:off x="729450" y="1322450"/>
            <a:ext cx="76881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Previously Proposed Methodology</a:t>
            </a:r>
            <a:endParaRPr sz="2700"/>
          </a:p>
        </p:txBody>
      </p:sp>
      <p:sp>
        <p:nvSpPr>
          <p:cNvPr id="139" name="Google Shape;139;p21"/>
          <p:cNvSpPr txBox="1"/>
          <p:nvPr/>
        </p:nvSpPr>
        <p:spPr>
          <a:xfrm>
            <a:off x="561250" y="1597125"/>
            <a:ext cx="5585700" cy="3561600"/>
          </a:xfrm>
          <a:prstGeom prst="rect">
            <a:avLst/>
          </a:prstGeom>
          <a:noFill/>
          <a:ln>
            <a:noFill/>
          </a:ln>
        </p:spPr>
        <p:txBody>
          <a:bodyPr spcFirstLastPara="1" wrap="square" lIns="91425" tIns="274300" rIns="91425" bIns="274300" anchor="t" anchorCtr="0">
            <a:noAutofit/>
          </a:bodyPr>
          <a:lstStyle/>
          <a:p>
            <a:pPr marL="365760" lvl="0" indent="-238759" algn="l" rtl="0">
              <a:spcBef>
                <a:spcPts val="0"/>
              </a:spcBef>
              <a:spcAft>
                <a:spcPts val="0"/>
              </a:spcAft>
              <a:buSzPts val="1600"/>
              <a:buChar char="●"/>
            </a:pPr>
            <a:r>
              <a:rPr lang="en" sz="1600"/>
              <a:t>Downpour SGD:</a:t>
            </a:r>
            <a:endParaRPr sz="1600"/>
          </a:p>
          <a:p>
            <a:pPr marL="914400" lvl="1" indent="-330200" algn="l" rtl="0">
              <a:spcBef>
                <a:spcPts val="0"/>
              </a:spcBef>
              <a:spcAft>
                <a:spcPts val="0"/>
              </a:spcAft>
              <a:buSzPts val="1600"/>
              <a:buChar char="○"/>
            </a:pPr>
            <a:r>
              <a:rPr lang="en" sz="1600"/>
              <a:t>provides asynchronous and distributed implementation of stochastic gradient descent.</a:t>
            </a:r>
            <a:endParaRPr sz="1600"/>
          </a:p>
          <a:p>
            <a:pPr marL="914400" lvl="1" indent="-330200" algn="l" rtl="0">
              <a:spcBef>
                <a:spcPts val="0"/>
              </a:spcBef>
              <a:spcAft>
                <a:spcPts val="0"/>
              </a:spcAft>
              <a:buSzPts val="1600"/>
              <a:buChar char="○"/>
            </a:pPr>
            <a:r>
              <a:rPr lang="en" sz="1600"/>
              <a:t>The training instances are divided across different machines (Data Parallelism).</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Model Parallelism:</a:t>
            </a:r>
            <a:endParaRPr sz="1600"/>
          </a:p>
          <a:p>
            <a:pPr marL="914400" lvl="1" indent="-330200" algn="l" rtl="0">
              <a:spcBef>
                <a:spcPts val="0"/>
              </a:spcBef>
              <a:spcAft>
                <a:spcPts val="0"/>
              </a:spcAft>
              <a:buSzPts val="1600"/>
              <a:buChar char="○"/>
            </a:pPr>
            <a:r>
              <a:rPr lang="en" sz="1600"/>
              <a:t>For large deep learning neural network the model layers itself can distributed across as different machines. This will speed up the training process on CPUs and requirement of GPUs are reduced.</a:t>
            </a:r>
            <a:endParaRPr sz="1600"/>
          </a:p>
          <a:p>
            <a:pPr marL="0" lvl="0" indent="0" algn="l" rtl="0">
              <a:spcBef>
                <a:spcPts val="0"/>
              </a:spcBef>
              <a:spcAft>
                <a:spcPts val="0"/>
              </a:spcAft>
              <a:buNone/>
            </a:pPr>
            <a:endParaRPr sz="1300"/>
          </a:p>
        </p:txBody>
      </p:sp>
      <p:sp>
        <p:nvSpPr>
          <p:cNvPr id="140" name="Google Shape;140;p21"/>
          <p:cNvSpPr txBox="1"/>
          <p:nvPr/>
        </p:nvSpPr>
        <p:spPr>
          <a:xfrm>
            <a:off x="6573600" y="4265925"/>
            <a:ext cx="18441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latin typeface="Lato"/>
                <a:ea typeface="Lato"/>
                <a:cs typeface="Lato"/>
                <a:sym typeface="Lato"/>
              </a:rPr>
              <a:t>Model Parallelization</a:t>
            </a:r>
            <a:endParaRPr>
              <a:solidFill>
                <a:srgbClr val="FFFFFF"/>
              </a:solidFill>
              <a:highlight>
                <a:srgbClr val="000000"/>
              </a:highlight>
              <a:latin typeface="Lato"/>
              <a:ea typeface="Lato"/>
              <a:cs typeface="Lato"/>
              <a:sym typeface="Lato"/>
            </a:endParaRPr>
          </a:p>
        </p:txBody>
      </p:sp>
      <p:pic>
        <p:nvPicPr>
          <p:cNvPr id="141" name="Google Shape;141;p21" descr="Image result for model parallelism"/>
          <p:cNvPicPr preferRelativeResize="0"/>
          <p:nvPr/>
        </p:nvPicPr>
        <p:blipFill>
          <a:blip r:embed="rId3">
            <a:alphaModFix/>
          </a:blip>
          <a:stretch>
            <a:fillRect/>
          </a:stretch>
        </p:blipFill>
        <p:spPr>
          <a:xfrm>
            <a:off x="6275575" y="1886752"/>
            <a:ext cx="2716025" cy="2376522"/>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1072</Words>
  <PresentationFormat>On-screen Show (16:9)</PresentationFormat>
  <Paragraphs>104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Raleway</vt:lpstr>
      <vt:lpstr>Lato</vt:lpstr>
      <vt:lpstr>Courier New</vt:lpstr>
      <vt:lpstr>Streamline</vt:lpstr>
      <vt:lpstr>Predicting Stock Prices Using Big-Data Tools and Deep Learning</vt:lpstr>
      <vt:lpstr>Proposition</vt:lpstr>
      <vt:lpstr>Introduction</vt:lpstr>
      <vt:lpstr>Advantages</vt:lpstr>
      <vt:lpstr>Different Works</vt:lpstr>
      <vt:lpstr>Elephas: Distributed Deep Learning with Keras &amp; Spark</vt:lpstr>
      <vt:lpstr>Nifty 50 Dataset</vt:lpstr>
      <vt:lpstr>Nifty 50 Dataset</vt:lpstr>
      <vt:lpstr>Previously Proposed Methodology</vt:lpstr>
      <vt:lpstr>Final Methodology</vt:lpstr>
      <vt:lpstr>LSTM Training</vt:lpstr>
      <vt:lpstr>Parameters To be used for training</vt:lpstr>
      <vt:lpstr>Inference Training </vt:lpstr>
      <vt:lpstr>Inference Training </vt:lpstr>
      <vt:lpstr>Challenges: </vt:lpstr>
      <vt:lpstr>References: </vt:lpstr>
      <vt:lpstr>Code Snippets for Spark and Keras Integration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Prices Using Big-Data Tools and Deep Learning</dc:title>
  <cp:lastModifiedBy>Rajan Bajaj</cp:lastModifiedBy>
  <cp:revision>1</cp:revision>
  <dcterms:modified xsi:type="dcterms:W3CDTF">2019-12-01T18:37:31Z</dcterms:modified>
</cp:coreProperties>
</file>