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6"/>
  </p:notesMasterIdLst>
  <p:sldIdLst>
    <p:sldId id="284" r:id="rId2"/>
    <p:sldId id="272" r:id="rId3"/>
    <p:sldId id="273" r:id="rId4"/>
    <p:sldId id="274" r:id="rId5"/>
    <p:sldId id="275" r:id="rId6"/>
    <p:sldId id="276" r:id="rId7"/>
    <p:sldId id="278" r:id="rId8"/>
    <p:sldId id="277" r:id="rId9"/>
    <p:sldId id="279" r:id="rId10"/>
    <p:sldId id="280" r:id="rId11"/>
    <p:sldId id="281" r:id="rId12"/>
    <p:sldId id="282" r:id="rId13"/>
    <p:sldId id="283"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940BA4-4336-45F1-A7E8-EE1BA69A9E55}"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26077-7794-4AC7-AE80-27DD6A973983}" type="slidenum">
              <a:rPr lang="en-US" smtClean="0"/>
              <a:t>‹#›</a:t>
            </a:fld>
            <a:endParaRPr lang="en-US"/>
          </a:p>
        </p:txBody>
      </p:sp>
    </p:spTree>
    <p:extLst>
      <p:ext uri="{BB962C8B-B14F-4D97-AF65-F5344CB8AC3E}">
        <p14:creationId xmlns:p14="http://schemas.microsoft.com/office/powerpoint/2010/main" val="1784189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4D25-72B1-41BB-B557-AB3D8CD55B0C}"/>
              </a:ext>
            </a:extLst>
          </p:cNvPr>
          <p:cNvSpPr>
            <a:spLocks noGrp="1"/>
          </p:cNvSpPr>
          <p:nvPr>
            <p:ph type="ctrTitle"/>
          </p:nvPr>
        </p:nvSpPr>
        <p:spPr>
          <a:xfrm>
            <a:off x="1524000" y="1122363"/>
            <a:ext cx="9144000" cy="2387600"/>
          </a:xfrm>
        </p:spPr>
        <p:txBody>
          <a:bodyPr anchor="ctr">
            <a:normAutofit/>
          </a:bodyPr>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3366313-6E01-4576-B2E7-E915397342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EBAF38-B68A-4532-9B4E-981842DD3DAF}"/>
              </a:ext>
            </a:extLst>
          </p:cNvPr>
          <p:cNvSpPr>
            <a:spLocks noGrp="1"/>
          </p:cNvSpPr>
          <p:nvPr>
            <p:ph type="dt" sz="half" idx="10"/>
          </p:nvPr>
        </p:nvSpPr>
        <p:spPr/>
        <p:txBody>
          <a:bodyPr/>
          <a:lstStyle>
            <a:lvl1pPr>
              <a:defRPr b="1">
                <a:solidFill>
                  <a:schemeClr val="bg1"/>
                </a:solidFill>
              </a:defRPr>
            </a:lvl1pPr>
          </a:lstStyle>
          <a:p>
            <a:fld id="{905B2B8B-8B0E-4243-86E1-048DD14947A6}" type="datetime1">
              <a:rPr lang="en-US" smtClean="0"/>
              <a:t>8/15/2023</a:t>
            </a:fld>
            <a:endParaRPr lang="en-US" dirty="0"/>
          </a:p>
        </p:txBody>
      </p:sp>
      <p:sp>
        <p:nvSpPr>
          <p:cNvPr id="7" name="Slide Number Placeholder 5">
            <a:extLst>
              <a:ext uri="{FF2B5EF4-FFF2-40B4-BE49-F238E27FC236}">
                <a16:creationId xmlns:a16="http://schemas.microsoft.com/office/drawing/2014/main" id="{3D5EE709-065F-47EF-9129-A09D39844B06}"/>
              </a:ext>
            </a:extLst>
          </p:cNvPr>
          <p:cNvSpPr>
            <a:spLocks noGrp="1"/>
          </p:cNvSpPr>
          <p:nvPr>
            <p:ph type="sldNum" sz="quarter" idx="4"/>
          </p:nvPr>
        </p:nvSpPr>
        <p:spPr>
          <a:xfrm>
            <a:off x="11665528" y="6421001"/>
            <a:ext cx="390236" cy="365125"/>
          </a:xfrm>
          <a:prstGeom prst="rect">
            <a:avLst/>
          </a:prstGeom>
        </p:spPr>
        <p:txBody>
          <a:bodyPr vert="horz" lIns="91440" tIns="45720" rIns="91440" bIns="45720" rtlCol="0" anchor="ctr"/>
          <a:lstStyle>
            <a:lvl1pPr algn="r">
              <a:defRPr sz="1200" b="1">
                <a:solidFill>
                  <a:schemeClr val="bg1"/>
                </a:solidFill>
              </a:defRPr>
            </a:lvl1pPr>
          </a:lstStyle>
          <a:p>
            <a:fld id="{4D912754-32A2-4BEA-904B-726C9B4F52E4}" type="slidenum">
              <a:rPr lang="en-US" smtClean="0"/>
              <a:pPr/>
              <a:t>‹#›</a:t>
            </a:fld>
            <a:endParaRPr lang="en-US" dirty="0"/>
          </a:p>
        </p:txBody>
      </p:sp>
    </p:spTree>
    <p:extLst>
      <p:ext uri="{BB962C8B-B14F-4D97-AF65-F5344CB8AC3E}">
        <p14:creationId xmlns:p14="http://schemas.microsoft.com/office/powerpoint/2010/main" val="340929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21A1-0DAB-479C-9437-B4FDBF6072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0A2B9-ABF1-4B7D-8606-3BC7AC15EF23}"/>
              </a:ext>
            </a:extLst>
          </p:cNvPr>
          <p:cNvSpPr>
            <a:spLocks noGrp="1"/>
          </p:cNvSpPr>
          <p:nvPr>
            <p:ph idx="1"/>
          </p:nvPr>
        </p:nvSpPr>
        <p:spPr>
          <a:xfrm>
            <a:off x="838200" y="840509"/>
            <a:ext cx="10515600" cy="54422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157AF662-18E4-4E15-BC5C-3803B868ECD1}"/>
              </a:ext>
            </a:extLst>
          </p:cNvPr>
          <p:cNvSpPr>
            <a:spLocks noGrp="1"/>
          </p:cNvSpPr>
          <p:nvPr>
            <p:ph type="dt" sz="half" idx="10"/>
          </p:nvPr>
        </p:nvSpPr>
        <p:spPr/>
        <p:txBody>
          <a:bodyPr/>
          <a:lstStyle/>
          <a:p>
            <a:fld id="{5EA942F5-4539-4C6C-95C4-55E0381C7ACD}" type="datetime1">
              <a:rPr lang="en-US" smtClean="0"/>
              <a:t>8/15/2023</a:t>
            </a:fld>
            <a:endParaRPr lang="en-US"/>
          </a:p>
        </p:txBody>
      </p:sp>
      <p:sp>
        <p:nvSpPr>
          <p:cNvPr id="10" name="Slide Number Placeholder 9">
            <a:extLst>
              <a:ext uri="{FF2B5EF4-FFF2-40B4-BE49-F238E27FC236}">
                <a16:creationId xmlns:a16="http://schemas.microsoft.com/office/drawing/2014/main" id="{2B2FFCD8-BAA2-46B8-A09E-2CB327725E07}"/>
              </a:ext>
            </a:extLst>
          </p:cNvPr>
          <p:cNvSpPr>
            <a:spLocks noGrp="1"/>
          </p:cNvSpPr>
          <p:nvPr>
            <p:ph type="sldNum" sz="quarter" idx="12"/>
          </p:nvPr>
        </p:nvSpPr>
        <p:spPr/>
        <p:txBody>
          <a:bodyPr/>
          <a:lstStyle/>
          <a:p>
            <a:fld id="{4D912754-32A2-4BEA-904B-726C9B4F52E4}" type="slidenum">
              <a:rPr lang="en-US" smtClean="0"/>
              <a:pPr/>
              <a:t>‹#›</a:t>
            </a:fld>
            <a:endParaRPr lang="en-US" dirty="0"/>
          </a:p>
        </p:txBody>
      </p:sp>
    </p:spTree>
    <p:extLst>
      <p:ext uri="{BB962C8B-B14F-4D97-AF65-F5344CB8AC3E}">
        <p14:creationId xmlns:p14="http://schemas.microsoft.com/office/powerpoint/2010/main" val="372963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21A1-0DAB-479C-9437-B4FDBF6072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0A2B9-ABF1-4B7D-8606-3BC7AC15EF23}"/>
              </a:ext>
            </a:extLst>
          </p:cNvPr>
          <p:cNvSpPr>
            <a:spLocks noGrp="1"/>
          </p:cNvSpPr>
          <p:nvPr>
            <p:ph idx="1"/>
          </p:nvPr>
        </p:nvSpPr>
        <p:spPr>
          <a:xfrm>
            <a:off x="838200" y="849745"/>
            <a:ext cx="3641436" cy="5432998"/>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ED8A8-05D6-4C4B-A327-7920B7284BB0}"/>
              </a:ext>
            </a:extLst>
          </p:cNvPr>
          <p:cNvSpPr>
            <a:spLocks noGrp="1"/>
          </p:cNvSpPr>
          <p:nvPr>
            <p:ph type="dt" sz="half" idx="10"/>
          </p:nvPr>
        </p:nvSpPr>
        <p:spPr/>
        <p:txBody>
          <a:bodyPr/>
          <a:lstStyle/>
          <a:p>
            <a:fld id="{FC68E9F9-831F-4038-BD57-0A5EB49671D2}" type="datetime1">
              <a:rPr lang="en-US" smtClean="0"/>
              <a:t>8/15/2023</a:t>
            </a:fld>
            <a:endParaRPr lang="en-US"/>
          </a:p>
        </p:txBody>
      </p:sp>
      <p:sp>
        <p:nvSpPr>
          <p:cNvPr id="6" name="Slide Number Placeholder 5">
            <a:extLst>
              <a:ext uri="{FF2B5EF4-FFF2-40B4-BE49-F238E27FC236}">
                <a16:creationId xmlns:a16="http://schemas.microsoft.com/office/drawing/2014/main" id="{969A985A-9B69-4389-8455-7AA6704BB735}"/>
              </a:ext>
            </a:extLst>
          </p:cNvPr>
          <p:cNvSpPr>
            <a:spLocks noGrp="1"/>
          </p:cNvSpPr>
          <p:nvPr>
            <p:ph type="sldNum" sz="quarter" idx="12"/>
          </p:nvPr>
        </p:nvSpPr>
        <p:spPr/>
        <p:txBody>
          <a:bodyPr/>
          <a:lstStyle/>
          <a:p>
            <a:fld id="{4D912754-32A2-4BEA-904B-726C9B4F52E4}" type="slidenum">
              <a:rPr lang="en-US" smtClean="0"/>
              <a:t>‹#›</a:t>
            </a:fld>
            <a:endParaRPr lang="en-US"/>
          </a:p>
        </p:txBody>
      </p:sp>
    </p:spTree>
    <p:extLst>
      <p:ext uri="{BB962C8B-B14F-4D97-AF65-F5344CB8AC3E}">
        <p14:creationId xmlns:p14="http://schemas.microsoft.com/office/powerpoint/2010/main" val="32365222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A22970E-17DE-46F0-B13F-C68086455D9D}"/>
              </a:ext>
            </a:extLst>
          </p:cNvPr>
          <p:cNvSpPr/>
          <p:nvPr userDrawn="1"/>
        </p:nvSpPr>
        <p:spPr>
          <a:xfrm>
            <a:off x="0" y="6356350"/>
            <a:ext cx="12192000" cy="50165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2" name="Title Placeholder 1">
            <a:extLst>
              <a:ext uri="{FF2B5EF4-FFF2-40B4-BE49-F238E27FC236}">
                <a16:creationId xmlns:a16="http://schemas.microsoft.com/office/drawing/2014/main" id="{B1BF382F-7E26-450F-9B7D-E5765DC4DA76}"/>
              </a:ext>
            </a:extLst>
          </p:cNvPr>
          <p:cNvSpPr>
            <a:spLocks noGrp="1"/>
          </p:cNvSpPr>
          <p:nvPr>
            <p:ph type="title"/>
          </p:nvPr>
        </p:nvSpPr>
        <p:spPr>
          <a:xfrm>
            <a:off x="838200" y="136526"/>
            <a:ext cx="10515600" cy="544512"/>
          </a:xfrm>
          <a:prstGeom prst="rect">
            <a:avLst/>
          </a:prstGeom>
        </p:spPr>
        <p:txBody>
          <a:bodyPr vert="horz" lIns="91440" tIns="45720" rIns="91440" bIns="45720" rtlCol="0" anchor="ctr">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107F003D-917B-4862-BF47-77E74C875AD5}"/>
              </a:ext>
            </a:extLst>
          </p:cNvPr>
          <p:cNvSpPr>
            <a:spLocks noGrp="1"/>
          </p:cNvSpPr>
          <p:nvPr>
            <p:ph type="body" idx="1"/>
          </p:nvPr>
        </p:nvSpPr>
        <p:spPr>
          <a:xfrm>
            <a:off x="838200" y="831270"/>
            <a:ext cx="10515600" cy="54514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A1DA4-2AEB-4C0C-B2B4-9A451D974FCB}"/>
              </a:ext>
            </a:extLst>
          </p:cNvPr>
          <p:cNvSpPr>
            <a:spLocks noGrp="1"/>
          </p:cNvSpPr>
          <p:nvPr>
            <p:ph type="dt" sz="half" idx="2"/>
          </p:nvPr>
        </p:nvSpPr>
        <p:spPr>
          <a:xfrm>
            <a:off x="838200" y="6421002"/>
            <a:ext cx="2743200" cy="365125"/>
          </a:xfrm>
          <a:prstGeom prst="rect">
            <a:avLst/>
          </a:prstGeom>
        </p:spPr>
        <p:txBody>
          <a:bodyPr vert="horz" lIns="91440" tIns="45720" rIns="91440" bIns="45720" rtlCol="0" anchor="ctr"/>
          <a:lstStyle>
            <a:lvl1pPr>
              <a:defRPr lang="en-US" sz="1200" b="1" smtClean="0">
                <a:solidFill>
                  <a:schemeClr val="bg1"/>
                </a:solidFill>
              </a:defRPr>
            </a:lvl1pPr>
          </a:lstStyle>
          <a:p>
            <a:fld id="{245BC34F-933E-44F9-AFA1-83F3F254EBC3}" type="datetime1">
              <a:rPr lang="en-US" smtClean="0"/>
              <a:t>8/15/2023</a:t>
            </a:fld>
            <a:endParaRPr lang="en-US" dirty="0"/>
          </a:p>
        </p:txBody>
      </p:sp>
      <p:sp>
        <p:nvSpPr>
          <p:cNvPr id="6" name="Slide Number Placeholder 5">
            <a:extLst>
              <a:ext uri="{FF2B5EF4-FFF2-40B4-BE49-F238E27FC236}">
                <a16:creationId xmlns:a16="http://schemas.microsoft.com/office/drawing/2014/main" id="{5D9EFAB3-87A5-4F80-92F5-BD6282AF2FBB}"/>
              </a:ext>
            </a:extLst>
          </p:cNvPr>
          <p:cNvSpPr>
            <a:spLocks noGrp="1"/>
          </p:cNvSpPr>
          <p:nvPr>
            <p:ph type="sldNum" sz="quarter" idx="4"/>
          </p:nvPr>
        </p:nvSpPr>
        <p:spPr>
          <a:xfrm>
            <a:off x="11665528" y="6421001"/>
            <a:ext cx="390236" cy="365125"/>
          </a:xfrm>
          <a:prstGeom prst="rect">
            <a:avLst/>
          </a:prstGeom>
        </p:spPr>
        <p:txBody>
          <a:bodyPr vert="horz" lIns="91440" tIns="45720" rIns="91440" bIns="45720" rtlCol="0" anchor="ctr"/>
          <a:lstStyle>
            <a:lvl1pPr algn="r">
              <a:defRPr sz="1200" b="1">
                <a:solidFill>
                  <a:schemeClr val="bg1"/>
                </a:solidFill>
              </a:defRPr>
            </a:lvl1pPr>
          </a:lstStyle>
          <a:p>
            <a:fld id="{4D912754-32A2-4BEA-904B-726C9B4F52E4}" type="slidenum">
              <a:rPr lang="en-US" smtClean="0"/>
              <a:pPr/>
              <a:t>‹#›</a:t>
            </a:fld>
            <a:endParaRPr lang="en-US" dirty="0"/>
          </a:p>
        </p:txBody>
      </p:sp>
      <p:sp>
        <p:nvSpPr>
          <p:cNvPr id="8" name="Rectangle 7">
            <a:extLst>
              <a:ext uri="{FF2B5EF4-FFF2-40B4-BE49-F238E27FC236}">
                <a16:creationId xmlns:a16="http://schemas.microsoft.com/office/drawing/2014/main" id="{9066DB1E-0D51-410B-8722-08D6FA4FE354}"/>
              </a:ext>
            </a:extLst>
          </p:cNvPr>
          <p:cNvSpPr/>
          <p:nvPr userDrawn="1"/>
        </p:nvSpPr>
        <p:spPr>
          <a:xfrm>
            <a:off x="0" y="700232"/>
            <a:ext cx="12192000" cy="66386"/>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a:extLst>
              <a:ext uri="{FF2B5EF4-FFF2-40B4-BE49-F238E27FC236}">
                <a16:creationId xmlns:a16="http://schemas.microsoft.com/office/drawing/2014/main" id="{5800B981-9D65-4E4F-9926-3B6DACA0994C}"/>
              </a:ext>
            </a:extLst>
          </p:cNvPr>
          <p:cNvSpPr txBox="1">
            <a:spLocks/>
          </p:cNvSpPr>
          <p:nvPr userDrawn="1"/>
        </p:nvSpPr>
        <p:spPr>
          <a:xfrm>
            <a:off x="9045388" y="6421000"/>
            <a:ext cx="2483904" cy="365125"/>
          </a:xfrm>
          <a:prstGeom prst="rect">
            <a:avLst/>
          </a:prstGeom>
        </p:spPr>
        <p:txBody>
          <a:bodyPr vert="horz" lIns="91440" tIns="45720" rIns="91440" bIns="45720" rtlCol="0" anchor="ctr"/>
          <a:lstStyle>
            <a:defPPr>
              <a:defRPr lang="en-US"/>
            </a:defPPr>
            <a:lvl1pPr marL="0" algn="l" defTabSz="914400" rtl="0" eaLnBrk="1" latinLnBrk="0" hangingPunct="1">
              <a:defRPr lang="en-US"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Imon Chakraborty, Ph.D.</a:t>
            </a:r>
          </a:p>
        </p:txBody>
      </p:sp>
    </p:spTree>
    <p:extLst>
      <p:ext uri="{BB962C8B-B14F-4D97-AF65-F5344CB8AC3E}">
        <p14:creationId xmlns:p14="http://schemas.microsoft.com/office/powerpoint/2010/main" val="1142970668"/>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Lst>
  <p:hf hdr="0" ftr="0"/>
  <p:txStyles>
    <p:titleStyle>
      <a:lvl1pPr algn="l" defTabSz="914400" rtl="0" eaLnBrk="1" latinLnBrk="0" hangingPunct="1">
        <a:lnSpc>
          <a:spcPct val="90000"/>
        </a:lnSpc>
        <a:spcBef>
          <a:spcPct val="0"/>
        </a:spcBef>
        <a:buNone/>
        <a:defRPr lang="en-US" sz="24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300"/>
        </a:spcBef>
        <a:spcAft>
          <a:spcPts val="300"/>
        </a:spcAft>
        <a:buFont typeface="Arial" panose="020B0604020202020204" pitchFamily="34" charset="0"/>
        <a:buChar char="•"/>
        <a:defRPr lang="en-US" sz="1800" kern="1200" smtClean="0">
          <a:solidFill>
            <a:schemeClr val="tx1"/>
          </a:solidFill>
          <a:latin typeface="+mn-lt"/>
          <a:ea typeface="+mn-ea"/>
          <a:cs typeface="+mn-cs"/>
        </a:defRPr>
      </a:lvl1pPr>
      <a:lvl2pPr marL="685800" indent="-228600" algn="l" defTabSz="914400" rtl="0" eaLnBrk="1" latinLnBrk="0" hangingPunct="1">
        <a:lnSpc>
          <a:spcPct val="90000"/>
        </a:lnSpc>
        <a:spcBef>
          <a:spcPts val="300"/>
        </a:spcBef>
        <a:spcAft>
          <a:spcPts val="300"/>
        </a:spcAft>
        <a:buFont typeface="Arial" panose="020B0604020202020204" pitchFamily="34" charset="0"/>
        <a:buChar char="•"/>
        <a:defRPr 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300"/>
        </a:spcBef>
        <a:spcAft>
          <a:spcPts val="300"/>
        </a:spcAft>
        <a:buFont typeface="Arial" panose="020B0604020202020204" pitchFamily="34" charset="0"/>
        <a:buChar char="•"/>
        <a:defRPr 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300"/>
        </a:spcBef>
        <a:spcAft>
          <a:spcPts val="300"/>
        </a:spcAft>
        <a:buFont typeface="Arial" panose="020B0604020202020204" pitchFamily="34" charset="0"/>
        <a:buChar char="•"/>
        <a:defRPr 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300"/>
        </a:spcBef>
        <a:spcAft>
          <a:spcPts val="300"/>
        </a:spcAft>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vencon.com/product/high-voltage-uba5-battery-analyz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DA19-4FC1-657E-B18F-F804216763CF}"/>
              </a:ext>
            </a:extLst>
          </p:cNvPr>
          <p:cNvSpPr>
            <a:spLocks noGrp="1"/>
          </p:cNvSpPr>
          <p:nvPr>
            <p:ph type="ctrTitle"/>
          </p:nvPr>
        </p:nvSpPr>
        <p:spPr/>
        <p:txBody>
          <a:bodyPr/>
          <a:lstStyle/>
          <a:p>
            <a:r>
              <a:rPr lang="en-US" dirty="0"/>
              <a:t>Battery Model and Characterization</a:t>
            </a:r>
          </a:p>
        </p:txBody>
      </p:sp>
      <p:sp>
        <p:nvSpPr>
          <p:cNvPr id="3" name="Subtitle 2">
            <a:extLst>
              <a:ext uri="{FF2B5EF4-FFF2-40B4-BE49-F238E27FC236}">
                <a16:creationId xmlns:a16="http://schemas.microsoft.com/office/drawing/2014/main" id="{0FD52D51-1A1B-7F8F-2553-AF5D9750B32C}"/>
              </a:ext>
            </a:extLst>
          </p:cNvPr>
          <p:cNvSpPr>
            <a:spLocks noGrp="1"/>
          </p:cNvSpPr>
          <p:nvPr>
            <p:ph type="subTitle" idx="1"/>
          </p:nvPr>
        </p:nvSpPr>
        <p:spPr/>
        <p:txBody>
          <a:bodyPr/>
          <a:lstStyle/>
          <a:p>
            <a:r>
              <a:rPr lang="en-US" dirty="0"/>
              <a:t>Aug 15, 2023</a:t>
            </a:r>
          </a:p>
        </p:txBody>
      </p:sp>
      <p:sp>
        <p:nvSpPr>
          <p:cNvPr id="4" name="Date Placeholder 3">
            <a:extLst>
              <a:ext uri="{FF2B5EF4-FFF2-40B4-BE49-F238E27FC236}">
                <a16:creationId xmlns:a16="http://schemas.microsoft.com/office/drawing/2014/main" id="{40178848-A065-BC1F-6D4B-80495E5534E2}"/>
              </a:ext>
            </a:extLst>
          </p:cNvPr>
          <p:cNvSpPr>
            <a:spLocks noGrp="1"/>
          </p:cNvSpPr>
          <p:nvPr>
            <p:ph type="dt" sz="half" idx="10"/>
          </p:nvPr>
        </p:nvSpPr>
        <p:spPr/>
        <p:txBody>
          <a:bodyPr/>
          <a:lstStyle/>
          <a:p>
            <a:fld id="{905B2B8B-8B0E-4243-86E1-048DD14947A6}" type="datetime1">
              <a:rPr lang="en-US" smtClean="0"/>
              <a:t>8/15/2023</a:t>
            </a:fld>
            <a:endParaRPr lang="en-US" dirty="0"/>
          </a:p>
        </p:txBody>
      </p:sp>
      <p:sp>
        <p:nvSpPr>
          <p:cNvPr id="5" name="Slide Number Placeholder 4">
            <a:extLst>
              <a:ext uri="{FF2B5EF4-FFF2-40B4-BE49-F238E27FC236}">
                <a16:creationId xmlns:a16="http://schemas.microsoft.com/office/drawing/2014/main" id="{A8DB9183-33B6-41B9-2A41-FF7954937045}"/>
              </a:ext>
            </a:extLst>
          </p:cNvPr>
          <p:cNvSpPr>
            <a:spLocks noGrp="1"/>
          </p:cNvSpPr>
          <p:nvPr>
            <p:ph type="sldNum" sz="quarter" idx="4"/>
          </p:nvPr>
        </p:nvSpPr>
        <p:spPr/>
        <p:txBody>
          <a:bodyPr/>
          <a:lstStyle/>
          <a:p>
            <a:fld id="{4D912754-32A2-4BEA-904B-726C9B4F52E4}" type="slidenum">
              <a:rPr lang="en-US" smtClean="0"/>
              <a:pPr/>
              <a:t>1</a:t>
            </a:fld>
            <a:endParaRPr lang="en-US" dirty="0"/>
          </a:p>
        </p:txBody>
      </p:sp>
    </p:spTree>
    <p:extLst>
      <p:ext uri="{BB962C8B-B14F-4D97-AF65-F5344CB8AC3E}">
        <p14:creationId xmlns:p14="http://schemas.microsoft.com/office/powerpoint/2010/main" val="249869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688664-3697-5EA2-1FAA-7139F0D7DCE8}"/>
              </a:ext>
            </a:extLst>
          </p:cNvPr>
          <p:cNvPicPr>
            <a:picLocks noChangeAspect="1"/>
          </p:cNvPicPr>
          <p:nvPr/>
        </p:nvPicPr>
        <p:blipFill>
          <a:blip r:embed="rId2"/>
          <a:stretch>
            <a:fillRect/>
          </a:stretch>
        </p:blipFill>
        <p:spPr>
          <a:xfrm>
            <a:off x="286327" y="2275220"/>
            <a:ext cx="2981741" cy="3200847"/>
          </a:xfrm>
          <a:prstGeom prst="rect">
            <a:avLst/>
          </a:prstGeom>
        </p:spPr>
      </p:pic>
      <p:sp>
        <p:nvSpPr>
          <p:cNvPr id="2" name="Title 1">
            <a:extLst>
              <a:ext uri="{FF2B5EF4-FFF2-40B4-BE49-F238E27FC236}">
                <a16:creationId xmlns:a16="http://schemas.microsoft.com/office/drawing/2014/main" id="{7703BEA8-2222-7402-B0AB-8DCA98E284B3}"/>
              </a:ext>
            </a:extLst>
          </p:cNvPr>
          <p:cNvSpPr>
            <a:spLocks noGrp="1"/>
          </p:cNvSpPr>
          <p:nvPr>
            <p:ph type="title"/>
          </p:nvPr>
        </p:nvSpPr>
        <p:spPr/>
        <p:txBody>
          <a:bodyPr/>
          <a:lstStyle/>
          <a:p>
            <a:r>
              <a:rPr lang="en-US" dirty="0"/>
              <a:t>Battery Model Outputs – Pack Level</a:t>
            </a:r>
          </a:p>
        </p:txBody>
      </p:sp>
      <p:sp>
        <p:nvSpPr>
          <p:cNvPr id="4" name="Date Placeholder 3">
            <a:extLst>
              <a:ext uri="{FF2B5EF4-FFF2-40B4-BE49-F238E27FC236}">
                <a16:creationId xmlns:a16="http://schemas.microsoft.com/office/drawing/2014/main" id="{AA557232-046F-AEA1-7072-36E01E072B14}"/>
              </a:ext>
            </a:extLst>
          </p:cNvPr>
          <p:cNvSpPr>
            <a:spLocks noGrp="1"/>
          </p:cNvSpPr>
          <p:nvPr>
            <p:ph type="dt" sz="half" idx="10"/>
          </p:nvPr>
        </p:nvSpPr>
        <p:spPr/>
        <p:txBody>
          <a:bodyPr/>
          <a:lstStyle/>
          <a:p>
            <a:fld id="{5EA942F5-4539-4C6C-95C4-55E0381C7ACD}" type="datetime1">
              <a:rPr lang="en-US" smtClean="0"/>
              <a:t>8/15/2023</a:t>
            </a:fld>
            <a:endParaRPr lang="en-US" dirty="0"/>
          </a:p>
        </p:txBody>
      </p:sp>
      <p:sp>
        <p:nvSpPr>
          <p:cNvPr id="5" name="Slide Number Placeholder 4">
            <a:extLst>
              <a:ext uri="{FF2B5EF4-FFF2-40B4-BE49-F238E27FC236}">
                <a16:creationId xmlns:a16="http://schemas.microsoft.com/office/drawing/2014/main" id="{9270261B-4733-D764-BC39-86F1EEEDD060}"/>
              </a:ext>
            </a:extLst>
          </p:cNvPr>
          <p:cNvSpPr>
            <a:spLocks noGrp="1"/>
          </p:cNvSpPr>
          <p:nvPr>
            <p:ph type="sldNum" sz="quarter" idx="12"/>
          </p:nvPr>
        </p:nvSpPr>
        <p:spPr/>
        <p:txBody>
          <a:bodyPr/>
          <a:lstStyle/>
          <a:p>
            <a:fld id="{4D912754-32A2-4BEA-904B-726C9B4F52E4}" type="slidenum">
              <a:rPr lang="en-US" smtClean="0"/>
              <a:pPr/>
              <a:t>10</a:t>
            </a:fld>
            <a:endParaRPr lang="en-US" dirty="0"/>
          </a:p>
        </p:txBody>
      </p:sp>
      <p:sp>
        <p:nvSpPr>
          <p:cNvPr id="13" name="TextBox 12">
            <a:extLst>
              <a:ext uri="{FF2B5EF4-FFF2-40B4-BE49-F238E27FC236}">
                <a16:creationId xmlns:a16="http://schemas.microsoft.com/office/drawing/2014/main" id="{39114106-45C8-1599-B93E-2EBDE6C5EFE7}"/>
              </a:ext>
            </a:extLst>
          </p:cNvPr>
          <p:cNvSpPr txBox="1"/>
          <p:nvPr/>
        </p:nvSpPr>
        <p:spPr>
          <a:xfrm>
            <a:off x="5920508" y="987032"/>
            <a:ext cx="6135255" cy="523220"/>
          </a:xfrm>
          <a:prstGeom prst="rect">
            <a:avLst/>
          </a:prstGeom>
          <a:noFill/>
        </p:spPr>
        <p:txBody>
          <a:bodyPr wrap="square" rtlCol="0">
            <a:spAutoFit/>
          </a:bodyPr>
          <a:lstStyle/>
          <a:p>
            <a:r>
              <a:rPr lang="en-US" sz="1400" dirty="0">
                <a:solidFill>
                  <a:srgbClr val="0070C0"/>
                </a:solidFill>
              </a:rPr>
              <a:t>Pack terminal voltage (V): This is the voltage measured at the terminals when power is being drawn. The higher the power draw, the lower the terminal voltage</a:t>
            </a:r>
          </a:p>
        </p:txBody>
      </p:sp>
      <p:cxnSp>
        <p:nvCxnSpPr>
          <p:cNvPr id="16" name="Straight Arrow Connector 15">
            <a:extLst>
              <a:ext uri="{FF2B5EF4-FFF2-40B4-BE49-F238E27FC236}">
                <a16:creationId xmlns:a16="http://schemas.microsoft.com/office/drawing/2014/main" id="{C31FE4D5-6803-5E5B-1927-12D90890E878}"/>
              </a:ext>
            </a:extLst>
          </p:cNvPr>
          <p:cNvCxnSpPr>
            <a:cxnSpLocks/>
            <a:stCxn id="13" idx="1"/>
          </p:cNvCxnSpPr>
          <p:nvPr/>
        </p:nvCxnSpPr>
        <p:spPr>
          <a:xfrm flipH="1">
            <a:off x="2937164" y="1248642"/>
            <a:ext cx="2983344" cy="1196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2E64051-B93C-F68E-FF28-A1D606375400}"/>
              </a:ext>
            </a:extLst>
          </p:cNvPr>
          <p:cNvSpPr txBox="1"/>
          <p:nvPr/>
        </p:nvSpPr>
        <p:spPr>
          <a:xfrm>
            <a:off x="5920509" y="1874392"/>
            <a:ext cx="5985164" cy="307777"/>
          </a:xfrm>
          <a:prstGeom prst="rect">
            <a:avLst/>
          </a:prstGeom>
          <a:noFill/>
        </p:spPr>
        <p:txBody>
          <a:bodyPr wrap="square" rtlCol="0">
            <a:spAutoFit/>
          </a:bodyPr>
          <a:lstStyle/>
          <a:p>
            <a:r>
              <a:rPr lang="en-US" sz="1400" dirty="0">
                <a:solidFill>
                  <a:srgbClr val="0070C0"/>
                </a:solidFill>
              </a:rPr>
              <a:t>Pack power output (W): self-explanatory, positive if cell is discharging</a:t>
            </a:r>
          </a:p>
        </p:txBody>
      </p:sp>
      <p:cxnSp>
        <p:nvCxnSpPr>
          <p:cNvPr id="21" name="Straight Arrow Connector 20">
            <a:extLst>
              <a:ext uri="{FF2B5EF4-FFF2-40B4-BE49-F238E27FC236}">
                <a16:creationId xmlns:a16="http://schemas.microsoft.com/office/drawing/2014/main" id="{83D62531-E0BB-1815-29AD-C95162966A12}"/>
              </a:ext>
            </a:extLst>
          </p:cNvPr>
          <p:cNvCxnSpPr>
            <a:cxnSpLocks/>
          </p:cNvCxnSpPr>
          <p:nvPr/>
        </p:nvCxnSpPr>
        <p:spPr>
          <a:xfrm flipH="1">
            <a:off x="2937164" y="2014919"/>
            <a:ext cx="2981741" cy="894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A451BFC-760D-B097-9B6F-AC6C1F3CE528}"/>
              </a:ext>
            </a:extLst>
          </p:cNvPr>
          <p:cNvSpPr txBox="1"/>
          <p:nvPr/>
        </p:nvSpPr>
        <p:spPr>
          <a:xfrm>
            <a:off x="5920509" y="2651223"/>
            <a:ext cx="5985164" cy="307777"/>
          </a:xfrm>
          <a:prstGeom prst="rect">
            <a:avLst/>
          </a:prstGeom>
          <a:noFill/>
        </p:spPr>
        <p:txBody>
          <a:bodyPr wrap="square" rtlCol="0">
            <a:spAutoFit/>
          </a:bodyPr>
          <a:lstStyle/>
          <a:p>
            <a:r>
              <a:rPr lang="en-US" sz="1400" dirty="0">
                <a:solidFill>
                  <a:srgbClr val="0070C0"/>
                </a:solidFill>
              </a:rPr>
              <a:t>Pack current output (A): self-explanatory, positive if cell is discharging</a:t>
            </a:r>
          </a:p>
        </p:txBody>
      </p:sp>
      <p:cxnSp>
        <p:nvCxnSpPr>
          <p:cNvPr id="24" name="Straight Arrow Connector 23">
            <a:extLst>
              <a:ext uri="{FF2B5EF4-FFF2-40B4-BE49-F238E27FC236}">
                <a16:creationId xmlns:a16="http://schemas.microsoft.com/office/drawing/2014/main" id="{546A4E18-3E9B-204B-0D00-A6F7DA699452}"/>
              </a:ext>
            </a:extLst>
          </p:cNvPr>
          <p:cNvCxnSpPr>
            <a:cxnSpLocks/>
          </p:cNvCxnSpPr>
          <p:nvPr/>
        </p:nvCxnSpPr>
        <p:spPr>
          <a:xfrm flipH="1">
            <a:off x="2937164" y="2805112"/>
            <a:ext cx="2981741" cy="537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F6B3423-6948-05FA-C854-2567361994F3}"/>
              </a:ext>
            </a:extLst>
          </p:cNvPr>
          <p:cNvSpPr txBox="1"/>
          <p:nvPr/>
        </p:nvSpPr>
        <p:spPr>
          <a:xfrm>
            <a:off x="5920509" y="3268891"/>
            <a:ext cx="5985164" cy="738664"/>
          </a:xfrm>
          <a:prstGeom prst="rect">
            <a:avLst/>
          </a:prstGeom>
          <a:noFill/>
        </p:spPr>
        <p:txBody>
          <a:bodyPr wrap="square" rtlCol="0">
            <a:spAutoFit/>
          </a:bodyPr>
          <a:lstStyle/>
          <a:p>
            <a:r>
              <a:rPr lang="en-US" sz="1400" dirty="0">
                <a:solidFill>
                  <a:srgbClr val="0070C0"/>
                </a:solidFill>
              </a:rPr>
              <a:t>“Coulomb counting”, a measure of the charge drawn from or supplied to the battery during discharging and charging, respectively. </a:t>
            </a:r>
            <a:br>
              <a:rPr lang="en-US" sz="1400" dirty="0">
                <a:solidFill>
                  <a:srgbClr val="0070C0"/>
                </a:solidFill>
              </a:rPr>
            </a:br>
            <a:r>
              <a:rPr lang="en-US" sz="1400" dirty="0">
                <a:solidFill>
                  <a:srgbClr val="0070C0"/>
                </a:solidFill>
              </a:rPr>
              <a:t>1 Ampere = 1 Coulomb / second, and 1 Ah = 3600 Coulomb</a:t>
            </a:r>
          </a:p>
        </p:txBody>
      </p:sp>
      <p:cxnSp>
        <p:nvCxnSpPr>
          <p:cNvPr id="27" name="Straight Arrow Connector 26">
            <a:extLst>
              <a:ext uri="{FF2B5EF4-FFF2-40B4-BE49-F238E27FC236}">
                <a16:creationId xmlns:a16="http://schemas.microsoft.com/office/drawing/2014/main" id="{D292C6C0-7C84-51DF-878C-345B5A6939DC}"/>
              </a:ext>
            </a:extLst>
          </p:cNvPr>
          <p:cNvCxnSpPr>
            <a:cxnSpLocks/>
          </p:cNvCxnSpPr>
          <p:nvPr/>
        </p:nvCxnSpPr>
        <p:spPr>
          <a:xfrm flipH="1">
            <a:off x="2937164" y="3578109"/>
            <a:ext cx="2981741" cy="209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8C47E8-C242-3FC8-A7CC-8CF53700D5CD}"/>
              </a:ext>
            </a:extLst>
          </p:cNvPr>
          <p:cNvCxnSpPr>
            <a:cxnSpLocks/>
          </p:cNvCxnSpPr>
          <p:nvPr/>
        </p:nvCxnSpPr>
        <p:spPr>
          <a:xfrm flipH="1" flipV="1">
            <a:off x="2937164" y="4242826"/>
            <a:ext cx="2981741" cy="11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9813046-4CF4-41C1-EC8B-59BD4D713A53}"/>
              </a:ext>
            </a:extLst>
          </p:cNvPr>
          <p:cNvSpPr txBox="1"/>
          <p:nvPr/>
        </p:nvSpPr>
        <p:spPr>
          <a:xfrm>
            <a:off x="5931352" y="4131707"/>
            <a:ext cx="5985164" cy="523220"/>
          </a:xfrm>
          <a:prstGeom prst="rect">
            <a:avLst/>
          </a:prstGeom>
          <a:noFill/>
        </p:spPr>
        <p:txBody>
          <a:bodyPr wrap="square" rtlCol="0">
            <a:spAutoFit/>
          </a:bodyPr>
          <a:lstStyle/>
          <a:p>
            <a:r>
              <a:rPr lang="en-US" sz="1400" dirty="0">
                <a:solidFill>
                  <a:srgbClr val="0070C0"/>
                </a:solidFill>
              </a:rPr>
              <a:t>The theoretical maximum energy that the battery could supply if discharged infinitely slowly (i.e., with no energy losses)</a:t>
            </a:r>
          </a:p>
        </p:txBody>
      </p:sp>
      <p:sp>
        <p:nvSpPr>
          <p:cNvPr id="35" name="TextBox 34">
            <a:extLst>
              <a:ext uri="{FF2B5EF4-FFF2-40B4-BE49-F238E27FC236}">
                <a16:creationId xmlns:a16="http://schemas.microsoft.com/office/drawing/2014/main" id="{CCC16937-FC18-0018-FE18-13C250B0F008}"/>
              </a:ext>
            </a:extLst>
          </p:cNvPr>
          <p:cNvSpPr txBox="1"/>
          <p:nvPr/>
        </p:nvSpPr>
        <p:spPr>
          <a:xfrm>
            <a:off x="5931352" y="4725074"/>
            <a:ext cx="6135254" cy="523220"/>
          </a:xfrm>
          <a:prstGeom prst="rect">
            <a:avLst/>
          </a:prstGeom>
          <a:noFill/>
        </p:spPr>
        <p:txBody>
          <a:bodyPr wrap="square" rtlCol="0">
            <a:spAutoFit/>
          </a:bodyPr>
          <a:lstStyle/>
          <a:p>
            <a:r>
              <a:rPr lang="en-US" sz="1400" dirty="0">
                <a:solidFill>
                  <a:srgbClr val="0070C0"/>
                </a:solidFill>
              </a:rPr>
              <a:t>The actual energy obtained from the battery when it is discharged at a finite rate, which is associated with internal losses. Always lower than reversible energy</a:t>
            </a:r>
          </a:p>
        </p:txBody>
      </p:sp>
      <p:cxnSp>
        <p:nvCxnSpPr>
          <p:cNvPr id="36" name="Straight Arrow Connector 35">
            <a:extLst>
              <a:ext uri="{FF2B5EF4-FFF2-40B4-BE49-F238E27FC236}">
                <a16:creationId xmlns:a16="http://schemas.microsoft.com/office/drawing/2014/main" id="{3173A0E0-DC9F-7732-5A7C-FABAD68CA5E7}"/>
              </a:ext>
            </a:extLst>
          </p:cNvPr>
          <p:cNvCxnSpPr>
            <a:cxnSpLocks/>
          </p:cNvCxnSpPr>
          <p:nvPr/>
        </p:nvCxnSpPr>
        <p:spPr>
          <a:xfrm flipH="1" flipV="1">
            <a:off x="2937164" y="4706966"/>
            <a:ext cx="2981741" cy="222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C9832B9-2BE6-6932-4619-AA8DC126045E}"/>
              </a:ext>
            </a:extLst>
          </p:cNvPr>
          <p:cNvSpPr txBox="1"/>
          <p:nvPr/>
        </p:nvSpPr>
        <p:spPr>
          <a:xfrm>
            <a:off x="5920509" y="5626856"/>
            <a:ext cx="5985164" cy="738664"/>
          </a:xfrm>
          <a:prstGeom prst="rect">
            <a:avLst/>
          </a:prstGeom>
          <a:noFill/>
        </p:spPr>
        <p:txBody>
          <a:bodyPr wrap="square" rtlCol="0">
            <a:spAutoFit/>
          </a:bodyPr>
          <a:lstStyle/>
          <a:p>
            <a:r>
              <a:rPr lang="en-US" sz="1400" dirty="0">
                <a:solidFill>
                  <a:srgbClr val="0070C0"/>
                </a:solidFill>
              </a:rPr>
              <a:t>A measure of the efficiency of a finite rate discharge. Measured as the ratio of the actual energy extracted to the theoretical reversible energy obtained from an infinitely slow discharge (with no losses)</a:t>
            </a:r>
          </a:p>
        </p:txBody>
      </p:sp>
      <p:cxnSp>
        <p:nvCxnSpPr>
          <p:cNvPr id="39" name="Straight Arrow Connector 38">
            <a:extLst>
              <a:ext uri="{FF2B5EF4-FFF2-40B4-BE49-F238E27FC236}">
                <a16:creationId xmlns:a16="http://schemas.microsoft.com/office/drawing/2014/main" id="{FC15B0B6-BF1C-7739-A613-E2C5A9734609}"/>
              </a:ext>
            </a:extLst>
          </p:cNvPr>
          <p:cNvCxnSpPr>
            <a:cxnSpLocks/>
            <a:stCxn id="38" idx="1"/>
          </p:cNvCxnSpPr>
          <p:nvPr/>
        </p:nvCxnSpPr>
        <p:spPr>
          <a:xfrm flipH="1" flipV="1">
            <a:off x="2937164" y="5112686"/>
            <a:ext cx="2983345" cy="883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34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BB6D-637C-54FE-7665-48896F1B5938}"/>
              </a:ext>
            </a:extLst>
          </p:cNvPr>
          <p:cNvSpPr>
            <a:spLocks noGrp="1"/>
          </p:cNvSpPr>
          <p:nvPr>
            <p:ph type="title"/>
          </p:nvPr>
        </p:nvSpPr>
        <p:spPr/>
        <p:txBody>
          <a:bodyPr/>
          <a:lstStyle/>
          <a:p>
            <a:r>
              <a:rPr lang="en-US" dirty="0"/>
              <a:t>Reversible Energy, Finite Rate Energy, and Discharge Efficiency</a:t>
            </a:r>
          </a:p>
        </p:txBody>
      </p:sp>
      <p:sp>
        <p:nvSpPr>
          <p:cNvPr id="4" name="Date Placeholder 3">
            <a:extLst>
              <a:ext uri="{FF2B5EF4-FFF2-40B4-BE49-F238E27FC236}">
                <a16:creationId xmlns:a16="http://schemas.microsoft.com/office/drawing/2014/main" id="{57D38414-AC57-0316-FB5F-6BE3C270D21C}"/>
              </a:ext>
            </a:extLst>
          </p:cNvPr>
          <p:cNvSpPr>
            <a:spLocks noGrp="1"/>
          </p:cNvSpPr>
          <p:nvPr>
            <p:ph type="dt" sz="half" idx="10"/>
          </p:nvPr>
        </p:nvSpPr>
        <p:spPr/>
        <p:txBody>
          <a:bodyPr/>
          <a:lstStyle/>
          <a:p>
            <a:fld id="{5EA942F5-4539-4C6C-95C4-55E0381C7ACD}" type="datetime1">
              <a:rPr lang="en-US" smtClean="0"/>
              <a:t>8/15/2023</a:t>
            </a:fld>
            <a:endParaRPr lang="en-US"/>
          </a:p>
        </p:txBody>
      </p:sp>
      <p:sp>
        <p:nvSpPr>
          <p:cNvPr id="5" name="Slide Number Placeholder 4">
            <a:extLst>
              <a:ext uri="{FF2B5EF4-FFF2-40B4-BE49-F238E27FC236}">
                <a16:creationId xmlns:a16="http://schemas.microsoft.com/office/drawing/2014/main" id="{08469EEB-719F-BF3C-C56F-46858B0F0011}"/>
              </a:ext>
            </a:extLst>
          </p:cNvPr>
          <p:cNvSpPr>
            <a:spLocks noGrp="1"/>
          </p:cNvSpPr>
          <p:nvPr>
            <p:ph type="sldNum" sz="quarter" idx="12"/>
          </p:nvPr>
        </p:nvSpPr>
        <p:spPr/>
        <p:txBody>
          <a:bodyPr/>
          <a:lstStyle/>
          <a:p>
            <a:fld id="{4D912754-32A2-4BEA-904B-726C9B4F52E4}" type="slidenum">
              <a:rPr lang="en-US" smtClean="0"/>
              <a:pPr/>
              <a:t>11</a:t>
            </a:fld>
            <a:endParaRPr lang="en-US" dirty="0"/>
          </a:p>
        </p:txBody>
      </p:sp>
      <p:cxnSp>
        <p:nvCxnSpPr>
          <p:cNvPr id="7" name="Straight Arrow Connector 6">
            <a:extLst>
              <a:ext uri="{FF2B5EF4-FFF2-40B4-BE49-F238E27FC236}">
                <a16:creationId xmlns:a16="http://schemas.microsoft.com/office/drawing/2014/main" id="{68104431-30BB-AF45-69AB-94B593D9D5E4}"/>
              </a:ext>
            </a:extLst>
          </p:cNvPr>
          <p:cNvCxnSpPr/>
          <p:nvPr/>
        </p:nvCxnSpPr>
        <p:spPr>
          <a:xfrm flipV="1">
            <a:off x="1062182" y="1228437"/>
            <a:ext cx="0" cy="370378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69B5243-C81D-E7C7-630E-88972A9F828A}"/>
              </a:ext>
            </a:extLst>
          </p:cNvPr>
          <p:cNvCxnSpPr>
            <a:cxnSpLocks/>
          </p:cNvCxnSpPr>
          <p:nvPr/>
        </p:nvCxnSpPr>
        <p:spPr>
          <a:xfrm>
            <a:off x="1062182" y="4932219"/>
            <a:ext cx="4692073"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1DCC2E-E21C-730F-91C8-422A18B3F587}"/>
              </a:ext>
            </a:extLst>
          </p:cNvPr>
          <p:cNvCxnSpPr/>
          <p:nvPr/>
        </p:nvCxnSpPr>
        <p:spPr>
          <a:xfrm>
            <a:off x="1283855" y="1754910"/>
            <a:ext cx="4008582" cy="415636"/>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FC0ED42-2CFD-A9CA-7A82-08909C73C836}"/>
              </a:ext>
            </a:extLst>
          </p:cNvPr>
          <p:cNvCxnSpPr/>
          <p:nvPr/>
        </p:nvCxnSpPr>
        <p:spPr>
          <a:xfrm>
            <a:off x="1745673" y="1838037"/>
            <a:ext cx="0" cy="3094182"/>
          </a:xfrm>
          <a:prstGeom prst="line">
            <a:avLst/>
          </a:prstGeom>
          <a:ln w="15875">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0158476-3DA0-6E0E-4B18-F27FB122E479}"/>
              </a:ext>
            </a:extLst>
          </p:cNvPr>
          <p:cNvCxnSpPr>
            <a:cxnSpLocks/>
          </p:cNvCxnSpPr>
          <p:nvPr/>
        </p:nvCxnSpPr>
        <p:spPr>
          <a:xfrm>
            <a:off x="4405746" y="2078182"/>
            <a:ext cx="0" cy="2854037"/>
          </a:xfrm>
          <a:prstGeom prst="line">
            <a:avLst/>
          </a:prstGeom>
          <a:ln w="15875">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78F19CED-4954-1E53-0C2D-006D2799BA9B}"/>
              </a:ext>
            </a:extLst>
          </p:cNvPr>
          <p:cNvSpPr/>
          <p:nvPr/>
        </p:nvSpPr>
        <p:spPr>
          <a:xfrm>
            <a:off x="1754910" y="1819564"/>
            <a:ext cx="2641600" cy="3103418"/>
          </a:xfrm>
          <a:custGeom>
            <a:avLst/>
            <a:gdLst>
              <a:gd name="connsiteX0" fmla="*/ 0 w 2641600"/>
              <a:gd name="connsiteY0" fmla="*/ 3103418 h 3103418"/>
              <a:gd name="connsiteX1" fmla="*/ 0 w 2641600"/>
              <a:gd name="connsiteY1" fmla="*/ 0 h 3103418"/>
              <a:gd name="connsiteX2" fmla="*/ 2641600 w 2641600"/>
              <a:gd name="connsiteY2" fmla="*/ 267855 h 3103418"/>
              <a:gd name="connsiteX3" fmla="*/ 2641600 w 2641600"/>
              <a:gd name="connsiteY3" fmla="*/ 3094182 h 3103418"/>
              <a:gd name="connsiteX4" fmla="*/ 0 w 2641600"/>
              <a:gd name="connsiteY4" fmla="*/ 3103418 h 3103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1600" h="3103418">
                <a:moveTo>
                  <a:pt x="0" y="3103418"/>
                </a:moveTo>
                <a:lnTo>
                  <a:pt x="0" y="0"/>
                </a:lnTo>
                <a:lnTo>
                  <a:pt x="2641600" y="267855"/>
                </a:lnTo>
                <a:lnTo>
                  <a:pt x="2641600" y="3094182"/>
                </a:lnTo>
                <a:lnTo>
                  <a:pt x="0" y="3103418"/>
                </a:lnTo>
                <a:close/>
              </a:path>
            </a:pathLst>
          </a:cu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B7A475E-3C5A-B4B6-5647-A6EB7AE87CB7}"/>
              </a:ext>
            </a:extLst>
          </p:cNvPr>
          <p:cNvSpPr txBox="1"/>
          <p:nvPr/>
        </p:nvSpPr>
        <p:spPr>
          <a:xfrm rot="16200000">
            <a:off x="94673" y="3186607"/>
            <a:ext cx="1403928" cy="369332"/>
          </a:xfrm>
          <a:prstGeom prst="rect">
            <a:avLst/>
          </a:prstGeom>
          <a:noFill/>
        </p:spPr>
        <p:txBody>
          <a:bodyPr wrap="square" rtlCol="0">
            <a:spAutoFit/>
          </a:bodyPr>
          <a:lstStyle/>
          <a:p>
            <a:r>
              <a:rPr lang="en-US" dirty="0"/>
              <a:t>Cell Voltage</a:t>
            </a:r>
          </a:p>
        </p:txBody>
      </p:sp>
      <p:sp>
        <p:nvSpPr>
          <p:cNvPr id="20" name="TextBox 19">
            <a:extLst>
              <a:ext uri="{FF2B5EF4-FFF2-40B4-BE49-F238E27FC236}">
                <a16:creationId xmlns:a16="http://schemas.microsoft.com/office/drawing/2014/main" id="{7C499719-C62B-D8C4-6A58-B4F166920304}"/>
              </a:ext>
            </a:extLst>
          </p:cNvPr>
          <p:cNvSpPr txBox="1"/>
          <p:nvPr/>
        </p:nvSpPr>
        <p:spPr>
          <a:xfrm>
            <a:off x="3876964" y="5034746"/>
            <a:ext cx="2265279" cy="369332"/>
          </a:xfrm>
          <a:prstGeom prst="rect">
            <a:avLst/>
          </a:prstGeom>
          <a:noFill/>
        </p:spPr>
        <p:txBody>
          <a:bodyPr wrap="square" rtlCol="0">
            <a:spAutoFit/>
          </a:bodyPr>
          <a:lstStyle/>
          <a:p>
            <a:r>
              <a:rPr lang="en-US" dirty="0"/>
              <a:t>Depth of discharge</a:t>
            </a:r>
          </a:p>
        </p:txBody>
      </p:sp>
      <p:sp>
        <p:nvSpPr>
          <p:cNvPr id="31" name="TextBox 30">
            <a:extLst>
              <a:ext uri="{FF2B5EF4-FFF2-40B4-BE49-F238E27FC236}">
                <a16:creationId xmlns:a16="http://schemas.microsoft.com/office/drawing/2014/main" id="{4F41F742-EF49-2253-078E-C97DCB8944F6}"/>
              </a:ext>
            </a:extLst>
          </p:cNvPr>
          <p:cNvSpPr txBox="1"/>
          <p:nvPr/>
        </p:nvSpPr>
        <p:spPr>
          <a:xfrm rot="16200000">
            <a:off x="824285" y="3597626"/>
            <a:ext cx="1403928" cy="369332"/>
          </a:xfrm>
          <a:prstGeom prst="rect">
            <a:avLst/>
          </a:prstGeom>
          <a:noFill/>
        </p:spPr>
        <p:txBody>
          <a:bodyPr wrap="square" rtlCol="0">
            <a:spAutoFit/>
          </a:bodyPr>
          <a:lstStyle/>
          <a:p>
            <a:r>
              <a:rPr lang="en-US" dirty="0"/>
              <a:t>Initial DOD</a:t>
            </a:r>
          </a:p>
        </p:txBody>
      </p:sp>
      <p:sp>
        <p:nvSpPr>
          <p:cNvPr id="32" name="TextBox 31">
            <a:extLst>
              <a:ext uri="{FF2B5EF4-FFF2-40B4-BE49-F238E27FC236}">
                <a16:creationId xmlns:a16="http://schemas.microsoft.com/office/drawing/2014/main" id="{7FD54611-E72E-B997-BF65-B589809B9B00}"/>
              </a:ext>
            </a:extLst>
          </p:cNvPr>
          <p:cNvSpPr txBox="1"/>
          <p:nvPr/>
        </p:nvSpPr>
        <p:spPr>
          <a:xfrm rot="16200000">
            <a:off x="3946301" y="3775281"/>
            <a:ext cx="1403928" cy="369332"/>
          </a:xfrm>
          <a:prstGeom prst="rect">
            <a:avLst/>
          </a:prstGeom>
          <a:noFill/>
        </p:spPr>
        <p:txBody>
          <a:bodyPr wrap="square" rtlCol="0">
            <a:spAutoFit/>
          </a:bodyPr>
          <a:lstStyle/>
          <a:p>
            <a:r>
              <a:rPr lang="en-US" dirty="0"/>
              <a:t>Final DOD</a:t>
            </a:r>
          </a:p>
        </p:txBody>
      </p:sp>
      <p:cxnSp>
        <p:nvCxnSpPr>
          <p:cNvPr id="33" name="Straight Arrow Connector 32">
            <a:extLst>
              <a:ext uri="{FF2B5EF4-FFF2-40B4-BE49-F238E27FC236}">
                <a16:creationId xmlns:a16="http://schemas.microsoft.com/office/drawing/2014/main" id="{448A649D-B7D3-8B1A-C1BB-CFAE8D6961D5}"/>
              </a:ext>
            </a:extLst>
          </p:cNvPr>
          <p:cNvCxnSpPr/>
          <p:nvPr/>
        </p:nvCxnSpPr>
        <p:spPr>
          <a:xfrm flipV="1">
            <a:off x="6774933" y="1228437"/>
            <a:ext cx="0" cy="370378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B4DC968-BBED-EE1A-3A7E-43A3A66A0771}"/>
              </a:ext>
            </a:extLst>
          </p:cNvPr>
          <p:cNvCxnSpPr>
            <a:cxnSpLocks/>
          </p:cNvCxnSpPr>
          <p:nvPr/>
        </p:nvCxnSpPr>
        <p:spPr>
          <a:xfrm>
            <a:off x="6774933" y="4932219"/>
            <a:ext cx="4692073"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C55482-09E3-CDFC-B438-AC6F8E53056F}"/>
              </a:ext>
            </a:extLst>
          </p:cNvPr>
          <p:cNvCxnSpPr/>
          <p:nvPr/>
        </p:nvCxnSpPr>
        <p:spPr>
          <a:xfrm>
            <a:off x="6996606" y="1754910"/>
            <a:ext cx="4008582" cy="415636"/>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8BECB47-68AB-F828-F42E-3CE3DDE29E96}"/>
              </a:ext>
            </a:extLst>
          </p:cNvPr>
          <p:cNvCxnSpPr/>
          <p:nvPr/>
        </p:nvCxnSpPr>
        <p:spPr>
          <a:xfrm>
            <a:off x="7458424" y="1838037"/>
            <a:ext cx="0" cy="3094182"/>
          </a:xfrm>
          <a:prstGeom prst="line">
            <a:avLst/>
          </a:prstGeom>
          <a:ln w="15875">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B100C14-79F9-B994-8A1E-E33BCD85A585}"/>
              </a:ext>
            </a:extLst>
          </p:cNvPr>
          <p:cNvCxnSpPr>
            <a:cxnSpLocks/>
          </p:cNvCxnSpPr>
          <p:nvPr/>
        </p:nvCxnSpPr>
        <p:spPr>
          <a:xfrm>
            <a:off x="10118497" y="2078182"/>
            <a:ext cx="0" cy="2854037"/>
          </a:xfrm>
          <a:prstGeom prst="line">
            <a:avLst/>
          </a:prstGeom>
          <a:ln w="15875">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Freeform: Shape 37">
            <a:extLst>
              <a:ext uri="{FF2B5EF4-FFF2-40B4-BE49-F238E27FC236}">
                <a16:creationId xmlns:a16="http://schemas.microsoft.com/office/drawing/2014/main" id="{DF790FEC-F9DD-5278-659F-F63787D4E842}"/>
              </a:ext>
            </a:extLst>
          </p:cNvPr>
          <p:cNvSpPr/>
          <p:nvPr/>
        </p:nvSpPr>
        <p:spPr>
          <a:xfrm>
            <a:off x="7467661" y="1819564"/>
            <a:ext cx="2641600" cy="3103418"/>
          </a:xfrm>
          <a:custGeom>
            <a:avLst/>
            <a:gdLst>
              <a:gd name="connsiteX0" fmla="*/ 0 w 2641600"/>
              <a:gd name="connsiteY0" fmla="*/ 3103418 h 3103418"/>
              <a:gd name="connsiteX1" fmla="*/ 0 w 2641600"/>
              <a:gd name="connsiteY1" fmla="*/ 0 h 3103418"/>
              <a:gd name="connsiteX2" fmla="*/ 2641600 w 2641600"/>
              <a:gd name="connsiteY2" fmla="*/ 267855 h 3103418"/>
              <a:gd name="connsiteX3" fmla="*/ 2641600 w 2641600"/>
              <a:gd name="connsiteY3" fmla="*/ 3094182 h 3103418"/>
              <a:gd name="connsiteX4" fmla="*/ 0 w 2641600"/>
              <a:gd name="connsiteY4" fmla="*/ 3103418 h 3103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1600" h="3103418">
                <a:moveTo>
                  <a:pt x="0" y="3103418"/>
                </a:moveTo>
                <a:lnTo>
                  <a:pt x="0" y="0"/>
                </a:lnTo>
                <a:lnTo>
                  <a:pt x="2641600" y="267855"/>
                </a:lnTo>
                <a:lnTo>
                  <a:pt x="2641600" y="3094182"/>
                </a:lnTo>
                <a:lnTo>
                  <a:pt x="0" y="3103418"/>
                </a:lnTo>
                <a:close/>
              </a:path>
            </a:pathLst>
          </a:cu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0909907-0B5C-6796-6569-38754B21CCB8}"/>
              </a:ext>
            </a:extLst>
          </p:cNvPr>
          <p:cNvSpPr/>
          <p:nvPr/>
        </p:nvSpPr>
        <p:spPr>
          <a:xfrm>
            <a:off x="7467661" y="2216730"/>
            <a:ext cx="2650836" cy="2715490"/>
          </a:xfrm>
          <a:custGeom>
            <a:avLst/>
            <a:gdLst>
              <a:gd name="connsiteX0" fmla="*/ 0 w 2650836"/>
              <a:gd name="connsiteY0" fmla="*/ 711200 h 2715490"/>
              <a:gd name="connsiteX1" fmla="*/ 932872 w 2650836"/>
              <a:gd name="connsiteY1" fmla="*/ 785090 h 2715490"/>
              <a:gd name="connsiteX2" fmla="*/ 923636 w 2650836"/>
              <a:gd name="connsiteY2" fmla="*/ 0 h 2715490"/>
              <a:gd name="connsiteX3" fmla="*/ 1690254 w 2650836"/>
              <a:gd name="connsiteY3" fmla="*/ 73890 h 2715490"/>
              <a:gd name="connsiteX4" fmla="*/ 1699491 w 2650836"/>
              <a:gd name="connsiteY4" fmla="*/ 1274618 h 2715490"/>
              <a:gd name="connsiteX5" fmla="*/ 2650836 w 2650836"/>
              <a:gd name="connsiteY5" fmla="*/ 1413163 h 2715490"/>
              <a:gd name="connsiteX6" fmla="*/ 2641600 w 2650836"/>
              <a:gd name="connsiteY6" fmla="*/ 2715490 h 2715490"/>
              <a:gd name="connsiteX7" fmla="*/ 9236 w 2650836"/>
              <a:gd name="connsiteY7" fmla="*/ 2715490 h 2715490"/>
              <a:gd name="connsiteX8" fmla="*/ 0 w 2650836"/>
              <a:gd name="connsiteY8" fmla="*/ 711200 h 27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836" h="2715490">
                <a:moveTo>
                  <a:pt x="0" y="711200"/>
                </a:moveTo>
                <a:lnTo>
                  <a:pt x="932872" y="785090"/>
                </a:lnTo>
                <a:lnTo>
                  <a:pt x="923636" y="0"/>
                </a:lnTo>
                <a:lnTo>
                  <a:pt x="1690254" y="73890"/>
                </a:lnTo>
                <a:lnTo>
                  <a:pt x="1699491" y="1274618"/>
                </a:lnTo>
                <a:lnTo>
                  <a:pt x="2650836" y="1413163"/>
                </a:lnTo>
                <a:cubicBezTo>
                  <a:pt x="2647757" y="1847272"/>
                  <a:pt x="2644679" y="2281381"/>
                  <a:pt x="2641600" y="2715490"/>
                </a:cubicBezTo>
                <a:lnTo>
                  <a:pt x="9236" y="2715490"/>
                </a:lnTo>
                <a:cubicBezTo>
                  <a:pt x="6157" y="2041236"/>
                  <a:pt x="3079" y="1366981"/>
                  <a:pt x="0" y="711200"/>
                </a:cubicBezTo>
                <a:close/>
              </a:path>
            </a:pathLst>
          </a:custGeom>
          <a:solidFill>
            <a:srgbClr val="C00000">
              <a:alpha val="18000"/>
            </a:srgb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C5BB93-E4B6-AD56-3509-14A938AAE138}"/>
              </a:ext>
            </a:extLst>
          </p:cNvPr>
          <p:cNvSpPr txBox="1"/>
          <p:nvPr/>
        </p:nvSpPr>
        <p:spPr>
          <a:xfrm rot="16200000">
            <a:off x="5807424" y="3186607"/>
            <a:ext cx="1403928" cy="369332"/>
          </a:xfrm>
          <a:prstGeom prst="rect">
            <a:avLst/>
          </a:prstGeom>
          <a:noFill/>
        </p:spPr>
        <p:txBody>
          <a:bodyPr wrap="square" rtlCol="0">
            <a:spAutoFit/>
          </a:bodyPr>
          <a:lstStyle/>
          <a:p>
            <a:r>
              <a:rPr lang="en-US" dirty="0"/>
              <a:t>Cell Voltage</a:t>
            </a:r>
          </a:p>
        </p:txBody>
      </p:sp>
      <p:sp>
        <p:nvSpPr>
          <p:cNvPr id="41" name="TextBox 40">
            <a:extLst>
              <a:ext uri="{FF2B5EF4-FFF2-40B4-BE49-F238E27FC236}">
                <a16:creationId xmlns:a16="http://schemas.microsoft.com/office/drawing/2014/main" id="{64D3C5FE-11E6-9F34-D877-59F73AEEF422}"/>
              </a:ext>
            </a:extLst>
          </p:cNvPr>
          <p:cNvSpPr txBox="1"/>
          <p:nvPr/>
        </p:nvSpPr>
        <p:spPr>
          <a:xfrm>
            <a:off x="9589715" y="5034746"/>
            <a:ext cx="2265279" cy="369332"/>
          </a:xfrm>
          <a:prstGeom prst="rect">
            <a:avLst/>
          </a:prstGeom>
          <a:noFill/>
        </p:spPr>
        <p:txBody>
          <a:bodyPr wrap="square" rtlCol="0">
            <a:spAutoFit/>
          </a:bodyPr>
          <a:lstStyle/>
          <a:p>
            <a:r>
              <a:rPr lang="en-US" dirty="0"/>
              <a:t>Depth of discharge</a:t>
            </a:r>
          </a:p>
        </p:txBody>
      </p:sp>
      <p:sp>
        <p:nvSpPr>
          <p:cNvPr id="42" name="TextBox 41">
            <a:extLst>
              <a:ext uri="{FF2B5EF4-FFF2-40B4-BE49-F238E27FC236}">
                <a16:creationId xmlns:a16="http://schemas.microsoft.com/office/drawing/2014/main" id="{B627CD8C-0D7C-6D5C-4671-E68F3FBD0703}"/>
              </a:ext>
            </a:extLst>
          </p:cNvPr>
          <p:cNvSpPr txBox="1"/>
          <p:nvPr/>
        </p:nvSpPr>
        <p:spPr>
          <a:xfrm rot="16200000">
            <a:off x="6537036" y="3597626"/>
            <a:ext cx="1403928" cy="369332"/>
          </a:xfrm>
          <a:prstGeom prst="rect">
            <a:avLst/>
          </a:prstGeom>
          <a:noFill/>
        </p:spPr>
        <p:txBody>
          <a:bodyPr wrap="square" rtlCol="0">
            <a:spAutoFit/>
          </a:bodyPr>
          <a:lstStyle/>
          <a:p>
            <a:r>
              <a:rPr lang="en-US" dirty="0"/>
              <a:t>Initial DOD</a:t>
            </a:r>
          </a:p>
        </p:txBody>
      </p:sp>
      <p:sp>
        <p:nvSpPr>
          <p:cNvPr id="43" name="TextBox 42">
            <a:extLst>
              <a:ext uri="{FF2B5EF4-FFF2-40B4-BE49-F238E27FC236}">
                <a16:creationId xmlns:a16="http://schemas.microsoft.com/office/drawing/2014/main" id="{6A7708E1-311D-B561-FFD4-51E9BEAE7DD5}"/>
              </a:ext>
            </a:extLst>
          </p:cNvPr>
          <p:cNvSpPr txBox="1"/>
          <p:nvPr/>
        </p:nvSpPr>
        <p:spPr>
          <a:xfrm rot="16200000">
            <a:off x="9659052" y="3775281"/>
            <a:ext cx="1403928" cy="369332"/>
          </a:xfrm>
          <a:prstGeom prst="rect">
            <a:avLst/>
          </a:prstGeom>
          <a:noFill/>
        </p:spPr>
        <p:txBody>
          <a:bodyPr wrap="square" rtlCol="0">
            <a:spAutoFit/>
          </a:bodyPr>
          <a:lstStyle/>
          <a:p>
            <a:r>
              <a:rPr lang="en-US" dirty="0"/>
              <a:t>Final DOD</a:t>
            </a:r>
          </a:p>
        </p:txBody>
      </p:sp>
      <p:sp>
        <p:nvSpPr>
          <p:cNvPr id="44" name="TextBox 43">
            <a:extLst>
              <a:ext uri="{FF2B5EF4-FFF2-40B4-BE49-F238E27FC236}">
                <a16:creationId xmlns:a16="http://schemas.microsoft.com/office/drawing/2014/main" id="{9A93323B-C81C-2902-204D-755A052DA171}"/>
              </a:ext>
            </a:extLst>
          </p:cNvPr>
          <p:cNvSpPr txBox="1"/>
          <p:nvPr/>
        </p:nvSpPr>
        <p:spPr>
          <a:xfrm rot="364941">
            <a:off x="2044731" y="1561007"/>
            <a:ext cx="2265279" cy="369332"/>
          </a:xfrm>
          <a:prstGeom prst="rect">
            <a:avLst/>
          </a:prstGeom>
          <a:noFill/>
        </p:spPr>
        <p:txBody>
          <a:bodyPr wrap="square" rtlCol="0">
            <a:spAutoFit/>
          </a:bodyPr>
          <a:lstStyle/>
          <a:p>
            <a:r>
              <a:rPr lang="en-US" dirty="0"/>
              <a:t>Open circuit voltage</a:t>
            </a:r>
          </a:p>
        </p:txBody>
      </p:sp>
      <p:sp>
        <p:nvSpPr>
          <p:cNvPr id="45" name="TextBox 44">
            <a:extLst>
              <a:ext uri="{FF2B5EF4-FFF2-40B4-BE49-F238E27FC236}">
                <a16:creationId xmlns:a16="http://schemas.microsoft.com/office/drawing/2014/main" id="{74651825-FAB7-2E9E-2AF9-2E04A5A398E9}"/>
              </a:ext>
            </a:extLst>
          </p:cNvPr>
          <p:cNvSpPr txBox="1"/>
          <p:nvPr/>
        </p:nvSpPr>
        <p:spPr>
          <a:xfrm>
            <a:off x="2484462" y="3073471"/>
            <a:ext cx="1204745" cy="646331"/>
          </a:xfrm>
          <a:prstGeom prst="rect">
            <a:avLst/>
          </a:prstGeom>
          <a:noFill/>
        </p:spPr>
        <p:txBody>
          <a:bodyPr wrap="square" rtlCol="0">
            <a:spAutoFit/>
          </a:bodyPr>
          <a:lstStyle/>
          <a:p>
            <a:r>
              <a:rPr lang="en-US" dirty="0"/>
              <a:t>Reversible Energy</a:t>
            </a:r>
          </a:p>
        </p:txBody>
      </p:sp>
      <p:sp>
        <p:nvSpPr>
          <p:cNvPr id="46" name="TextBox 45">
            <a:extLst>
              <a:ext uri="{FF2B5EF4-FFF2-40B4-BE49-F238E27FC236}">
                <a16:creationId xmlns:a16="http://schemas.microsoft.com/office/drawing/2014/main" id="{73904728-84AF-E22E-5F48-3B933E45CF03}"/>
              </a:ext>
            </a:extLst>
          </p:cNvPr>
          <p:cNvSpPr txBox="1"/>
          <p:nvPr/>
        </p:nvSpPr>
        <p:spPr>
          <a:xfrm rot="298058">
            <a:off x="7448149" y="2629075"/>
            <a:ext cx="1170191" cy="369332"/>
          </a:xfrm>
          <a:prstGeom prst="rect">
            <a:avLst/>
          </a:prstGeom>
          <a:noFill/>
        </p:spPr>
        <p:txBody>
          <a:bodyPr wrap="square" rtlCol="0">
            <a:spAutoFit/>
          </a:bodyPr>
          <a:lstStyle/>
          <a:p>
            <a:r>
              <a:rPr lang="en-US" dirty="0"/>
              <a:t>Terminal</a:t>
            </a:r>
          </a:p>
        </p:txBody>
      </p:sp>
      <p:sp>
        <p:nvSpPr>
          <p:cNvPr id="47" name="TextBox 46">
            <a:extLst>
              <a:ext uri="{FF2B5EF4-FFF2-40B4-BE49-F238E27FC236}">
                <a16:creationId xmlns:a16="http://schemas.microsoft.com/office/drawing/2014/main" id="{A26A3EAF-D5D2-15FF-13FD-6637D95ED889}"/>
              </a:ext>
            </a:extLst>
          </p:cNvPr>
          <p:cNvSpPr txBox="1"/>
          <p:nvPr/>
        </p:nvSpPr>
        <p:spPr>
          <a:xfrm rot="298058">
            <a:off x="9153356" y="3211970"/>
            <a:ext cx="1170191" cy="369332"/>
          </a:xfrm>
          <a:prstGeom prst="rect">
            <a:avLst/>
          </a:prstGeom>
          <a:noFill/>
        </p:spPr>
        <p:txBody>
          <a:bodyPr wrap="square" rtlCol="0">
            <a:spAutoFit/>
          </a:bodyPr>
          <a:lstStyle/>
          <a:p>
            <a:r>
              <a:rPr lang="en-US" dirty="0"/>
              <a:t>Voltage</a:t>
            </a:r>
          </a:p>
        </p:txBody>
      </p:sp>
      <p:sp>
        <p:nvSpPr>
          <p:cNvPr id="48" name="TextBox 47">
            <a:extLst>
              <a:ext uri="{FF2B5EF4-FFF2-40B4-BE49-F238E27FC236}">
                <a16:creationId xmlns:a16="http://schemas.microsoft.com/office/drawing/2014/main" id="{5B397B26-364C-0CE4-7C43-533447105AEA}"/>
              </a:ext>
            </a:extLst>
          </p:cNvPr>
          <p:cNvSpPr txBox="1"/>
          <p:nvPr/>
        </p:nvSpPr>
        <p:spPr>
          <a:xfrm>
            <a:off x="7934817" y="3702993"/>
            <a:ext cx="1204745" cy="646331"/>
          </a:xfrm>
          <a:prstGeom prst="rect">
            <a:avLst/>
          </a:prstGeom>
          <a:noFill/>
        </p:spPr>
        <p:txBody>
          <a:bodyPr wrap="square" rtlCol="0">
            <a:spAutoFit/>
          </a:bodyPr>
          <a:lstStyle/>
          <a:p>
            <a:r>
              <a:rPr lang="en-US" dirty="0"/>
              <a:t>Finite Rate Energy</a:t>
            </a:r>
          </a:p>
        </p:txBody>
      </p:sp>
      <p:sp>
        <p:nvSpPr>
          <p:cNvPr id="49" name="TextBox 48">
            <a:extLst>
              <a:ext uri="{FF2B5EF4-FFF2-40B4-BE49-F238E27FC236}">
                <a16:creationId xmlns:a16="http://schemas.microsoft.com/office/drawing/2014/main" id="{E4E9F6A6-BC6B-26A6-67A3-0B8A9DA36748}"/>
              </a:ext>
            </a:extLst>
          </p:cNvPr>
          <p:cNvSpPr txBox="1"/>
          <p:nvPr/>
        </p:nvSpPr>
        <p:spPr>
          <a:xfrm rot="364941">
            <a:off x="7693288" y="1570242"/>
            <a:ext cx="2265279" cy="369332"/>
          </a:xfrm>
          <a:prstGeom prst="rect">
            <a:avLst/>
          </a:prstGeom>
          <a:noFill/>
        </p:spPr>
        <p:txBody>
          <a:bodyPr wrap="square" rtlCol="0">
            <a:spAutoFit/>
          </a:bodyPr>
          <a:lstStyle/>
          <a:p>
            <a:r>
              <a:rPr lang="en-US" dirty="0"/>
              <a:t>Open circuit voltage</a:t>
            </a:r>
          </a:p>
        </p:txBody>
      </p:sp>
      <p:sp>
        <p:nvSpPr>
          <p:cNvPr id="50" name="TextBox 49">
            <a:extLst>
              <a:ext uri="{FF2B5EF4-FFF2-40B4-BE49-F238E27FC236}">
                <a16:creationId xmlns:a16="http://schemas.microsoft.com/office/drawing/2014/main" id="{46C685DF-A22B-44F7-513D-AE7FFAFBE10B}"/>
              </a:ext>
            </a:extLst>
          </p:cNvPr>
          <p:cNvSpPr txBox="1"/>
          <p:nvPr/>
        </p:nvSpPr>
        <p:spPr>
          <a:xfrm>
            <a:off x="2981104" y="5633911"/>
            <a:ext cx="5807357" cy="646331"/>
          </a:xfrm>
          <a:prstGeom prst="rect">
            <a:avLst/>
          </a:prstGeom>
          <a:noFill/>
        </p:spPr>
        <p:txBody>
          <a:bodyPr wrap="square" rtlCol="0">
            <a:spAutoFit/>
          </a:bodyPr>
          <a:lstStyle/>
          <a:p>
            <a:r>
              <a:rPr lang="en-US" dirty="0">
                <a:solidFill>
                  <a:srgbClr val="0070C0"/>
                </a:solidFill>
              </a:rPr>
              <a:t>The discharge efficiency between the initial and final DOD is the ratio of the finite rate energy to the reversible energy</a:t>
            </a:r>
          </a:p>
        </p:txBody>
      </p:sp>
    </p:spTree>
    <p:extLst>
      <p:ext uri="{BB962C8B-B14F-4D97-AF65-F5344CB8AC3E}">
        <p14:creationId xmlns:p14="http://schemas.microsoft.com/office/powerpoint/2010/main" val="302004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921C-D04E-1B6A-A9F7-F6563839BBFE}"/>
              </a:ext>
            </a:extLst>
          </p:cNvPr>
          <p:cNvSpPr>
            <a:spLocks noGrp="1"/>
          </p:cNvSpPr>
          <p:nvPr>
            <p:ph type="title"/>
          </p:nvPr>
        </p:nvSpPr>
        <p:spPr/>
        <p:txBody>
          <a:bodyPr/>
          <a:lstStyle/>
          <a:p>
            <a:r>
              <a:rPr lang="en-US" dirty="0"/>
              <a:t>Battery Parameters Input to the Battery Model</a:t>
            </a:r>
          </a:p>
        </p:txBody>
      </p:sp>
      <p:sp>
        <p:nvSpPr>
          <p:cNvPr id="4" name="Date Placeholder 3">
            <a:extLst>
              <a:ext uri="{FF2B5EF4-FFF2-40B4-BE49-F238E27FC236}">
                <a16:creationId xmlns:a16="http://schemas.microsoft.com/office/drawing/2014/main" id="{9747F154-0966-BE5F-8E2A-44B8EE90407E}"/>
              </a:ext>
            </a:extLst>
          </p:cNvPr>
          <p:cNvSpPr>
            <a:spLocks noGrp="1"/>
          </p:cNvSpPr>
          <p:nvPr>
            <p:ph type="dt" sz="half" idx="10"/>
          </p:nvPr>
        </p:nvSpPr>
        <p:spPr/>
        <p:txBody>
          <a:bodyPr/>
          <a:lstStyle/>
          <a:p>
            <a:fld id="{5EA942F5-4539-4C6C-95C4-55E0381C7ACD}" type="datetime1">
              <a:rPr lang="en-US" smtClean="0"/>
              <a:t>8/15/2023</a:t>
            </a:fld>
            <a:endParaRPr lang="en-US"/>
          </a:p>
        </p:txBody>
      </p:sp>
      <p:sp>
        <p:nvSpPr>
          <p:cNvPr id="5" name="Slide Number Placeholder 4">
            <a:extLst>
              <a:ext uri="{FF2B5EF4-FFF2-40B4-BE49-F238E27FC236}">
                <a16:creationId xmlns:a16="http://schemas.microsoft.com/office/drawing/2014/main" id="{C08FD683-BE54-B0A3-8778-05F8EF738F15}"/>
              </a:ext>
            </a:extLst>
          </p:cNvPr>
          <p:cNvSpPr>
            <a:spLocks noGrp="1"/>
          </p:cNvSpPr>
          <p:nvPr>
            <p:ph type="sldNum" sz="quarter" idx="12"/>
          </p:nvPr>
        </p:nvSpPr>
        <p:spPr/>
        <p:txBody>
          <a:bodyPr/>
          <a:lstStyle/>
          <a:p>
            <a:fld id="{4D912754-32A2-4BEA-904B-726C9B4F52E4}" type="slidenum">
              <a:rPr lang="en-US" smtClean="0"/>
              <a:pPr/>
              <a:t>12</a:t>
            </a:fld>
            <a:endParaRPr lang="en-US" dirty="0"/>
          </a:p>
        </p:txBody>
      </p:sp>
      <p:pic>
        <p:nvPicPr>
          <p:cNvPr id="7" name="Picture 6">
            <a:extLst>
              <a:ext uri="{FF2B5EF4-FFF2-40B4-BE49-F238E27FC236}">
                <a16:creationId xmlns:a16="http://schemas.microsoft.com/office/drawing/2014/main" id="{CC2935A8-70A2-9B0D-9FF4-36FE56EA5BD5}"/>
              </a:ext>
            </a:extLst>
          </p:cNvPr>
          <p:cNvPicPr>
            <a:picLocks noChangeAspect="1"/>
          </p:cNvPicPr>
          <p:nvPr/>
        </p:nvPicPr>
        <p:blipFill>
          <a:blip r:embed="rId2"/>
          <a:stretch>
            <a:fillRect/>
          </a:stretch>
        </p:blipFill>
        <p:spPr>
          <a:xfrm>
            <a:off x="3581400" y="961681"/>
            <a:ext cx="3467584" cy="2467319"/>
          </a:xfrm>
          <a:prstGeom prst="rect">
            <a:avLst/>
          </a:prstGeom>
        </p:spPr>
      </p:pic>
      <p:sp>
        <p:nvSpPr>
          <p:cNvPr id="10" name="TextBox 9">
            <a:extLst>
              <a:ext uri="{FF2B5EF4-FFF2-40B4-BE49-F238E27FC236}">
                <a16:creationId xmlns:a16="http://schemas.microsoft.com/office/drawing/2014/main" id="{E55A1464-C598-DF76-A7C3-671D077D8D21}"/>
              </a:ext>
            </a:extLst>
          </p:cNvPr>
          <p:cNvSpPr txBox="1"/>
          <p:nvPr/>
        </p:nvSpPr>
        <p:spPr>
          <a:xfrm>
            <a:off x="517238" y="810995"/>
            <a:ext cx="2743200" cy="523220"/>
          </a:xfrm>
          <a:prstGeom prst="rect">
            <a:avLst/>
          </a:prstGeom>
          <a:noFill/>
        </p:spPr>
        <p:txBody>
          <a:bodyPr wrap="square" rtlCol="0">
            <a:spAutoFit/>
          </a:bodyPr>
          <a:lstStyle/>
          <a:p>
            <a:r>
              <a:rPr lang="en-US" sz="1400" dirty="0">
                <a:solidFill>
                  <a:srgbClr val="0070C0"/>
                </a:solidFill>
              </a:rPr>
              <a:t>Reference DOD values for lookup table, [0, 10, 20, …., 100]</a:t>
            </a:r>
          </a:p>
        </p:txBody>
      </p:sp>
      <p:cxnSp>
        <p:nvCxnSpPr>
          <p:cNvPr id="11" name="Straight Arrow Connector 10">
            <a:extLst>
              <a:ext uri="{FF2B5EF4-FFF2-40B4-BE49-F238E27FC236}">
                <a16:creationId xmlns:a16="http://schemas.microsoft.com/office/drawing/2014/main" id="{100E7C69-F504-24B8-23D2-376ADD618319}"/>
              </a:ext>
            </a:extLst>
          </p:cNvPr>
          <p:cNvCxnSpPr>
            <a:cxnSpLocks/>
            <a:stCxn id="10" idx="3"/>
          </p:cNvCxnSpPr>
          <p:nvPr/>
        </p:nvCxnSpPr>
        <p:spPr>
          <a:xfrm>
            <a:off x="3260438" y="1072605"/>
            <a:ext cx="581889" cy="323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AB81CD6-75C7-47BA-47A0-C08B5D8EDFDC}"/>
              </a:ext>
            </a:extLst>
          </p:cNvPr>
          <p:cNvSpPr txBox="1"/>
          <p:nvPr/>
        </p:nvSpPr>
        <p:spPr>
          <a:xfrm>
            <a:off x="517238" y="1393357"/>
            <a:ext cx="2743200" cy="307777"/>
          </a:xfrm>
          <a:prstGeom prst="rect">
            <a:avLst/>
          </a:prstGeom>
          <a:noFill/>
        </p:spPr>
        <p:txBody>
          <a:bodyPr wrap="square" rtlCol="0">
            <a:spAutoFit/>
          </a:bodyPr>
          <a:lstStyle/>
          <a:p>
            <a:r>
              <a:rPr lang="en-US" sz="1400" dirty="0">
                <a:solidFill>
                  <a:srgbClr val="0070C0"/>
                </a:solidFill>
              </a:rPr>
              <a:t>Battery OCV as a function of DOD</a:t>
            </a:r>
          </a:p>
        </p:txBody>
      </p:sp>
      <p:cxnSp>
        <p:nvCxnSpPr>
          <p:cNvPr id="15" name="Straight Arrow Connector 14">
            <a:extLst>
              <a:ext uri="{FF2B5EF4-FFF2-40B4-BE49-F238E27FC236}">
                <a16:creationId xmlns:a16="http://schemas.microsoft.com/office/drawing/2014/main" id="{8CDA5A27-0D56-7528-C129-6EEBD80DCCA9}"/>
              </a:ext>
            </a:extLst>
          </p:cNvPr>
          <p:cNvCxnSpPr>
            <a:cxnSpLocks/>
            <a:stCxn id="14" idx="3"/>
          </p:cNvCxnSpPr>
          <p:nvPr/>
        </p:nvCxnSpPr>
        <p:spPr>
          <a:xfrm>
            <a:off x="3260438" y="1547246"/>
            <a:ext cx="581889" cy="10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8153868-1315-8ACA-805C-BCE8B8EDAD1E}"/>
              </a:ext>
            </a:extLst>
          </p:cNvPr>
          <p:cNvSpPr txBox="1"/>
          <p:nvPr/>
        </p:nvSpPr>
        <p:spPr>
          <a:xfrm>
            <a:off x="838200" y="1830744"/>
            <a:ext cx="2382980" cy="523220"/>
          </a:xfrm>
          <a:prstGeom prst="rect">
            <a:avLst/>
          </a:prstGeom>
          <a:noFill/>
        </p:spPr>
        <p:txBody>
          <a:bodyPr wrap="square" rtlCol="0">
            <a:spAutoFit/>
          </a:bodyPr>
          <a:lstStyle/>
          <a:p>
            <a:r>
              <a:rPr lang="en-US" sz="1400" dirty="0">
                <a:solidFill>
                  <a:srgbClr val="0070C0"/>
                </a:solidFill>
              </a:rPr>
              <a:t>Battery internal resistance as a function of DOD</a:t>
            </a:r>
          </a:p>
        </p:txBody>
      </p:sp>
      <p:cxnSp>
        <p:nvCxnSpPr>
          <p:cNvPr id="19" name="Straight Arrow Connector 18">
            <a:extLst>
              <a:ext uri="{FF2B5EF4-FFF2-40B4-BE49-F238E27FC236}">
                <a16:creationId xmlns:a16="http://schemas.microsoft.com/office/drawing/2014/main" id="{C195C6C8-D560-F659-9821-3DB3588F15B8}"/>
              </a:ext>
            </a:extLst>
          </p:cNvPr>
          <p:cNvCxnSpPr>
            <a:cxnSpLocks/>
          </p:cNvCxnSpPr>
          <p:nvPr/>
        </p:nvCxnSpPr>
        <p:spPr>
          <a:xfrm flipV="1">
            <a:off x="3129975" y="1919433"/>
            <a:ext cx="712352" cy="10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Left Brace 22">
            <a:extLst>
              <a:ext uri="{FF2B5EF4-FFF2-40B4-BE49-F238E27FC236}">
                <a16:creationId xmlns:a16="http://schemas.microsoft.com/office/drawing/2014/main" id="{479C219B-8D16-FBBB-FF83-1CB81A9EFA6C}"/>
              </a:ext>
            </a:extLst>
          </p:cNvPr>
          <p:cNvSpPr/>
          <p:nvPr/>
        </p:nvSpPr>
        <p:spPr>
          <a:xfrm>
            <a:off x="3516746" y="2092355"/>
            <a:ext cx="325581" cy="523220"/>
          </a:xfrm>
          <a:prstGeom prst="leftBrace">
            <a:avLst>
              <a:gd name="adj1" fmla="val 3953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311C2AB3-F8ED-B9B6-8BF3-B0E501E9367B}"/>
              </a:ext>
            </a:extLst>
          </p:cNvPr>
          <p:cNvSpPr txBox="1"/>
          <p:nvPr/>
        </p:nvSpPr>
        <p:spPr>
          <a:xfrm>
            <a:off x="184726" y="2427000"/>
            <a:ext cx="3216564" cy="738664"/>
          </a:xfrm>
          <a:prstGeom prst="rect">
            <a:avLst/>
          </a:prstGeom>
          <a:noFill/>
        </p:spPr>
        <p:txBody>
          <a:bodyPr wrap="square" rtlCol="0">
            <a:spAutoFit/>
          </a:bodyPr>
          <a:lstStyle/>
          <a:p>
            <a:r>
              <a:rPr lang="en-US" sz="1400" dirty="0">
                <a:solidFill>
                  <a:srgbClr val="0070C0"/>
                </a:solidFill>
              </a:rPr>
              <a:t>Resistor-capacitor pair used for modeling dynamic response. Can be </a:t>
            </a:r>
            <a:r>
              <a:rPr lang="en-US" sz="1400" i="1" dirty="0">
                <a:solidFill>
                  <a:srgbClr val="0070C0"/>
                </a:solidFill>
              </a:rPr>
              <a:t>conservatively</a:t>
            </a:r>
            <a:r>
              <a:rPr lang="en-US" sz="1400" dirty="0">
                <a:solidFill>
                  <a:srgbClr val="0070C0"/>
                </a:solidFill>
              </a:rPr>
              <a:t> ignored for sizing purposes</a:t>
            </a:r>
          </a:p>
        </p:txBody>
      </p:sp>
      <p:cxnSp>
        <p:nvCxnSpPr>
          <p:cNvPr id="25" name="Straight Arrow Connector 24">
            <a:extLst>
              <a:ext uri="{FF2B5EF4-FFF2-40B4-BE49-F238E27FC236}">
                <a16:creationId xmlns:a16="http://schemas.microsoft.com/office/drawing/2014/main" id="{A8155D06-A928-7B99-CED8-018677AE87F3}"/>
              </a:ext>
            </a:extLst>
          </p:cNvPr>
          <p:cNvCxnSpPr>
            <a:cxnSpLocks/>
          </p:cNvCxnSpPr>
          <p:nvPr/>
        </p:nvCxnSpPr>
        <p:spPr>
          <a:xfrm flipV="1">
            <a:off x="3323360" y="2427000"/>
            <a:ext cx="142584" cy="320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390B298A-488C-0A6C-7163-F73B7080EB74}"/>
              </a:ext>
            </a:extLst>
          </p:cNvPr>
          <p:cNvPicPr>
            <a:picLocks noChangeAspect="1"/>
          </p:cNvPicPr>
          <p:nvPr/>
        </p:nvPicPr>
        <p:blipFill>
          <a:blip r:embed="rId3"/>
          <a:stretch>
            <a:fillRect/>
          </a:stretch>
        </p:blipFill>
        <p:spPr>
          <a:xfrm>
            <a:off x="9886745" y="3344999"/>
            <a:ext cx="1467055" cy="2181529"/>
          </a:xfrm>
          <a:prstGeom prst="rect">
            <a:avLst/>
          </a:prstGeom>
        </p:spPr>
      </p:pic>
      <p:pic>
        <p:nvPicPr>
          <p:cNvPr id="30" name="Picture 29">
            <a:extLst>
              <a:ext uri="{FF2B5EF4-FFF2-40B4-BE49-F238E27FC236}">
                <a16:creationId xmlns:a16="http://schemas.microsoft.com/office/drawing/2014/main" id="{3C0764AF-6985-61DE-3AA5-FC379A59D640}"/>
              </a:ext>
            </a:extLst>
          </p:cNvPr>
          <p:cNvPicPr>
            <a:picLocks noChangeAspect="1"/>
          </p:cNvPicPr>
          <p:nvPr/>
        </p:nvPicPr>
        <p:blipFill>
          <a:blip r:embed="rId4"/>
          <a:stretch>
            <a:fillRect/>
          </a:stretch>
        </p:blipFill>
        <p:spPr>
          <a:xfrm>
            <a:off x="177707" y="4036872"/>
            <a:ext cx="3145653" cy="2287057"/>
          </a:xfrm>
          <a:prstGeom prst="rect">
            <a:avLst/>
          </a:prstGeom>
        </p:spPr>
      </p:pic>
      <p:sp>
        <p:nvSpPr>
          <p:cNvPr id="32" name="TextBox 31">
            <a:extLst>
              <a:ext uri="{FF2B5EF4-FFF2-40B4-BE49-F238E27FC236}">
                <a16:creationId xmlns:a16="http://schemas.microsoft.com/office/drawing/2014/main" id="{7DA04E34-6618-4B9F-377C-8F6DD17C0D21}"/>
              </a:ext>
            </a:extLst>
          </p:cNvPr>
          <p:cNvSpPr txBox="1"/>
          <p:nvPr/>
        </p:nvSpPr>
        <p:spPr>
          <a:xfrm>
            <a:off x="3323360" y="5803114"/>
            <a:ext cx="6096000" cy="369332"/>
          </a:xfrm>
          <a:prstGeom prst="rect">
            <a:avLst/>
          </a:prstGeom>
          <a:noFill/>
        </p:spPr>
        <p:txBody>
          <a:bodyPr wrap="square">
            <a:spAutoFit/>
          </a:bodyPr>
          <a:lstStyle/>
          <a:p>
            <a:pPr algn="l"/>
            <a:r>
              <a:rPr lang="pl-PL" b="0" i="0" dirty="0">
                <a:solidFill>
                  <a:srgbClr val="000000"/>
                </a:solidFill>
                <a:effectLst/>
                <a:latin typeface="Work Sans" pitchFamily="2" charset="0"/>
              </a:rPr>
              <a:t>Tattu 28000mAh 22.2V 25C 6S1P Lipo Battery Pack</a:t>
            </a:r>
          </a:p>
        </p:txBody>
      </p:sp>
      <p:sp>
        <p:nvSpPr>
          <p:cNvPr id="33" name="Rectangle: Rounded Corners 32">
            <a:extLst>
              <a:ext uri="{FF2B5EF4-FFF2-40B4-BE49-F238E27FC236}">
                <a16:creationId xmlns:a16="http://schemas.microsoft.com/office/drawing/2014/main" id="{A67AFFD7-1053-1569-4AF7-EF6D460FD41C}"/>
              </a:ext>
            </a:extLst>
          </p:cNvPr>
          <p:cNvSpPr/>
          <p:nvPr/>
        </p:nvSpPr>
        <p:spPr>
          <a:xfrm>
            <a:off x="4076289" y="5803115"/>
            <a:ext cx="1262329" cy="369332"/>
          </a:xfrm>
          <a:prstGeom prst="roundRect">
            <a:avLst/>
          </a:prstGeom>
          <a:noFill/>
          <a:ln w="254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8CAF8AC4-9C05-DBB3-0A47-8816453E7154}"/>
              </a:ext>
            </a:extLst>
          </p:cNvPr>
          <p:cNvCxnSpPr>
            <a:cxnSpLocks/>
            <a:stCxn id="33" idx="0"/>
          </p:cNvCxnSpPr>
          <p:nvPr/>
        </p:nvCxnSpPr>
        <p:spPr>
          <a:xfrm flipV="1">
            <a:off x="4707454" y="3621586"/>
            <a:ext cx="5383273" cy="2181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E4968DC-4FEC-0B40-48A8-40A5FC548F04}"/>
              </a:ext>
            </a:extLst>
          </p:cNvPr>
          <p:cNvSpPr/>
          <p:nvPr/>
        </p:nvSpPr>
        <p:spPr>
          <a:xfrm>
            <a:off x="6041326" y="5803114"/>
            <a:ext cx="509639" cy="369332"/>
          </a:xfrm>
          <a:prstGeom prst="roundRect">
            <a:avLst/>
          </a:prstGeom>
          <a:noFill/>
          <a:ln w="254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12385022-CCCA-150A-7D46-E20C87DAB6E6}"/>
              </a:ext>
            </a:extLst>
          </p:cNvPr>
          <p:cNvCxnSpPr>
            <a:cxnSpLocks/>
            <a:stCxn id="37" idx="0"/>
          </p:cNvCxnSpPr>
          <p:nvPr/>
        </p:nvCxnSpPr>
        <p:spPr>
          <a:xfrm flipV="1">
            <a:off x="6296146" y="4435763"/>
            <a:ext cx="3825922" cy="1367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DC76EEB6-5509-EAB6-712B-8A531BEF7A89}"/>
              </a:ext>
            </a:extLst>
          </p:cNvPr>
          <p:cNvSpPr/>
          <p:nvPr/>
        </p:nvSpPr>
        <p:spPr>
          <a:xfrm>
            <a:off x="6596894" y="5803113"/>
            <a:ext cx="509639" cy="369332"/>
          </a:xfrm>
          <a:prstGeom prst="roundRect">
            <a:avLst/>
          </a:prstGeom>
          <a:noFill/>
          <a:ln w="254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4D46A644-EF4A-7D21-54D5-94BD9C55017B}"/>
              </a:ext>
            </a:extLst>
          </p:cNvPr>
          <p:cNvCxnSpPr>
            <a:cxnSpLocks/>
          </p:cNvCxnSpPr>
          <p:nvPr/>
        </p:nvCxnSpPr>
        <p:spPr>
          <a:xfrm flipV="1">
            <a:off x="7106533" y="4799294"/>
            <a:ext cx="3030123" cy="1003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6E67B79-4518-EF6C-3D24-1D71AC6D47E9}"/>
              </a:ext>
            </a:extLst>
          </p:cNvPr>
          <p:cNvCxnSpPr>
            <a:cxnSpLocks/>
          </p:cNvCxnSpPr>
          <p:nvPr/>
        </p:nvCxnSpPr>
        <p:spPr>
          <a:xfrm>
            <a:off x="9184238" y="5148897"/>
            <a:ext cx="952418" cy="26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5BFDF7E-B91F-D008-59E0-C7C38DBA85A0}"/>
              </a:ext>
            </a:extLst>
          </p:cNvPr>
          <p:cNvSpPr txBox="1"/>
          <p:nvPr/>
        </p:nvSpPr>
        <p:spPr>
          <a:xfrm>
            <a:off x="7831648" y="957625"/>
            <a:ext cx="3843114" cy="2031325"/>
          </a:xfrm>
          <a:prstGeom prst="rect">
            <a:avLst/>
          </a:prstGeom>
          <a:noFill/>
        </p:spPr>
        <p:txBody>
          <a:bodyPr wrap="square" rtlCol="0">
            <a:spAutoFit/>
          </a:bodyPr>
          <a:lstStyle/>
          <a:p>
            <a:r>
              <a:rPr lang="en-US" sz="1400" dirty="0">
                <a:solidFill>
                  <a:srgbClr val="0070C0"/>
                </a:solidFill>
              </a:rPr>
              <a:t>Notes: Some simple calculations</a:t>
            </a:r>
          </a:p>
          <a:p>
            <a:endParaRPr lang="en-US" sz="1400" dirty="0">
              <a:solidFill>
                <a:srgbClr val="0070C0"/>
              </a:solidFill>
            </a:endParaRPr>
          </a:p>
          <a:p>
            <a:r>
              <a:rPr lang="en-US" sz="1400" dirty="0">
                <a:solidFill>
                  <a:srgbClr val="0070C0"/>
                </a:solidFill>
              </a:rPr>
              <a:t>28000 </a:t>
            </a:r>
            <a:r>
              <a:rPr lang="en-US" sz="1400" dirty="0" err="1">
                <a:solidFill>
                  <a:srgbClr val="0070C0"/>
                </a:solidFill>
              </a:rPr>
              <a:t>mAh</a:t>
            </a:r>
            <a:r>
              <a:rPr lang="en-US" sz="1400" dirty="0">
                <a:solidFill>
                  <a:srgbClr val="0070C0"/>
                </a:solidFill>
              </a:rPr>
              <a:t> = 28 Ah</a:t>
            </a:r>
          </a:p>
          <a:p>
            <a:endParaRPr lang="en-US" sz="1400" dirty="0">
              <a:solidFill>
                <a:srgbClr val="0070C0"/>
              </a:solidFill>
            </a:endParaRPr>
          </a:p>
          <a:p>
            <a:r>
              <a:rPr lang="en-US" sz="1400" dirty="0">
                <a:solidFill>
                  <a:srgbClr val="0070C0"/>
                </a:solidFill>
              </a:rPr>
              <a:t>The 1C current for this pack is 28A. It will theoretically drain the battery in 1 hour.</a:t>
            </a:r>
          </a:p>
          <a:p>
            <a:endParaRPr lang="en-US" sz="1400" dirty="0">
              <a:solidFill>
                <a:srgbClr val="0070C0"/>
              </a:solidFill>
            </a:endParaRPr>
          </a:p>
          <a:p>
            <a:r>
              <a:rPr lang="en-US" sz="1400" dirty="0">
                <a:solidFill>
                  <a:srgbClr val="0070C0"/>
                </a:solidFill>
              </a:rPr>
              <a:t>The 25C current limit means 25 x 28 = 700A. This will drain the battery in 1/25 hour = 2.4 min</a:t>
            </a:r>
          </a:p>
        </p:txBody>
      </p:sp>
    </p:spTree>
    <p:extLst>
      <p:ext uri="{BB962C8B-B14F-4D97-AF65-F5344CB8AC3E}">
        <p14:creationId xmlns:p14="http://schemas.microsoft.com/office/powerpoint/2010/main" val="184982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9415-999B-B9E0-1AE0-BD8CA1836790}"/>
              </a:ext>
            </a:extLst>
          </p:cNvPr>
          <p:cNvSpPr>
            <a:spLocks noGrp="1"/>
          </p:cNvSpPr>
          <p:nvPr>
            <p:ph type="title"/>
          </p:nvPr>
        </p:nvSpPr>
        <p:spPr/>
        <p:txBody>
          <a:bodyPr/>
          <a:lstStyle/>
          <a:p>
            <a:r>
              <a:rPr lang="en-US" dirty="0"/>
              <a:t>Specifying the battery load in the Simulink Model</a:t>
            </a:r>
          </a:p>
        </p:txBody>
      </p:sp>
      <p:sp>
        <p:nvSpPr>
          <p:cNvPr id="4" name="Date Placeholder 3">
            <a:extLst>
              <a:ext uri="{FF2B5EF4-FFF2-40B4-BE49-F238E27FC236}">
                <a16:creationId xmlns:a16="http://schemas.microsoft.com/office/drawing/2014/main" id="{8CE3874C-668A-AC85-9AC4-5962282678A4}"/>
              </a:ext>
            </a:extLst>
          </p:cNvPr>
          <p:cNvSpPr>
            <a:spLocks noGrp="1"/>
          </p:cNvSpPr>
          <p:nvPr>
            <p:ph type="dt" sz="half" idx="10"/>
          </p:nvPr>
        </p:nvSpPr>
        <p:spPr/>
        <p:txBody>
          <a:bodyPr/>
          <a:lstStyle/>
          <a:p>
            <a:fld id="{5EA942F5-4539-4C6C-95C4-55E0381C7ACD}" type="datetime1">
              <a:rPr lang="en-US" smtClean="0"/>
              <a:t>8/15/2023</a:t>
            </a:fld>
            <a:endParaRPr lang="en-US"/>
          </a:p>
        </p:txBody>
      </p:sp>
      <p:sp>
        <p:nvSpPr>
          <p:cNvPr id="5" name="Slide Number Placeholder 4">
            <a:extLst>
              <a:ext uri="{FF2B5EF4-FFF2-40B4-BE49-F238E27FC236}">
                <a16:creationId xmlns:a16="http://schemas.microsoft.com/office/drawing/2014/main" id="{40020A26-34A6-5ACB-E594-C4ADDEF37917}"/>
              </a:ext>
            </a:extLst>
          </p:cNvPr>
          <p:cNvSpPr>
            <a:spLocks noGrp="1"/>
          </p:cNvSpPr>
          <p:nvPr>
            <p:ph type="sldNum" sz="quarter" idx="12"/>
          </p:nvPr>
        </p:nvSpPr>
        <p:spPr/>
        <p:txBody>
          <a:bodyPr/>
          <a:lstStyle/>
          <a:p>
            <a:fld id="{4D912754-32A2-4BEA-904B-726C9B4F52E4}" type="slidenum">
              <a:rPr lang="en-US" smtClean="0"/>
              <a:pPr/>
              <a:t>13</a:t>
            </a:fld>
            <a:endParaRPr lang="en-US" dirty="0"/>
          </a:p>
        </p:txBody>
      </p:sp>
      <p:pic>
        <p:nvPicPr>
          <p:cNvPr id="7" name="Picture 6">
            <a:extLst>
              <a:ext uri="{FF2B5EF4-FFF2-40B4-BE49-F238E27FC236}">
                <a16:creationId xmlns:a16="http://schemas.microsoft.com/office/drawing/2014/main" id="{0527F690-9A1F-CBC3-B85F-912B2E719BA1}"/>
              </a:ext>
            </a:extLst>
          </p:cNvPr>
          <p:cNvPicPr>
            <a:picLocks noChangeAspect="1"/>
          </p:cNvPicPr>
          <p:nvPr/>
        </p:nvPicPr>
        <p:blipFill>
          <a:blip r:embed="rId2"/>
          <a:stretch>
            <a:fillRect/>
          </a:stretch>
        </p:blipFill>
        <p:spPr>
          <a:xfrm>
            <a:off x="6488682" y="1173417"/>
            <a:ext cx="4239217" cy="2553056"/>
          </a:xfrm>
          <a:prstGeom prst="rect">
            <a:avLst/>
          </a:prstGeom>
        </p:spPr>
      </p:pic>
      <p:sp>
        <p:nvSpPr>
          <p:cNvPr id="10" name="TextBox 9">
            <a:extLst>
              <a:ext uri="{FF2B5EF4-FFF2-40B4-BE49-F238E27FC236}">
                <a16:creationId xmlns:a16="http://schemas.microsoft.com/office/drawing/2014/main" id="{C3099404-19BE-9A8F-24FE-842AE84F25B9}"/>
              </a:ext>
            </a:extLst>
          </p:cNvPr>
          <p:cNvSpPr txBox="1"/>
          <p:nvPr/>
        </p:nvSpPr>
        <p:spPr>
          <a:xfrm>
            <a:off x="284291" y="1173417"/>
            <a:ext cx="6135255" cy="523220"/>
          </a:xfrm>
          <a:prstGeom prst="rect">
            <a:avLst/>
          </a:prstGeom>
          <a:noFill/>
        </p:spPr>
        <p:txBody>
          <a:bodyPr wrap="square" rtlCol="0">
            <a:spAutoFit/>
          </a:bodyPr>
          <a:lstStyle/>
          <a:p>
            <a:r>
              <a:rPr lang="en-US" sz="1400" dirty="0">
                <a:solidFill>
                  <a:srgbClr val="0070C0"/>
                </a:solidFill>
              </a:rPr>
              <a:t>Specify load type. Set = 1 to specify load power. Set = 2 to specify terminal voltage. Set = 3 to specify current (in terms of C-rate)</a:t>
            </a:r>
          </a:p>
        </p:txBody>
      </p:sp>
      <p:cxnSp>
        <p:nvCxnSpPr>
          <p:cNvPr id="11" name="Straight Arrow Connector 10">
            <a:extLst>
              <a:ext uri="{FF2B5EF4-FFF2-40B4-BE49-F238E27FC236}">
                <a16:creationId xmlns:a16="http://schemas.microsoft.com/office/drawing/2014/main" id="{04846818-599E-127B-9E81-175B4ABCBD79}"/>
              </a:ext>
            </a:extLst>
          </p:cNvPr>
          <p:cNvCxnSpPr>
            <a:cxnSpLocks/>
          </p:cNvCxnSpPr>
          <p:nvPr/>
        </p:nvCxnSpPr>
        <p:spPr>
          <a:xfrm>
            <a:off x="4424218" y="1496291"/>
            <a:ext cx="2299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5B182F6-115E-6666-9ED9-7C1B2F5B632C}"/>
              </a:ext>
            </a:extLst>
          </p:cNvPr>
          <p:cNvSpPr txBox="1"/>
          <p:nvPr/>
        </p:nvSpPr>
        <p:spPr>
          <a:xfrm>
            <a:off x="284290" y="1826552"/>
            <a:ext cx="6135255" cy="523220"/>
          </a:xfrm>
          <a:prstGeom prst="rect">
            <a:avLst/>
          </a:prstGeom>
          <a:noFill/>
        </p:spPr>
        <p:txBody>
          <a:bodyPr wrap="square" rtlCol="0">
            <a:spAutoFit/>
          </a:bodyPr>
          <a:lstStyle/>
          <a:p>
            <a:r>
              <a:rPr lang="en-US" sz="1400" dirty="0">
                <a:solidFill>
                  <a:srgbClr val="0070C0"/>
                </a:solidFill>
              </a:rPr>
              <a:t>Set battery power in watt (W). Positive when power flows out of battery (discharge). Set to negative value to recharge the battery.</a:t>
            </a:r>
          </a:p>
        </p:txBody>
      </p:sp>
      <p:cxnSp>
        <p:nvCxnSpPr>
          <p:cNvPr id="15" name="Straight Arrow Connector 14">
            <a:extLst>
              <a:ext uri="{FF2B5EF4-FFF2-40B4-BE49-F238E27FC236}">
                <a16:creationId xmlns:a16="http://schemas.microsoft.com/office/drawing/2014/main" id="{84CF4816-1C65-354D-A3A2-A5A01C71B900}"/>
              </a:ext>
            </a:extLst>
          </p:cNvPr>
          <p:cNvCxnSpPr>
            <a:cxnSpLocks/>
          </p:cNvCxnSpPr>
          <p:nvPr/>
        </p:nvCxnSpPr>
        <p:spPr>
          <a:xfrm flipV="1">
            <a:off x="4710545" y="1988671"/>
            <a:ext cx="3131128" cy="21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49C52D5-5BBA-D8D9-84F3-57C70C15850D}"/>
              </a:ext>
            </a:extLst>
          </p:cNvPr>
          <p:cNvSpPr txBox="1"/>
          <p:nvPr/>
        </p:nvSpPr>
        <p:spPr>
          <a:xfrm>
            <a:off x="284290" y="2520000"/>
            <a:ext cx="6135255" cy="523220"/>
          </a:xfrm>
          <a:prstGeom prst="rect">
            <a:avLst/>
          </a:prstGeom>
          <a:noFill/>
        </p:spPr>
        <p:txBody>
          <a:bodyPr wrap="square" rtlCol="0">
            <a:spAutoFit/>
          </a:bodyPr>
          <a:lstStyle/>
          <a:p>
            <a:r>
              <a:rPr lang="en-US" sz="1400" dirty="0">
                <a:solidFill>
                  <a:srgbClr val="0070C0"/>
                </a:solidFill>
              </a:rPr>
              <a:t>Set terminal voltage (V). Set lower than *pack* (not cell) open circuit voltage to discharge the battery. Set higher than pack OCV to recharge the battery.</a:t>
            </a:r>
          </a:p>
        </p:txBody>
      </p:sp>
      <p:cxnSp>
        <p:nvCxnSpPr>
          <p:cNvPr id="19" name="Straight Arrow Connector 18">
            <a:extLst>
              <a:ext uri="{FF2B5EF4-FFF2-40B4-BE49-F238E27FC236}">
                <a16:creationId xmlns:a16="http://schemas.microsoft.com/office/drawing/2014/main" id="{0B421960-4851-4007-D4D9-00A84EB05B52}"/>
              </a:ext>
            </a:extLst>
          </p:cNvPr>
          <p:cNvCxnSpPr>
            <a:cxnSpLocks/>
          </p:cNvCxnSpPr>
          <p:nvPr/>
        </p:nvCxnSpPr>
        <p:spPr>
          <a:xfrm flipV="1">
            <a:off x="5703319" y="2396616"/>
            <a:ext cx="2138354" cy="494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317EB18-5A09-E6C6-F406-A0C956E3BDD3}"/>
              </a:ext>
            </a:extLst>
          </p:cNvPr>
          <p:cNvSpPr txBox="1"/>
          <p:nvPr/>
        </p:nvSpPr>
        <p:spPr>
          <a:xfrm>
            <a:off x="318858" y="3479014"/>
            <a:ext cx="6135255" cy="523220"/>
          </a:xfrm>
          <a:prstGeom prst="rect">
            <a:avLst/>
          </a:prstGeom>
          <a:noFill/>
        </p:spPr>
        <p:txBody>
          <a:bodyPr wrap="square" rtlCol="0">
            <a:spAutoFit/>
          </a:bodyPr>
          <a:lstStyle/>
          <a:p>
            <a:r>
              <a:rPr lang="en-US" sz="1400" dirty="0">
                <a:solidFill>
                  <a:srgbClr val="0070C0"/>
                </a:solidFill>
              </a:rPr>
              <a:t>Specify battery current in terms of C-rate. Positive when current flows out of the battery (discharge). Set to negative value to recharge the battery.</a:t>
            </a:r>
          </a:p>
        </p:txBody>
      </p:sp>
      <p:cxnSp>
        <p:nvCxnSpPr>
          <p:cNvPr id="22" name="Straight Arrow Connector 21">
            <a:extLst>
              <a:ext uri="{FF2B5EF4-FFF2-40B4-BE49-F238E27FC236}">
                <a16:creationId xmlns:a16="http://schemas.microsoft.com/office/drawing/2014/main" id="{60D9A21A-8165-CBC0-D26E-F6A730D4F42C}"/>
              </a:ext>
            </a:extLst>
          </p:cNvPr>
          <p:cNvCxnSpPr>
            <a:cxnSpLocks/>
          </p:cNvCxnSpPr>
          <p:nvPr/>
        </p:nvCxnSpPr>
        <p:spPr>
          <a:xfrm flipV="1">
            <a:off x="6096000" y="2861715"/>
            <a:ext cx="1838036" cy="953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F90E074-51BF-1824-C6B3-F567D1869E22}"/>
              </a:ext>
            </a:extLst>
          </p:cNvPr>
          <p:cNvSpPr txBox="1"/>
          <p:nvPr/>
        </p:nvSpPr>
        <p:spPr>
          <a:xfrm>
            <a:off x="637241" y="4812809"/>
            <a:ext cx="6135255" cy="738664"/>
          </a:xfrm>
          <a:prstGeom prst="rect">
            <a:avLst/>
          </a:prstGeom>
          <a:noFill/>
          <a:ln>
            <a:solidFill>
              <a:schemeClr val="accent1"/>
            </a:solidFill>
          </a:ln>
        </p:spPr>
        <p:txBody>
          <a:bodyPr wrap="square" rtlCol="0">
            <a:spAutoFit/>
          </a:bodyPr>
          <a:lstStyle/>
          <a:p>
            <a:r>
              <a:rPr lang="en-US" sz="1400" b="1" dirty="0">
                <a:solidFill>
                  <a:srgbClr val="0070C0"/>
                </a:solidFill>
              </a:rPr>
              <a:t>Note: </a:t>
            </a:r>
            <a:r>
              <a:rPr lang="en-US" sz="1400" dirty="0">
                <a:solidFill>
                  <a:srgbClr val="0070C0"/>
                </a:solidFill>
              </a:rPr>
              <a:t>This battery model will be integrated into the </a:t>
            </a:r>
            <a:r>
              <a:rPr lang="en-US" sz="1400" dirty="0" err="1">
                <a:solidFill>
                  <a:srgbClr val="0070C0"/>
                </a:solidFill>
              </a:rPr>
              <a:t>xVy</a:t>
            </a:r>
            <a:r>
              <a:rPr lang="en-US" sz="1400" dirty="0">
                <a:solidFill>
                  <a:srgbClr val="0070C0"/>
                </a:solidFill>
              </a:rPr>
              <a:t> MADCASP simulation model. Since the power consumption of the propellers and </a:t>
            </a:r>
            <a:r>
              <a:rPr lang="en-US" sz="1400" dirty="0" err="1">
                <a:solidFill>
                  <a:srgbClr val="0070C0"/>
                </a:solidFill>
              </a:rPr>
              <a:t>tailfan</a:t>
            </a:r>
            <a:r>
              <a:rPr lang="en-US" sz="1400" dirty="0">
                <a:solidFill>
                  <a:srgbClr val="0070C0"/>
                </a:solidFill>
              </a:rPr>
              <a:t> are known, the battery model will be evaluated in Mode 1 (power specified).</a:t>
            </a:r>
            <a:endParaRPr lang="en-US" sz="1400" b="1" dirty="0">
              <a:solidFill>
                <a:srgbClr val="0070C0"/>
              </a:solidFill>
            </a:endParaRPr>
          </a:p>
        </p:txBody>
      </p:sp>
    </p:spTree>
    <p:extLst>
      <p:ext uri="{BB962C8B-B14F-4D97-AF65-F5344CB8AC3E}">
        <p14:creationId xmlns:p14="http://schemas.microsoft.com/office/powerpoint/2010/main" val="758997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03BA-416D-EE7C-2D9C-F337A94E3111}"/>
              </a:ext>
            </a:extLst>
          </p:cNvPr>
          <p:cNvSpPr>
            <a:spLocks noGrp="1"/>
          </p:cNvSpPr>
          <p:nvPr>
            <p:ph type="title"/>
          </p:nvPr>
        </p:nvSpPr>
        <p:spPr/>
        <p:txBody>
          <a:bodyPr/>
          <a:lstStyle/>
          <a:p>
            <a:r>
              <a:rPr lang="en-US" dirty="0"/>
              <a:t>Battery Tester</a:t>
            </a:r>
          </a:p>
        </p:txBody>
      </p:sp>
      <p:sp>
        <p:nvSpPr>
          <p:cNvPr id="3" name="Content Placeholder 2">
            <a:extLst>
              <a:ext uri="{FF2B5EF4-FFF2-40B4-BE49-F238E27FC236}">
                <a16:creationId xmlns:a16="http://schemas.microsoft.com/office/drawing/2014/main" id="{B145CBB2-86D5-3BE6-13C2-AC4EF79DBA28}"/>
              </a:ext>
            </a:extLst>
          </p:cNvPr>
          <p:cNvSpPr>
            <a:spLocks noGrp="1"/>
          </p:cNvSpPr>
          <p:nvPr>
            <p:ph idx="1"/>
          </p:nvPr>
        </p:nvSpPr>
        <p:spPr/>
        <p:txBody>
          <a:bodyPr/>
          <a:lstStyle/>
          <a:p>
            <a:r>
              <a:rPr lang="en-US" dirty="0">
                <a:hlinkClick r:id="rId2"/>
              </a:rPr>
              <a:t>https://www.vencon.com/product/high-voltage-uba5-battery-analyzer/</a:t>
            </a:r>
            <a:endParaRPr lang="en-US" dirty="0"/>
          </a:p>
          <a:p>
            <a:r>
              <a:rPr lang="en-US" dirty="0"/>
              <a:t>Programmable tester (can program charge and discharge profiles that we need)</a:t>
            </a:r>
          </a:p>
          <a:p>
            <a:endParaRPr lang="en-US" dirty="0"/>
          </a:p>
          <a:p>
            <a:r>
              <a:rPr lang="en-US" dirty="0"/>
              <a:t>We will likely need the “high voltage” versions, since the nominal pack voltage is ~23V and we are interested in testing the entire pack and not individual cells. </a:t>
            </a:r>
          </a:p>
        </p:txBody>
      </p:sp>
      <p:sp>
        <p:nvSpPr>
          <p:cNvPr id="4" name="Date Placeholder 3">
            <a:extLst>
              <a:ext uri="{FF2B5EF4-FFF2-40B4-BE49-F238E27FC236}">
                <a16:creationId xmlns:a16="http://schemas.microsoft.com/office/drawing/2014/main" id="{52610D2D-DD8E-2B3F-C247-2878EB54E25B}"/>
              </a:ext>
            </a:extLst>
          </p:cNvPr>
          <p:cNvSpPr>
            <a:spLocks noGrp="1"/>
          </p:cNvSpPr>
          <p:nvPr>
            <p:ph type="dt" sz="half" idx="10"/>
          </p:nvPr>
        </p:nvSpPr>
        <p:spPr/>
        <p:txBody>
          <a:bodyPr/>
          <a:lstStyle/>
          <a:p>
            <a:fld id="{5EA942F5-4539-4C6C-95C4-55E0381C7ACD}" type="datetime1">
              <a:rPr lang="en-US" smtClean="0"/>
              <a:t>8/15/2023</a:t>
            </a:fld>
            <a:endParaRPr lang="en-US"/>
          </a:p>
        </p:txBody>
      </p:sp>
      <p:sp>
        <p:nvSpPr>
          <p:cNvPr id="5" name="Slide Number Placeholder 4">
            <a:extLst>
              <a:ext uri="{FF2B5EF4-FFF2-40B4-BE49-F238E27FC236}">
                <a16:creationId xmlns:a16="http://schemas.microsoft.com/office/drawing/2014/main" id="{9D5D334B-0C9E-9723-563E-2B50007DC092}"/>
              </a:ext>
            </a:extLst>
          </p:cNvPr>
          <p:cNvSpPr>
            <a:spLocks noGrp="1"/>
          </p:cNvSpPr>
          <p:nvPr>
            <p:ph type="sldNum" sz="quarter" idx="12"/>
          </p:nvPr>
        </p:nvSpPr>
        <p:spPr/>
        <p:txBody>
          <a:bodyPr/>
          <a:lstStyle/>
          <a:p>
            <a:fld id="{4D912754-32A2-4BEA-904B-726C9B4F52E4}" type="slidenum">
              <a:rPr lang="en-US" smtClean="0"/>
              <a:pPr/>
              <a:t>14</a:t>
            </a:fld>
            <a:endParaRPr lang="en-US" dirty="0"/>
          </a:p>
        </p:txBody>
      </p:sp>
      <p:pic>
        <p:nvPicPr>
          <p:cNvPr id="9" name="Picture 8">
            <a:extLst>
              <a:ext uri="{FF2B5EF4-FFF2-40B4-BE49-F238E27FC236}">
                <a16:creationId xmlns:a16="http://schemas.microsoft.com/office/drawing/2014/main" id="{E89FF4F0-FE7B-E43E-A9F9-8C1C35AE6372}"/>
              </a:ext>
            </a:extLst>
          </p:cNvPr>
          <p:cNvPicPr>
            <a:picLocks noChangeAspect="1"/>
          </p:cNvPicPr>
          <p:nvPr/>
        </p:nvPicPr>
        <p:blipFill rotWithShape="1">
          <a:blip r:embed="rId3"/>
          <a:srcRect b="6573"/>
          <a:stretch/>
        </p:blipFill>
        <p:spPr>
          <a:xfrm>
            <a:off x="1560596" y="2645786"/>
            <a:ext cx="8774894" cy="3636957"/>
          </a:xfrm>
          <a:prstGeom prst="rect">
            <a:avLst/>
          </a:prstGeom>
        </p:spPr>
      </p:pic>
    </p:spTree>
    <p:extLst>
      <p:ext uri="{BB962C8B-B14F-4D97-AF65-F5344CB8AC3E}">
        <p14:creationId xmlns:p14="http://schemas.microsoft.com/office/powerpoint/2010/main" val="180063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2AA6-46BF-4FF8-0180-8AB3C7E043B6}"/>
              </a:ext>
            </a:extLst>
          </p:cNvPr>
          <p:cNvSpPr>
            <a:spLocks noGrp="1"/>
          </p:cNvSpPr>
          <p:nvPr>
            <p:ph type="title"/>
          </p:nvPr>
        </p:nvSpPr>
        <p:spPr/>
        <p:txBody>
          <a:bodyPr/>
          <a:lstStyle/>
          <a:p>
            <a:r>
              <a:rPr lang="en-US" dirty="0"/>
              <a:t>Relating battery depth of discharge, current, and capacity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AAC740-C707-7601-0FB5-4E0AC007450C}"/>
                  </a:ext>
                </a:extLst>
              </p:cNvPr>
              <p:cNvSpPr>
                <a:spLocks noGrp="1"/>
              </p:cNvSpPr>
              <p:nvPr>
                <p:ph idx="1"/>
              </p:nvPr>
            </p:nvSpPr>
            <p:spPr/>
            <p:txBody>
              <a:bodyPr>
                <a:normAutofit/>
              </a:bodyPr>
              <a:lstStyle/>
              <a:p>
                <a:r>
                  <a:rPr lang="en-US" sz="1600" dirty="0"/>
                  <a:t>Depth of discharge (DOD) of the battery: </a:t>
                </a:r>
                <a14:m>
                  <m:oMath xmlns:m="http://schemas.openxmlformats.org/officeDocument/2006/math">
                    <m:r>
                      <a:rPr lang="en-US" sz="1600" b="0" i="1" smtClean="0">
                        <a:latin typeface="Cambria Math" panose="02040503050406030204" pitchFamily="18" charset="0"/>
                      </a:rPr>
                      <m:t>𝑥</m:t>
                    </m:r>
                  </m:oMath>
                </a14:m>
                <a:r>
                  <a:rPr lang="en-US" sz="1600" dirty="0"/>
                  <a:t> [in terms of charge]</a:t>
                </a:r>
              </a:p>
              <a:p>
                <a:r>
                  <a:rPr lang="en-US" sz="1600" dirty="0"/>
                  <a:t>Current supplied by the battery: </a:t>
                </a:r>
                <a14:m>
                  <m:oMath xmlns:m="http://schemas.openxmlformats.org/officeDocument/2006/math">
                    <m:r>
                      <a:rPr lang="en-US" sz="1600" b="0" i="1" smtClean="0">
                        <a:latin typeface="Cambria Math" panose="02040503050406030204" pitchFamily="18" charset="0"/>
                      </a:rPr>
                      <m:t>𝐼</m:t>
                    </m:r>
                  </m:oMath>
                </a14:m>
                <a:r>
                  <a:rPr lang="en-US" sz="1600" dirty="0"/>
                  <a:t> [A]</a:t>
                </a:r>
              </a:p>
              <a:p>
                <a:r>
                  <a:rPr lang="en-US" sz="1600" dirty="0"/>
                  <a:t>Rated capacity of the cell: </a:t>
                </a:r>
                <a14:m>
                  <m:oMath xmlns:m="http://schemas.openxmlformats.org/officeDocument/2006/math">
                    <m:r>
                      <a:rPr lang="en-US" sz="1600" b="0" i="1" smtClean="0">
                        <a:latin typeface="Cambria Math" panose="02040503050406030204" pitchFamily="18" charset="0"/>
                      </a:rPr>
                      <m:t>𝑄</m:t>
                    </m:r>
                  </m:oMath>
                </a14:m>
                <a:r>
                  <a:rPr lang="en-US" sz="1600" dirty="0"/>
                  <a:t> [</a:t>
                </a:r>
                <a:r>
                  <a:rPr lang="en-US" sz="1600" dirty="0" err="1"/>
                  <a:t>mAh</a:t>
                </a:r>
                <a:r>
                  <a:rPr lang="en-US" sz="1600" dirty="0"/>
                  <a:t>]</a:t>
                </a:r>
              </a:p>
              <a:p>
                <a:endParaRPr lang="en-US" sz="1600" dirty="0"/>
              </a:p>
              <a:p>
                <a:r>
                  <a:rPr lang="en-US" sz="1600" dirty="0"/>
                  <a:t>Current, expressed in terms of change in battery charge: </a:t>
                </a:r>
                <a14:m>
                  <m:oMath xmlns:m="http://schemas.openxmlformats.org/officeDocument/2006/math">
                    <m:r>
                      <a:rPr lang="en-US" sz="1600" b="0" i="1" smtClean="0">
                        <a:latin typeface="Cambria Math" panose="02040503050406030204" pitchFamily="18" charset="0"/>
                      </a:rPr>
                      <m:t>𝐼</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𝑑𝑞</m:t>
                        </m:r>
                      </m:num>
                      <m:den>
                        <m:r>
                          <a:rPr lang="en-US" sz="1600" b="0" i="1" smtClean="0">
                            <a:latin typeface="Cambria Math" panose="02040503050406030204" pitchFamily="18" charset="0"/>
                          </a:rPr>
                          <m:t>𝑑𝑡</m:t>
                        </m:r>
                      </m:den>
                    </m:f>
                  </m:oMath>
                </a14:m>
                <a:endParaRPr lang="en-US" sz="1600" dirty="0"/>
              </a:p>
              <a:p>
                <a:pPr lvl="1"/>
                <a:r>
                  <a:rPr lang="en-US" sz="1600" b="0" dirty="0"/>
                  <a:t>Sign convention: Current </a:t>
                </a:r>
                <a14:m>
                  <m:oMath xmlns:m="http://schemas.openxmlformats.org/officeDocument/2006/math">
                    <m:r>
                      <a:rPr lang="en-US" sz="1600" b="0" i="1" smtClean="0">
                        <a:latin typeface="Cambria Math" panose="02040503050406030204" pitchFamily="18" charset="0"/>
                      </a:rPr>
                      <m:t>𝐼</m:t>
                    </m:r>
                  </m:oMath>
                </a14:m>
                <a:r>
                  <a:rPr lang="en-US" sz="1600" b="0" dirty="0"/>
                  <a:t> is positive is current is flowing out of th</a:t>
                </a:r>
                <a:r>
                  <a:rPr lang="en-US" sz="1600" dirty="0"/>
                  <a:t>e battery (battery is discharging), and negative if current is flowing into the battery (battery is recharging)</a:t>
                </a:r>
                <a:endParaRPr lang="en-US" sz="1600" b="0" dirty="0"/>
              </a:p>
              <a:p>
                <a:pPr marL="0" indent="0">
                  <a:buNone/>
                </a:pPr>
                <a:endParaRPr lang="en-US" sz="1600" dirty="0"/>
              </a:p>
              <a:p>
                <a:r>
                  <a:rPr lang="en-US" sz="1600" dirty="0"/>
                  <a:t>DOD, expressed in terms of charge remaining to rated charge: </a:t>
                </a:r>
                <a14:m>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rPr>
                      <m:t>=1−</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𝑞</m:t>
                        </m:r>
                      </m:num>
                      <m:den>
                        <m:r>
                          <a:rPr lang="en-US" sz="1600" b="0" i="1" smtClean="0">
                            <a:latin typeface="Cambria Math" panose="02040503050406030204" pitchFamily="18" charset="0"/>
                          </a:rPr>
                          <m:t>𝑄</m:t>
                        </m:r>
                      </m:den>
                    </m:f>
                  </m:oMath>
                </a14:m>
                <a:endParaRPr lang="en-US" sz="1600" dirty="0"/>
              </a:p>
              <a:p>
                <a:pPr lvl="1"/>
                <a:endParaRPr lang="en-US" sz="1600" dirty="0"/>
              </a:p>
              <a:p>
                <a:r>
                  <a:rPr lang="en-US" sz="1600" dirty="0"/>
                  <a:t>Differentiate with respect to time, to get: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𝑑𝑥</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𝑄</m:t>
                        </m:r>
                      </m:den>
                    </m:f>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𝑑𝑞</m:t>
                            </m:r>
                          </m:num>
                          <m:den>
                            <m:r>
                              <a:rPr lang="en-US" sz="1600" i="1">
                                <a:latin typeface="Cambria Math" panose="02040503050406030204" pitchFamily="18" charset="0"/>
                              </a:rPr>
                              <m:t>𝑑𝑡</m:t>
                            </m:r>
                          </m:den>
                        </m:f>
                      </m:e>
                    </m:d>
                  </m:oMath>
                </a14:m>
                <a:endParaRPr lang="en-US" sz="1600" dirty="0"/>
              </a:p>
              <a:p>
                <a:endParaRPr lang="en-US" sz="1600" dirty="0"/>
              </a:p>
              <a:p>
                <a:r>
                  <a:rPr lang="en-US" sz="1600" dirty="0"/>
                  <a:t>Introduce the definition of current in terms of rate of change of charge to get</a:t>
                </a:r>
              </a:p>
              <a:p>
                <a:pPr marL="0" indent="0">
                  <a:buNone/>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𝑑𝑥</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𝐼</m:t>
                          </m:r>
                        </m:num>
                        <m:den>
                          <m:r>
                            <a:rPr lang="en-US" sz="1600" b="0" i="1" smtClean="0">
                              <a:latin typeface="Cambria Math" panose="02040503050406030204" pitchFamily="18" charset="0"/>
                            </a:rPr>
                            <m:t>𝑄</m:t>
                          </m:r>
                        </m:den>
                      </m:f>
                    </m:oMath>
                  </m:oMathPara>
                </a14:m>
                <a:endParaRPr lang="en-US" sz="1600" b="0" dirty="0"/>
              </a:p>
              <a:p>
                <a:pPr marL="0" indent="0">
                  <a:buNone/>
                </a:pPr>
                <a:endParaRPr lang="en-US" sz="1600" dirty="0"/>
              </a:p>
              <a:p>
                <a:r>
                  <a:rPr lang="en-US" sz="1600" dirty="0"/>
                  <a:t>In the above equation, </a:t>
                </a:r>
                <a14:m>
                  <m:oMath xmlns:m="http://schemas.openxmlformats.org/officeDocument/2006/math">
                    <m:r>
                      <a:rPr lang="en-US" sz="1600" b="0" i="1" smtClean="0">
                        <a:latin typeface="Cambria Math" panose="02040503050406030204" pitchFamily="18" charset="0"/>
                      </a:rPr>
                      <m:t>𝑄</m:t>
                    </m:r>
                  </m:oMath>
                </a14:m>
                <a:r>
                  <a:rPr lang="en-US" sz="1600" dirty="0"/>
                  <a:t> must be converted from </a:t>
                </a:r>
                <a:r>
                  <a:rPr lang="en-US" sz="1600" dirty="0" err="1"/>
                  <a:t>mAh</a:t>
                </a:r>
                <a:r>
                  <a:rPr lang="en-US" sz="1600" dirty="0"/>
                  <a:t> to As (ampere-second)</a:t>
                </a:r>
              </a:p>
              <a:p>
                <a:endParaRPr lang="en-US" sz="1600" dirty="0"/>
              </a:p>
              <a:p>
                <a:endParaRPr lang="en-US" sz="1600" dirty="0"/>
              </a:p>
              <a:p>
                <a:endParaRPr lang="en-US" sz="1600" dirty="0"/>
              </a:p>
              <a:p>
                <a:endParaRPr lang="en-US" sz="1600" dirty="0"/>
              </a:p>
              <a:p>
                <a:endParaRPr lang="en-US" sz="1600" dirty="0"/>
              </a:p>
            </p:txBody>
          </p:sp>
        </mc:Choice>
        <mc:Fallback xmlns="">
          <p:sp>
            <p:nvSpPr>
              <p:cNvPr id="3" name="Content Placeholder 2">
                <a:extLst>
                  <a:ext uri="{FF2B5EF4-FFF2-40B4-BE49-F238E27FC236}">
                    <a16:creationId xmlns:a16="http://schemas.microsoft.com/office/drawing/2014/main" id="{2EAAC740-C707-7601-0FB5-4E0AC007450C}"/>
                  </a:ext>
                </a:extLst>
              </p:cNvPr>
              <p:cNvSpPr>
                <a:spLocks noGrp="1" noRot="1" noChangeAspect="1" noMove="1" noResize="1" noEditPoints="1" noAdjustHandles="1" noChangeArrowheads="1" noChangeShapeType="1" noTextEdit="1"/>
              </p:cNvSpPr>
              <p:nvPr>
                <p:ph idx="1"/>
              </p:nvPr>
            </p:nvSpPr>
            <p:spPr>
              <a:blipFill>
                <a:blip r:embed="rId2"/>
                <a:stretch>
                  <a:fillRect l="-232" t="-78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65B7E05-A964-6E1E-1994-B95D70B82DE2}"/>
              </a:ext>
            </a:extLst>
          </p:cNvPr>
          <p:cNvSpPr>
            <a:spLocks noGrp="1"/>
          </p:cNvSpPr>
          <p:nvPr>
            <p:ph type="dt" sz="half" idx="10"/>
          </p:nvPr>
        </p:nvSpPr>
        <p:spPr/>
        <p:txBody>
          <a:bodyPr/>
          <a:lstStyle/>
          <a:p>
            <a:fld id="{5EA942F5-4539-4C6C-95C4-55E0381C7ACD}" type="datetime1">
              <a:rPr lang="en-US" smtClean="0"/>
              <a:t>8/15/2023</a:t>
            </a:fld>
            <a:endParaRPr lang="en-US"/>
          </a:p>
        </p:txBody>
      </p:sp>
      <p:sp>
        <p:nvSpPr>
          <p:cNvPr id="5" name="Slide Number Placeholder 4">
            <a:extLst>
              <a:ext uri="{FF2B5EF4-FFF2-40B4-BE49-F238E27FC236}">
                <a16:creationId xmlns:a16="http://schemas.microsoft.com/office/drawing/2014/main" id="{6AD3F530-49B1-A72B-AF43-0B9EDDE0B903}"/>
              </a:ext>
            </a:extLst>
          </p:cNvPr>
          <p:cNvSpPr>
            <a:spLocks noGrp="1"/>
          </p:cNvSpPr>
          <p:nvPr>
            <p:ph type="sldNum" sz="quarter" idx="12"/>
          </p:nvPr>
        </p:nvSpPr>
        <p:spPr/>
        <p:txBody>
          <a:bodyPr/>
          <a:lstStyle/>
          <a:p>
            <a:fld id="{4D912754-32A2-4BEA-904B-726C9B4F52E4}" type="slidenum">
              <a:rPr lang="en-US" smtClean="0"/>
              <a:pPr/>
              <a:t>2</a:t>
            </a:fld>
            <a:endParaRPr lang="en-US" dirty="0"/>
          </a:p>
        </p:txBody>
      </p:sp>
    </p:spTree>
    <p:extLst>
      <p:ext uri="{BB962C8B-B14F-4D97-AF65-F5344CB8AC3E}">
        <p14:creationId xmlns:p14="http://schemas.microsoft.com/office/powerpoint/2010/main" val="234082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7FE3-69DC-C262-55EE-7EB91A1842D1}"/>
              </a:ext>
            </a:extLst>
          </p:cNvPr>
          <p:cNvSpPr>
            <a:spLocks noGrp="1"/>
          </p:cNvSpPr>
          <p:nvPr>
            <p:ph type="title"/>
          </p:nvPr>
        </p:nvSpPr>
        <p:spPr/>
        <p:txBody>
          <a:bodyPr/>
          <a:lstStyle/>
          <a:p>
            <a:r>
              <a:rPr lang="en-US" dirty="0"/>
              <a:t>1. Preconditioning Test</a:t>
            </a:r>
          </a:p>
        </p:txBody>
      </p:sp>
      <p:sp>
        <p:nvSpPr>
          <p:cNvPr id="3" name="Content Placeholder 2">
            <a:extLst>
              <a:ext uri="{FF2B5EF4-FFF2-40B4-BE49-F238E27FC236}">
                <a16:creationId xmlns:a16="http://schemas.microsoft.com/office/drawing/2014/main" id="{CF41AA8D-274B-9D92-CAA2-2F4D4251645A}"/>
              </a:ext>
            </a:extLst>
          </p:cNvPr>
          <p:cNvSpPr>
            <a:spLocks noGrp="1"/>
          </p:cNvSpPr>
          <p:nvPr>
            <p:ph idx="1"/>
          </p:nvPr>
        </p:nvSpPr>
        <p:spPr/>
        <p:txBody>
          <a:bodyPr>
            <a:normAutofit/>
          </a:bodyPr>
          <a:lstStyle/>
          <a:p>
            <a:r>
              <a:rPr lang="en-US" sz="1600" b="1" dirty="0"/>
              <a:t>Goal: </a:t>
            </a:r>
            <a:r>
              <a:rPr lang="en-US" sz="1600" dirty="0"/>
              <a:t>Remove possible passivation in the cell during the time interval between manufacture and first test. Verify that the cell shows stable charge capacity.</a:t>
            </a:r>
          </a:p>
          <a:p>
            <a:endParaRPr lang="en-US" sz="1600" dirty="0"/>
          </a:p>
          <a:p>
            <a:pPr>
              <a:spcBef>
                <a:spcPts val="600"/>
              </a:spcBef>
              <a:spcAft>
                <a:spcPts val="600"/>
              </a:spcAft>
            </a:pPr>
            <a:r>
              <a:rPr lang="en-US" sz="1600" b="1" dirty="0"/>
              <a:t>Steps</a:t>
            </a:r>
          </a:p>
          <a:p>
            <a:pPr marL="800100" lvl="1" indent="-342900">
              <a:spcBef>
                <a:spcPts val="600"/>
              </a:spcBef>
              <a:spcAft>
                <a:spcPts val="600"/>
              </a:spcAft>
              <a:buFont typeface="+mj-lt"/>
              <a:buAutoNum type="arabicPeriod"/>
            </a:pPr>
            <a:r>
              <a:rPr lang="en-US" sz="1600" dirty="0"/>
              <a:t>Let the battery sit in the test area for one hour to reach thermal equilibrium.</a:t>
            </a:r>
          </a:p>
          <a:p>
            <a:pPr marL="800100" lvl="1" indent="-342900">
              <a:spcBef>
                <a:spcPts val="600"/>
              </a:spcBef>
              <a:spcAft>
                <a:spcPts val="600"/>
              </a:spcAft>
              <a:buFont typeface="+mj-lt"/>
              <a:buAutoNum type="arabicPeriod"/>
            </a:pPr>
            <a:r>
              <a:rPr lang="en-US" sz="1600" dirty="0"/>
              <a:t>Charge the battery fully using a constant current (CC) – constant voltage (CV) charging profile. Charging stops when CV current reaches a predefined threshold.</a:t>
            </a:r>
          </a:p>
          <a:p>
            <a:pPr marL="800100" lvl="1" indent="-342900">
              <a:spcBef>
                <a:spcPts val="600"/>
              </a:spcBef>
              <a:spcAft>
                <a:spcPts val="600"/>
              </a:spcAft>
              <a:buFont typeface="+mj-lt"/>
              <a:buAutoNum type="arabicPeriod"/>
            </a:pPr>
            <a:r>
              <a:rPr lang="en-US" sz="1600" dirty="0"/>
              <a:t>Let the battery sit in the test area for one hour to reach thermal equilibrium.</a:t>
            </a:r>
          </a:p>
          <a:p>
            <a:pPr marL="800100" lvl="1" indent="-342900">
              <a:spcBef>
                <a:spcPts val="600"/>
              </a:spcBef>
              <a:spcAft>
                <a:spcPts val="600"/>
              </a:spcAft>
              <a:buFont typeface="+mj-lt"/>
              <a:buAutoNum type="arabicPeriod"/>
            </a:pPr>
            <a:r>
              <a:rPr lang="en-US" sz="1600" dirty="0"/>
              <a:t>Discharge the battery completely using a (</a:t>
            </a:r>
            <a:r>
              <a:rPr lang="en-US" sz="1600" dirty="0">
                <a:solidFill>
                  <a:srgbClr val="FF0000"/>
                </a:solidFill>
              </a:rPr>
              <a:t>TBD</a:t>
            </a:r>
            <a:r>
              <a:rPr lang="en-US" sz="1600" dirty="0"/>
              <a:t>) current. Discharge is considered complete once voltage reaches the minimum (</a:t>
            </a:r>
            <a:r>
              <a:rPr lang="en-US" sz="1600" dirty="0">
                <a:solidFill>
                  <a:srgbClr val="FF0000"/>
                </a:solidFill>
              </a:rPr>
              <a:t>TBD</a:t>
            </a:r>
            <a:r>
              <a:rPr lang="en-US" sz="1600" dirty="0"/>
              <a:t>) pack voltage.</a:t>
            </a:r>
          </a:p>
          <a:p>
            <a:pPr marL="800100" lvl="1" indent="-342900">
              <a:spcBef>
                <a:spcPts val="600"/>
              </a:spcBef>
              <a:spcAft>
                <a:spcPts val="600"/>
              </a:spcAft>
              <a:buFont typeface="+mj-lt"/>
              <a:buAutoNum type="arabicPeriod"/>
            </a:pPr>
            <a:r>
              <a:rPr lang="en-US" sz="1600" dirty="0"/>
              <a:t>Let the battery sit in the test area for one hour to reach thermal equilibrium.</a:t>
            </a:r>
          </a:p>
          <a:p>
            <a:pPr marL="800100" lvl="1" indent="-342900">
              <a:spcBef>
                <a:spcPts val="600"/>
              </a:spcBef>
              <a:spcAft>
                <a:spcPts val="600"/>
              </a:spcAft>
              <a:buFont typeface="+mj-lt"/>
              <a:buAutoNum type="arabicPeriod"/>
            </a:pPr>
            <a:r>
              <a:rPr lang="en-US" sz="1600" dirty="0"/>
              <a:t>From the data for each charge and discharge cycle, do “coulomb counting” to compute battery capacity in ampere-hour (Ah). If a current of “x” A discharges the battery in “y” hours, then the computed capacity is “</a:t>
            </a:r>
            <a:r>
              <a:rPr lang="en-US" sz="1600" dirty="0" err="1"/>
              <a:t>xy</a:t>
            </a:r>
            <a:r>
              <a:rPr lang="en-US" sz="1600" dirty="0"/>
              <a:t>” Ah.</a:t>
            </a:r>
          </a:p>
          <a:p>
            <a:pPr marL="800100" lvl="1" indent="-342900">
              <a:spcBef>
                <a:spcPts val="600"/>
              </a:spcBef>
              <a:spcAft>
                <a:spcPts val="600"/>
              </a:spcAft>
              <a:buFont typeface="+mj-lt"/>
              <a:buAutoNum type="arabicPeriod"/>
            </a:pPr>
            <a:r>
              <a:rPr lang="en-US" sz="1600" dirty="0"/>
              <a:t>Repeat steps 2-6 four more times, or until stable capacity (within 3% of initial measured capacity) is obtained from two consecutive charge/discharge tests</a:t>
            </a:r>
          </a:p>
        </p:txBody>
      </p:sp>
      <p:sp>
        <p:nvSpPr>
          <p:cNvPr id="4" name="Date Placeholder 3">
            <a:extLst>
              <a:ext uri="{FF2B5EF4-FFF2-40B4-BE49-F238E27FC236}">
                <a16:creationId xmlns:a16="http://schemas.microsoft.com/office/drawing/2014/main" id="{75A0DDAB-9ECC-1BAA-9390-25876F84A4F3}"/>
              </a:ext>
            </a:extLst>
          </p:cNvPr>
          <p:cNvSpPr>
            <a:spLocks noGrp="1"/>
          </p:cNvSpPr>
          <p:nvPr>
            <p:ph type="dt" sz="half" idx="10"/>
          </p:nvPr>
        </p:nvSpPr>
        <p:spPr/>
        <p:txBody>
          <a:bodyPr/>
          <a:lstStyle/>
          <a:p>
            <a:fld id="{5EA942F5-4539-4C6C-95C4-55E0381C7ACD}" type="datetime1">
              <a:rPr lang="en-US" smtClean="0"/>
              <a:t>8/15/2023</a:t>
            </a:fld>
            <a:endParaRPr lang="en-US"/>
          </a:p>
        </p:txBody>
      </p:sp>
      <p:sp>
        <p:nvSpPr>
          <p:cNvPr id="5" name="Slide Number Placeholder 4">
            <a:extLst>
              <a:ext uri="{FF2B5EF4-FFF2-40B4-BE49-F238E27FC236}">
                <a16:creationId xmlns:a16="http://schemas.microsoft.com/office/drawing/2014/main" id="{E45B51A7-36E4-DFEB-0B29-488206A6158E}"/>
              </a:ext>
            </a:extLst>
          </p:cNvPr>
          <p:cNvSpPr>
            <a:spLocks noGrp="1"/>
          </p:cNvSpPr>
          <p:nvPr>
            <p:ph type="sldNum" sz="quarter" idx="12"/>
          </p:nvPr>
        </p:nvSpPr>
        <p:spPr/>
        <p:txBody>
          <a:bodyPr/>
          <a:lstStyle/>
          <a:p>
            <a:fld id="{4D912754-32A2-4BEA-904B-726C9B4F52E4}" type="slidenum">
              <a:rPr lang="en-US" smtClean="0"/>
              <a:pPr/>
              <a:t>3</a:t>
            </a:fld>
            <a:endParaRPr lang="en-US" dirty="0"/>
          </a:p>
        </p:txBody>
      </p:sp>
      <p:sp>
        <p:nvSpPr>
          <p:cNvPr id="7" name="TextBox 6">
            <a:extLst>
              <a:ext uri="{FF2B5EF4-FFF2-40B4-BE49-F238E27FC236}">
                <a16:creationId xmlns:a16="http://schemas.microsoft.com/office/drawing/2014/main" id="{A56D0BD2-8538-A34B-707A-0F734AB9C980}"/>
              </a:ext>
            </a:extLst>
          </p:cNvPr>
          <p:cNvSpPr txBox="1"/>
          <p:nvPr/>
        </p:nvSpPr>
        <p:spPr>
          <a:xfrm>
            <a:off x="7978164" y="5920985"/>
            <a:ext cx="4077600" cy="430887"/>
          </a:xfrm>
          <a:prstGeom prst="rect">
            <a:avLst/>
          </a:prstGeom>
          <a:noFill/>
        </p:spPr>
        <p:txBody>
          <a:bodyPr wrap="square" rtlCol="0">
            <a:spAutoFit/>
          </a:bodyPr>
          <a:lstStyle/>
          <a:p>
            <a:r>
              <a:rPr lang="en-US" sz="1100" dirty="0">
                <a:solidFill>
                  <a:srgbClr val="0070C0"/>
                </a:solidFill>
              </a:rPr>
              <a:t>Store, D.I., “Lifetime Models for Lithium-ion Batteries used in Virtual Power Plant Applications,” PhD. Thesis, Aalborg University, 2014</a:t>
            </a:r>
          </a:p>
        </p:txBody>
      </p:sp>
    </p:spTree>
    <p:extLst>
      <p:ext uri="{BB962C8B-B14F-4D97-AF65-F5344CB8AC3E}">
        <p14:creationId xmlns:p14="http://schemas.microsoft.com/office/powerpoint/2010/main" val="96718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7FE3-69DC-C262-55EE-7EB91A1842D1}"/>
              </a:ext>
            </a:extLst>
          </p:cNvPr>
          <p:cNvSpPr>
            <a:spLocks noGrp="1"/>
          </p:cNvSpPr>
          <p:nvPr>
            <p:ph type="title"/>
          </p:nvPr>
        </p:nvSpPr>
        <p:spPr/>
        <p:txBody>
          <a:bodyPr/>
          <a:lstStyle/>
          <a:p>
            <a:r>
              <a:rPr lang="en-US" dirty="0"/>
              <a:t>2. Capacity Test</a:t>
            </a:r>
          </a:p>
        </p:txBody>
      </p:sp>
      <p:sp>
        <p:nvSpPr>
          <p:cNvPr id="3" name="Content Placeholder 2">
            <a:extLst>
              <a:ext uri="{FF2B5EF4-FFF2-40B4-BE49-F238E27FC236}">
                <a16:creationId xmlns:a16="http://schemas.microsoft.com/office/drawing/2014/main" id="{CF41AA8D-274B-9D92-CAA2-2F4D4251645A}"/>
              </a:ext>
            </a:extLst>
          </p:cNvPr>
          <p:cNvSpPr>
            <a:spLocks noGrp="1"/>
          </p:cNvSpPr>
          <p:nvPr>
            <p:ph idx="1"/>
          </p:nvPr>
        </p:nvSpPr>
        <p:spPr/>
        <p:txBody>
          <a:bodyPr>
            <a:normAutofit/>
          </a:bodyPr>
          <a:lstStyle/>
          <a:p>
            <a:r>
              <a:rPr lang="en-US" sz="1600" b="1" dirty="0"/>
              <a:t>Goal: </a:t>
            </a:r>
            <a:r>
              <a:rPr lang="en-US" sz="1600" dirty="0"/>
              <a:t>Determine capacity of battery and its variation with respect to operating temperature and load current.</a:t>
            </a:r>
          </a:p>
          <a:p>
            <a:endParaRPr lang="en-US" sz="1600" dirty="0"/>
          </a:p>
          <a:p>
            <a:pPr>
              <a:spcBef>
                <a:spcPts val="600"/>
              </a:spcBef>
              <a:spcAft>
                <a:spcPts val="600"/>
              </a:spcAft>
            </a:pPr>
            <a:r>
              <a:rPr lang="en-US" sz="1600" b="1" dirty="0"/>
              <a:t>Steps</a:t>
            </a:r>
          </a:p>
          <a:p>
            <a:pPr marL="800100" lvl="1" indent="-342900">
              <a:spcBef>
                <a:spcPts val="600"/>
              </a:spcBef>
              <a:spcAft>
                <a:spcPts val="600"/>
              </a:spcAft>
              <a:buFont typeface="+mj-lt"/>
              <a:buAutoNum type="arabicPeriod"/>
            </a:pPr>
            <a:r>
              <a:rPr lang="en-US" sz="1600" dirty="0"/>
              <a:t>Let the battery sit in the test area at the test temperature for one hour to reach thermal equilibrium.</a:t>
            </a:r>
          </a:p>
          <a:p>
            <a:pPr marL="800100" lvl="1" indent="-342900">
              <a:spcBef>
                <a:spcPts val="600"/>
              </a:spcBef>
              <a:spcAft>
                <a:spcPts val="600"/>
              </a:spcAft>
              <a:buFont typeface="+mj-lt"/>
              <a:buAutoNum type="arabicPeriod"/>
            </a:pPr>
            <a:r>
              <a:rPr lang="en-US" sz="1600" dirty="0"/>
              <a:t>Charge the battery fully using a constant current (CC) – constant voltage (CV) charging profile, using (</a:t>
            </a:r>
            <a:r>
              <a:rPr lang="en-US" sz="1600" dirty="0">
                <a:solidFill>
                  <a:srgbClr val="FF0000"/>
                </a:solidFill>
              </a:rPr>
              <a:t>TBD1</a:t>
            </a:r>
            <a:r>
              <a:rPr lang="en-US" sz="1600" dirty="0"/>
              <a:t>) current. Charging stops when CV current reaches a predefined threshold.</a:t>
            </a:r>
          </a:p>
          <a:p>
            <a:pPr marL="800100" lvl="1" indent="-342900">
              <a:spcBef>
                <a:spcPts val="600"/>
              </a:spcBef>
              <a:spcAft>
                <a:spcPts val="600"/>
              </a:spcAft>
              <a:buFont typeface="+mj-lt"/>
              <a:buAutoNum type="arabicPeriod"/>
            </a:pPr>
            <a:r>
              <a:rPr lang="en-US" sz="1600" dirty="0"/>
              <a:t>Let the battery sit in the test area at the test temperature for one hour to reach thermal equilibrium.</a:t>
            </a:r>
          </a:p>
          <a:p>
            <a:pPr marL="800100" lvl="1" indent="-342900">
              <a:spcBef>
                <a:spcPts val="600"/>
              </a:spcBef>
              <a:spcAft>
                <a:spcPts val="600"/>
              </a:spcAft>
              <a:buFont typeface="+mj-lt"/>
              <a:buAutoNum type="arabicPeriod"/>
            </a:pPr>
            <a:r>
              <a:rPr lang="en-US" sz="1600" dirty="0"/>
              <a:t>Discharge the battery completely using (</a:t>
            </a:r>
            <a:r>
              <a:rPr lang="en-US" sz="1600" dirty="0">
                <a:solidFill>
                  <a:srgbClr val="FF0000"/>
                </a:solidFill>
              </a:rPr>
              <a:t>TBD1</a:t>
            </a:r>
            <a:r>
              <a:rPr lang="en-US" sz="1600" dirty="0"/>
              <a:t>) current. Discharge is considered complete once voltage reaches the minimum (</a:t>
            </a:r>
            <a:r>
              <a:rPr lang="en-US" sz="1600" dirty="0">
                <a:solidFill>
                  <a:srgbClr val="FF0000"/>
                </a:solidFill>
              </a:rPr>
              <a:t>TBD</a:t>
            </a:r>
            <a:r>
              <a:rPr lang="en-US" sz="1600" dirty="0"/>
              <a:t>) pack voltage.</a:t>
            </a:r>
          </a:p>
          <a:p>
            <a:pPr marL="800100" lvl="1" indent="-342900">
              <a:spcBef>
                <a:spcPts val="600"/>
              </a:spcBef>
              <a:spcAft>
                <a:spcPts val="600"/>
              </a:spcAft>
              <a:buFont typeface="+mj-lt"/>
              <a:buAutoNum type="arabicPeriod"/>
            </a:pPr>
            <a:r>
              <a:rPr lang="en-US" sz="1600" dirty="0"/>
              <a:t>Let the battery sit in the test area at the test temperature for one hour to reach thermal equilibrium.</a:t>
            </a:r>
          </a:p>
          <a:p>
            <a:pPr marL="800100" lvl="1" indent="-342900">
              <a:spcBef>
                <a:spcPts val="600"/>
              </a:spcBef>
              <a:spcAft>
                <a:spcPts val="600"/>
              </a:spcAft>
              <a:buFont typeface="+mj-lt"/>
              <a:buAutoNum type="arabicPeriod"/>
            </a:pPr>
            <a:r>
              <a:rPr lang="en-US" sz="1600" dirty="0"/>
              <a:t>From the data for each charge and discharge cycle, do “coulomb counting” to compute battery capacity in ampere-hour (Ah). If a current of “x” A discharges the battery in “y” hours, then the computed capacity is “</a:t>
            </a:r>
            <a:r>
              <a:rPr lang="en-US" sz="1600" dirty="0" err="1"/>
              <a:t>xy</a:t>
            </a:r>
            <a:r>
              <a:rPr lang="en-US" sz="1600" dirty="0"/>
              <a:t>” Ah.</a:t>
            </a:r>
          </a:p>
          <a:p>
            <a:pPr marL="800100" lvl="1" indent="-342900">
              <a:spcBef>
                <a:spcPts val="600"/>
              </a:spcBef>
              <a:spcAft>
                <a:spcPts val="600"/>
              </a:spcAft>
              <a:buFont typeface="+mj-lt"/>
              <a:buAutoNum type="arabicPeriod"/>
            </a:pPr>
            <a:r>
              <a:rPr lang="en-US" sz="1600" dirty="0"/>
              <a:t>Repeat steps 2-6 with currents (</a:t>
            </a:r>
            <a:r>
              <a:rPr lang="en-US" sz="1600" dirty="0">
                <a:solidFill>
                  <a:srgbClr val="FF0000"/>
                </a:solidFill>
              </a:rPr>
              <a:t>TBD2</a:t>
            </a:r>
            <a:r>
              <a:rPr lang="en-US" sz="1600" dirty="0"/>
              <a:t>), (</a:t>
            </a:r>
            <a:r>
              <a:rPr lang="en-US" sz="1600" dirty="0">
                <a:solidFill>
                  <a:srgbClr val="FF0000"/>
                </a:solidFill>
              </a:rPr>
              <a:t>TBD3</a:t>
            </a:r>
            <a:r>
              <a:rPr lang="en-US" sz="1600" dirty="0"/>
              <a:t>), (</a:t>
            </a:r>
            <a:r>
              <a:rPr lang="en-US" sz="1600" dirty="0">
                <a:solidFill>
                  <a:srgbClr val="FF0000"/>
                </a:solidFill>
              </a:rPr>
              <a:t>TBD4</a:t>
            </a:r>
            <a:r>
              <a:rPr lang="en-US" sz="1600" dirty="0"/>
              <a:t>),…</a:t>
            </a:r>
          </a:p>
          <a:p>
            <a:pPr marL="800100" lvl="1" indent="-342900">
              <a:spcBef>
                <a:spcPts val="600"/>
              </a:spcBef>
              <a:spcAft>
                <a:spcPts val="600"/>
              </a:spcAft>
              <a:buFont typeface="+mj-lt"/>
              <a:buAutoNum type="arabicPeriod"/>
            </a:pPr>
            <a:r>
              <a:rPr lang="en-US" sz="1600" dirty="0"/>
              <a:t>Repeat steps 2-7 at temperatures (</a:t>
            </a:r>
            <a:r>
              <a:rPr lang="en-US" sz="1600" dirty="0">
                <a:solidFill>
                  <a:srgbClr val="FF0000"/>
                </a:solidFill>
              </a:rPr>
              <a:t>Temp2</a:t>
            </a:r>
            <a:r>
              <a:rPr lang="en-US" sz="1600" dirty="0"/>
              <a:t>), (</a:t>
            </a:r>
            <a:r>
              <a:rPr lang="en-US" sz="1600" dirty="0">
                <a:solidFill>
                  <a:srgbClr val="FF0000"/>
                </a:solidFill>
              </a:rPr>
              <a:t>Temp3</a:t>
            </a:r>
            <a:r>
              <a:rPr lang="en-US" sz="1600" dirty="0"/>
              <a:t>), (</a:t>
            </a:r>
            <a:r>
              <a:rPr lang="en-US" sz="1600" dirty="0">
                <a:solidFill>
                  <a:srgbClr val="FF0000"/>
                </a:solidFill>
              </a:rPr>
              <a:t>Temp4</a:t>
            </a:r>
            <a:r>
              <a:rPr lang="en-US" sz="1600" dirty="0"/>
              <a:t>),…</a:t>
            </a:r>
          </a:p>
          <a:p>
            <a:pPr marL="800100" lvl="1" indent="-342900">
              <a:spcBef>
                <a:spcPts val="600"/>
              </a:spcBef>
              <a:spcAft>
                <a:spcPts val="600"/>
              </a:spcAft>
              <a:buFont typeface="+mj-lt"/>
              <a:buAutoNum type="arabicPeriod"/>
            </a:pPr>
            <a:r>
              <a:rPr lang="en-US" sz="1600" dirty="0"/>
              <a:t>Inspect collected data to see if there is any significant variation of capacity with respect to load current at a given temperature. </a:t>
            </a:r>
          </a:p>
        </p:txBody>
      </p:sp>
      <p:sp>
        <p:nvSpPr>
          <p:cNvPr id="4" name="Date Placeholder 3">
            <a:extLst>
              <a:ext uri="{FF2B5EF4-FFF2-40B4-BE49-F238E27FC236}">
                <a16:creationId xmlns:a16="http://schemas.microsoft.com/office/drawing/2014/main" id="{75A0DDAB-9ECC-1BAA-9390-25876F84A4F3}"/>
              </a:ext>
            </a:extLst>
          </p:cNvPr>
          <p:cNvSpPr>
            <a:spLocks noGrp="1"/>
          </p:cNvSpPr>
          <p:nvPr>
            <p:ph type="dt" sz="half" idx="10"/>
          </p:nvPr>
        </p:nvSpPr>
        <p:spPr/>
        <p:txBody>
          <a:bodyPr/>
          <a:lstStyle/>
          <a:p>
            <a:fld id="{5EA942F5-4539-4C6C-95C4-55E0381C7ACD}" type="datetime1">
              <a:rPr lang="en-US" smtClean="0"/>
              <a:t>8/15/2023</a:t>
            </a:fld>
            <a:endParaRPr lang="en-US"/>
          </a:p>
        </p:txBody>
      </p:sp>
      <p:sp>
        <p:nvSpPr>
          <p:cNvPr id="5" name="Slide Number Placeholder 4">
            <a:extLst>
              <a:ext uri="{FF2B5EF4-FFF2-40B4-BE49-F238E27FC236}">
                <a16:creationId xmlns:a16="http://schemas.microsoft.com/office/drawing/2014/main" id="{E45B51A7-36E4-DFEB-0B29-488206A6158E}"/>
              </a:ext>
            </a:extLst>
          </p:cNvPr>
          <p:cNvSpPr>
            <a:spLocks noGrp="1"/>
          </p:cNvSpPr>
          <p:nvPr>
            <p:ph type="sldNum" sz="quarter" idx="12"/>
          </p:nvPr>
        </p:nvSpPr>
        <p:spPr/>
        <p:txBody>
          <a:bodyPr/>
          <a:lstStyle/>
          <a:p>
            <a:fld id="{4D912754-32A2-4BEA-904B-726C9B4F52E4}" type="slidenum">
              <a:rPr lang="en-US" smtClean="0"/>
              <a:pPr/>
              <a:t>4</a:t>
            </a:fld>
            <a:endParaRPr lang="en-US" dirty="0"/>
          </a:p>
        </p:txBody>
      </p:sp>
      <p:sp>
        <p:nvSpPr>
          <p:cNvPr id="7" name="TextBox 6">
            <a:extLst>
              <a:ext uri="{FF2B5EF4-FFF2-40B4-BE49-F238E27FC236}">
                <a16:creationId xmlns:a16="http://schemas.microsoft.com/office/drawing/2014/main" id="{1F6FD23F-0A06-F3B2-4231-D6B6C48C5BA4}"/>
              </a:ext>
            </a:extLst>
          </p:cNvPr>
          <p:cNvSpPr txBox="1"/>
          <p:nvPr/>
        </p:nvSpPr>
        <p:spPr>
          <a:xfrm>
            <a:off x="7978164" y="5920985"/>
            <a:ext cx="4077600" cy="430887"/>
          </a:xfrm>
          <a:prstGeom prst="rect">
            <a:avLst/>
          </a:prstGeom>
          <a:noFill/>
        </p:spPr>
        <p:txBody>
          <a:bodyPr wrap="square" rtlCol="0">
            <a:spAutoFit/>
          </a:bodyPr>
          <a:lstStyle/>
          <a:p>
            <a:r>
              <a:rPr lang="en-US" sz="1100" dirty="0">
                <a:solidFill>
                  <a:srgbClr val="0070C0"/>
                </a:solidFill>
              </a:rPr>
              <a:t>Store, D.I., “Lifetime Models for Lithium-ion Batteries used in Virtual Power Plant Applications,” PhD. Thesis, Aalborg University, 2014</a:t>
            </a:r>
          </a:p>
        </p:txBody>
      </p:sp>
    </p:spTree>
    <p:extLst>
      <p:ext uri="{BB962C8B-B14F-4D97-AF65-F5344CB8AC3E}">
        <p14:creationId xmlns:p14="http://schemas.microsoft.com/office/powerpoint/2010/main" val="1575628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7FE3-69DC-C262-55EE-7EB91A1842D1}"/>
              </a:ext>
            </a:extLst>
          </p:cNvPr>
          <p:cNvSpPr>
            <a:spLocks noGrp="1"/>
          </p:cNvSpPr>
          <p:nvPr>
            <p:ph type="title"/>
          </p:nvPr>
        </p:nvSpPr>
        <p:spPr/>
        <p:txBody>
          <a:bodyPr/>
          <a:lstStyle/>
          <a:p>
            <a:r>
              <a:rPr lang="en-US" dirty="0"/>
              <a:t>3. Open Circuit Voltage vs. State of Charge Test</a:t>
            </a:r>
          </a:p>
        </p:txBody>
      </p:sp>
      <p:sp>
        <p:nvSpPr>
          <p:cNvPr id="3" name="Content Placeholder 2">
            <a:extLst>
              <a:ext uri="{FF2B5EF4-FFF2-40B4-BE49-F238E27FC236}">
                <a16:creationId xmlns:a16="http://schemas.microsoft.com/office/drawing/2014/main" id="{CF41AA8D-274B-9D92-CAA2-2F4D4251645A}"/>
              </a:ext>
            </a:extLst>
          </p:cNvPr>
          <p:cNvSpPr>
            <a:spLocks noGrp="1"/>
          </p:cNvSpPr>
          <p:nvPr>
            <p:ph idx="1"/>
          </p:nvPr>
        </p:nvSpPr>
        <p:spPr/>
        <p:txBody>
          <a:bodyPr>
            <a:normAutofit/>
          </a:bodyPr>
          <a:lstStyle/>
          <a:p>
            <a:r>
              <a:rPr lang="en-US" sz="1600" b="1" dirty="0"/>
              <a:t>Goal: </a:t>
            </a:r>
            <a:r>
              <a:rPr lang="en-US" sz="1600" dirty="0"/>
              <a:t>Determine the OCV versus SOC (or DOD) characteristic of the battery as a function of temperature.</a:t>
            </a:r>
          </a:p>
          <a:p>
            <a:endParaRPr lang="en-US" sz="1600" dirty="0"/>
          </a:p>
          <a:p>
            <a:pPr>
              <a:spcBef>
                <a:spcPts val="600"/>
              </a:spcBef>
              <a:spcAft>
                <a:spcPts val="600"/>
              </a:spcAft>
            </a:pPr>
            <a:r>
              <a:rPr lang="en-US" sz="1600" b="1" dirty="0"/>
              <a:t>Steps</a:t>
            </a:r>
          </a:p>
          <a:p>
            <a:pPr marL="800100" lvl="1" indent="-342900">
              <a:spcBef>
                <a:spcPts val="600"/>
              </a:spcBef>
              <a:spcAft>
                <a:spcPts val="600"/>
              </a:spcAft>
              <a:buFont typeface="+mj-lt"/>
              <a:buAutoNum type="arabicPeriod"/>
            </a:pPr>
            <a:r>
              <a:rPr lang="en-US" sz="1600" dirty="0"/>
              <a:t>Let the battery sit in the test area at the test temperature for one hour to reach thermal equilibrium.</a:t>
            </a:r>
          </a:p>
          <a:p>
            <a:pPr marL="800100" lvl="1" indent="-342900">
              <a:spcBef>
                <a:spcPts val="600"/>
              </a:spcBef>
              <a:spcAft>
                <a:spcPts val="600"/>
              </a:spcAft>
              <a:buFont typeface="+mj-lt"/>
              <a:buAutoNum type="arabicPeriod"/>
            </a:pPr>
            <a:r>
              <a:rPr lang="en-US" sz="1600" dirty="0"/>
              <a:t>Fully discharge the battery using (</a:t>
            </a:r>
            <a:r>
              <a:rPr lang="en-US" sz="1600" dirty="0">
                <a:solidFill>
                  <a:srgbClr val="FF0000"/>
                </a:solidFill>
              </a:rPr>
              <a:t>TBD</a:t>
            </a:r>
            <a:r>
              <a:rPr lang="en-US" sz="1600" dirty="0"/>
              <a:t>) current. Discharge is considered complete once voltage reaches threshold.</a:t>
            </a:r>
          </a:p>
          <a:p>
            <a:pPr marL="800100" lvl="1" indent="-342900">
              <a:spcBef>
                <a:spcPts val="600"/>
              </a:spcBef>
              <a:spcAft>
                <a:spcPts val="600"/>
              </a:spcAft>
              <a:buFont typeface="+mj-lt"/>
              <a:buAutoNum type="arabicPeriod"/>
            </a:pPr>
            <a:r>
              <a:rPr lang="en-US" sz="1600" dirty="0"/>
              <a:t>Let the battery sit in the test area at the test temperature for one hour to reach thermal equilibrium.</a:t>
            </a:r>
          </a:p>
          <a:p>
            <a:pPr marL="800100" lvl="1" indent="-342900">
              <a:spcBef>
                <a:spcPts val="600"/>
              </a:spcBef>
              <a:spcAft>
                <a:spcPts val="600"/>
              </a:spcAft>
              <a:buFont typeface="+mj-lt"/>
              <a:buAutoNum type="arabicPeriod"/>
            </a:pPr>
            <a:r>
              <a:rPr lang="en-US" sz="1600" dirty="0"/>
              <a:t>Charge the battery using (</a:t>
            </a:r>
            <a:r>
              <a:rPr lang="en-US" sz="1600" dirty="0">
                <a:solidFill>
                  <a:srgbClr val="FF0000"/>
                </a:solidFill>
              </a:rPr>
              <a:t>TBD</a:t>
            </a:r>
            <a:r>
              <a:rPr lang="en-US" sz="1600" dirty="0"/>
              <a:t>) current for 5% SOC.</a:t>
            </a:r>
          </a:p>
          <a:p>
            <a:pPr marL="800100" lvl="1" indent="-342900">
              <a:spcBef>
                <a:spcPts val="600"/>
              </a:spcBef>
              <a:spcAft>
                <a:spcPts val="600"/>
              </a:spcAft>
              <a:buFont typeface="+mj-lt"/>
              <a:buAutoNum type="arabicPeriod"/>
            </a:pPr>
            <a:r>
              <a:rPr lang="en-US" sz="1600" dirty="0"/>
              <a:t>Let the battery sit in the test area at the test temperature for one hour to reach thermal equilibrium. Measure the voltage after one hour. This is  the OCV for this particular SOC.</a:t>
            </a:r>
          </a:p>
          <a:p>
            <a:pPr marL="800100" lvl="1" indent="-342900">
              <a:spcBef>
                <a:spcPts val="600"/>
              </a:spcBef>
              <a:spcAft>
                <a:spcPts val="600"/>
              </a:spcAft>
              <a:buFont typeface="+mj-lt"/>
              <a:buAutoNum type="arabicPeriod"/>
            </a:pPr>
            <a:r>
              <a:rPr lang="en-US" sz="1600" dirty="0"/>
              <a:t>Repeat steps 4-5 until the battery is fully charged.</a:t>
            </a:r>
          </a:p>
          <a:p>
            <a:pPr marL="800100" lvl="1" indent="-342900">
              <a:spcBef>
                <a:spcPts val="600"/>
              </a:spcBef>
              <a:spcAft>
                <a:spcPts val="600"/>
              </a:spcAft>
              <a:buFont typeface="+mj-lt"/>
              <a:buAutoNum type="arabicPeriod"/>
            </a:pPr>
            <a:r>
              <a:rPr lang="en-US" sz="1600" dirty="0"/>
              <a:t>Discharge the battery using (</a:t>
            </a:r>
            <a:r>
              <a:rPr lang="en-US" sz="1600" dirty="0">
                <a:solidFill>
                  <a:srgbClr val="FF0000"/>
                </a:solidFill>
              </a:rPr>
              <a:t>TBD</a:t>
            </a:r>
            <a:r>
              <a:rPr lang="en-US" sz="1600" dirty="0"/>
              <a:t>) current for 5% SOC.</a:t>
            </a:r>
          </a:p>
          <a:p>
            <a:pPr marL="800100" lvl="1" indent="-342900">
              <a:spcBef>
                <a:spcPts val="600"/>
              </a:spcBef>
              <a:spcAft>
                <a:spcPts val="600"/>
              </a:spcAft>
              <a:buFont typeface="+mj-lt"/>
              <a:buAutoNum type="arabicPeriod"/>
            </a:pPr>
            <a:r>
              <a:rPr lang="en-US" sz="1600" dirty="0"/>
              <a:t>Let the battery sit in the test area at the test temperature for one hour to reach thermal equilibrium. Measure the voltage after one hour. This is  the OCV for this particular SOC.</a:t>
            </a:r>
          </a:p>
          <a:p>
            <a:pPr marL="800100" lvl="1" indent="-342900">
              <a:spcBef>
                <a:spcPts val="600"/>
              </a:spcBef>
              <a:spcAft>
                <a:spcPts val="600"/>
              </a:spcAft>
              <a:buFont typeface="+mj-lt"/>
              <a:buAutoNum type="arabicPeriod"/>
            </a:pPr>
            <a:r>
              <a:rPr lang="en-US" sz="1600" dirty="0"/>
              <a:t>Repeat steps 7-8 until the battery is fully discharged.</a:t>
            </a:r>
          </a:p>
          <a:p>
            <a:pPr marL="800100" lvl="1" indent="-342900">
              <a:spcBef>
                <a:spcPts val="600"/>
              </a:spcBef>
              <a:spcAft>
                <a:spcPts val="600"/>
              </a:spcAft>
              <a:buFont typeface="+mj-lt"/>
              <a:buAutoNum type="arabicPeriod"/>
            </a:pPr>
            <a:r>
              <a:rPr lang="en-US" sz="1600" dirty="0"/>
              <a:t>Repeat steps 1-9 at other test temperatures to capture the effect of temperature on OCV vs. SOC characteristic.</a:t>
            </a:r>
          </a:p>
        </p:txBody>
      </p:sp>
      <p:sp>
        <p:nvSpPr>
          <p:cNvPr id="4" name="Date Placeholder 3">
            <a:extLst>
              <a:ext uri="{FF2B5EF4-FFF2-40B4-BE49-F238E27FC236}">
                <a16:creationId xmlns:a16="http://schemas.microsoft.com/office/drawing/2014/main" id="{75A0DDAB-9ECC-1BAA-9390-25876F84A4F3}"/>
              </a:ext>
            </a:extLst>
          </p:cNvPr>
          <p:cNvSpPr>
            <a:spLocks noGrp="1"/>
          </p:cNvSpPr>
          <p:nvPr>
            <p:ph type="dt" sz="half" idx="10"/>
          </p:nvPr>
        </p:nvSpPr>
        <p:spPr/>
        <p:txBody>
          <a:bodyPr/>
          <a:lstStyle/>
          <a:p>
            <a:fld id="{5EA942F5-4539-4C6C-95C4-55E0381C7ACD}" type="datetime1">
              <a:rPr lang="en-US" smtClean="0"/>
              <a:t>8/15/2023</a:t>
            </a:fld>
            <a:endParaRPr lang="en-US"/>
          </a:p>
        </p:txBody>
      </p:sp>
      <p:sp>
        <p:nvSpPr>
          <p:cNvPr id="5" name="Slide Number Placeholder 4">
            <a:extLst>
              <a:ext uri="{FF2B5EF4-FFF2-40B4-BE49-F238E27FC236}">
                <a16:creationId xmlns:a16="http://schemas.microsoft.com/office/drawing/2014/main" id="{E45B51A7-36E4-DFEB-0B29-488206A6158E}"/>
              </a:ext>
            </a:extLst>
          </p:cNvPr>
          <p:cNvSpPr>
            <a:spLocks noGrp="1"/>
          </p:cNvSpPr>
          <p:nvPr>
            <p:ph type="sldNum" sz="quarter" idx="12"/>
          </p:nvPr>
        </p:nvSpPr>
        <p:spPr/>
        <p:txBody>
          <a:bodyPr/>
          <a:lstStyle/>
          <a:p>
            <a:fld id="{4D912754-32A2-4BEA-904B-726C9B4F52E4}" type="slidenum">
              <a:rPr lang="en-US" smtClean="0"/>
              <a:pPr/>
              <a:t>5</a:t>
            </a:fld>
            <a:endParaRPr lang="en-US" dirty="0"/>
          </a:p>
        </p:txBody>
      </p:sp>
      <p:sp>
        <p:nvSpPr>
          <p:cNvPr id="6" name="TextBox 5">
            <a:extLst>
              <a:ext uri="{FF2B5EF4-FFF2-40B4-BE49-F238E27FC236}">
                <a16:creationId xmlns:a16="http://schemas.microsoft.com/office/drawing/2014/main" id="{503656DC-E44B-07F9-89C9-C901286FC38C}"/>
              </a:ext>
            </a:extLst>
          </p:cNvPr>
          <p:cNvSpPr txBox="1"/>
          <p:nvPr/>
        </p:nvSpPr>
        <p:spPr>
          <a:xfrm>
            <a:off x="7978164" y="5920985"/>
            <a:ext cx="4077600" cy="430887"/>
          </a:xfrm>
          <a:prstGeom prst="rect">
            <a:avLst/>
          </a:prstGeom>
          <a:noFill/>
        </p:spPr>
        <p:txBody>
          <a:bodyPr wrap="square" rtlCol="0">
            <a:spAutoFit/>
          </a:bodyPr>
          <a:lstStyle/>
          <a:p>
            <a:r>
              <a:rPr lang="en-US" sz="1100" dirty="0">
                <a:solidFill>
                  <a:srgbClr val="0070C0"/>
                </a:solidFill>
              </a:rPr>
              <a:t>Store, D.I., “Lifetime Models for Lithium-ion Batteries used in Virtual Power Plant Applications,” PhD. Thesis, Aalborg University, 2014</a:t>
            </a:r>
          </a:p>
        </p:txBody>
      </p:sp>
    </p:spTree>
    <p:extLst>
      <p:ext uri="{BB962C8B-B14F-4D97-AF65-F5344CB8AC3E}">
        <p14:creationId xmlns:p14="http://schemas.microsoft.com/office/powerpoint/2010/main" val="391041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7FE3-69DC-C262-55EE-7EB91A1842D1}"/>
              </a:ext>
            </a:extLst>
          </p:cNvPr>
          <p:cNvSpPr>
            <a:spLocks noGrp="1"/>
          </p:cNvSpPr>
          <p:nvPr>
            <p:ph type="title"/>
          </p:nvPr>
        </p:nvSpPr>
        <p:spPr/>
        <p:txBody>
          <a:bodyPr/>
          <a:lstStyle/>
          <a:p>
            <a:r>
              <a:rPr lang="en-US" dirty="0"/>
              <a:t>4. Internal Resistance vs. State of Charge Test</a:t>
            </a:r>
          </a:p>
        </p:txBody>
      </p:sp>
      <p:sp>
        <p:nvSpPr>
          <p:cNvPr id="3" name="Content Placeholder 2">
            <a:extLst>
              <a:ext uri="{FF2B5EF4-FFF2-40B4-BE49-F238E27FC236}">
                <a16:creationId xmlns:a16="http://schemas.microsoft.com/office/drawing/2014/main" id="{CF41AA8D-274B-9D92-CAA2-2F4D4251645A}"/>
              </a:ext>
            </a:extLst>
          </p:cNvPr>
          <p:cNvSpPr>
            <a:spLocks noGrp="1"/>
          </p:cNvSpPr>
          <p:nvPr>
            <p:ph idx="1"/>
          </p:nvPr>
        </p:nvSpPr>
        <p:spPr/>
        <p:txBody>
          <a:bodyPr>
            <a:normAutofit/>
          </a:bodyPr>
          <a:lstStyle/>
          <a:p>
            <a:r>
              <a:rPr lang="en-US" sz="1600" b="1" dirty="0"/>
              <a:t>Goal: </a:t>
            </a:r>
            <a:r>
              <a:rPr lang="en-US" sz="1600" dirty="0"/>
              <a:t>Determine the OCV versus SOC (or DOD) characteristic of the battery as a function of temperature.</a:t>
            </a:r>
          </a:p>
          <a:p>
            <a:endParaRPr lang="en-US" sz="1600" dirty="0"/>
          </a:p>
          <a:p>
            <a:pPr>
              <a:spcBef>
                <a:spcPts val="600"/>
              </a:spcBef>
              <a:spcAft>
                <a:spcPts val="600"/>
              </a:spcAft>
            </a:pPr>
            <a:r>
              <a:rPr lang="en-US" sz="1600" b="1" dirty="0"/>
              <a:t>Steps</a:t>
            </a:r>
          </a:p>
          <a:p>
            <a:pPr marL="800100" lvl="1" indent="-342900">
              <a:spcBef>
                <a:spcPts val="600"/>
              </a:spcBef>
              <a:spcAft>
                <a:spcPts val="600"/>
              </a:spcAft>
              <a:buFont typeface="+mj-lt"/>
              <a:buAutoNum type="arabicPeriod"/>
            </a:pPr>
            <a:r>
              <a:rPr lang="en-US" sz="1600" dirty="0"/>
              <a:t>Let the battery sit in the test area at the test temperature for one hour to reach thermal equilibrium.</a:t>
            </a:r>
          </a:p>
          <a:p>
            <a:pPr marL="800100" lvl="1" indent="-342900">
              <a:spcBef>
                <a:spcPts val="600"/>
              </a:spcBef>
              <a:spcAft>
                <a:spcPts val="600"/>
              </a:spcAft>
              <a:buFont typeface="+mj-lt"/>
              <a:buAutoNum type="arabicPeriod"/>
            </a:pPr>
            <a:r>
              <a:rPr lang="en-US" sz="1600" dirty="0"/>
              <a:t>Fully discharge the battery using (</a:t>
            </a:r>
            <a:r>
              <a:rPr lang="en-US" sz="1600" dirty="0">
                <a:solidFill>
                  <a:srgbClr val="FF0000"/>
                </a:solidFill>
              </a:rPr>
              <a:t>TBD</a:t>
            </a:r>
            <a:r>
              <a:rPr lang="en-US" sz="1600" dirty="0"/>
              <a:t>) current. Discharge is considered complete once voltage reaches threshold.</a:t>
            </a:r>
          </a:p>
          <a:p>
            <a:pPr marL="800100" lvl="1" indent="-342900">
              <a:spcBef>
                <a:spcPts val="600"/>
              </a:spcBef>
              <a:spcAft>
                <a:spcPts val="600"/>
              </a:spcAft>
              <a:buFont typeface="+mj-lt"/>
              <a:buAutoNum type="arabicPeriod"/>
            </a:pPr>
            <a:r>
              <a:rPr lang="en-US" sz="1600" dirty="0"/>
              <a:t>Let the battery sit in the test area at the test temperature for one hour to reach thermal equilibrium.</a:t>
            </a:r>
          </a:p>
          <a:p>
            <a:pPr marL="800100" lvl="1" indent="-342900">
              <a:spcBef>
                <a:spcPts val="600"/>
              </a:spcBef>
              <a:spcAft>
                <a:spcPts val="600"/>
              </a:spcAft>
              <a:buFont typeface="+mj-lt"/>
              <a:buAutoNum type="arabicPeriod"/>
            </a:pPr>
            <a:r>
              <a:rPr lang="en-US" sz="1600" dirty="0"/>
              <a:t>Charge the battery using (</a:t>
            </a:r>
            <a:r>
              <a:rPr lang="en-US" sz="1600" dirty="0">
                <a:solidFill>
                  <a:srgbClr val="FF0000"/>
                </a:solidFill>
              </a:rPr>
              <a:t>TBD</a:t>
            </a:r>
            <a:r>
              <a:rPr lang="en-US" sz="1600" dirty="0"/>
              <a:t>) current for 5% SOC.</a:t>
            </a:r>
          </a:p>
          <a:p>
            <a:pPr marL="800100" lvl="1" indent="-342900">
              <a:spcBef>
                <a:spcPts val="600"/>
              </a:spcBef>
              <a:spcAft>
                <a:spcPts val="600"/>
              </a:spcAft>
              <a:buFont typeface="+mj-lt"/>
              <a:buAutoNum type="arabicPeriod"/>
            </a:pPr>
            <a:r>
              <a:rPr lang="en-US" sz="1600" dirty="0"/>
              <a:t>Let the battery sit in the test area at the test temperature for one hour to reach thermal equilibrium.</a:t>
            </a:r>
          </a:p>
          <a:p>
            <a:pPr marL="800100" lvl="1" indent="-342900">
              <a:spcBef>
                <a:spcPts val="600"/>
              </a:spcBef>
              <a:spcAft>
                <a:spcPts val="600"/>
              </a:spcAft>
              <a:buFont typeface="+mj-lt"/>
              <a:buAutoNum type="arabicPeriod"/>
            </a:pPr>
            <a:r>
              <a:rPr lang="en-US" sz="1600" dirty="0"/>
              <a:t>Apply the pulse profile (see following slide) to gather data for computing internal resistance.</a:t>
            </a:r>
          </a:p>
          <a:p>
            <a:pPr marL="800100" lvl="1" indent="-342900">
              <a:spcBef>
                <a:spcPts val="600"/>
              </a:spcBef>
              <a:spcAft>
                <a:spcPts val="600"/>
              </a:spcAft>
              <a:buFont typeface="+mj-lt"/>
              <a:buAutoNum type="arabicPeriod"/>
            </a:pPr>
            <a:r>
              <a:rPr lang="en-US" sz="1600" dirty="0"/>
              <a:t>Repeat steps 4 to 6 for all SOCs (in increments of 5%) until the battery is fully charged.</a:t>
            </a:r>
          </a:p>
          <a:p>
            <a:pPr marL="800100" lvl="1" indent="-342900">
              <a:spcBef>
                <a:spcPts val="600"/>
              </a:spcBef>
              <a:spcAft>
                <a:spcPts val="600"/>
              </a:spcAft>
              <a:buFont typeface="+mj-lt"/>
              <a:buAutoNum type="arabicPeriod"/>
            </a:pPr>
            <a:r>
              <a:rPr lang="en-US" sz="1600" dirty="0"/>
              <a:t>Repeat steps 1-7 at other test temperatures to capture the effect of temperature on resistance vs. SOC.</a:t>
            </a:r>
          </a:p>
        </p:txBody>
      </p:sp>
      <p:sp>
        <p:nvSpPr>
          <p:cNvPr id="4" name="Date Placeholder 3">
            <a:extLst>
              <a:ext uri="{FF2B5EF4-FFF2-40B4-BE49-F238E27FC236}">
                <a16:creationId xmlns:a16="http://schemas.microsoft.com/office/drawing/2014/main" id="{75A0DDAB-9ECC-1BAA-9390-25876F84A4F3}"/>
              </a:ext>
            </a:extLst>
          </p:cNvPr>
          <p:cNvSpPr>
            <a:spLocks noGrp="1"/>
          </p:cNvSpPr>
          <p:nvPr>
            <p:ph type="dt" sz="half" idx="10"/>
          </p:nvPr>
        </p:nvSpPr>
        <p:spPr/>
        <p:txBody>
          <a:bodyPr/>
          <a:lstStyle/>
          <a:p>
            <a:fld id="{5EA942F5-4539-4C6C-95C4-55E0381C7ACD}" type="datetime1">
              <a:rPr lang="en-US" smtClean="0"/>
              <a:t>8/15/2023</a:t>
            </a:fld>
            <a:endParaRPr lang="en-US"/>
          </a:p>
        </p:txBody>
      </p:sp>
      <p:sp>
        <p:nvSpPr>
          <p:cNvPr id="5" name="Slide Number Placeholder 4">
            <a:extLst>
              <a:ext uri="{FF2B5EF4-FFF2-40B4-BE49-F238E27FC236}">
                <a16:creationId xmlns:a16="http://schemas.microsoft.com/office/drawing/2014/main" id="{E45B51A7-36E4-DFEB-0B29-488206A6158E}"/>
              </a:ext>
            </a:extLst>
          </p:cNvPr>
          <p:cNvSpPr>
            <a:spLocks noGrp="1"/>
          </p:cNvSpPr>
          <p:nvPr>
            <p:ph type="sldNum" sz="quarter" idx="12"/>
          </p:nvPr>
        </p:nvSpPr>
        <p:spPr/>
        <p:txBody>
          <a:bodyPr/>
          <a:lstStyle/>
          <a:p>
            <a:fld id="{4D912754-32A2-4BEA-904B-726C9B4F52E4}" type="slidenum">
              <a:rPr lang="en-US" smtClean="0"/>
              <a:pPr/>
              <a:t>6</a:t>
            </a:fld>
            <a:endParaRPr lang="en-US" dirty="0"/>
          </a:p>
        </p:txBody>
      </p:sp>
      <p:sp>
        <p:nvSpPr>
          <p:cNvPr id="6" name="TextBox 5">
            <a:extLst>
              <a:ext uri="{FF2B5EF4-FFF2-40B4-BE49-F238E27FC236}">
                <a16:creationId xmlns:a16="http://schemas.microsoft.com/office/drawing/2014/main" id="{1D71A7C6-61CD-F0DD-9865-CE68439ABC76}"/>
              </a:ext>
            </a:extLst>
          </p:cNvPr>
          <p:cNvSpPr txBox="1"/>
          <p:nvPr/>
        </p:nvSpPr>
        <p:spPr>
          <a:xfrm>
            <a:off x="7978164" y="5920985"/>
            <a:ext cx="4077600" cy="430887"/>
          </a:xfrm>
          <a:prstGeom prst="rect">
            <a:avLst/>
          </a:prstGeom>
          <a:noFill/>
        </p:spPr>
        <p:txBody>
          <a:bodyPr wrap="square" rtlCol="0">
            <a:spAutoFit/>
          </a:bodyPr>
          <a:lstStyle/>
          <a:p>
            <a:r>
              <a:rPr lang="en-US" sz="1100" dirty="0">
                <a:solidFill>
                  <a:srgbClr val="0070C0"/>
                </a:solidFill>
              </a:rPr>
              <a:t>Store, D.I., “Lifetime Models for Lithium-ion Batteries used in Virtual Power Plant Applications,” PhD. Thesis, Aalborg University, 2014</a:t>
            </a:r>
          </a:p>
        </p:txBody>
      </p:sp>
    </p:spTree>
    <p:extLst>
      <p:ext uri="{BB962C8B-B14F-4D97-AF65-F5344CB8AC3E}">
        <p14:creationId xmlns:p14="http://schemas.microsoft.com/office/powerpoint/2010/main" val="151309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7FE3-69DC-C262-55EE-7EB91A1842D1}"/>
              </a:ext>
            </a:extLst>
          </p:cNvPr>
          <p:cNvSpPr>
            <a:spLocks noGrp="1"/>
          </p:cNvSpPr>
          <p:nvPr>
            <p:ph type="title"/>
          </p:nvPr>
        </p:nvSpPr>
        <p:spPr/>
        <p:txBody>
          <a:bodyPr/>
          <a:lstStyle/>
          <a:p>
            <a:r>
              <a:rPr lang="en-US" dirty="0"/>
              <a:t>4. Internal Resistance vs. State of Charge Test</a:t>
            </a:r>
          </a:p>
        </p:txBody>
      </p:sp>
      <p:sp>
        <p:nvSpPr>
          <p:cNvPr id="3" name="Content Placeholder 2">
            <a:extLst>
              <a:ext uri="{FF2B5EF4-FFF2-40B4-BE49-F238E27FC236}">
                <a16:creationId xmlns:a16="http://schemas.microsoft.com/office/drawing/2014/main" id="{CF41AA8D-274B-9D92-CAA2-2F4D4251645A}"/>
              </a:ext>
            </a:extLst>
          </p:cNvPr>
          <p:cNvSpPr>
            <a:spLocks noGrp="1"/>
          </p:cNvSpPr>
          <p:nvPr>
            <p:ph idx="1"/>
          </p:nvPr>
        </p:nvSpPr>
        <p:spPr/>
        <p:txBody>
          <a:bodyPr>
            <a:normAutofit/>
          </a:bodyPr>
          <a:lstStyle/>
          <a:p>
            <a:r>
              <a:rPr lang="en-US" sz="1600" dirty="0"/>
              <a:t>The dynamic (transient) part of the response is captured</a:t>
            </a:r>
            <a:br>
              <a:rPr lang="en-US" sz="1600" dirty="0"/>
            </a:br>
            <a:r>
              <a:rPr lang="en-US" sz="1600" dirty="0"/>
              <a:t>using the R-C paid in the battery equivalent circuit model</a:t>
            </a:r>
          </a:p>
          <a:p>
            <a:endParaRPr lang="en-US" sz="1600" dirty="0"/>
          </a:p>
          <a:p>
            <a:r>
              <a:rPr lang="en-US" sz="1600" i="1" dirty="0"/>
              <a:t>Not</a:t>
            </a:r>
            <a:r>
              <a:rPr lang="en-US" sz="1600" dirty="0"/>
              <a:t> accounting for this is actually </a:t>
            </a:r>
            <a:r>
              <a:rPr lang="en-US" sz="1600" i="1" dirty="0"/>
              <a:t>more </a:t>
            </a:r>
            <a:r>
              <a:rPr lang="en-US" sz="1600" dirty="0"/>
              <a:t> conservative from</a:t>
            </a:r>
            <a:br>
              <a:rPr lang="en-US" sz="1600" dirty="0"/>
            </a:br>
            <a:r>
              <a:rPr lang="en-US" sz="1600" dirty="0"/>
              <a:t>the standpoint of battery sizing.</a:t>
            </a:r>
            <a:endParaRPr lang="en-US" sz="1600" i="1" dirty="0"/>
          </a:p>
        </p:txBody>
      </p:sp>
      <p:sp>
        <p:nvSpPr>
          <p:cNvPr id="4" name="Date Placeholder 3">
            <a:extLst>
              <a:ext uri="{FF2B5EF4-FFF2-40B4-BE49-F238E27FC236}">
                <a16:creationId xmlns:a16="http://schemas.microsoft.com/office/drawing/2014/main" id="{75A0DDAB-9ECC-1BAA-9390-25876F84A4F3}"/>
              </a:ext>
            </a:extLst>
          </p:cNvPr>
          <p:cNvSpPr>
            <a:spLocks noGrp="1"/>
          </p:cNvSpPr>
          <p:nvPr>
            <p:ph type="dt" sz="half" idx="10"/>
          </p:nvPr>
        </p:nvSpPr>
        <p:spPr/>
        <p:txBody>
          <a:bodyPr/>
          <a:lstStyle/>
          <a:p>
            <a:fld id="{5EA942F5-4539-4C6C-95C4-55E0381C7ACD}" type="datetime1">
              <a:rPr lang="en-US" smtClean="0"/>
              <a:t>8/15/2023</a:t>
            </a:fld>
            <a:endParaRPr lang="en-US"/>
          </a:p>
        </p:txBody>
      </p:sp>
      <p:sp>
        <p:nvSpPr>
          <p:cNvPr id="5" name="Slide Number Placeholder 4">
            <a:extLst>
              <a:ext uri="{FF2B5EF4-FFF2-40B4-BE49-F238E27FC236}">
                <a16:creationId xmlns:a16="http://schemas.microsoft.com/office/drawing/2014/main" id="{E45B51A7-36E4-DFEB-0B29-488206A6158E}"/>
              </a:ext>
            </a:extLst>
          </p:cNvPr>
          <p:cNvSpPr>
            <a:spLocks noGrp="1"/>
          </p:cNvSpPr>
          <p:nvPr>
            <p:ph type="sldNum" sz="quarter" idx="12"/>
          </p:nvPr>
        </p:nvSpPr>
        <p:spPr/>
        <p:txBody>
          <a:bodyPr/>
          <a:lstStyle/>
          <a:p>
            <a:fld id="{4D912754-32A2-4BEA-904B-726C9B4F52E4}" type="slidenum">
              <a:rPr lang="en-US" smtClean="0"/>
              <a:pPr/>
              <a:t>7</a:t>
            </a:fld>
            <a:endParaRPr lang="en-US" dirty="0"/>
          </a:p>
        </p:txBody>
      </p:sp>
      <p:pic>
        <p:nvPicPr>
          <p:cNvPr id="7" name="Picture 6">
            <a:extLst>
              <a:ext uri="{FF2B5EF4-FFF2-40B4-BE49-F238E27FC236}">
                <a16:creationId xmlns:a16="http://schemas.microsoft.com/office/drawing/2014/main" id="{765799BB-9CBD-ED4A-2738-8B7504ACF750}"/>
              </a:ext>
            </a:extLst>
          </p:cNvPr>
          <p:cNvPicPr>
            <a:picLocks noChangeAspect="1"/>
          </p:cNvPicPr>
          <p:nvPr/>
        </p:nvPicPr>
        <p:blipFill>
          <a:blip r:embed="rId2"/>
          <a:stretch>
            <a:fillRect/>
          </a:stretch>
        </p:blipFill>
        <p:spPr>
          <a:xfrm>
            <a:off x="6181344" y="917236"/>
            <a:ext cx="5679302" cy="2926532"/>
          </a:xfrm>
          <a:prstGeom prst="rect">
            <a:avLst/>
          </a:prstGeom>
        </p:spPr>
      </p:pic>
      <p:pic>
        <p:nvPicPr>
          <p:cNvPr id="9" name="Picture 8">
            <a:extLst>
              <a:ext uri="{FF2B5EF4-FFF2-40B4-BE49-F238E27FC236}">
                <a16:creationId xmlns:a16="http://schemas.microsoft.com/office/drawing/2014/main" id="{5633F54B-B97E-F195-BDA9-CAD6CDB5013E}"/>
              </a:ext>
            </a:extLst>
          </p:cNvPr>
          <p:cNvPicPr>
            <a:picLocks noChangeAspect="1"/>
          </p:cNvPicPr>
          <p:nvPr/>
        </p:nvPicPr>
        <p:blipFill>
          <a:blip r:embed="rId3"/>
          <a:stretch>
            <a:fillRect/>
          </a:stretch>
        </p:blipFill>
        <p:spPr>
          <a:xfrm>
            <a:off x="1652158" y="2380502"/>
            <a:ext cx="3019846" cy="2734057"/>
          </a:xfrm>
          <a:prstGeom prst="rect">
            <a:avLst/>
          </a:prstGeom>
        </p:spPr>
      </p:pic>
      <p:pic>
        <p:nvPicPr>
          <p:cNvPr id="11" name="Picture 10">
            <a:extLst>
              <a:ext uri="{FF2B5EF4-FFF2-40B4-BE49-F238E27FC236}">
                <a16:creationId xmlns:a16="http://schemas.microsoft.com/office/drawing/2014/main" id="{B836C218-BCE6-B61E-7CFA-05BB1D193DCE}"/>
              </a:ext>
            </a:extLst>
          </p:cNvPr>
          <p:cNvPicPr>
            <a:picLocks noChangeAspect="1"/>
          </p:cNvPicPr>
          <p:nvPr/>
        </p:nvPicPr>
        <p:blipFill>
          <a:blip r:embed="rId4"/>
          <a:stretch>
            <a:fillRect/>
          </a:stretch>
        </p:blipFill>
        <p:spPr>
          <a:xfrm>
            <a:off x="1847710" y="5350940"/>
            <a:ext cx="2095792" cy="695422"/>
          </a:xfrm>
          <a:prstGeom prst="rect">
            <a:avLst/>
          </a:prstGeom>
        </p:spPr>
      </p:pic>
      <p:sp>
        <p:nvSpPr>
          <p:cNvPr id="13" name="TextBox 12">
            <a:extLst>
              <a:ext uri="{FF2B5EF4-FFF2-40B4-BE49-F238E27FC236}">
                <a16:creationId xmlns:a16="http://schemas.microsoft.com/office/drawing/2014/main" id="{128DECD0-4921-8290-326D-FEFCDCA35877}"/>
              </a:ext>
            </a:extLst>
          </p:cNvPr>
          <p:cNvSpPr txBox="1"/>
          <p:nvPr/>
        </p:nvSpPr>
        <p:spPr>
          <a:xfrm>
            <a:off x="6876727" y="4079966"/>
            <a:ext cx="4288536" cy="923330"/>
          </a:xfrm>
          <a:prstGeom prst="rect">
            <a:avLst/>
          </a:prstGeom>
          <a:noFill/>
        </p:spPr>
        <p:txBody>
          <a:bodyPr wrap="square" rtlCol="0">
            <a:spAutoFit/>
          </a:bodyPr>
          <a:lstStyle/>
          <a:p>
            <a:r>
              <a:rPr lang="en-US" dirty="0"/>
              <a:t>Current pulses last for 18 seconds</a:t>
            </a:r>
          </a:p>
          <a:p>
            <a:endParaRPr lang="en-US" dirty="0"/>
          </a:p>
          <a:p>
            <a:r>
              <a:rPr lang="en-US" dirty="0"/>
              <a:t>Time between pulses is 15 minutes</a:t>
            </a:r>
          </a:p>
        </p:txBody>
      </p:sp>
      <p:sp>
        <p:nvSpPr>
          <p:cNvPr id="14" name="TextBox 13">
            <a:extLst>
              <a:ext uri="{FF2B5EF4-FFF2-40B4-BE49-F238E27FC236}">
                <a16:creationId xmlns:a16="http://schemas.microsoft.com/office/drawing/2014/main" id="{5071EC3B-0C97-6AD8-4FC4-DBD7B7A3602A}"/>
              </a:ext>
            </a:extLst>
          </p:cNvPr>
          <p:cNvSpPr txBox="1"/>
          <p:nvPr/>
        </p:nvSpPr>
        <p:spPr>
          <a:xfrm>
            <a:off x="7978164" y="5920985"/>
            <a:ext cx="4077600" cy="430887"/>
          </a:xfrm>
          <a:prstGeom prst="rect">
            <a:avLst/>
          </a:prstGeom>
          <a:noFill/>
        </p:spPr>
        <p:txBody>
          <a:bodyPr wrap="square" rtlCol="0">
            <a:spAutoFit/>
          </a:bodyPr>
          <a:lstStyle/>
          <a:p>
            <a:r>
              <a:rPr lang="en-US" sz="1100" dirty="0">
                <a:solidFill>
                  <a:srgbClr val="0070C0"/>
                </a:solidFill>
              </a:rPr>
              <a:t>Store, D.I., “Lifetime Models for Lithium-ion Batteries used in Virtual Power Plant Applications,” PhD. Thesis, Aalborg University, 2014</a:t>
            </a:r>
          </a:p>
        </p:txBody>
      </p:sp>
    </p:spTree>
    <p:extLst>
      <p:ext uri="{BB962C8B-B14F-4D97-AF65-F5344CB8AC3E}">
        <p14:creationId xmlns:p14="http://schemas.microsoft.com/office/powerpoint/2010/main" val="3719380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7CDE-23E8-C07D-12D5-3EC47FA7E41E}"/>
              </a:ext>
            </a:extLst>
          </p:cNvPr>
          <p:cNvSpPr>
            <a:spLocks noGrp="1"/>
          </p:cNvSpPr>
          <p:nvPr>
            <p:ph type="title"/>
          </p:nvPr>
        </p:nvSpPr>
        <p:spPr/>
        <p:txBody>
          <a:bodyPr/>
          <a:lstStyle/>
          <a:p>
            <a:r>
              <a:rPr lang="en-US" dirty="0"/>
              <a:t>Battery Equivalent Circuit Simulink Model</a:t>
            </a:r>
          </a:p>
        </p:txBody>
      </p:sp>
      <p:sp>
        <p:nvSpPr>
          <p:cNvPr id="4" name="Date Placeholder 3">
            <a:extLst>
              <a:ext uri="{FF2B5EF4-FFF2-40B4-BE49-F238E27FC236}">
                <a16:creationId xmlns:a16="http://schemas.microsoft.com/office/drawing/2014/main" id="{5611599A-30C7-E8AF-AC3D-1F032DF0CCBA}"/>
              </a:ext>
            </a:extLst>
          </p:cNvPr>
          <p:cNvSpPr>
            <a:spLocks noGrp="1"/>
          </p:cNvSpPr>
          <p:nvPr>
            <p:ph type="dt" sz="half" idx="10"/>
          </p:nvPr>
        </p:nvSpPr>
        <p:spPr/>
        <p:txBody>
          <a:bodyPr/>
          <a:lstStyle/>
          <a:p>
            <a:fld id="{5EA942F5-4539-4C6C-95C4-55E0381C7ACD}" type="datetime1">
              <a:rPr lang="en-US" smtClean="0"/>
              <a:t>8/15/2023</a:t>
            </a:fld>
            <a:endParaRPr lang="en-US"/>
          </a:p>
        </p:txBody>
      </p:sp>
      <p:sp>
        <p:nvSpPr>
          <p:cNvPr id="5" name="Slide Number Placeholder 4">
            <a:extLst>
              <a:ext uri="{FF2B5EF4-FFF2-40B4-BE49-F238E27FC236}">
                <a16:creationId xmlns:a16="http://schemas.microsoft.com/office/drawing/2014/main" id="{006EEF8A-E76D-FA18-E776-423D6E62824F}"/>
              </a:ext>
            </a:extLst>
          </p:cNvPr>
          <p:cNvSpPr>
            <a:spLocks noGrp="1"/>
          </p:cNvSpPr>
          <p:nvPr>
            <p:ph type="sldNum" sz="quarter" idx="12"/>
          </p:nvPr>
        </p:nvSpPr>
        <p:spPr/>
        <p:txBody>
          <a:bodyPr/>
          <a:lstStyle/>
          <a:p>
            <a:fld id="{4D912754-32A2-4BEA-904B-726C9B4F52E4}" type="slidenum">
              <a:rPr lang="en-US" smtClean="0"/>
              <a:pPr/>
              <a:t>8</a:t>
            </a:fld>
            <a:endParaRPr lang="en-US" dirty="0"/>
          </a:p>
        </p:txBody>
      </p:sp>
      <p:pic>
        <p:nvPicPr>
          <p:cNvPr id="9" name="Picture 8">
            <a:extLst>
              <a:ext uri="{FF2B5EF4-FFF2-40B4-BE49-F238E27FC236}">
                <a16:creationId xmlns:a16="http://schemas.microsoft.com/office/drawing/2014/main" id="{F31B6D02-39B7-CF34-4D75-7C2B050B6E9A}"/>
              </a:ext>
            </a:extLst>
          </p:cNvPr>
          <p:cNvPicPr>
            <a:picLocks noChangeAspect="1"/>
          </p:cNvPicPr>
          <p:nvPr/>
        </p:nvPicPr>
        <p:blipFill>
          <a:blip r:embed="rId2"/>
          <a:stretch>
            <a:fillRect/>
          </a:stretch>
        </p:blipFill>
        <p:spPr>
          <a:xfrm>
            <a:off x="3109653" y="834022"/>
            <a:ext cx="8863815" cy="5433994"/>
          </a:xfrm>
          <a:prstGeom prst="rect">
            <a:avLst/>
          </a:prstGeom>
        </p:spPr>
      </p:pic>
      <p:sp>
        <p:nvSpPr>
          <p:cNvPr id="11" name="TextBox 10">
            <a:extLst>
              <a:ext uri="{FF2B5EF4-FFF2-40B4-BE49-F238E27FC236}">
                <a16:creationId xmlns:a16="http://schemas.microsoft.com/office/drawing/2014/main" id="{5BF5EC46-DDF8-66FC-1A4D-FF6F0173D1DF}"/>
              </a:ext>
            </a:extLst>
          </p:cNvPr>
          <p:cNvSpPr txBox="1"/>
          <p:nvPr/>
        </p:nvSpPr>
        <p:spPr>
          <a:xfrm>
            <a:off x="301752" y="834022"/>
            <a:ext cx="2084832" cy="1077218"/>
          </a:xfrm>
          <a:prstGeom prst="rect">
            <a:avLst/>
          </a:prstGeom>
          <a:noFill/>
          <a:ln>
            <a:solidFill>
              <a:schemeClr val="accent1"/>
            </a:solidFill>
          </a:ln>
        </p:spPr>
        <p:txBody>
          <a:bodyPr wrap="square" rtlCol="0">
            <a:spAutoFit/>
          </a:bodyPr>
          <a:lstStyle/>
          <a:p>
            <a:r>
              <a:rPr lang="en-US" sz="1600" dirty="0">
                <a:solidFill>
                  <a:srgbClr val="0070C0"/>
                </a:solidFill>
              </a:rPr>
              <a:t>Comment in to run in real-time. Comment out to run as fast as your PC allows.</a:t>
            </a:r>
          </a:p>
        </p:txBody>
      </p:sp>
      <p:cxnSp>
        <p:nvCxnSpPr>
          <p:cNvPr id="13" name="Straight Arrow Connector 12">
            <a:extLst>
              <a:ext uri="{FF2B5EF4-FFF2-40B4-BE49-F238E27FC236}">
                <a16:creationId xmlns:a16="http://schemas.microsoft.com/office/drawing/2014/main" id="{FAB24ECD-1C9F-9541-BF1B-8B6D0ACC5EF5}"/>
              </a:ext>
            </a:extLst>
          </p:cNvPr>
          <p:cNvCxnSpPr>
            <a:stCxn id="11" idx="3"/>
          </p:cNvCxnSpPr>
          <p:nvPr/>
        </p:nvCxnSpPr>
        <p:spPr>
          <a:xfrm>
            <a:off x="2386584" y="1372631"/>
            <a:ext cx="1194816" cy="236713"/>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C279403-8E51-EA74-80D4-C96EB6792DFE}"/>
              </a:ext>
            </a:extLst>
          </p:cNvPr>
          <p:cNvSpPr txBox="1"/>
          <p:nvPr/>
        </p:nvSpPr>
        <p:spPr>
          <a:xfrm>
            <a:off x="218532" y="3476564"/>
            <a:ext cx="2358320" cy="1077218"/>
          </a:xfrm>
          <a:prstGeom prst="rect">
            <a:avLst/>
          </a:prstGeom>
          <a:noFill/>
          <a:ln>
            <a:solidFill>
              <a:schemeClr val="accent1"/>
            </a:solidFill>
          </a:ln>
        </p:spPr>
        <p:txBody>
          <a:bodyPr wrap="square" rtlCol="0">
            <a:spAutoFit/>
          </a:bodyPr>
          <a:lstStyle/>
          <a:p>
            <a:r>
              <a:rPr lang="en-US" sz="1600" dirty="0">
                <a:solidFill>
                  <a:srgbClr val="0070C0"/>
                </a:solidFill>
              </a:rPr>
              <a:t>Parameters in yellow are to be identified from charge/discharge tests or from battery specs</a:t>
            </a:r>
          </a:p>
        </p:txBody>
      </p:sp>
      <p:sp>
        <p:nvSpPr>
          <p:cNvPr id="15" name="Rectangle: Rounded Corners 14">
            <a:extLst>
              <a:ext uri="{FF2B5EF4-FFF2-40B4-BE49-F238E27FC236}">
                <a16:creationId xmlns:a16="http://schemas.microsoft.com/office/drawing/2014/main" id="{CC1182EB-F7FD-3DD9-E046-AC0578B1D44C}"/>
              </a:ext>
            </a:extLst>
          </p:cNvPr>
          <p:cNvSpPr/>
          <p:nvPr/>
        </p:nvSpPr>
        <p:spPr>
          <a:xfrm>
            <a:off x="3214255" y="2613891"/>
            <a:ext cx="914400" cy="1145309"/>
          </a:xfrm>
          <a:prstGeom prst="roundRect">
            <a:avLst/>
          </a:prstGeom>
          <a:noFill/>
          <a:ln w="254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211F9A4-0CAD-8B61-C939-3DE3D40C82EC}"/>
              </a:ext>
            </a:extLst>
          </p:cNvPr>
          <p:cNvSpPr/>
          <p:nvPr/>
        </p:nvSpPr>
        <p:spPr>
          <a:xfrm>
            <a:off x="5994401" y="3842327"/>
            <a:ext cx="914400" cy="1551709"/>
          </a:xfrm>
          <a:prstGeom prst="roundRect">
            <a:avLst/>
          </a:prstGeom>
          <a:noFill/>
          <a:ln w="254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696881C-1399-7517-8BD2-3858217617CA}"/>
              </a:ext>
            </a:extLst>
          </p:cNvPr>
          <p:cNvCxnSpPr>
            <a:cxnSpLocks/>
            <a:stCxn id="14" idx="3"/>
          </p:cNvCxnSpPr>
          <p:nvPr/>
        </p:nvCxnSpPr>
        <p:spPr>
          <a:xfrm flipV="1">
            <a:off x="2576852" y="3174668"/>
            <a:ext cx="532801" cy="84050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7914F46-5A64-C313-D6F6-CA3560024B9A}"/>
              </a:ext>
            </a:extLst>
          </p:cNvPr>
          <p:cNvCxnSpPr>
            <a:cxnSpLocks/>
            <a:stCxn id="14" idx="3"/>
            <a:endCxn id="16" idx="1"/>
          </p:cNvCxnSpPr>
          <p:nvPr/>
        </p:nvCxnSpPr>
        <p:spPr>
          <a:xfrm>
            <a:off x="2576852" y="4015173"/>
            <a:ext cx="3417549" cy="60300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20248A3-E282-6D5C-5AB9-488F020FE2B8}"/>
              </a:ext>
            </a:extLst>
          </p:cNvPr>
          <p:cNvSpPr txBox="1"/>
          <p:nvPr/>
        </p:nvSpPr>
        <p:spPr>
          <a:xfrm>
            <a:off x="218532" y="5047669"/>
            <a:ext cx="2860780" cy="1077218"/>
          </a:xfrm>
          <a:prstGeom prst="rect">
            <a:avLst/>
          </a:prstGeom>
          <a:noFill/>
          <a:ln>
            <a:solidFill>
              <a:schemeClr val="accent1"/>
            </a:solidFill>
          </a:ln>
        </p:spPr>
        <p:txBody>
          <a:bodyPr wrap="square" rtlCol="0">
            <a:spAutoFit/>
          </a:bodyPr>
          <a:lstStyle/>
          <a:p>
            <a:r>
              <a:rPr lang="en-US" sz="1600" dirty="0">
                <a:solidFill>
                  <a:srgbClr val="0070C0"/>
                </a:solidFill>
              </a:rPr>
              <a:t>Run </a:t>
            </a:r>
            <a:r>
              <a:rPr lang="en-US" sz="1600" dirty="0" err="1">
                <a:solidFill>
                  <a:srgbClr val="0070C0"/>
                </a:solidFill>
              </a:rPr>
              <a:t>BatterySetup.m</a:t>
            </a:r>
            <a:r>
              <a:rPr lang="en-US" sz="1600" dirty="0">
                <a:solidFill>
                  <a:srgbClr val="0070C0"/>
                </a:solidFill>
              </a:rPr>
              <a:t> script prior to running Simulink model. It loads the necessary battery parameters into the workspace. </a:t>
            </a:r>
          </a:p>
        </p:txBody>
      </p:sp>
      <p:sp>
        <p:nvSpPr>
          <p:cNvPr id="25" name="Rectangle: Rounded Corners 24">
            <a:extLst>
              <a:ext uri="{FF2B5EF4-FFF2-40B4-BE49-F238E27FC236}">
                <a16:creationId xmlns:a16="http://schemas.microsoft.com/office/drawing/2014/main" id="{A95E005B-133E-51F9-ED7B-E641BAC56149}"/>
              </a:ext>
            </a:extLst>
          </p:cNvPr>
          <p:cNvSpPr/>
          <p:nvPr/>
        </p:nvSpPr>
        <p:spPr>
          <a:xfrm>
            <a:off x="4719574" y="799976"/>
            <a:ext cx="2084832" cy="1551709"/>
          </a:xfrm>
          <a:prstGeom prst="roundRect">
            <a:avLst/>
          </a:prstGeom>
          <a:noFill/>
          <a:ln w="254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39AF281-FD28-1071-6225-AC0D37AC8082}"/>
              </a:ext>
            </a:extLst>
          </p:cNvPr>
          <p:cNvSpPr txBox="1"/>
          <p:nvPr/>
        </p:nvSpPr>
        <p:spPr>
          <a:xfrm>
            <a:off x="7125438" y="957132"/>
            <a:ext cx="2315696" cy="830997"/>
          </a:xfrm>
          <a:prstGeom prst="rect">
            <a:avLst/>
          </a:prstGeom>
          <a:noFill/>
          <a:ln>
            <a:solidFill>
              <a:schemeClr val="accent1"/>
            </a:solidFill>
          </a:ln>
        </p:spPr>
        <p:txBody>
          <a:bodyPr wrap="square" rtlCol="0">
            <a:spAutoFit/>
          </a:bodyPr>
          <a:lstStyle/>
          <a:p>
            <a:r>
              <a:rPr lang="en-US" sz="1600" dirty="0">
                <a:solidFill>
                  <a:srgbClr val="0070C0"/>
                </a:solidFill>
              </a:rPr>
              <a:t>Loads can be specified in terms of power, voltage, or current (C-rate)</a:t>
            </a:r>
          </a:p>
        </p:txBody>
      </p:sp>
      <p:cxnSp>
        <p:nvCxnSpPr>
          <p:cNvPr id="28" name="Straight Arrow Connector 27">
            <a:extLst>
              <a:ext uri="{FF2B5EF4-FFF2-40B4-BE49-F238E27FC236}">
                <a16:creationId xmlns:a16="http://schemas.microsoft.com/office/drawing/2014/main" id="{868A4E25-98A2-41FC-04DB-4A9BC7C6A184}"/>
              </a:ext>
            </a:extLst>
          </p:cNvPr>
          <p:cNvCxnSpPr>
            <a:cxnSpLocks/>
            <a:stCxn id="27" idx="1"/>
          </p:cNvCxnSpPr>
          <p:nvPr/>
        </p:nvCxnSpPr>
        <p:spPr>
          <a:xfrm flipH="1">
            <a:off x="6834747" y="1372631"/>
            <a:ext cx="290691"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01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BEA8-2222-7402-B0AB-8DCA98E284B3}"/>
              </a:ext>
            </a:extLst>
          </p:cNvPr>
          <p:cNvSpPr>
            <a:spLocks noGrp="1"/>
          </p:cNvSpPr>
          <p:nvPr>
            <p:ph type="title"/>
          </p:nvPr>
        </p:nvSpPr>
        <p:spPr/>
        <p:txBody>
          <a:bodyPr/>
          <a:lstStyle/>
          <a:p>
            <a:r>
              <a:rPr lang="en-US" dirty="0"/>
              <a:t>Battery Model Outputs – Cell Level</a:t>
            </a:r>
          </a:p>
        </p:txBody>
      </p:sp>
      <p:sp>
        <p:nvSpPr>
          <p:cNvPr id="4" name="Date Placeholder 3">
            <a:extLst>
              <a:ext uri="{FF2B5EF4-FFF2-40B4-BE49-F238E27FC236}">
                <a16:creationId xmlns:a16="http://schemas.microsoft.com/office/drawing/2014/main" id="{AA557232-046F-AEA1-7072-36E01E072B14}"/>
              </a:ext>
            </a:extLst>
          </p:cNvPr>
          <p:cNvSpPr>
            <a:spLocks noGrp="1"/>
          </p:cNvSpPr>
          <p:nvPr>
            <p:ph type="dt" sz="half" idx="10"/>
          </p:nvPr>
        </p:nvSpPr>
        <p:spPr/>
        <p:txBody>
          <a:bodyPr/>
          <a:lstStyle/>
          <a:p>
            <a:fld id="{5EA942F5-4539-4C6C-95C4-55E0381C7ACD}" type="datetime1">
              <a:rPr lang="en-US" smtClean="0"/>
              <a:t>8/15/2023</a:t>
            </a:fld>
            <a:endParaRPr lang="en-US"/>
          </a:p>
        </p:txBody>
      </p:sp>
      <p:sp>
        <p:nvSpPr>
          <p:cNvPr id="5" name="Slide Number Placeholder 4">
            <a:extLst>
              <a:ext uri="{FF2B5EF4-FFF2-40B4-BE49-F238E27FC236}">
                <a16:creationId xmlns:a16="http://schemas.microsoft.com/office/drawing/2014/main" id="{9270261B-4733-D764-BC39-86F1EEEDD060}"/>
              </a:ext>
            </a:extLst>
          </p:cNvPr>
          <p:cNvSpPr>
            <a:spLocks noGrp="1"/>
          </p:cNvSpPr>
          <p:nvPr>
            <p:ph type="sldNum" sz="quarter" idx="12"/>
          </p:nvPr>
        </p:nvSpPr>
        <p:spPr/>
        <p:txBody>
          <a:bodyPr/>
          <a:lstStyle/>
          <a:p>
            <a:fld id="{4D912754-32A2-4BEA-904B-726C9B4F52E4}" type="slidenum">
              <a:rPr lang="en-US" smtClean="0"/>
              <a:pPr/>
              <a:t>9</a:t>
            </a:fld>
            <a:endParaRPr lang="en-US" dirty="0"/>
          </a:p>
        </p:txBody>
      </p:sp>
      <p:pic>
        <p:nvPicPr>
          <p:cNvPr id="9" name="Picture 8">
            <a:extLst>
              <a:ext uri="{FF2B5EF4-FFF2-40B4-BE49-F238E27FC236}">
                <a16:creationId xmlns:a16="http://schemas.microsoft.com/office/drawing/2014/main" id="{9B64A014-CC2E-2DE1-82DC-8E9913C9DC8A}"/>
              </a:ext>
            </a:extLst>
          </p:cNvPr>
          <p:cNvPicPr>
            <a:picLocks noChangeAspect="1"/>
          </p:cNvPicPr>
          <p:nvPr/>
        </p:nvPicPr>
        <p:blipFill>
          <a:blip r:embed="rId2"/>
          <a:stretch>
            <a:fillRect/>
          </a:stretch>
        </p:blipFill>
        <p:spPr>
          <a:xfrm>
            <a:off x="488070" y="1996694"/>
            <a:ext cx="4344006" cy="3381847"/>
          </a:xfrm>
          <a:prstGeom prst="rect">
            <a:avLst/>
          </a:prstGeom>
        </p:spPr>
      </p:pic>
      <p:sp>
        <p:nvSpPr>
          <p:cNvPr id="10" name="TextBox 9">
            <a:extLst>
              <a:ext uri="{FF2B5EF4-FFF2-40B4-BE49-F238E27FC236}">
                <a16:creationId xmlns:a16="http://schemas.microsoft.com/office/drawing/2014/main" id="{A31D2B54-975C-863D-6F6B-F92C60D99D86}"/>
              </a:ext>
            </a:extLst>
          </p:cNvPr>
          <p:cNvSpPr txBox="1"/>
          <p:nvPr/>
        </p:nvSpPr>
        <p:spPr>
          <a:xfrm>
            <a:off x="5920510" y="969534"/>
            <a:ext cx="6059054" cy="523220"/>
          </a:xfrm>
          <a:prstGeom prst="rect">
            <a:avLst/>
          </a:prstGeom>
          <a:noFill/>
        </p:spPr>
        <p:txBody>
          <a:bodyPr wrap="square" rtlCol="0">
            <a:spAutoFit/>
          </a:bodyPr>
          <a:lstStyle/>
          <a:p>
            <a:r>
              <a:rPr lang="en-US" sz="1400" dirty="0">
                <a:solidFill>
                  <a:srgbClr val="0070C0"/>
                </a:solidFill>
              </a:rPr>
              <a:t>Open Circuit Voltage (OCV): This is the voltage that would be measured at the terminals when no power is being drawn. The OCV reduces with state of charge</a:t>
            </a:r>
          </a:p>
        </p:txBody>
      </p:sp>
      <p:cxnSp>
        <p:nvCxnSpPr>
          <p:cNvPr id="12" name="Straight Arrow Connector 11">
            <a:extLst>
              <a:ext uri="{FF2B5EF4-FFF2-40B4-BE49-F238E27FC236}">
                <a16:creationId xmlns:a16="http://schemas.microsoft.com/office/drawing/2014/main" id="{1ED935B4-0717-E724-74EA-159837245E6F}"/>
              </a:ext>
            </a:extLst>
          </p:cNvPr>
          <p:cNvCxnSpPr>
            <a:cxnSpLocks/>
            <a:stCxn id="10" idx="1"/>
          </p:cNvCxnSpPr>
          <p:nvPr/>
        </p:nvCxnSpPr>
        <p:spPr>
          <a:xfrm flipH="1">
            <a:off x="4267200" y="1231144"/>
            <a:ext cx="1653310" cy="1059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9114106-45C8-1599-B93E-2EBDE6C5EFE7}"/>
              </a:ext>
            </a:extLst>
          </p:cNvPr>
          <p:cNvSpPr txBox="1"/>
          <p:nvPr/>
        </p:nvSpPr>
        <p:spPr>
          <a:xfrm>
            <a:off x="5920509" y="1627362"/>
            <a:ext cx="5985164" cy="738664"/>
          </a:xfrm>
          <a:prstGeom prst="rect">
            <a:avLst/>
          </a:prstGeom>
          <a:noFill/>
        </p:spPr>
        <p:txBody>
          <a:bodyPr wrap="square" rtlCol="0">
            <a:spAutoFit/>
          </a:bodyPr>
          <a:lstStyle/>
          <a:p>
            <a:r>
              <a:rPr lang="en-US" sz="1400" dirty="0">
                <a:solidFill>
                  <a:srgbClr val="0070C0"/>
                </a:solidFill>
              </a:rPr>
              <a:t>Cell terminal voltage (V): This is the voltage measured at the terminals when power is being drawn. The higher the power draw, the larger the terminal voltage drops relative to the OCV.</a:t>
            </a:r>
          </a:p>
        </p:txBody>
      </p:sp>
      <p:cxnSp>
        <p:nvCxnSpPr>
          <p:cNvPr id="16" name="Straight Arrow Connector 15">
            <a:extLst>
              <a:ext uri="{FF2B5EF4-FFF2-40B4-BE49-F238E27FC236}">
                <a16:creationId xmlns:a16="http://schemas.microsoft.com/office/drawing/2014/main" id="{C31FE4D5-6803-5E5B-1927-12D90890E878}"/>
              </a:ext>
            </a:extLst>
          </p:cNvPr>
          <p:cNvCxnSpPr>
            <a:cxnSpLocks/>
            <a:stCxn id="13" idx="1"/>
          </p:cNvCxnSpPr>
          <p:nvPr/>
        </p:nvCxnSpPr>
        <p:spPr>
          <a:xfrm flipH="1">
            <a:off x="4267200" y="1996694"/>
            <a:ext cx="1653309" cy="690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2E64051-B93C-F68E-FF28-A1D606375400}"/>
              </a:ext>
            </a:extLst>
          </p:cNvPr>
          <p:cNvSpPr txBox="1"/>
          <p:nvPr/>
        </p:nvSpPr>
        <p:spPr>
          <a:xfrm>
            <a:off x="5920509" y="2536511"/>
            <a:ext cx="5985164" cy="307777"/>
          </a:xfrm>
          <a:prstGeom prst="rect">
            <a:avLst/>
          </a:prstGeom>
          <a:noFill/>
        </p:spPr>
        <p:txBody>
          <a:bodyPr wrap="square" rtlCol="0">
            <a:spAutoFit/>
          </a:bodyPr>
          <a:lstStyle/>
          <a:p>
            <a:r>
              <a:rPr lang="en-US" sz="1400" dirty="0">
                <a:solidFill>
                  <a:srgbClr val="0070C0"/>
                </a:solidFill>
              </a:rPr>
              <a:t>Cell power output (W): self-explanatory, positive if cell is discharging</a:t>
            </a:r>
          </a:p>
        </p:txBody>
      </p:sp>
      <p:cxnSp>
        <p:nvCxnSpPr>
          <p:cNvPr id="21" name="Straight Arrow Connector 20">
            <a:extLst>
              <a:ext uri="{FF2B5EF4-FFF2-40B4-BE49-F238E27FC236}">
                <a16:creationId xmlns:a16="http://schemas.microsoft.com/office/drawing/2014/main" id="{83D62531-E0BB-1815-29AD-C95162966A12}"/>
              </a:ext>
            </a:extLst>
          </p:cNvPr>
          <p:cNvCxnSpPr>
            <a:cxnSpLocks/>
            <a:stCxn id="20" idx="1"/>
          </p:cNvCxnSpPr>
          <p:nvPr/>
        </p:nvCxnSpPr>
        <p:spPr>
          <a:xfrm flipH="1">
            <a:off x="4267200" y="2690400"/>
            <a:ext cx="1653309" cy="36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A451BFC-760D-B097-9B6F-AC6C1F3CE528}"/>
              </a:ext>
            </a:extLst>
          </p:cNvPr>
          <p:cNvSpPr txBox="1"/>
          <p:nvPr/>
        </p:nvSpPr>
        <p:spPr>
          <a:xfrm>
            <a:off x="5920509" y="3056168"/>
            <a:ext cx="5985164" cy="307777"/>
          </a:xfrm>
          <a:prstGeom prst="rect">
            <a:avLst/>
          </a:prstGeom>
          <a:noFill/>
        </p:spPr>
        <p:txBody>
          <a:bodyPr wrap="square" rtlCol="0">
            <a:spAutoFit/>
          </a:bodyPr>
          <a:lstStyle/>
          <a:p>
            <a:r>
              <a:rPr lang="en-US" sz="1400" dirty="0">
                <a:solidFill>
                  <a:srgbClr val="0070C0"/>
                </a:solidFill>
              </a:rPr>
              <a:t>Cell current output (A): self-explanatory, positive if cell is discharging</a:t>
            </a:r>
          </a:p>
        </p:txBody>
      </p:sp>
      <p:cxnSp>
        <p:nvCxnSpPr>
          <p:cNvPr id="24" name="Straight Arrow Connector 23">
            <a:extLst>
              <a:ext uri="{FF2B5EF4-FFF2-40B4-BE49-F238E27FC236}">
                <a16:creationId xmlns:a16="http://schemas.microsoft.com/office/drawing/2014/main" id="{546A4E18-3E9B-204B-0D00-A6F7DA699452}"/>
              </a:ext>
            </a:extLst>
          </p:cNvPr>
          <p:cNvCxnSpPr>
            <a:cxnSpLocks/>
            <a:stCxn id="23" idx="1"/>
          </p:cNvCxnSpPr>
          <p:nvPr/>
        </p:nvCxnSpPr>
        <p:spPr>
          <a:xfrm flipH="1">
            <a:off x="4267199" y="3210057"/>
            <a:ext cx="1653310" cy="28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F6B3423-6948-05FA-C854-2567361994F3}"/>
              </a:ext>
            </a:extLst>
          </p:cNvPr>
          <p:cNvSpPr txBox="1"/>
          <p:nvPr/>
        </p:nvSpPr>
        <p:spPr>
          <a:xfrm>
            <a:off x="5920509" y="3506312"/>
            <a:ext cx="5985164" cy="738664"/>
          </a:xfrm>
          <a:prstGeom prst="rect">
            <a:avLst/>
          </a:prstGeom>
          <a:noFill/>
        </p:spPr>
        <p:txBody>
          <a:bodyPr wrap="square" rtlCol="0">
            <a:spAutoFit/>
          </a:bodyPr>
          <a:lstStyle/>
          <a:p>
            <a:r>
              <a:rPr lang="en-US" sz="1400" dirty="0">
                <a:solidFill>
                  <a:srgbClr val="0070C0"/>
                </a:solidFill>
              </a:rPr>
              <a:t>Inverse of time in hours to discharge battery completely at constant current. A C-rate of 1 means the battery is discharged fully in 1 hour. C-rate of 10 means that the battery is fully drained in 1/10 hour, i.e., 6 minutes</a:t>
            </a:r>
          </a:p>
        </p:txBody>
      </p:sp>
      <p:cxnSp>
        <p:nvCxnSpPr>
          <p:cNvPr id="27" name="Straight Arrow Connector 26">
            <a:extLst>
              <a:ext uri="{FF2B5EF4-FFF2-40B4-BE49-F238E27FC236}">
                <a16:creationId xmlns:a16="http://schemas.microsoft.com/office/drawing/2014/main" id="{D292C6C0-7C84-51DF-878C-345B5A6939DC}"/>
              </a:ext>
            </a:extLst>
          </p:cNvPr>
          <p:cNvCxnSpPr>
            <a:cxnSpLocks/>
            <a:stCxn id="26" idx="1"/>
          </p:cNvCxnSpPr>
          <p:nvPr/>
        </p:nvCxnSpPr>
        <p:spPr>
          <a:xfrm flipH="1">
            <a:off x="4267199" y="3875644"/>
            <a:ext cx="1653310" cy="1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8C47E8-C242-3FC8-A7CC-8CF53700D5CD}"/>
              </a:ext>
            </a:extLst>
          </p:cNvPr>
          <p:cNvCxnSpPr>
            <a:cxnSpLocks/>
            <a:stCxn id="33" idx="1"/>
          </p:cNvCxnSpPr>
          <p:nvPr/>
        </p:nvCxnSpPr>
        <p:spPr>
          <a:xfrm flipH="1" flipV="1">
            <a:off x="4267199" y="4305395"/>
            <a:ext cx="1653310" cy="201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9813046-4CF4-41C1-EC8B-59BD4D713A53}"/>
              </a:ext>
            </a:extLst>
          </p:cNvPr>
          <p:cNvSpPr txBox="1"/>
          <p:nvPr/>
        </p:nvSpPr>
        <p:spPr>
          <a:xfrm>
            <a:off x="5920509" y="4244976"/>
            <a:ext cx="5985164" cy="523220"/>
          </a:xfrm>
          <a:prstGeom prst="rect">
            <a:avLst/>
          </a:prstGeom>
          <a:noFill/>
        </p:spPr>
        <p:txBody>
          <a:bodyPr wrap="square" rtlCol="0">
            <a:spAutoFit/>
          </a:bodyPr>
          <a:lstStyle/>
          <a:p>
            <a:r>
              <a:rPr lang="en-US" sz="1400" dirty="0">
                <a:solidFill>
                  <a:srgbClr val="0070C0"/>
                </a:solidFill>
              </a:rPr>
              <a:t>Depth of Discharge (DOD): Measure of how much charge has been discharged, expressed as a percentage of battery rated charge capacity.</a:t>
            </a:r>
          </a:p>
        </p:txBody>
      </p:sp>
      <p:sp>
        <p:nvSpPr>
          <p:cNvPr id="35" name="TextBox 34">
            <a:extLst>
              <a:ext uri="{FF2B5EF4-FFF2-40B4-BE49-F238E27FC236}">
                <a16:creationId xmlns:a16="http://schemas.microsoft.com/office/drawing/2014/main" id="{CCC16937-FC18-0018-FE18-13C250B0F008}"/>
              </a:ext>
            </a:extLst>
          </p:cNvPr>
          <p:cNvSpPr txBox="1"/>
          <p:nvPr/>
        </p:nvSpPr>
        <p:spPr>
          <a:xfrm>
            <a:off x="5920509" y="4807857"/>
            <a:ext cx="5985164" cy="523220"/>
          </a:xfrm>
          <a:prstGeom prst="rect">
            <a:avLst/>
          </a:prstGeom>
          <a:noFill/>
        </p:spPr>
        <p:txBody>
          <a:bodyPr wrap="square" rtlCol="0">
            <a:spAutoFit/>
          </a:bodyPr>
          <a:lstStyle/>
          <a:p>
            <a:r>
              <a:rPr lang="en-US" sz="1400" dirty="0">
                <a:solidFill>
                  <a:srgbClr val="0070C0"/>
                </a:solidFill>
              </a:rPr>
              <a:t>Depth of Discharge (DOD): Measure of how much charge has been discharged, expressed as a percentage of battery rated charge capacity.</a:t>
            </a:r>
          </a:p>
        </p:txBody>
      </p:sp>
      <p:cxnSp>
        <p:nvCxnSpPr>
          <p:cNvPr id="36" name="Straight Arrow Connector 35">
            <a:extLst>
              <a:ext uri="{FF2B5EF4-FFF2-40B4-BE49-F238E27FC236}">
                <a16:creationId xmlns:a16="http://schemas.microsoft.com/office/drawing/2014/main" id="{3173A0E0-DC9F-7732-5A7C-FABAD68CA5E7}"/>
              </a:ext>
            </a:extLst>
          </p:cNvPr>
          <p:cNvCxnSpPr>
            <a:cxnSpLocks/>
            <a:stCxn id="35" idx="1"/>
          </p:cNvCxnSpPr>
          <p:nvPr/>
        </p:nvCxnSpPr>
        <p:spPr>
          <a:xfrm flipH="1" flipV="1">
            <a:off x="4267199" y="4679601"/>
            <a:ext cx="1653310" cy="389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C9832B9-2BE6-6932-4619-AA8DC126045E}"/>
              </a:ext>
            </a:extLst>
          </p:cNvPr>
          <p:cNvSpPr txBox="1"/>
          <p:nvPr/>
        </p:nvSpPr>
        <p:spPr>
          <a:xfrm>
            <a:off x="5920509" y="5626856"/>
            <a:ext cx="5985164" cy="738664"/>
          </a:xfrm>
          <a:prstGeom prst="rect">
            <a:avLst/>
          </a:prstGeom>
          <a:noFill/>
        </p:spPr>
        <p:txBody>
          <a:bodyPr wrap="square" rtlCol="0">
            <a:spAutoFit/>
          </a:bodyPr>
          <a:lstStyle/>
          <a:p>
            <a:r>
              <a:rPr lang="en-US" sz="1400" dirty="0">
                <a:solidFill>
                  <a:srgbClr val="0070C0"/>
                </a:solidFill>
              </a:rPr>
              <a:t>The efficiency is 1.00 (i.e., 100%) if the battery is being discharged/charged with infinitesimally small current. The higher the current, the lower the efficiency, as energy is lost as heat through the internal resistance of the battery.</a:t>
            </a:r>
          </a:p>
        </p:txBody>
      </p:sp>
      <p:cxnSp>
        <p:nvCxnSpPr>
          <p:cNvPr id="39" name="Straight Arrow Connector 38">
            <a:extLst>
              <a:ext uri="{FF2B5EF4-FFF2-40B4-BE49-F238E27FC236}">
                <a16:creationId xmlns:a16="http://schemas.microsoft.com/office/drawing/2014/main" id="{FC15B0B6-BF1C-7739-A613-E2C5A9734609}"/>
              </a:ext>
            </a:extLst>
          </p:cNvPr>
          <p:cNvCxnSpPr>
            <a:cxnSpLocks/>
            <a:stCxn id="38" idx="1"/>
          </p:cNvCxnSpPr>
          <p:nvPr/>
        </p:nvCxnSpPr>
        <p:spPr>
          <a:xfrm flipH="1" flipV="1">
            <a:off x="4267199" y="5101652"/>
            <a:ext cx="1653310" cy="894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3113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19063</TotalTime>
  <Words>2177</Words>
  <Application>Microsoft Office PowerPoint</Application>
  <PresentationFormat>Widescreen</PresentationFormat>
  <Paragraphs>173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Work Sans</vt:lpstr>
      <vt:lpstr>Custom Design</vt:lpstr>
      <vt:lpstr>Battery Model and Characterization</vt:lpstr>
      <vt:lpstr>Relating battery depth of discharge, current, and capacity</vt:lpstr>
      <vt:lpstr>1. Preconditioning Test</vt:lpstr>
      <vt:lpstr>2. Capacity Test</vt:lpstr>
      <vt:lpstr>3. Open Circuit Voltage vs. State of Charge Test</vt:lpstr>
      <vt:lpstr>4. Internal Resistance vs. State of Charge Test</vt:lpstr>
      <vt:lpstr>4. Internal Resistance vs. State of Charge Test</vt:lpstr>
      <vt:lpstr>Battery Equivalent Circuit Simulink Model</vt:lpstr>
      <vt:lpstr>Battery Model Outputs – Cell Level</vt:lpstr>
      <vt:lpstr>Battery Model Outputs – Pack Level</vt:lpstr>
      <vt:lpstr>Reversible Energy, Finite Rate Energy, and Discharge Efficiency</vt:lpstr>
      <vt:lpstr>Battery Parameters Input to the Battery Model</vt:lpstr>
      <vt:lpstr>Specifying the battery load in the Simulink Model</vt:lpstr>
      <vt:lpstr>Battery Tester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Imon Chakraborty</dc:creator>
  <cp:lastModifiedBy>Imon</cp:lastModifiedBy>
  <cp:revision>180</cp:revision>
  <dcterms:created xsi:type="dcterms:W3CDTF">2021-07-13T01:03:40Z</dcterms:created>
  <dcterms:modified xsi:type="dcterms:W3CDTF">2023-08-15T05:25:56Z</dcterms:modified>
</cp:coreProperties>
</file>