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286000" y="2743200"/>
            <a:ext cx="6057900" cy="751488"/>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HOUSE PRICE PREDECTION USING MECHINE LEARNING</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A828CA97-5125-819D-8ACA-6579E6953B8D}"/>
              </a:ext>
            </a:extLst>
          </p:cNvPr>
          <p:cNvSpPr>
            <a:spLocks noGrp="1"/>
          </p:cNvSpPr>
          <p:nvPr>
            <p:ph type="ctrTitle"/>
          </p:nvPr>
        </p:nvSpPr>
        <p:spPr>
          <a:xfrm>
            <a:off x="2286000" y="2133600"/>
            <a:ext cx="6710425" cy="426148"/>
          </a:xfrm>
        </p:spPr>
        <p:txBody>
          <a:bodyPr/>
          <a:lstStyle/>
          <a:p>
            <a:r>
              <a:rPr lang="en-US" dirty="0"/>
              <a:t>RAJAN.C</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3" y="781050"/>
            <a:ext cx="10687051" cy="8631209"/>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sz="2000" dirty="0"/>
              <a:t>R</a:t>
            </a:r>
            <a:r>
              <a:rPr sz="2000" spc="-40" dirty="0"/>
              <a:t>E</a:t>
            </a:r>
            <a:r>
              <a:rPr sz="2000" spc="15" dirty="0"/>
              <a:t>S</a:t>
            </a:r>
            <a:r>
              <a:rPr sz="2000" spc="-30" dirty="0"/>
              <a:t>U</a:t>
            </a:r>
            <a:r>
              <a:rPr sz="2000" spc="-405" dirty="0"/>
              <a:t>L</a:t>
            </a:r>
            <a:r>
              <a:rPr sz="2000" dirty="0"/>
              <a:t>TS</a:t>
            </a:r>
            <a:r>
              <a:rPr lang="en-US" sz="2000" dirty="0"/>
              <a:t> &amp; INSIGHTS</a:t>
            </a:r>
            <a:br>
              <a:rPr lang="en-US" sz="2000" dirty="0"/>
            </a:br>
            <a:br>
              <a:rPr lang="en-IN" sz="2000" dirty="0"/>
            </a:br>
            <a:br>
              <a:rPr lang="en-US" sz="2000" dirty="0"/>
            </a:br>
            <a:br>
              <a:rPr kumimoji="0" lang="en-US" altLang="en-US" sz="1200" b="0" i="0" u="none" strike="noStrike" cap="none" normalizeH="0" baseline="0" dirty="0">
                <a:ln>
                  <a:noFill/>
                </a:ln>
                <a:solidFill>
                  <a:srgbClr val="ECECEC"/>
                </a:solidFill>
                <a:effectLst/>
                <a:latin typeface="Söhne"/>
              </a:rPr>
            </a:br>
            <a:r>
              <a:rPr kumimoji="0" lang="en-US" altLang="en-US" sz="2000" b="0" i="0" u="none" strike="noStrike" cap="none" normalizeH="0" baseline="0" dirty="0">
                <a:ln>
                  <a:noFill/>
                </a:ln>
                <a:effectLst/>
                <a:latin typeface="Söhne"/>
              </a:rPr>
              <a:t>Insights gained from the model highlighted the importance of certain features such as location, property size, and neighborhood demographics in determining house prices.</a:t>
            </a:r>
            <a:br>
              <a:rPr kumimoji="0" lang="en-US" altLang="en-US" sz="2000" b="0" i="0" u="none" strike="noStrike" cap="none" normalizeH="0" baseline="0" dirty="0">
                <a:ln>
                  <a:noFill/>
                </a:ln>
                <a:effectLst/>
                <a:latin typeface="Söhne"/>
              </a:rPr>
            </a:br>
            <a:r>
              <a:rPr kumimoji="0" lang="en-US" altLang="en-US" sz="2000" b="0" i="0" u="none" strike="noStrike" cap="none" normalizeH="0" baseline="0" dirty="0">
                <a:ln>
                  <a:noFill/>
                </a:ln>
                <a:effectLst/>
                <a:latin typeface="Söhne"/>
              </a:rPr>
              <a:t>Real-world validation demonstrated the practical applicability of our model, leading to enhanced decision-making and financial outcomes for users.</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latin typeface="Söhne"/>
              </a:rPr>
              <a:t>Our model achieved a high level of prediction accuracy, significantly outperforming traditional methods.</a:t>
            </a:r>
            <a:br>
              <a:rPr kumimoji="0" lang="en-US" altLang="en-US" sz="2000" b="0" i="0" u="none" strike="noStrike" cap="none" normalizeH="0" baseline="0" dirty="0">
                <a:ln>
                  <a:noFill/>
                </a:ln>
                <a:effectLst/>
                <a:latin typeface="Söhne"/>
              </a:rPr>
            </a:br>
            <a:br>
              <a:rPr kumimoji="0" lang="en-US" altLang="en-US" sz="2000" b="0" i="0" u="none" strike="noStrike" cap="none" normalizeH="0" baseline="0" dirty="0">
                <a:ln>
                  <a:noFill/>
                </a:ln>
                <a:effectLst/>
                <a:latin typeface="Söhne"/>
              </a:rPr>
            </a:br>
            <a:br>
              <a:rPr lang="en-US" sz="2000" dirty="0"/>
            </a:br>
            <a:br>
              <a:rPr lang="en-IN" sz="2000" dirty="0"/>
            </a:br>
            <a:br>
              <a:rPr lang="en-US"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6" name="Rectangle 7">
            <a:extLst>
              <a:ext uri="{FF2B5EF4-FFF2-40B4-BE49-F238E27FC236}">
                <a16:creationId xmlns:a16="http://schemas.microsoft.com/office/drawing/2014/main" id="{555AE1CB-A976-3B3F-5746-9E01539862FC}"/>
              </a:ext>
            </a:extLst>
          </p:cNvPr>
          <p:cNvSpPr>
            <a:spLocks noChangeArrowheads="1"/>
          </p:cNvSpPr>
          <p:nvPr/>
        </p:nvSpPr>
        <p:spPr bwMode="auto">
          <a:xfrm>
            <a:off x="0" y="-92332"/>
            <a:ext cx="65" cy="184666"/>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4DA9-EE60-38D4-E16D-3CB88CAAEB78}"/>
              </a:ext>
            </a:extLst>
          </p:cNvPr>
          <p:cNvSpPr>
            <a:spLocks noGrp="1"/>
          </p:cNvSpPr>
          <p:nvPr>
            <p:ph type="title"/>
          </p:nvPr>
        </p:nvSpPr>
        <p:spPr>
          <a:xfrm>
            <a:off x="3048000" y="2514600"/>
            <a:ext cx="5638800" cy="2133600"/>
          </a:xfrm>
        </p:spPr>
        <p:txBody>
          <a:bodyPr/>
          <a:lstStyle/>
          <a:p>
            <a:r>
              <a:rPr lang="en-US" dirty="0"/>
              <a:t>THANKING YOU</a:t>
            </a:r>
            <a:endParaRPr lang="en-IN" dirty="0"/>
          </a:p>
        </p:txBody>
      </p:sp>
    </p:spTree>
    <p:extLst>
      <p:ext uri="{BB962C8B-B14F-4D97-AF65-F5344CB8AC3E}">
        <p14:creationId xmlns:p14="http://schemas.microsoft.com/office/powerpoint/2010/main" val="22827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94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6"/>
            <a:ext cx="8337042" cy="243271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1800" spc="25" dirty="0"/>
              <a:t>     HOUSE PRICE PREDECTION USING  REGRESSION MECHINE LEARNING</a:t>
            </a:r>
            <a:br>
              <a:rPr lang="en-US" sz="1800" spc="25" dirty="0"/>
            </a:br>
            <a:r>
              <a:rPr lang="en-US" sz="1800" spc="25" dirty="0"/>
              <a:t>     TECHNOLOGY.</a:t>
            </a:r>
            <a:br>
              <a:rPr lang="en-US" sz="1800" spc="25" dirty="0"/>
            </a:br>
            <a:r>
              <a:rPr lang="en-US" sz="1800" spc="25" dirty="0"/>
              <a:t>             </a:t>
            </a:r>
            <a:br>
              <a:rPr lang="en-IN" sz="1800" spc="25" dirty="0"/>
            </a:br>
            <a:endParaRPr sz="1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340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5356226" cy="6415218"/>
          </a:xfrm>
          <a:prstGeom prst="rect">
            <a:avLst/>
          </a:prstGeom>
        </p:spPr>
        <p:txBody>
          <a:bodyPr vert="horz" wrap="square" lIns="0" tIns="13335" rIns="0" bIns="0" rtlCol="0">
            <a:spAutoFit/>
          </a:bodyPr>
          <a:lstStyle/>
          <a:p>
            <a:pPr algn="l"/>
            <a:r>
              <a:rPr lang="en-IN" sz="2400" spc="25" dirty="0"/>
              <a:t>AGENDA:</a:t>
            </a:r>
            <a:br>
              <a:rPr lang="en-IN" sz="1600" spc="25" dirty="0">
                <a:solidFill>
                  <a:schemeClr val="accent2">
                    <a:lumMod val="75000"/>
                  </a:schemeClr>
                </a:solidFill>
              </a:rPr>
            </a:br>
            <a:br>
              <a:rPr lang="en-IN" sz="1600" spc="25" dirty="0">
                <a:solidFill>
                  <a:schemeClr val="accent2">
                    <a:lumMod val="75000"/>
                  </a:schemeClr>
                </a:solidFill>
              </a:rPr>
            </a:br>
            <a:br>
              <a:rPr lang="en-IN" sz="1600" dirty="0"/>
            </a:br>
            <a:r>
              <a:rPr lang="en-IN" sz="2400" dirty="0"/>
              <a:t>  </a:t>
            </a:r>
            <a:r>
              <a:rPr lang="en-US" sz="2400" b="0" i="0" dirty="0">
                <a:effectLst/>
                <a:latin typeface="Söhne"/>
              </a:rPr>
              <a:t>Introduction</a:t>
            </a:r>
            <a:br>
              <a:rPr lang="en-US" sz="2400" b="0" i="0" dirty="0">
                <a:effectLst/>
                <a:latin typeface="Söhne"/>
              </a:rPr>
            </a:br>
            <a:r>
              <a:rPr lang="en-US" sz="2400" b="0" i="0" dirty="0">
                <a:effectLst/>
                <a:latin typeface="Söhne"/>
              </a:rPr>
              <a:t>  Problem Statement </a:t>
            </a:r>
            <a:br>
              <a:rPr lang="en-US" sz="2400" b="0" i="0" dirty="0">
                <a:effectLst/>
                <a:latin typeface="Söhne"/>
              </a:rPr>
            </a:br>
            <a:r>
              <a:rPr lang="en-US" sz="2400" b="0" i="0" dirty="0">
                <a:effectLst/>
                <a:latin typeface="Söhne"/>
              </a:rPr>
              <a:t>  Project Overview</a:t>
            </a:r>
            <a:br>
              <a:rPr lang="en-US" sz="2400" b="0" i="0" dirty="0">
                <a:effectLst/>
                <a:latin typeface="Söhne"/>
              </a:rPr>
            </a:br>
            <a:r>
              <a:rPr lang="en-US" sz="2400" b="0" i="0" dirty="0">
                <a:effectLst/>
                <a:latin typeface="Söhne"/>
              </a:rPr>
              <a:t>  End Users</a:t>
            </a:r>
            <a:br>
              <a:rPr lang="en-US" sz="2400" b="0" i="0" dirty="0">
                <a:effectLst/>
                <a:latin typeface="Söhne"/>
              </a:rPr>
            </a:br>
            <a:r>
              <a:rPr lang="en-US" sz="2400" b="0" i="0" dirty="0">
                <a:effectLst/>
                <a:latin typeface="Söhne"/>
              </a:rPr>
              <a:t>  Value Proposition</a:t>
            </a:r>
            <a:br>
              <a:rPr lang="en-US" sz="2400" b="0" i="0" dirty="0">
                <a:effectLst/>
                <a:latin typeface="Söhne"/>
              </a:rPr>
            </a:br>
            <a:r>
              <a:rPr lang="en-US" sz="2400" b="0" i="0" dirty="0">
                <a:effectLst/>
                <a:latin typeface="Söhne"/>
              </a:rPr>
              <a:t>  Project Highlights</a:t>
            </a:r>
            <a:br>
              <a:rPr lang="en-US" sz="2400" b="0" i="0" dirty="0">
                <a:solidFill>
                  <a:schemeClr val="accent2">
                    <a:lumMod val="75000"/>
                  </a:schemeClr>
                </a:solidFill>
                <a:effectLst/>
                <a:latin typeface="Söhne"/>
              </a:rPr>
            </a:br>
            <a:br>
              <a:rPr lang="en-IN" sz="2400" dirty="0">
                <a:solidFill>
                  <a:schemeClr val="accent2">
                    <a:lumMod val="75000"/>
                  </a:schemeClr>
                </a:solidFill>
              </a:rPr>
            </a:br>
            <a:br>
              <a:rPr lang="en-IN" dirty="0">
                <a:solidFill>
                  <a:schemeClr val="accent2">
                    <a:lumMod val="75000"/>
                  </a:schemeClr>
                </a:solidFill>
              </a:rPr>
            </a:br>
            <a:br>
              <a:rPr lang="en-IN" dirty="0">
                <a:solidFill>
                  <a:schemeClr val="accent2">
                    <a:lumMod val="75000"/>
                  </a:schemeClr>
                </a:solidFill>
              </a:rPr>
            </a:br>
            <a:br>
              <a:rPr lang="en-IN" dirty="0">
                <a:solidFill>
                  <a:schemeClr val="accent2">
                    <a:lumMod val="75000"/>
                  </a:schemeClr>
                </a:solidFill>
              </a:rPr>
            </a:br>
            <a:endParaRPr lang="en-IN" dirty="0">
              <a:solidFill>
                <a:schemeClr val="accent2">
                  <a:lumMod val="75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767128" cy="6326091"/>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2400" spc="-20" dirty="0"/>
              <a:t>P</a:t>
            </a:r>
            <a:r>
              <a:rPr sz="2400" spc="15" dirty="0"/>
              <a:t>ROB</a:t>
            </a:r>
            <a:r>
              <a:rPr sz="2400" spc="55" dirty="0"/>
              <a:t>L</a:t>
            </a:r>
            <a:r>
              <a:rPr sz="2400" spc="-20" dirty="0"/>
              <a:t>E</a:t>
            </a:r>
            <a:r>
              <a:rPr lang="en-US" sz="2400" spc="-20" dirty="0"/>
              <a:t>M </a:t>
            </a:r>
            <a:r>
              <a:rPr sz="2400" spc="10" dirty="0"/>
              <a:t>S</a:t>
            </a:r>
            <a:r>
              <a:rPr sz="2400" spc="-370" dirty="0"/>
              <a:t>T</a:t>
            </a:r>
            <a:r>
              <a:rPr sz="2400" spc="-375" dirty="0"/>
              <a:t>A</a:t>
            </a:r>
            <a:r>
              <a:rPr sz="2400" spc="15" dirty="0"/>
              <a:t>T</a:t>
            </a:r>
            <a:r>
              <a:rPr sz="2400" spc="-10" dirty="0"/>
              <a:t>E</a:t>
            </a:r>
            <a:r>
              <a:rPr sz="2400" spc="-20" dirty="0"/>
              <a:t>ME</a:t>
            </a:r>
            <a:r>
              <a:rPr sz="2400" spc="10" dirty="0"/>
              <a:t>NT</a:t>
            </a:r>
            <a:br>
              <a:rPr lang="en-US" sz="2400" spc="10" dirty="0"/>
            </a:br>
            <a:br>
              <a:rPr lang="en-US" sz="2400" spc="10" dirty="0"/>
            </a:br>
            <a:r>
              <a:rPr lang="en-US" sz="2400" spc="10" dirty="0"/>
              <a:t>     </a:t>
            </a:r>
            <a:r>
              <a:rPr lang="en-US" sz="2400" b="0" i="0" dirty="0">
                <a:effectLst/>
                <a:latin typeface="Söhne"/>
              </a:rPr>
              <a:t>Predicting house prices accurately is a crucial task in real estate. Traditional methods often rely on manual assessment and lack the ability to incorporate a wide range of variables that affect property values. This leads to inaccurate estimations and potential loss of investment for buyers and sellers alike. Hence, there is a need for an automated solution that can leverage machine learning algorithms to predict house prices with greater precision</a:t>
            </a:r>
            <a:br>
              <a:rPr lang="en-US" sz="2400" spc="10" dirty="0"/>
            </a:br>
            <a:br>
              <a:rPr lang="en-IN" sz="240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02018" y="887238"/>
            <a:ext cx="10146982" cy="34022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spc="5" dirty="0"/>
              <a:t>PROJECT</a:t>
            </a:r>
            <a:r>
              <a:rPr lang="en-US" sz="2000" spc="5" dirty="0"/>
              <a:t> </a:t>
            </a:r>
            <a:r>
              <a:rPr sz="2000" spc="-20" dirty="0"/>
              <a:t>OVERVIEW</a:t>
            </a:r>
            <a:br>
              <a:rPr lang="en-US" sz="2000" spc="-20" dirty="0"/>
            </a:br>
            <a:br>
              <a:rPr lang="en-US" sz="2000" spc="-20" dirty="0"/>
            </a:br>
            <a:r>
              <a:rPr lang="en-US" sz="2000" spc="-20" dirty="0"/>
              <a:t>      </a:t>
            </a:r>
            <a:r>
              <a:rPr lang="en-US" sz="2000" b="0" i="0" dirty="0">
                <a:effectLst/>
                <a:latin typeface="Söhne"/>
              </a:rPr>
              <a:t>Our project aims to develop a predictive model for house prices using machine learning techniques. By analyzing various factors such as location, size, amenities, neighborhood demographics, and market trends, the model will generate reliable price predictions for residential properties. We will employ algorithms like linear regression, decision trees, and neural networks to train the model using historical sales data and refine its accuracy through iterative testing and validation.</a:t>
            </a:r>
            <a:br>
              <a:rPr lang="en-US" sz="2000" spc="-20" dirty="0"/>
            </a:br>
            <a:br>
              <a:rPr lang="en-IN" sz="2000" spc="-20" dirty="0"/>
            </a:br>
            <a:br>
              <a:rPr lang="en-IN" sz="2000" spc="-20" dirty="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914400"/>
            <a:ext cx="9296400" cy="5556649"/>
          </a:xfrm>
          <a:prstGeom prst="rect">
            <a:avLst/>
          </a:prstGeom>
        </p:spPr>
        <p:txBody>
          <a:bodyPr vert="horz" wrap="square" lIns="0" tIns="16510" rIns="0" bIns="0" rtlCol="0">
            <a:spAutoFit/>
          </a:bodyPr>
          <a:lstStyle/>
          <a:p>
            <a:pPr algn="l">
              <a:buFont typeface="+mj-lt"/>
              <a:buAutoNum type="arabicPeriod"/>
            </a:pPr>
            <a:r>
              <a:rPr sz="2400" spc="25" dirty="0"/>
              <a:t>W</a:t>
            </a:r>
            <a:r>
              <a:rPr sz="2400" spc="-20" dirty="0"/>
              <a:t>H</a:t>
            </a:r>
            <a:r>
              <a:rPr sz="2400" spc="20" dirty="0"/>
              <a:t>O</a:t>
            </a:r>
            <a:r>
              <a:rPr sz="2400" spc="-235" dirty="0"/>
              <a:t> </a:t>
            </a:r>
            <a:r>
              <a:rPr sz="2400" spc="-10" dirty="0"/>
              <a:t>AR</a:t>
            </a:r>
            <a:r>
              <a:rPr sz="2400" spc="15" dirty="0"/>
              <a:t>E</a:t>
            </a:r>
            <a:r>
              <a:rPr sz="2400" spc="-35" dirty="0"/>
              <a:t> </a:t>
            </a:r>
            <a:r>
              <a:rPr sz="2400" spc="-10" dirty="0"/>
              <a:t>T</a:t>
            </a:r>
            <a:r>
              <a:rPr sz="2400" spc="-15" dirty="0"/>
              <a:t>H</a:t>
            </a:r>
            <a:r>
              <a:rPr sz="2400" spc="15" dirty="0"/>
              <a:t>E</a:t>
            </a:r>
            <a:r>
              <a:rPr sz="2400" spc="-35" dirty="0"/>
              <a:t> </a:t>
            </a:r>
            <a:r>
              <a:rPr sz="2400" spc="-20" dirty="0"/>
              <a:t>E</a:t>
            </a:r>
            <a:r>
              <a:rPr sz="2400" spc="30" dirty="0"/>
              <a:t>N</a:t>
            </a:r>
            <a:r>
              <a:rPr sz="2400" spc="15" dirty="0"/>
              <a:t>D</a:t>
            </a:r>
            <a:r>
              <a:rPr sz="2400" spc="-45" dirty="0"/>
              <a:t> </a:t>
            </a:r>
            <a:r>
              <a:rPr sz="2400" dirty="0"/>
              <a:t>U</a:t>
            </a:r>
            <a:r>
              <a:rPr sz="2400" spc="10" dirty="0"/>
              <a:t>S</a:t>
            </a:r>
            <a:r>
              <a:rPr sz="2400" spc="-25" dirty="0"/>
              <a:t>E</a:t>
            </a:r>
            <a:r>
              <a:rPr sz="2400" spc="-10" dirty="0"/>
              <a:t>R</a:t>
            </a:r>
            <a:r>
              <a:rPr sz="2400" spc="5" dirty="0"/>
              <a:t>S</a:t>
            </a:r>
            <a:r>
              <a:rPr sz="3200" spc="5" dirty="0"/>
              <a:t>?</a:t>
            </a:r>
            <a:br>
              <a:rPr lang="en-US" sz="3200" spc="5" dirty="0"/>
            </a:br>
            <a:r>
              <a:rPr lang="en-US" sz="2400" b="0" i="0" dirty="0">
                <a:effectLst/>
                <a:latin typeface="Söhne"/>
              </a:rPr>
              <a:t>Homebuyers: Individuals looking to purchase a property who require accurate price estimates to make informed decisions.</a:t>
            </a:r>
            <a:br>
              <a:rPr lang="en-US" sz="2400" b="0" i="0" dirty="0">
                <a:effectLst/>
                <a:latin typeface="Söhne"/>
              </a:rPr>
            </a:br>
            <a:r>
              <a:rPr lang="en-US" sz="2400" b="0" i="0" dirty="0">
                <a:effectLst/>
                <a:latin typeface="Söhne"/>
              </a:rPr>
              <a:t>Real Estate Agents: Professionals seeking tools to assist in pricing properties accurately and competitively.</a:t>
            </a:r>
            <a:br>
              <a:rPr lang="en-US" sz="2400" b="0" i="0" dirty="0">
                <a:effectLst/>
                <a:latin typeface="Söhne"/>
              </a:rPr>
            </a:br>
            <a:r>
              <a:rPr lang="en-US" sz="2400" b="0" i="0" dirty="0">
                <a:effectLst/>
                <a:latin typeface="Söhne"/>
              </a:rPr>
              <a:t>Property Investors: Individuals or companies interested in estimating the potential return on investment for various real estate ventures.</a:t>
            </a:r>
            <a:br>
              <a:rPr lang="en-US" sz="2400" b="0" i="0" dirty="0">
                <a:effectLst/>
                <a:latin typeface="Söhne"/>
              </a:rPr>
            </a:br>
            <a:br>
              <a:rPr lang="en-IN" sz="24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609600"/>
            <a:ext cx="11199747" cy="7646324"/>
          </a:xfrm>
          <a:prstGeom prst="rect">
            <a:avLst/>
          </a:prstGeom>
        </p:spPr>
        <p:txBody>
          <a:bodyPr vert="horz" wrap="square" lIns="0" tIns="13335" rIns="0" bIns="0" rtlCol="0">
            <a:spAutoFit/>
          </a:bodyPr>
          <a:lstStyle/>
          <a:p>
            <a:pPr algn="l">
              <a:buFont typeface="Arial" panose="020B0604020202020204" pitchFamily="34" charset="0"/>
              <a:buChar char="•"/>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br>
              <a:rPr lang="en-US" sz="3600" dirty="0"/>
            </a:br>
            <a:br>
              <a:rPr lang="en-US" sz="3600" dirty="0"/>
            </a:br>
            <a:r>
              <a:rPr lang="en-US" sz="3600" dirty="0"/>
              <a:t>      </a:t>
            </a:r>
            <a:r>
              <a:rPr lang="en-US" sz="2400" b="0" i="0" dirty="0">
                <a:effectLst/>
                <a:latin typeface="Söhne"/>
              </a:rPr>
              <a:t>Accurate Predictions: Our model leverages machine learning to provide precise estimates of house prices, minimizing the risk of overpaying or underselling.</a:t>
            </a:r>
            <a:br>
              <a:rPr lang="en-US" sz="2400" b="0" i="0" dirty="0">
                <a:effectLst/>
                <a:latin typeface="Söhne"/>
              </a:rPr>
            </a:br>
            <a:r>
              <a:rPr lang="en-US" sz="2400" b="0" i="0" dirty="0">
                <a:effectLst/>
                <a:latin typeface="Söhne"/>
              </a:rPr>
              <a:t>Time Efficiency: By automating the pricing process, our solution saves time for both buyers and sellers</a:t>
            </a:r>
            <a:r>
              <a:rPr lang="en-US" sz="2400" b="0" dirty="0">
                <a:latin typeface="Söhne"/>
              </a:rPr>
              <a:t>, enabling.</a:t>
            </a:r>
            <a:br>
              <a:rPr lang="en-US" sz="2400" b="0" dirty="0">
                <a:latin typeface="Söhne"/>
              </a:rPr>
            </a:br>
            <a:r>
              <a:rPr lang="en-US" sz="2400" b="0" dirty="0">
                <a:latin typeface="Söhne"/>
              </a:rPr>
              <a:t>Informed Decision Making: Users can make data-driven decisions based on comprehensive analyses of multiple factors influencing property values.</a:t>
            </a:r>
            <a:br>
              <a:rPr lang="en-US" sz="2400" b="0" dirty="0">
                <a:latin typeface="Söhne"/>
              </a:rPr>
            </a:br>
            <a:r>
              <a:rPr lang="en-US" sz="2400" b="0" dirty="0">
                <a:latin typeface="Söhne"/>
              </a:rPr>
              <a:t>Competitive Advantage: Real estate agents and investors gain a competitive edge by utilizing advanced predictive analytics in their operations.</a:t>
            </a:r>
            <a:br>
              <a:rPr lang="en-US" sz="2400" b="0" dirty="0">
                <a:latin typeface="Söhne"/>
              </a:rPr>
            </a:br>
            <a:r>
              <a:rPr lang="en-US" sz="2400" b="0" dirty="0">
                <a:latin typeface="Söhne"/>
              </a:rPr>
              <a:t>g </a:t>
            </a:r>
            <a:r>
              <a:rPr lang="en-US" sz="2400" b="0" i="0" dirty="0">
                <a:effectLst/>
                <a:latin typeface="Söhne"/>
              </a:rPr>
              <a:t>quicker transactions.</a:t>
            </a:r>
            <a:br>
              <a:rPr lang="en-US" sz="2400" dirty="0"/>
            </a:br>
            <a:br>
              <a:rPr lang="en-IN" sz="240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0766043" cy="7095532"/>
          </a:xfrm>
          <a:prstGeom prst="rect">
            <a:avLst/>
          </a:prstGeom>
        </p:spPr>
        <p:txBody>
          <a:bodyPr vert="horz" wrap="square" lIns="0" tIns="16510" rIns="0" bIns="0" rtlCol="0">
            <a:spAutoFit/>
          </a:bodyPr>
          <a:lstStyle/>
          <a:p>
            <a:pPr algn="l">
              <a:buFont typeface="Arial" panose="020B0604020202020204" pitchFamily="34" charset="0"/>
              <a:buChar char="•"/>
            </a:pPr>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br>
              <a:rPr lang="en-US" sz="2400" spc="20" dirty="0"/>
            </a:br>
            <a:br>
              <a:rPr lang="en-US" sz="2400" spc="20" dirty="0"/>
            </a:br>
            <a:r>
              <a:rPr lang="en-US" sz="2400" spc="20" dirty="0"/>
              <a:t>     </a:t>
            </a:r>
            <a:r>
              <a:rPr lang="en-US" sz="2000" b="0" i="0" dirty="0">
                <a:effectLst/>
                <a:latin typeface="Söhne"/>
              </a:rPr>
              <a:t>Utilization of Machine Learning: We employ state-of-the-art machine learning algorithms to develop a robust predictive model.</a:t>
            </a:r>
            <a:br>
              <a:rPr lang="en-US" sz="2000" b="0" i="0" dirty="0">
                <a:effectLst/>
                <a:latin typeface="Söhne"/>
              </a:rPr>
            </a:br>
            <a:r>
              <a:rPr lang="en-US" sz="2000" b="0" i="0" dirty="0">
                <a:effectLst/>
                <a:latin typeface="Söhne"/>
              </a:rPr>
              <a:t>Data Integration: We collect and integrate diverse datasets, including property features, economic indicators, and local market trends, to enhance the accuracy of predictions.</a:t>
            </a:r>
            <a:br>
              <a:rPr lang="en-US" sz="2000" b="0" i="0" dirty="0">
                <a:effectLst/>
                <a:latin typeface="Söhne"/>
              </a:rPr>
            </a:br>
            <a:r>
              <a:rPr lang="en-US" sz="2000" b="0" i="0" dirty="0">
                <a:effectLst/>
                <a:latin typeface="Söhne"/>
              </a:rPr>
              <a:t>User-Friendly Interface: Our solution will feature an intuitive interface accessible to users with varying levels of technical expertise.</a:t>
            </a:r>
            <a:br>
              <a:rPr lang="en-US" sz="2000" b="0" i="0" dirty="0">
                <a:effectLst/>
                <a:latin typeface="Söhne"/>
              </a:rPr>
            </a:br>
            <a:r>
              <a:rPr lang="en-US" sz="2000" b="0" i="0" dirty="0">
                <a:effectLst/>
                <a:latin typeface="Söhne"/>
              </a:rPr>
              <a:t>Continuous Improvement: We are committed to ongoing refinement and optimization of the model to ensure its reliability and relevance in dynamic real estate markets.</a:t>
            </a:r>
            <a:br>
              <a:rPr lang="en-US" sz="2000" b="0" i="0" dirty="0">
                <a:effectLst/>
                <a:latin typeface="Söhne"/>
              </a:rPr>
            </a:br>
            <a:r>
              <a:rPr lang="en-US" sz="2000" b="0" i="0" dirty="0">
                <a:effectLst/>
                <a:latin typeface="Söhne"/>
              </a:rPr>
              <a:t>Potential for Expansion: The framework developed in this project can be adapted for other geographical regions and property types, offering scalability and versatility.</a:t>
            </a:r>
            <a:br>
              <a:rPr lang="en-US" sz="2000" b="0" i="0" dirty="0">
                <a:effectLst/>
                <a:latin typeface="Söhne"/>
              </a:rPr>
            </a:br>
            <a:br>
              <a:rPr lang="en-US" sz="2000" spc="20" dirty="0"/>
            </a:br>
            <a:br>
              <a:rPr lang="en-US" sz="2400" spc="20" dirty="0"/>
            </a:br>
            <a:br>
              <a:rPr lang="en-US" sz="2400" spc="20" dirty="0"/>
            </a:br>
            <a:br>
              <a:rPr lang="en-US" sz="2400" spc="20" dirty="0"/>
            </a:br>
            <a:br>
              <a:rPr lang="en-US" sz="2400" spc="20" dirty="0"/>
            </a:br>
            <a:br>
              <a:rPr lang="en-US" sz="2400" spc="20" dirty="0"/>
            </a:br>
            <a:br>
              <a:rPr lang="en-US" sz="2400" spc="20" dirty="0"/>
            </a:br>
            <a:br>
              <a:rPr lang="en-US" sz="2400" spc="20" dirty="0"/>
            </a:b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328025" cy="7289175"/>
          </a:xfrm>
          <a:prstGeom prst="rect">
            <a:avLst/>
          </a:prstGeom>
        </p:spPr>
        <p:txBody>
          <a:bodyPr vert="horz" wrap="square" lIns="0" tIns="12700" rIns="0" bIns="0" rtlCol="0">
            <a:spAutoFit/>
          </a:bodyPr>
          <a:lstStyle/>
          <a:p>
            <a:pPr marL="12700">
              <a:lnSpc>
                <a:spcPct val="100000"/>
              </a:lnSpc>
              <a:spcBef>
                <a:spcPts val="100"/>
              </a:spcBef>
            </a:pPr>
            <a:endParaRPr lang="en-US" sz="2400" spc="-5" dirty="0">
              <a:latin typeface="Trebuchet MS"/>
              <a:cs typeface="Trebuchet MS"/>
            </a:endParaRPr>
          </a:p>
          <a:p>
            <a:pPr algn="l">
              <a:buFont typeface="Arial" panose="020B0604020202020204" pitchFamily="34" charset="0"/>
              <a:buChar char="•"/>
            </a:pPr>
            <a:r>
              <a:rPr lang="en-US" sz="2400" b="0" i="0" dirty="0">
                <a:effectLst/>
                <a:latin typeface="Söhne"/>
              </a:rPr>
              <a:t>We employed various machine learning algorithms including linear regression, decision trees, and gradient boosting.</a:t>
            </a:r>
          </a:p>
          <a:p>
            <a:pPr algn="l">
              <a:buFont typeface="Arial" panose="020B0604020202020204" pitchFamily="34" charset="0"/>
              <a:buChar char="•"/>
            </a:pPr>
            <a:r>
              <a:rPr lang="en-US" sz="2400" b="0" i="0" dirty="0">
                <a:effectLst/>
                <a:latin typeface="Söhne"/>
              </a:rPr>
              <a:t>The model was trained on a comprehensive dataset comprising historical housing data and relevant features.</a:t>
            </a:r>
          </a:p>
          <a:p>
            <a:pPr algn="l">
              <a:buFont typeface="Arial" panose="020B0604020202020204" pitchFamily="34" charset="0"/>
              <a:buChar char="•"/>
            </a:pPr>
            <a:r>
              <a:rPr lang="en-US" sz="2400" b="0" i="0" dirty="0">
                <a:effectLst/>
                <a:latin typeface="Söhne"/>
              </a:rPr>
              <a:t>Feature engineering techniques were employed to extract meaningful insights and enhance model performance.</a:t>
            </a:r>
          </a:p>
          <a:p>
            <a:pPr algn="l">
              <a:buFont typeface="Arial" panose="020B0604020202020204" pitchFamily="34" charset="0"/>
              <a:buChar char="•"/>
            </a:pPr>
            <a:r>
              <a:rPr lang="en-US" sz="2400" b="0" i="0" dirty="0">
                <a:effectLst/>
                <a:latin typeface="Söhne"/>
              </a:rPr>
              <a:t>Cross-validation and hyperparameter tuning were utilized to optimize model performance and prevent overfitting.</a:t>
            </a:r>
          </a:p>
          <a:p>
            <a:pPr marL="12700">
              <a:lnSpc>
                <a:spcPct val="100000"/>
              </a:lnSpc>
              <a:spcBef>
                <a:spcPts val="100"/>
              </a:spcBef>
            </a:pPr>
            <a:endParaRPr lang="en-IN" sz="2400" spc="-5" dirty="0">
              <a:latin typeface="Trebuchet MS"/>
              <a:cs typeface="Trebuchet MS"/>
            </a:endParaRPr>
          </a:p>
          <a:p>
            <a:pPr marL="12700">
              <a:lnSpc>
                <a:spcPct val="100000"/>
              </a:lnSpc>
              <a:spcBef>
                <a:spcPts val="100"/>
              </a:spcBef>
            </a:pPr>
            <a:endParaRPr lang="en-IN" sz="24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lang="en-IN"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lang="en-IN"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lang="en-IN"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lang="en-IN"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endParaRPr lang="en-IN" sz="1800" spc="-5"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734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RAJAN.C</vt:lpstr>
      <vt:lpstr>PROJECT TITLE       HOUSE PRICE PREDECTION USING  REGRESSION MECHINE LEARNING      TECHNOLOGY.               </vt:lpstr>
      <vt:lpstr>AGENDA:     Introduction   Problem Statement    Project Overview   End Users   Value Proposition   Project Highlights     </vt:lpstr>
      <vt:lpstr>PROBLEM STATEMENT       Predicting house prices accurately is a crucial task in real estate. Traditional methods often rely on manual assessment and lack the ability to incorporate a wide range of variables that affect property values. This leads to inaccurate estimations and potential loss of investment for buyers and sellers alike. Hence, there is a need for an automated solution that can leverage machine learning algorithms to predict house prices with greater precision     </vt:lpstr>
      <vt:lpstr>PROJECT OVERVIEW        Our project aims to develop a predictive model for house prices using machine learning techniques. By analyzing various factors such as location, size, amenities, neighborhood demographics, and market trends, the model will generate reliable price predictions for residential properties. We will employ algorithms like linear regression, decision trees, and neural networks to train the model using historical sales data and refine its accuracy through iterative testing and validation.   </vt:lpstr>
      <vt:lpstr>WHO ARE THE END USERS? Homebuyers: Individuals looking to purchase a property who require accurate price estimates to make informed decisions. Real Estate Agents: Professionals seeking tools to assist in pricing properties accurately and competitively. Property Investors: Individuals or companies interested in estimating the potential return on investment for various real estate ventures.      </vt:lpstr>
      <vt:lpstr>YOUR SOLUTION AND ITS VALUE PROPOSITION        Accurate Predictions: Our model leverages machine learning to provide precise estimates of house prices, minimizing the risk of overpaying or underselling. Time Efficiency: By automating the pricing process, our solution saves time for both buyers and sellers, enabling. Informed Decision Making: Users can make data-driven decisions based on comprehensive analyses of multiple factors influencing property values. Competitive Advantage: Real estate agents and investors gain a competitive edge by utilizing advanced predictive analytics in their operations. g quicker transactions.      </vt:lpstr>
      <vt:lpstr>THE WOW IN YOUR SOLUTION       Utilization of Machine Learning: We employ state-of-the-art machine learning algorithms to develop a robust predictive model. Data Integration: We collect and integrate diverse datasets, including property features, economic indicators, and local market trends, to enhance the accuracy of predictions. User-Friendly Interface: Our solution will feature an intuitive interface accessible to users with varying levels of technical expertise. Continuous Improvement: We are committed to ongoing refinement and optimization of the model to ensure its reliability and relevance in dynamic real estate markets. Potential for Expansion: The framework developed in this project can be adapted for other geographical regions and property types, offering scalability and versatility.         </vt:lpstr>
      <vt:lpstr>PowerPoint Presentation</vt:lpstr>
      <vt:lpstr>RESULTS &amp; INSIGHTS    Insights gained from the model highlighted the importance of certain features such as location, property size, and neighborhood demographics in determining house prices. Real-world validation demonstrated the practical applicability of our model, leading to enhanced decision-making and financial outcomes for users. Our model achieved a high level of prediction accuracy, significantly outperforming traditional methods.         </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RAJAN.C</dc:title>
  <dc:creator>rajan</dc:creator>
  <cp:lastModifiedBy>rajan c</cp:lastModifiedBy>
  <cp:revision>3</cp:revision>
  <dcterms:created xsi:type="dcterms:W3CDTF">2024-04-01T07:45:31Z</dcterms:created>
  <dcterms:modified xsi:type="dcterms:W3CDTF">2024-04-04T10:33:49Z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