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76" autoAdjust="0"/>
  </p:normalViewPr>
  <p:slideViewPr>
    <p:cSldViewPr>
      <p:cViewPr>
        <p:scale>
          <a:sx n="66" d="100"/>
          <a:sy n="66" d="100"/>
        </p:scale>
        <p:origin x="-4096" y="-1157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28803600"/>
            <a:ext cx="43891200" cy="411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105156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48” wide. It can be used to print a Tri-Fold poster with 12” wings.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b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05600" y="0"/>
            <a:ext cx="9601200" cy="32918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7033287" y="-1257300"/>
            <a:ext cx="29923713" cy="35653980"/>
            <a:chOff x="7033287" y="-1257300"/>
            <a:chExt cx="29923713" cy="35653980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7033287" y="-1247269"/>
              <a:ext cx="36347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4" name="Straight Arrow Connector 3"/>
            <p:cNvCxnSpPr/>
            <p:nvPr userDrawn="1"/>
          </p:nvCxnSpPr>
          <p:spPr>
            <a:xfrm>
              <a:off x="10972800" y="-12573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 userDrawn="1"/>
          </p:nvSpPr>
          <p:spPr>
            <a:xfrm>
              <a:off x="33322287" y="-1247269"/>
              <a:ext cx="36347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20" name="Straight Arrow Connector 19"/>
            <p:cNvCxnSpPr/>
            <p:nvPr userDrawn="1"/>
          </p:nvCxnSpPr>
          <p:spPr>
            <a:xfrm>
              <a:off x="32918400" y="-12573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 userDrawn="1"/>
          </p:nvSpPr>
          <p:spPr>
            <a:xfrm>
              <a:off x="7033287" y="33309431"/>
              <a:ext cx="36347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22" name="Straight Arrow Connector 21"/>
            <p:cNvCxnSpPr/>
            <p:nvPr userDrawn="1"/>
          </p:nvCxnSpPr>
          <p:spPr>
            <a:xfrm>
              <a:off x="10972800" y="332994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 userDrawn="1"/>
          </p:nvSpPr>
          <p:spPr>
            <a:xfrm>
              <a:off x="33322287" y="33309431"/>
              <a:ext cx="36347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24" name="Straight Arrow Connector 23"/>
            <p:cNvCxnSpPr/>
            <p:nvPr userDrawn="1"/>
          </p:nvCxnSpPr>
          <p:spPr>
            <a:xfrm>
              <a:off x="32918400" y="332994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10972800" y="-512064"/>
            <a:ext cx="21945600" cy="26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91440" rIns="137137" bIns="91440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Pneumonia Detection Using The Deep Learning 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10302596" y="2025107"/>
            <a:ext cx="23698200" cy="239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91440" rIns="137137" bIns="91440" anchor="ctr" anchorCtr="0">
            <a:normAutofit fontScale="92500" lnSpcReduction="10000"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8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Student Name: Rajan </a:t>
            </a:r>
            <a:r>
              <a:rPr lang="en-US" sz="7800" baseline="30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Dulal</a:t>
            </a:r>
            <a:r>
              <a:rPr lang="en-US" sz="78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 || Student ID: 1928440</a:t>
            </a:r>
          </a:p>
          <a:p>
            <a:pPr algn="ctr" eaLnBrk="1" hangingPunct="1"/>
            <a:r>
              <a:rPr lang="en-US" sz="78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Supervised By: </a:t>
            </a:r>
            <a:r>
              <a:rPr lang="en-US" sz="7800" baseline="30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Rupak</a:t>
            </a:r>
            <a:r>
              <a:rPr lang="en-US" sz="78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Koirala</a:t>
            </a:r>
          </a:p>
          <a:p>
            <a:pPr algn="ctr" eaLnBrk="1" hangingPunct="1"/>
            <a:r>
              <a:rPr lang="en-US" sz="60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Herald College Kathmandu </a:t>
            </a:r>
            <a:endParaRPr lang="en-US" sz="6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740118" y="5486400"/>
            <a:ext cx="9409722" cy="2760751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1" dirty="0">
                <a:solidFill>
                  <a:srgbClr val="FF0000"/>
                </a:solidFill>
                <a:latin typeface="Calibri" pitchFamily="34" charset="0"/>
              </a:rPr>
              <a:t>What is Pneumonia?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Pneumonia is the state of the lungs where the air sacs and alveoli of the lungs is filled with the fluid or liquid.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Around 2.56 million people die in the world which consists of around 25000 children along from Nepal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It isn’t the fatal disease but timely diagnosis is need for effective treatment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4400" b="1" dirty="0">
                <a:solidFill>
                  <a:srgbClr val="FF0000"/>
                </a:solidFill>
                <a:latin typeface="Calibri" pitchFamily="34" charset="0"/>
              </a:rPr>
              <a:t>Academic Questions </a:t>
            </a:r>
          </a:p>
          <a:p>
            <a:pPr eaLnBrk="1" hangingPunct="1"/>
            <a:r>
              <a:rPr lang="en-US" sz="3200" dirty="0">
                <a:latin typeface="Calibri" pitchFamily="34" charset="0"/>
              </a:rPr>
              <a:t>To find out the effectiveness of the deep learning for clinical diagnosis of Pneumonia 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To find out which architecture of the model is effective for medical image segmentation 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4400" b="1" dirty="0">
                <a:solidFill>
                  <a:srgbClr val="FF0000"/>
                </a:solidFill>
                <a:latin typeface="Calibri" pitchFamily="34" charset="0"/>
              </a:rPr>
              <a:t>Aim of the project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Solve the  existing problem of the ambitious medical image analysis i.e. accuracy and well interpretation of the images for the disease diagnosing even more faster and more precisely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4400" b="1" dirty="0">
                <a:solidFill>
                  <a:srgbClr val="FF0000"/>
                </a:solidFill>
                <a:latin typeface="Calibri" pitchFamily="34" charset="0"/>
              </a:rPr>
              <a:t>Objectives of the project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To provides the full functioning system.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To enhance the knowledge in the field of project development.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Helps to solve the tedious process of examining the medical images.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To provide the system for Pneumonia detection.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To increase the information and learning in the field of artificial intelligence. 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40118" y="4726366"/>
            <a:ext cx="9144000" cy="76003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Overview </a:t>
            </a: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0302596" y="14718957"/>
            <a:ext cx="11871603" cy="638496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Calibri" pitchFamily="34" charset="0"/>
              </a:rPr>
              <a:t>All the X-rays were acquired from the Kaggle Chest X-ray repository.</a:t>
            </a:r>
          </a:p>
          <a:p>
            <a:pPr eaLnBrk="1" hangingPunct="1"/>
            <a:r>
              <a:rPr lang="en-US" sz="3200" dirty="0">
                <a:latin typeface="Calibri" pitchFamily="34" charset="0"/>
              </a:rPr>
              <a:t>2570 training data and 624 testing images including Normal and Pneumonia </a:t>
            </a:r>
          </a:p>
          <a:p>
            <a:pPr eaLnBrk="1" hangingPunct="1"/>
            <a:r>
              <a:rPr lang="en-US" sz="3200" dirty="0">
                <a:latin typeface="Calibri" pitchFamily="34" charset="0"/>
              </a:rPr>
              <a:t>All the images were resized into 150 and all the pre processing like random flip, zoom, horizontal flip height shift, width shift were done to avoid the over fitting.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302597" y="4780418"/>
            <a:ext cx="17053203" cy="6760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Literature review </a:t>
            </a: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7508557" y="5419773"/>
            <a:ext cx="15102483" cy="8648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>
                <a:latin typeface="Calibri" pitchFamily="34" charset="0"/>
              </a:rPr>
              <a:t>Evaluation matrices for this project are model accuracy, confusion matrix, and Precision 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508557" y="4800600"/>
            <a:ext cx="15102483" cy="6191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Evaluation Matrix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302596" y="13951873"/>
            <a:ext cx="11871603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Dataset and Data feature abstraction  </a:t>
            </a:r>
          </a:p>
        </p:txBody>
      </p:sp>
      <p:pic>
        <p:nvPicPr>
          <p:cNvPr id="6" name="Picture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71AA4CD-5E0C-498D-96D4-93306BACD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02" y="440217"/>
            <a:ext cx="9297937" cy="2910039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B6D1A0CC-24F4-4A0E-952E-4F7DFE94D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360" y="440217"/>
            <a:ext cx="7924800" cy="3277987"/>
          </a:xfrm>
          <a:prstGeom prst="rect">
            <a:avLst/>
          </a:prstGeom>
        </p:spPr>
      </p:pic>
      <p:pic>
        <p:nvPicPr>
          <p:cNvPr id="7" name="Picture 6" descr="A picture containing person, clothing, woman, pink&#10;&#10;Description automatically generated">
            <a:extLst>
              <a:ext uri="{FF2B5EF4-FFF2-40B4-BE49-F238E27FC236}">
                <a16:creationId xmlns:a16="http://schemas.microsoft.com/office/drawing/2014/main" id="{16D0F33C-DD21-4BE6-8899-874876ED9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36" y="10252695"/>
            <a:ext cx="6012130" cy="480970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D5BEBE-CD44-4245-83AC-C95243489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81577"/>
              </p:ext>
            </p:extLst>
          </p:nvPr>
        </p:nvGraphicFramePr>
        <p:xfrm>
          <a:off x="10302597" y="5567076"/>
          <a:ext cx="17053203" cy="8274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9543">
                  <a:extLst>
                    <a:ext uri="{9D8B030D-6E8A-4147-A177-3AD203B41FA5}">
                      <a16:colId xmlns:a16="http://schemas.microsoft.com/office/drawing/2014/main" val="1248015632"/>
                    </a:ext>
                  </a:extLst>
                </a:gridCol>
                <a:gridCol w="3885557">
                  <a:extLst>
                    <a:ext uri="{9D8B030D-6E8A-4147-A177-3AD203B41FA5}">
                      <a16:colId xmlns:a16="http://schemas.microsoft.com/office/drawing/2014/main" val="427051333"/>
                    </a:ext>
                  </a:extLst>
                </a:gridCol>
                <a:gridCol w="3247418">
                  <a:extLst>
                    <a:ext uri="{9D8B030D-6E8A-4147-A177-3AD203B41FA5}">
                      <a16:colId xmlns:a16="http://schemas.microsoft.com/office/drawing/2014/main" val="2219836756"/>
                    </a:ext>
                  </a:extLst>
                </a:gridCol>
                <a:gridCol w="4292076">
                  <a:extLst>
                    <a:ext uri="{9D8B030D-6E8A-4147-A177-3AD203B41FA5}">
                      <a16:colId xmlns:a16="http://schemas.microsoft.com/office/drawing/2014/main" val="912186918"/>
                    </a:ext>
                  </a:extLst>
                </a:gridCol>
                <a:gridCol w="1508609">
                  <a:extLst>
                    <a:ext uri="{9D8B030D-6E8A-4147-A177-3AD203B41FA5}">
                      <a16:colId xmlns:a16="http://schemas.microsoft.com/office/drawing/2014/main" val="230119846"/>
                    </a:ext>
                  </a:extLst>
                </a:gridCol>
              </a:tblGrid>
              <a:tr h="12034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Projects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Dataset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Used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Preprocessing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Deep learning structure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Accuracy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3643554"/>
                  </a:ext>
                </a:extLst>
              </a:tr>
              <a:tr h="128051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CheXNet: Radiologist-Level Pneumonia Detection on the chest x-rays with deep learning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112,120 frontal view of X-ray of 30,805 different patients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Resized into 224*224, randomly flipped into horizontal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Trained on pretrained ImageNet model with final layer replacement for binary classification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76%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8831354"/>
                  </a:ext>
                </a:extLst>
              </a:tr>
              <a:tr h="17231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An efficient Deep learning Approach to pneumonia classification in healthcare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5856 x-ray images of the pediatric patients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Resized into 225*225, rotation 40 degree along with the horizontal flip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Developed from scratch.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extractor layers consist of the conv3×3, 32; conv3×3, 64; conv3×3, 128; conv3×3, 128 layers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93%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7390061"/>
                  </a:ext>
                </a:extLst>
              </a:tr>
              <a:tr h="128051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Detecting Pneumonia in Chest X-rays with Supervised Learning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112,120 x-rays by NIH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Resized into 32*32 and 224*224 and trained separately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Uses the CheXNet model for training the dataset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0.609 AOC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9025733"/>
                  </a:ext>
                </a:extLst>
              </a:tr>
              <a:tr h="128051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Deep Learning Approach for prediction of pneumonia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5863 images of the patients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Resized into 128*128, 256*256 and 512*512 and trained separately 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Uses the pretrained ResNet34 along with the modification of the last layer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92.9%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272447"/>
                  </a:ext>
                </a:extLst>
              </a:tr>
              <a:tr h="12119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Detecting Pneumonia with Convolutional Neural Networks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29000 images of x-rays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Resized into 128*128 no other transformation was done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Two normal Convolutional layers were used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78%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097629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9D57EB74-C9C9-4543-BC7C-69E5A6C88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17754600"/>
            <a:ext cx="7061200" cy="305985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861F17B-725D-4B60-98EA-AF7F9DF834DE}"/>
              </a:ext>
            </a:extLst>
          </p:cNvPr>
          <p:cNvSpPr/>
          <p:nvPr/>
        </p:nvSpPr>
        <p:spPr>
          <a:xfrm>
            <a:off x="10302596" y="21799067"/>
            <a:ext cx="11871603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Classification Model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E70A732-CA95-415E-AC1E-4B066720B669}"/>
              </a:ext>
            </a:extLst>
          </p:cNvPr>
          <p:cNvPicPr/>
          <p:nvPr/>
        </p:nvPicPr>
        <p:blipFill rotWithShape="1">
          <a:blip r:embed="rId6"/>
          <a:srcRect l="3605" t="11501" r="61193" b="2359"/>
          <a:stretch/>
        </p:blipFill>
        <p:spPr bwMode="auto">
          <a:xfrm>
            <a:off x="22312364" y="13951873"/>
            <a:ext cx="9921242" cy="189665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Text Box 194">
            <a:extLst>
              <a:ext uri="{FF2B5EF4-FFF2-40B4-BE49-F238E27FC236}">
                <a16:creationId xmlns:a16="http://schemas.microsoft.com/office/drawing/2014/main" id="{78F7AC37-655C-43E0-BAD3-4CAA9D77D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2721" y="22802512"/>
            <a:ext cx="11871603" cy="10115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47 layers 19 learnable weight 16 convolutional layers with 3 fully connected layers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Modified flattened 128 neurons with 0.5 drop out with </a:t>
            </a:r>
            <a:r>
              <a:rPr lang="en-US" sz="3200" dirty="0" err="1">
                <a:latin typeface="Calibri" pitchFamily="34" charset="0"/>
              </a:rPr>
              <a:t>relu</a:t>
            </a:r>
            <a:r>
              <a:rPr lang="en-US" sz="3200" dirty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sz="3200" dirty="0">
                <a:latin typeface="Calibri" pitchFamily="34" charset="0"/>
              </a:rPr>
              <a:t>Last dense layer 2 neurons for classification </a:t>
            </a:r>
          </a:p>
          <a:p>
            <a:pPr eaLnBrk="1" hangingPunct="1"/>
            <a:r>
              <a:rPr lang="en-US" sz="3200" dirty="0">
                <a:latin typeface="Calibri" pitchFamily="34" charset="0"/>
              </a:rPr>
              <a:t>Optimizer Adam, Loss function binary cross entropy trained for 30 epochs, steps per epoch as training data, validation step testing data</a:t>
            </a:r>
          </a:p>
          <a:p>
            <a:pPr eaLnBrk="1" hangingPunct="1"/>
            <a:r>
              <a:rPr lang="en-US" sz="3200" dirty="0">
                <a:latin typeface="Calibri" pitchFamily="34" charset="0"/>
              </a:rPr>
              <a:t> 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F633D21D-BF06-441B-AD32-33031AC5551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39" y="22821674"/>
            <a:ext cx="11537035" cy="615761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3FBA5A0-BD08-4724-A35A-25AA2A0C76B1}"/>
              </a:ext>
            </a:extLst>
          </p:cNvPr>
          <p:cNvPicPr/>
          <p:nvPr/>
        </p:nvPicPr>
        <p:blipFill rotWithShape="1">
          <a:blip r:embed="rId8"/>
          <a:srcRect l="14316" t="28468" r="50378" b="28559"/>
          <a:stretch/>
        </p:blipFill>
        <p:spPr bwMode="auto">
          <a:xfrm>
            <a:off x="28041600" y="6541409"/>
            <a:ext cx="7467600" cy="4642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729988D-5CC5-4CA1-9984-8B0F9A816F2D}"/>
              </a:ext>
            </a:extLst>
          </p:cNvPr>
          <p:cNvPicPr/>
          <p:nvPr/>
        </p:nvPicPr>
        <p:blipFill rotWithShape="1">
          <a:blip r:embed="rId9"/>
          <a:srcRect l="8682" t="22826" r="37266" b="11957"/>
          <a:stretch/>
        </p:blipFill>
        <p:spPr bwMode="auto">
          <a:xfrm>
            <a:off x="34960560" y="6579960"/>
            <a:ext cx="7467600" cy="3935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50F6D10-016C-4885-82A7-3A52A06F6B77}"/>
              </a:ext>
            </a:extLst>
          </p:cNvPr>
          <p:cNvPicPr/>
          <p:nvPr/>
        </p:nvPicPr>
        <p:blipFill rotWithShape="1">
          <a:blip r:embed="rId10"/>
          <a:srcRect l="17220" t="26579" r="10424" b="17171"/>
          <a:stretch/>
        </p:blipFill>
        <p:spPr bwMode="auto">
          <a:xfrm>
            <a:off x="29493401" y="14087430"/>
            <a:ext cx="13690527" cy="58924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CF3A419-098F-48F5-B928-CE9C3D9A0714}"/>
              </a:ext>
            </a:extLst>
          </p:cNvPr>
          <p:cNvPicPr/>
          <p:nvPr/>
        </p:nvPicPr>
        <p:blipFill rotWithShape="1">
          <a:blip r:embed="rId11"/>
          <a:srcRect l="6947" t="30562" r="56209" b="41403"/>
          <a:stretch/>
        </p:blipFill>
        <p:spPr bwMode="auto">
          <a:xfrm>
            <a:off x="31323861" y="10813789"/>
            <a:ext cx="8474777" cy="34406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30066290" y="26741895"/>
            <a:ext cx="13117638" cy="6186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Based on research and development the pneumonia detection is performed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Model performs quite well in the prediction of the Pneumonia or Normal image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Making the algorithms from scratch could be even more precise but requires more computational power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Making the custom data preprocessing argument feature in application can be even more better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If the model is improved according to the feature abstraction understanding the model can be clinically used as the reference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Proper diagnosis could be done easily using the project integrated into the hospital management system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0033444" y="25707432"/>
            <a:ext cx="13045882" cy="9078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Conclusions and Discussion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63C727-575F-41AE-AF06-6CD16AF0785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1077" t="9621" r="21275" b="4849"/>
          <a:stretch/>
        </p:blipFill>
        <p:spPr>
          <a:xfrm>
            <a:off x="740119" y="26764093"/>
            <a:ext cx="9242082" cy="61543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563027-313E-4CB8-916E-7FAC40A0567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4766" t="42516" r="27239" b="4849"/>
          <a:stretch/>
        </p:blipFill>
        <p:spPr>
          <a:xfrm>
            <a:off x="31775400" y="19931316"/>
            <a:ext cx="9441968" cy="582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631</Words>
  <Application>Microsoft Office PowerPoint</Application>
  <PresentationFormat>Custom</PresentationFormat>
  <Paragraphs>134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 Tri-Fold</dc:title>
  <dc:creator>Jay Larson</dc:creator>
  <dc:description>Quality poster printing
www.genigraphics.com
1-800-790-4001</dc:description>
  <cp:lastModifiedBy>Rajan Pokharel</cp:lastModifiedBy>
  <cp:revision>122</cp:revision>
  <cp:lastPrinted>2013-02-12T02:21:55Z</cp:lastPrinted>
  <dcterms:created xsi:type="dcterms:W3CDTF">2013-02-10T21:14:48Z</dcterms:created>
  <dcterms:modified xsi:type="dcterms:W3CDTF">2020-06-17T12:54:34Z</dcterms:modified>
</cp:coreProperties>
</file>