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70" r:id="rId8"/>
    <p:sldId id="271" r:id="rId9"/>
    <p:sldId id="274" r:id="rId10"/>
    <p:sldId id="275" r:id="rId11"/>
    <p:sldId id="276" r:id="rId12"/>
    <p:sldId id="277" r:id="rId13"/>
    <p:sldId id="262" r:id="rId14"/>
    <p:sldId id="26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F81EBC-42DA-46EE-B429-C877553B947F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A1A94E-C31C-4EF9-B060-36F3FEBA7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383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2186B-96D1-49D8-B533-9D4E4B784F25}" type="datetime1">
              <a:rPr lang="en-US" smtClean="0"/>
              <a:t>8/28/2020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Science Capstone | Linear Regression for Housing Price Prediction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025C4-E7B2-4A0A-A999-8D19F0697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731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ADC1E-80DC-4F60-AC19-0DD3706E93D4}" type="datetime1">
              <a:rPr lang="en-US" smtClean="0"/>
              <a:t>8/28/2020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Science Capstone | Linear Regression for Housing Price Prediction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025C4-E7B2-4A0A-A999-8D19F0697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612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740BC-EDB7-4AFB-913E-D2D4A9D7C366}" type="datetime1">
              <a:rPr lang="en-US" smtClean="0"/>
              <a:t>8/28/2020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Science Capstone | Linear Regression for Housing Price Prediction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025C4-E7B2-4A0A-A999-8D19F0697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4475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B9BB2-3BC1-43B7-9B93-0BA0BC931E7D}" type="datetime1">
              <a:rPr lang="en-US" smtClean="0"/>
              <a:t>8/28/2020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Science Capstone | Linear Regression for Housing Price Prediction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025C4-E7B2-4A0A-A999-8D19F069791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710698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B84D8-65FB-44FD-B49F-8029BAE50F9D}" type="datetime1">
              <a:rPr lang="en-US" smtClean="0"/>
              <a:t>8/28/2020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Science Capstone | Linear Regression for Housing Price Prediction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025C4-E7B2-4A0A-A999-8D19F0697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475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76F80-48F0-4287-B1E0-2D719DC0A268}" type="datetime1">
              <a:rPr lang="en-US" smtClean="0"/>
              <a:t>8/28/2020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Science Capstone | Linear Regression for Housing Price Prediction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025C4-E7B2-4A0A-A999-8D19F0697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680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3D869-10D2-477B-9DE9-C37158F4ED03}" type="datetime1">
              <a:rPr lang="en-US" smtClean="0"/>
              <a:t>8/28/2020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Science Capstone | Linear Regression for Housing Price Prediction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025C4-E7B2-4A0A-A999-8D19F0697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7014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F840C-A41F-4119-9459-0C0F6AFE5821}" type="datetime1">
              <a:rPr lang="en-US" smtClean="0"/>
              <a:t>8/28/2020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Science Capstone | Linear Regression for Housing Price Prediction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025C4-E7B2-4A0A-A999-8D19F0697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2152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B5EF7-116A-4797-BF99-F9918BEC0B6B}" type="datetime1">
              <a:rPr lang="en-US" smtClean="0"/>
              <a:t>8/28/2020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Science Capstone | Linear Regression for Housing Price Prediction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025C4-E7B2-4A0A-A999-8D19F0697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260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7DF25-748E-4CDB-877B-7EB5DA773669}" type="datetime1">
              <a:rPr lang="en-US" smtClean="0"/>
              <a:t>8/28/2020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Science Capstone | Linear Regression for Housing Price Prediction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025C4-E7B2-4A0A-A999-8D19F0697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343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9D19E-5B2F-440E-ACCD-4E2EB0A9C77E}" type="datetime1">
              <a:rPr lang="en-US" smtClean="0"/>
              <a:t>8/28/2020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Science Capstone | Linear Regression for Housing Price Prediction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025C4-E7B2-4A0A-A999-8D19F0697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957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A483A-2419-4C44-82AC-9A5295EA3307}" type="datetime1">
              <a:rPr lang="en-US" smtClean="0"/>
              <a:t>8/28/2020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Science Capstone | Linear Regression for Housing Price Prediction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025C4-E7B2-4A0A-A999-8D19F0697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239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D5AC7-2E94-4324-A567-FC359B46506E}" type="datetime1">
              <a:rPr lang="en-US" smtClean="0"/>
              <a:t>8/28/2020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Science Capstone | Linear Regression for Housing Price Prediction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025C4-E7B2-4A0A-A999-8D19F0697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873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752C1-D393-4861-8E45-6203E30B8942}" type="datetime1">
              <a:rPr lang="en-US" smtClean="0"/>
              <a:t>8/28/2020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Science Capstone | Linear Regression for Housing Price Prediction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025C4-E7B2-4A0A-A999-8D19F0697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138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F6EA2-B0D0-4913-85AA-8F95A3097A6E}" type="datetime1">
              <a:rPr lang="en-US" smtClean="0"/>
              <a:t>8/28/2020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Science Capstone | Linear Regression for Housing Price Prediction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025C4-E7B2-4A0A-A999-8D19F0697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120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FB541-A11E-4D45-929A-AFAD783349B5}" type="datetime1">
              <a:rPr lang="en-US" smtClean="0"/>
              <a:t>8/28/2020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Science Capstone | Linear Regression for Housing Price Prediction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025C4-E7B2-4A0A-A999-8D19F0697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121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E0B50-97A5-4A76-9285-FA5C263B6333}" type="datetime1">
              <a:rPr lang="en-US" smtClean="0"/>
              <a:t>8/28/2020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Science Capstone | Linear Regression for Housing Price Prediction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025C4-E7B2-4A0A-A999-8D19F0697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766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F552D-03B7-4373-A19D-90CF88B00834}" type="datetime1">
              <a:rPr lang="en-US" smtClean="0"/>
              <a:t>8/28/2020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Data Science Capstone | Linear Regression for Housing Price Prediction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025C4-E7B2-4A0A-A999-8D19F0697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3930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DD923-9347-4E41-AA6A-63497BB753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905"/>
            <a:ext cx="9144000" cy="1274608"/>
          </a:xfrm>
        </p:spPr>
        <p:txBody>
          <a:bodyPr/>
          <a:lstStyle/>
          <a:p>
            <a:r>
              <a:rPr lang="en-US" b="1" dirty="0"/>
              <a:t>Data Science Capstone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2D84CC-DB78-49A2-965E-C41FA0178D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93289"/>
            <a:ext cx="9144000" cy="4960806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Linear Regression Model for</a:t>
            </a:r>
          </a:p>
          <a:p>
            <a:r>
              <a:rPr lang="en-US" dirty="0"/>
              <a:t> Housing Price Prediction</a:t>
            </a:r>
          </a:p>
          <a:p>
            <a:endParaRPr lang="en-US" dirty="0"/>
          </a:p>
          <a:p>
            <a:r>
              <a:rPr lang="en-US" dirty="0"/>
              <a:t>By: </a:t>
            </a:r>
          </a:p>
          <a:p>
            <a:r>
              <a:rPr lang="en-US" dirty="0"/>
              <a:t>Rajan Gyawali</a:t>
            </a:r>
          </a:p>
        </p:txBody>
      </p:sp>
    </p:spTree>
    <p:extLst>
      <p:ext uri="{BB962C8B-B14F-4D97-AF65-F5344CB8AC3E}">
        <p14:creationId xmlns:p14="http://schemas.microsoft.com/office/powerpoint/2010/main" val="1323129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DD923-9347-4E41-AA6A-63497BB753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905"/>
            <a:ext cx="9144000" cy="1274608"/>
          </a:xfrm>
        </p:spPr>
        <p:txBody>
          <a:bodyPr/>
          <a:lstStyle/>
          <a:p>
            <a:r>
              <a:rPr lang="en-US" b="1" dirty="0"/>
              <a:t>Methodology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2D84CC-DB78-49A2-965E-C41FA0178D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93289"/>
            <a:ext cx="9144000" cy="4960806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8E1F9D-32C4-4DF4-9926-419B9E8BC4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6B4CBF-DDA3-47A1-AEE4-76A62DEEB0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464" y="961584"/>
            <a:ext cx="10031767" cy="535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Figure: Scatter Plot to show relationship between price and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squarefeet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807E8F-CD3D-4606-8349-AFC4D6A7BE0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254927" y="1378514"/>
            <a:ext cx="8087557" cy="4517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5579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DD923-9347-4E41-AA6A-63497BB753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905"/>
            <a:ext cx="9144000" cy="1274608"/>
          </a:xfrm>
        </p:spPr>
        <p:txBody>
          <a:bodyPr/>
          <a:lstStyle/>
          <a:p>
            <a:r>
              <a:rPr lang="en-US" b="1" dirty="0"/>
              <a:t>Methodology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2D84CC-DB78-49A2-965E-C41FA0178D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93289"/>
            <a:ext cx="9144000" cy="4960806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8E1F9D-32C4-4DF4-9926-419B9E8BC4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6B4CBF-DDA3-47A1-AEE4-76A62DEEB0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464" y="1292921"/>
            <a:ext cx="10031767" cy="46926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indent="-457200"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the overall dataset, 80% is converted to training set and rest 20% is converted to test set.</a:t>
            </a:r>
            <a:endParaRPr lang="en-US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457200" marR="0" indent="-457200"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these training samples, the machine learning model for linear regression is modeled and fitted with the scikit learn library.</a:t>
            </a:r>
            <a:endParaRPr lang="en-US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457200" marR="0" indent="-457200"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fitted model is tested with the test dataset and a regression score is calculated.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8639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DD923-9347-4E41-AA6A-63497BB753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905"/>
            <a:ext cx="9144000" cy="1274608"/>
          </a:xfrm>
        </p:spPr>
        <p:txBody>
          <a:bodyPr/>
          <a:lstStyle/>
          <a:p>
            <a:r>
              <a:rPr lang="en-US" b="1" dirty="0"/>
              <a:t>RESULTS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2D84CC-DB78-49A2-965E-C41FA0178D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93289"/>
            <a:ext cx="9144000" cy="4960806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8E1F9D-32C4-4DF4-9926-419B9E8BC4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BA9B160-729D-4691-BCA3-A6B9525F85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4810789"/>
              </p:ext>
            </p:extLst>
          </p:nvPr>
        </p:nvGraphicFramePr>
        <p:xfrm>
          <a:off x="3302493" y="1482417"/>
          <a:ext cx="5921406" cy="527167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266696">
                  <a:extLst>
                    <a:ext uri="{9D8B030D-6E8A-4147-A177-3AD203B41FA5}">
                      <a16:colId xmlns:a16="http://schemas.microsoft.com/office/drawing/2014/main" val="3338495847"/>
                    </a:ext>
                  </a:extLst>
                </a:gridCol>
                <a:gridCol w="2654710">
                  <a:extLst>
                    <a:ext uri="{9D8B030D-6E8A-4147-A177-3AD203B41FA5}">
                      <a16:colId xmlns:a16="http://schemas.microsoft.com/office/drawing/2014/main" val="2830861595"/>
                    </a:ext>
                  </a:extLst>
                </a:gridCol>
              </a:tblGrid>
              <a:tr h="508697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Predicted Price</a:t>
                      </a:r>
                      <a:endParaRPr lang="en-US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9991" marR="49991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Actual Price</a:t>
                      </a:r>
                      <a:endParaRPr lang="en-US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9991" marR="49991" marT="0" marB="0" anchor="b"/>
                </a:tc>
                <a:extLst>
                  <a:ext uri="{0D108BD9-81ED-4DB2-BD59-A6C34878D82A}">
                    <a16:rowId xmlns:a16="http://schemas.microsoft.com/office/drawing/2014/main" val="1829411776"/>
                  </a:ext>
                </a:extLst>
              </a:tr>
              <a:tr h="23814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666735</a:t>
                      </a:r>
                      <a:endParaRPr lang="en-US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9991" marR="49991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735000</a:t>
                      </a:r>
                      <a:endParaRPr lang="en-US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9991" marR="49991" marT="0" marB="0" anchor="ctr"/>
                </a:tc>
                <a:extLst>
                  <a:ext uri="{0D108BD9-81ED-4DB2-BD59-A6C34878D82A}">
                    <a16:rowId xmlns:a16="http://schemas.microsoft.com/office/drawing/2014/main" val="912231423"/>
                  </a:ext>
                </a:extLst>
              </a:tr>
              <a:tr h="23814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1455081</a:t>
                      </a:r>
                      <a:endParaRPr lang="en-US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9991" marR="49991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1150000</a:t>
                      </a:r>
                      <a:endParaRPr lang="en-US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9991" marR="49991" marT="0" marB="0" anchor="ctr"/>
                </a:tc>
                <a:extLst>
                  <a:ext uri="{0D108BD9-81ED-4DB2-BD59-A6C34878D82A}">
                    <a16:rowId xmlns:a16="http://schemas.microsoft.com/office/drawing/2014/main" val="1693654662"/>
                  </a:ext>
                </a:extLst>
              </a:tr>
              <a:tr h="23814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337335</a:t>
                      </a:r>
                      <a:endParaRPr lang="en-US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9991" marR="49991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350500</a:t>
                      </a:r>
                      <a:endParaRPr lang="en-US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9991" marR="49991" marT="0" marB="0" anchor="ctr"/>
                </a:tc>
                <a:extLst>
                  <a:ext uri="{0D108BD9-81ED-4DB2-BD59-A6C34878D82A}">
                    <a16:rowId xmlns:a16="http://schemas.microsoft.com/office/drawing/2014/main" val="2553046131"/>
                  </a:ext>
                </a:extLst>
              </a:tr>
              <a:tr h="23814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1183792</a:t>
                      </a:r>
                      <a:endParaRPr lang="en-US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9991" marR="49991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860000</a:t>
                      </a:r>
                      <a:endParaRPr lang="en-US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9991" marR="49991" marT="0" marB="0" anchor="ctr"/>
                </a:tc>
                <a:extLst>
                  <a:ext uri="{0D108BD9-81ED-4DB2-BD59-A6C34878D82A}">
                    <a16:rowId xmlns:a16="http://schemas.microsoft.com/office/drawing/2014/main" val="751928925"/>
                  </a:ext>
                </a:extLst>
              </a:tr>
              <a:tr h="23814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191910</a:t>
                      </a:r>
                      <a:endParaRPr lang="en-US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9991" marR="49991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122000</a:t>
                      </a:r>
                      <a:endParaRPr lang="en-US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9991" marR="49991" marT="0" marB="0" anchor="ctr"/>
                </a:tc>
                <a:extLst>
                  <a:ext uri="{0D108BD9-81ED-4DB2-BD59-A6C34878D82A}">
                    <a16:rowId xmlns:a16="http://schemas.microsoft.com/office/drawing/2014/main" val="949748892"/>
                  </a:ext>
                </a:extLst>
              </a:tr>
              <a:tr h="23814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750749</a:t>
                      </a:r>
                      <a:endParaRPr lang="en-US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9991" marR="49991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725000</a:t>
                      </a:r>
                      <a:endParaRPr lang="en-US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9991" marR="49991" marT="0" marB="0" anchor="ctr"/>
                </a:tc>
                <a:extLst>
                  <a:ext uri="{0D108BD9-81ED-4DB2-BD59-A6C34878D82A}">
                    <a16:rowId xmlns:a16="http://schemas.microsoft.com/office/drawing/2014/main" val="4120830470"/>
                  </a:ext>
                </a:extLst>
              </a:tr>
              <a:tr h="23814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644535</a:t>
                      </a:r>
                      <a:endParaRPr lang="en-US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9991" marR="49991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417000</a:t>
                      </a:r>
                      <a:endParaRPr lang="en-US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9991" marR="49991" marT="0" marB="0" anchor="ctr"/>
                </a:tc>
                <a:extLst>
                  <a:ext uri="{0D108BD9-81ED-4DB2-BD59-A6C34878D82A}">
                    <a16:rowId xmlns:a16="http://schemas.microsoft.com/office/drawing/2014/main" val="185421250"/>
                  </a:ext>
                </a:extLst>
              </a:tr>
              <a:tr h="23814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551787</a:t>
                      </a:r>
                      <a:endParaRPr lang="en-US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9991" marR="49991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594950</a:t>
                      </a:r>
                      <a:endParaRPr lang="en-US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9991" marR="49991" marT="0" marB="0" anchor="ctr"/>
                </a:tc>
                <a:extLst>
                  <a:ext uri="{0D108BD9-81ED-4DB2-BD59-A6C34878D82A}">
                    <a16:rowId xmlns:a16="http://schemas.microsoft.com/office/drawing/2014/main" val="871550679"/>
                  </a:ext>
                </a:extLst>
              </a:tr>
              <a:tr h="23814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511011</a:t>
                      </a:r>
                      <a:endParaRPr lang="en-US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9991" marR="49991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471000</a:t>
                      </a:r>
                      <a:endParaRPr lang="en-US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9991" marR="49991" marT="0" marB="0" anchor="ctr"/>
                </a:tc>
                <a:extLst>
                  <a:ext uri="{0D108BD9-81ED-4DB2-BD59-A6C34878D82A}">
                    <a16:rowId xmlns:a16="http://schemas.microsoft.com/office/drawing/2014/main" val="1458233737"/>
                  </a:ext>
                </a:extLst>
              </a:tr>
              <a:tr h="23814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820174</a:t>
                      </a:r>
                      <a:endParaRPr lang="en-US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9991" marR="49991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634950</a:t>
                      </a:r>
                      <a:endParaRPr lang="en-US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9991" marR="49991" marT="0" marB="0" anchor="ctr"/>
                </a:tc>
                <a:extLst>
                  <a:ext uri="{0D108BD9-81ED-4DB2-BD59-A6C34878D82A}">
                    <a16:rowId xmlns:a16="http://schemas.microsoft.com/office/drawing/2014/main" val="1117790772"/>
                  </a:ext>
                </a:extLst>
              </a:tr>
              <a:tr h="23814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518060</a:t>
                      </a:r>
                      <a:endParaRPr lang="en-US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9991" marR="49991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500000</a:t>
                      </a:r>
                      <a:endParaRPr lang="en-US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9991" marR="49991" marT="0" marB="0" anchor="ctr"/>
                </a:tc>
                <a:extLst>
                  <a:ext uri="{0D108BD9-81ED-4DB2-BD59-A6C34878D82A}">
                    <a16:rowId xmlns:a16="http://schemas.microsoft.com/office/drawing/2014/main" val="3976699178"/>
                  </a:ext>
                </a:extLst>
              </a:tr>
              <a:tr h="23814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770764</a:t>
                      </a:r>
                      <a:endParaRPr lang="en-US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9991" marR="49991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768000</a:t>
                      </a:r>
                      <a:endParaRPr lang="en-US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9991" marR="49991" marT="0" marB="0" anchor="ctr"/>
                </a:tc>
                <a:extLst>
                  <a:ext uri="{0D108BD9-81ED-4DB2-BD59-A6C34878D82A}">
                    <a16:rowId xmlns:a16="http://schemas.microsoft.com/office/drawing/2014/main" val="3382325598"/>
                  </a:ext>
                </a:extLst>
              </a:tr>
              <a:tr h="23814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486381</a:t>
                      </a:r>
                      <a:endParaRPr lang="en-US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9991" marR="49991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323000</a:t>
                      </a:r>
                      <a:endParaRPr lang="en-US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9991" marR="49991" marT="0" marB="0" anchor="ctr"/>
                </a:tc>
                <a:extLst>
                  <a:ext uri="{0D108BD9-81ED-4DB2-BD59-A6C34878D82A}">
                    <a16:rowId xmlns:a16="http://schemas.microsoft.com/office/drawing/2014/main" val="2115026652"/>
                  </a:ext>
                </a:extLst>
              </a:tr>
              <a:tr h="23814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418779</a:t>
                      </a:r>
                      <a:endParaRPr lang="en-US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9991" marR="49991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430000</a:t>
                      </a:r>
                      <a:endParaRPr lang="en-US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9991" marR="49991" marT="0" marB="0" anchor="ctr"/>
                </a:tc>
                <a:extLst>
                  <a:ext uri="{0D108BD9-81ED-4DB2-BD59-A6C34878D82A}">
                    <a16:rowId xmlns:a16="http://schemas.microsoft.com/office/drawing/2014/main" val="2240977003"/>
                  </a:ext>
                </a:extLst>
              </a:tr>
              <a:tr h="23814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609564</a:t>
                      </a:r>
                      <a:endParaRPr lang="en-US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9991" marR="49991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625000</a:t>
                      </a:r>
                      <a:endParaRPr lang="en-US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9991" marR="49991" marT="0" marB="0" anchor="ctr"/>
                </a:tc>
                <a:extLst>
                  <a:ext uri="{0D108BD9-81ED-4DB2-BD59-A6C34878D82A}">
                    <a16:rowId xmlns:a16="http://schemas.microsoft.com/office/drawing/2014/main" val="602298133"/>
                  </a:ext>
                </a:extLst>
              </a:tr>
              <a:tr h="23814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609511</a:t>
                      </a:r>
                      <a:endParaRPr lang="en-US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9991" marR="49991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710000</a:t>
                      </a:r>
                      <a:endParaRPr lang="en-US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9991" marR="49991" marT="0" marB="0" anchor="ctr"/>
                </a:tc>
                <a:extLst>
                  <a:ext uri="{0D108BD9-81ED-4DB2-BD59-A6C34878D82A}">
                    <a16:rowId xmlns:a16="http://schemas.microsoft.com/office/drawing/2014/main" val="2478627867"/>
                  </a:ext>
                </a:extLst>
              </a:tr>
              <a:tr h="23814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455584</a:t>
                      </a:r>
                      <a:endParaRPr lang="en-US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9991" marR="49991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620000</a:t>
                      </a:r>
                      <a:endParaRPr lang="en-US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9991" marR="49991" marT="0" marB="0" anchor="ctr"/>
                </a:tc>
                <a:extLst>
                  <a:ext uri="{0D108BD9-81ED-4DB2-BD59-A6C34878D82A}">
                    <a16:rowId xmlns:a16="http://schemas.microsoft.com/office/drawing/2014/main" val="3991689329"/>
                  </a:ext>
                </a:extLst>
              </a:tr>
              <a:tr h="23814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1015401</a:t>
                      </a:r>
                      <a:endParaRPr lang="en-US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9991" marR="49991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665000</a:t>
                      </a:r>
                      <a:endParaRPr lang="en-US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9991" marR="49991" marT="0" marB="0" anchor="ctr"/>
                </a:tc>
                <a:extLst>
                  <a:ext uri="{0D108BD9-81ED-4DB2-BD59-A6C34878D82A}">
                    <a16:rowId xmlns:a16="http://schemas.microsoft.com/office/drawing/2014/main" val="146549127"/>
                  </a:ext>
                </a:extLst>
              </a:tr>
              <a:tr h="23814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1609385</a:t>
                      </a:r>
                      <a:endParaRPr lang="en-US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9991" marR="49991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1600000</a:t>
                      </a:r>
                      <a:endParaRPr lang="en-US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9991" marR="49991" marT="0" marB="0" anchor="ctr"/>
                </a:tc>
                <a:extLst>
                  <a:ext uri="{0D108BD9-81ED-4DB2-BD59-A6C34878D82A}">
                    <a16:rowId xmlns:a16="http://schemas.microsoft.com/office/drawing/2014/main" val="184504796"/>
                  </a:ext>
                </a:extLst>
              </a:tr>
              <a:tr h="23814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1109880</a:t>
                      </a:r>
                      <a:endParaRPr lang="en-US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9991" marR="49991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875000</a:t>
                      </a:r>
                      <a:endParaRPr lang="en-US" sz="9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9991" marR="49991" marT="0" marB="0" anchor="ctr"/>
                </a:tc>
                <a:extLst>
                  <a:ext uri="{0D108BD9-81ED-4DB2-BD59-A6C34878D82A}">
                    <a16:rowId xmlns:a16="http://schemas.microsoft.com/office/drawing/2014/main" val="21863966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91237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DD923-9347-4E41-AA6A-63497BB753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905"/>
            <a:ext cx="9439922" cy="1274608"/>
          </a:xfrm>
        </p:spPr>
        <p:txBody>
          <a:bodyPr>
            <a:normAutofit/>
          </a:bodyPr>
          <a:lstStyle/>
          <a:p>
            <a:r>
              <a:rPr lang="en-US" b="1" dirty="0"/>
              <a:t>Discussion &amp; CONCLUSION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2D84CC-DB78-49A2-965E-C41FA0178D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93289"/>
            <a:ext cx="9144000" cy="4960806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Housing price prediction is done with Linear Regression Model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Linear Regression Model Can be used for predicting continuous target value.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With increase in number of training samples, accuracy of the model can be increased.</a:t>
            </a:r>
          </a:p>
        </p:txBody>
      </p:sp>
    </p:spTree>
    <p:extLst>
      <p:ext uri="{BB962C8B-B14F-4D97-AF65-F5344CB8AC3E}">
        <p14:creationId xmlns:p14="http://schemas.microsoft.com/office/powerpoint/2010/main" val="29564791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DD923-9347-4E41-AA6A-63497BB753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905"/>
            <a:ext cx="9144000" cy="1274608"/>
          </a:xfrm>
        </p:spPr>
        <p:txBody>
          <a:bodyPr/>
          <a:lstStyle/>
          <a:p>
            <a:r>
              <a:rPr lang="en-US" b="1" dirty="0"/>
              <a:t>Data Science Capstone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2D84CC-DB78-49A2-965E-C41FA0178D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93289"/>
            <a:ext cx="9144000" cy="4960806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4000" dirty="0"/>
              <a:t>Thank You !!!</a:t>
            </a:r>
          </a:p>
        </p:txBody>
      </p:sp>
    </p:spTree>
    <p:extLst>
      <p:ext uri="{BB962C8B-B14F-4D97-AF65-F5344CB8AC3E}">
        <p14:creationId xmlns:p14="http://schemas.microsoft.com/office/powerpoint/2010/main" val="1955735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DD923-9347-4E41-AA6A-63497BB753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905"/>
            <a:ext cx="9144000" cy="1274608"/>
          </a:xfrm>
        </p:spPr>
        <p:txBody>
          <a:bodyPr/>
          <a:lstStyle/>
          <a:p>
            <a:r>
              <a:rPr lang="en-US" dirty="0"/>
              <a:t>Presentation outline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2D84CC-DB78-49A2-965E-C41FA0178D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93289"/>
            <a:ext cx="9144000" cy="4960806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Introduction/Business Problem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Data Collection/Preprocessing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Methodology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Results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Discussion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268054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DD923-9347-4E41-AA6A-63497BB753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5825" y="103905"/>
            <a:ext cx="11526175" cy="127460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Introduction/Business Problem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2D84CC-DB78-49A2-965E-C41FA0178D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8788" y="1793289"/>
            <a:ext cx="9709212" cy="4960806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Linear Regression Model for prediction of Housing Price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Linear Regression Model is used for predicting the continuous target value that is dependent upon number of independent variables.</a:t>
            </a:r>
          </a:p>
          <a:p>
            <a:pPr algn="l"/>
            <a:r>
              <a:rPr lang="en-US" b="1" dirty="0"/>
              <a:t>Business Problem: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How much more price one can sell his/her house with additional bedroom/bathroom?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How does the price of house differ with increase in square feet?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What is the impact of number of years built for the pricing of houses?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781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DD923-9347-4E41-AA6A-63497BB753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6746" y="103905"/>
            <a:ext cx="11375254" cy="127460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Data COLLECTION/ PREPROCESSING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2D84CC-DB78-49A2-965E-C41FA0178D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93289"/>
            <a:ext cx="9144000" cy="4960806"/>
          </a:xfrm>
        </p:spPr>
        <p:txBody>
          <a:bodyPr>
            <a:normAutofit/>
          </a:bodyPr>
          <a:lstStyle/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dataset consists of attributes like: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Price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Number of Bedrooms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Number of Bathrooms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Living Room Area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Number of Floors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Waterfront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View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Condition of the House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Year built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Year renovated,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etc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656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DD923-9347-4E41-AA6A-63497BB753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905"/>
            <a:ext cx="9144000" cy="1274608"/>
          </a:xfrm>
        </p:spPr>
        <p:txBody>
          <a:bodyPr/>
          <a:lstStyle/>
          <a:p>
            <a:r>
              <a:rPr lang="en-US" b="1" dirty="0"/>
              <a:t>Methodology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2D84CC-DB78-49A2-965E-C41FA0178D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93289"/>
            <a:ext cx="9144000" cy="2112886"/>
          </a:xfrm>
        </p:spPr>
        <p:txBody>
          <a:bodyPr>
            <a:normAutofit lnSpcReduction="10000"/>
          </a:bodyPr>
          <a:lstStyle/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A basic linear regression model can be formulated as:</a:t>
            </a:r>
          </a:p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y = a</a:t>
            </a:r>
            <a:r>
              <a:rPr lang="en-US" sz="28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0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 + a</a:t>
            </a:r>
            <a:r>
              <a:rPr lang="en-US" sz="28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1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x</a:t>
            </a:r>
            <a:r>
              <a:rPr lang="en-US" sz="28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1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 + a</a:t>
            </a:r>
            <a:r>
              <a:rPr lang="en-US" sz="28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2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x</a:t>
            </a:r>
            <a:r>
              <a:rPr lang="en-US" sz="28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2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 + a</a:t>
            </a:r>
            <a:r>
              <a:rPr lang="en-US" sz="28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3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x</a:t>
            </a:r>
            <a:r>
              <a:rPr lang="en-US" sz="28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3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 + a</a:t>
            </a:r>
            <a:r>
              <a:rPr lang="en-US" sz="28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4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x</a:t>
            </a:r>
            <a:r>
              <a:rPr lang="en-US" sz="28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4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 + …	</a:t>
            </a:r>
          </a:p>
          <a:p>
            <a:pPr marL="0" marR="0" algn="l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The attributes used for linear regression model are:</a:t>
            </a:r>
          </a:p>
          <a:p>
            <a:pPr marL="0" marR="0" algn="l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endParaRPr lang="en-US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endParaRPr lang="en-US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7AB47F-1B54-4ECF-AC66-ADABE8F5621F}"/>
              </a:ext>
            </a:extLst>
          </p:cNvPr>
          <p:cNvSpPr txBox="1"/>
          <p:nvPr/>
        </p:nvSpPr>
        <p:spPr>
          <a:xfrm>
            <a:off x="1524000" y="3817398"/>
            <a:ext cx="4290874" cy="2535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price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Bedrooms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Bathrooms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sqft_living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sqft_lot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floors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5E2F96-4A3C-4D08-8FD7-F56EDB7C355F}"/>
              </a:ext>
            </a:extLst>
          </p:cNvPr>
          <p:cNvSpPr txBox="1"/>
          <p:nvPr/>
        </p:nvSpPr>
        <p:spPr>
          <a:xfrm>
            <a:off x="4891596" y="3817398"/>
            <a:ext cx="4136994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waterfront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condition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grade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sqft_above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sqft_basement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number_of_days_built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94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DD923-9347-4E41-AA6A-63497BB753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905"/>
            <a:ext cx="9144000" cy="1274608"/>
          </a:xfrm>
        </p:spPr>
        <p:txBody>
          <a:bodyPr/>
          <a:lstStyle/>
          <a:p>
            <a:r>
              <a:rPr lang="en-US" b="1" dirty="0"/>
              <a:t>Methodology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2D84CC-DB78-49A2-965E-C41FA0178D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93289"/>
            <a:ext cx="9144000" cy="4960806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8E1F9D-32C4-4DF4-9926-419B9E8BC4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44" name="Picture 1">
            <a:extLst>
              <a:ext uri="{FF2B5EF4-FFF2-40B4-BE49-F238E27FC236}">
                <a16:creationId xmlns:a16="http://schemas.microsoft.com/office/drawing/2014/main" id="{7185D4D6-6925-4F7E-A6E0-EBC5728DAF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8148" y="1411922"/>
            <a:ext cx="8085661" cy="4127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C6B4CBF-DDA3-47A1-AEE4-76A62DEEB0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0266" y="629108"/>
            <a:ext cx="7093847" cy="535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Figure: Plot of Number of Bedrooms Vs Count of Houses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5822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DD923-9347-4E41-AA6A-63497BB753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905"/>
            <a:ext cx="9144000" cy="1274608"/>
          </a:xfrm>
        </p:spPr>
        <p:txBody>
          <a:bodyPr/>
          <a:lstStyle/>
          <a:p>
            <a:r>
              <a:rPr lang="en-US" b="1" dirty="0"/>
              <a:t>Methodology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2D84CC-DB78-49A2-965E-C41FA0178D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93289"/>
            <a:ext cx="9144000" cy="4960806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8E1F9D-32C4-4DF4-9926-419B9E8BC4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6B4CBF-DDA3-47A1-AEE4-76A62DEEB0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0266" y="629108"/>
            <a:ext cx="7093847" cy="535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Figure: Plot of Number of Bathrooms Vs Count of Houses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505346-5A27-4C50-AF99-37AD302553D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257887" y="1378513"/>
            <a:ext cx="7614081" cy="4116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202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DD923-9347-4E41-AA6A-63497BB753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905"/>
            <a:ext cx="9144000" cy="1274608"/>
          </a:xfrm>
        </p:spPr>
        <p:txBody>
          <a:bodyPr/>
          <a:lstStyle/>
          <a:p>
            <a:r>
              <a:rPr lang="en-US" b="1" dirty="0"/>
              <a:t>Methodology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2D84CC-DB78-49A2-965E-C41FA0178D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93289"/>
            <a:ext cx="9144000" cy="4960806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8E1F9D-32C4-4DF4-9926-419B9E8BC4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6B4CBF-DDA3-47A1-AEE4-76A62DEEB0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464" y="961584"/>
            <a:ext cx="10031767" cy="535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Figure: Scatter Plot to show relationship between price and number of bedrooms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7C6756-3DE1-48C5-BAB1-B0AA8891BF8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846555" y="1482418"/>
            <a:ext cx="8726750" cy="4413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786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DD923-9347-4E41-AA6A-63497BB753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905"/>
            <a:ext cx="9144000" cy="1274608"/>
          </a:xfrm>
        </p:spPr>
        <p:txBody>
          <a:bodyPr/>
          <a:lstStyle/>
          <a:p>
            <a:r>
              <a:rPr lang="en-US" b="1" dirty="0"/>
              <a:t>Methodology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2D84CC-DB78-49A2-965E-C41FA0178D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93289"/>
            <a:ext cx="9144000" cy="4960806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8E1F9D-32C4-4DF4-9926-419B9E8BC4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6B4CBF-DDA3-47A1-AEE4-76A62DEEB0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464" y="961584"/>
            <a:ext cx="10031767" cy="535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Figure: Scatter Plot to show relationship between price and number of bathrooms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815430-2C16-4291-8AF1-506C9E518B4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130641" y="1482419"/>
            <a:ext cx="8460419" cy="441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4571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24</TotalTime>
  <Words>429</Words>
  <Application>Microsoft Office PowerPoint</Application>
  <PresentationFormat>Widescreen</PresentationFormat>
  <Paragraphs>218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Bookman Old Style</vt:lpstr>
      <vt:lpstr>Calibri</vt:lpstr>
      <vt:lpstr>Rockwell</vt:lpstr>
      <vt:lpstr>Times New Roman</vt:lpstr>
      <vt:lpstr>Damask</vt:lpstr>
      <vt:lpstr>Data Science Capstone</vt:lpstr>
      <vt:lpstr>Presentation outline</vt:lpstr>
      <vt:lpstr>Introduction/Business Problem</vt:lpstr>
      <vt:lpstr>Data COLLECTION/ PREPROCESSING</vt:lpstr>
      <vt:lpstr>Methodology</vt:lpstr>
      <vt:lpstr>Methodology</vt:lpstr>
      <vt:lpstr>Methodology</vt:lpstr>
      <vt:lpstr>Methodology</vt:lpstr>
      <vt:lpstr>Methodology</vt:lpstr>
      <vt:lpstr>Methodology</vt:lpstr>
      <vt:lpstr>Methodology</vt:lpstr>
      <vt:lpstr>RESULTS</vt:lpstr>
      <vt:lpstr>Discussion &amp; CONCLUSION</vt:lpstr>
      <vt:lpstr>Data Science Capstone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Capstone</dc:title>
  <dc:creator>Rajan Gynwali</dc:creator>
  <cp:lastModifiedBy>lenovo</cp:lastModifiedBy>
  <cp:revision>18</cp:revision>
  <dcterms:created xsi:type="dcterms:W3CDTF">2020-08-28T15:48:57Z</dcterms:created>
  <dcterms:modified xsi:type="dcterms:W3CDTF">2020-08-28T16:13:26Z</dcterms:modified>
</cp:coreProperties>
</file>