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76" r:id="rId5"/>
    <p:sldId id="258" r:id="rId6"/>
    <p:sldId id="259" r:id="rId7"/>
    <p:sldId id="260" r:id="rId8"/>
    <p:sldId id="261" r:id="rId9"/>
    <p:sldId id="262" r:id="rId10"/>
    <p:sldId id="263" r:id="rId11"/>
    <p:sldId id="264" r:id="rId12"/>
    <p:sldId id="265" r:id="rId13"/>
    <p:sldId id="266" r:id="rId14"/>
    <p:sldId id="267" r:id="rId15"/>
    <p:sldId id="278"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6AB0D5A-627E-4B77-B480-E99FBB1DE12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420374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AB0D5A-627E-4B77-B480-E99FBB1DE12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168940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AB0D5A-627E-4B77-B480-E99FBB1DE12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1653825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AB0D5A-627E-4B77-B480-E99FBB1DE12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428670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AB0D5A-627E-4B77-B480-E99FBB1DE12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2185744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6AB0D5A-627E-4B77-B480-E99FBB1DE121}"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145005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6AB0D5A-627E-4B77-B480-E99FBB1DE121}" type="datetimeFigureOut">
              <a:rPr lang="en-IN" smtClean="0"/>
              <a:t>19-03-2025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396299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6AB0D5A-627E-4B77-B480-E99FBB1DE121}" type="datetimeFigureOut">
              <a:rPr lang="en-IN" smtClean="0"/>
              <a:t>19-03-2025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5091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B0D5A-627E-4B77-B480-E99FBB1DE121}" type="datetimeFigureOut">
              <a:rPr lang="en-IN" smtClean="0"/>
              <a:t>19-03-2025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296715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AB0D5A-627E-4B77-B480-E99FBB1DE121}"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381910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AB0D5A-627E-4B77-B480-E99FBB1DE121}"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342175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B0D5A-627E-4B77-B480-E99FBB1DE121}" type="datetimeFigureOut">
              <a:rPr lang="en-IN" smtClean="0"/>
              <a:t>19-03-2025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98617-7222-40E1-B2F7-9196FB7CE3EF}" type="slidenum">
              <a:rPr lang="en-IN" smtClean="0"/>
              <a:t>‹#›</a:t>
            </a:fld>
            <a:endParaRPr lang="en-IN"/>
          </a:p>
        </p:txBody>
      </p:sp>
    </p:spTree>
    <p:extLst>
      <p:ext uri="{BB962C8B-B14F-4D97-AF65-F5344CB8AC3E}">
        <p14:creationId xmlns:p14="http://schemas.microsoft.com/office/powerpoint/2010/main" val="3390520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4" name="Rectangle 3"/>
          <p:cNvSpPr/>
          <p:nvPr/>
        </p:nvSpPr>
        <p:spPr>
          <a:xfrm>
            <a:off x="307818" y="0"/>
            <a:ext cx="11312653"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p:cNvSpPr txBox="1"/>
          <p:nvPr/>
        </p:nvSpPr>
        <p:spPr>
          <a:xfrm>
            <a:off x="688063" y="253497"/>
            <a:ext cx="9379391" cy="1200329"/>
          </a:xfrm>
          <a:prstGeom prst="rect">
            <a:avLst/>
          </a:prstGeom>
          <a:noFill/>
        </p:spPr>
        <p:txBody>
          <a:bodyPr wrap="square" rtlCol="0">
            <a:spAutoFit/>
          </a:bodyPr>
          <a:lstStyle/>
          <a:p>
            <a:endParaRPr lang="en-IN" dirty="0"/>
          </a:p>
          <a:p>
            <a:endParaRPr lang="en-IN" dirty="0"/>
          </a:p>
          <a:p>
            <a:r>
              <a:rPr lang="en-US" sz="3600" dirty="0"/>
              <a:t> </a:t>
            </a:r>
            <a:r>
              <a:rPr lang="en-US" sz="3600" b="1" dirty="0" smtClean="0"/>
              <a:t> </a:t>
            </a:r>
            <a:r>
              <a:rPr lang="en-US" sz="3600" b="1" dirty="0"/>
              <a:t>Data Analysis &amp; Machine Learning with Python</a:t>
            </a:r>
            <a:endParaRPr lang="en-IN" sz="3600" b="1" dirty="0"/>
          </a:p>
        </p:txBody>
      </p:sp>
      <p:sp>
        <p:nvSpPr>
          <p:cNvPr id="5" name="TextBox 4"/>
          <p:cNvSpPr txBox="1"/>
          <p:nvPr/>
        </p:nvSpPr>
        <p:spPr>
          <a:xfrm>
            <a:off x="787651" y="1593503"/>
            <a:ext cx="9524246" cy="646331"/>
          </a:xfrm>
          <a:prstGeom prst="rect">
            <a:avLst/>
          </a:prstGeom>
          <a:noFill/>
        </p:spPr>
        <p:txBody>
          <a:bodyPr wrap="square" rtlCol="0">
            <a:spAutoFit/>
          </a:bodyPr>
          <a:lstStyle/>
          <a:p>
            <a:r>
              <a:rPr lang="en-US" sz="3600" b="1" dirty="0"/>
              <a:t>Project 4 -  Mobile Phones Price Range Prediction</a:t>
            </a:r>
          </a:p>
        </p:txBody>
      </p:sp>
      <p:sp>
        <p:nvSpPr>
          <p:cNvPr id="6" name="TextBox 5"/>
          <p:cNvSpPr txBox="1"/>
          <p:nvPr/>
        </p:nvSpPr>
        <p:spPr>
          <a:xfrm>
            <a:off x="3965418" y="2767033"/>
            <a:ext cx="2353902" cy="523220"/>
          </a:xfrm>
          <a:prstGeom prst="rect">
            <a:avLst/>
          </a:prstGeom>
          <a:noFill/>
        </p:spPr>
        <p:txBody>
          <a:bodyPr wrap="square" rtlCol="0">
            <a:spAutoFit/>
          </a:bodyPr>
          <a:lstStyle/>
          <a:p>
            <a:r>
              <a:rPr lang="en-IN" sz="2800" b="1" dirty="0" err="1" smtClean="0"/>
              <a:t>Nuvula</a:t>
            </a:r>
            <a:r>
              <a:rPr lang="en-IN" sz="2800" b="1" dirty="0" smtClean="0"/>
              <a:t> </a:t>
            </a:r>
            <a:r>
              <a:rPr lang="en-IN" sz="2800" b="1" dirty="0" err="1" smtClean="0"/>
              <a:t>Rajani</a:t>
            </a:r>
            <a:endParaRPr lang="en-IN" sz="2800" b="1" dirty="0"/>
          </a:p>
        </p:txBody>
      </p:sp>
    </p:spTree>
    <p:extLst>
      <p:ext uri="{BB962C8B-B14F-4D97-AF65-F5344CB8AC3E}">
        <p14:creationId xmlns:p14="http://schemas.microsoft.com/office/powerpoint/2010/main" val="662637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2" name="Rectangle 1"/>
          <p:cNvSpPr/>
          <p:nvPr/>
        </p:nvSpPr>
        <p:spPr>
          <a:xfrm>
            <a:off x="317573" y="182708"/>
            <a:ext cx="6096000" cy="981423"/>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Now, the dataset is cleaned and ready for </a:t>
            </a:r>
            <a:r>
              <a:rPr lang="en-IN" b="1" dirty="0">
                <a:latin typeface="Times New Roman" panose="02020603050405020304" pitchFamily="18" charset="0"/>
                <a:ea typeface="Times New Roman" panose="02020603050405020304" pitchFamily="18" charset="0"/>
                <a:cs typeface="Times New Roman" panose="02020603050405020304" pitchFamily="18" charset="0"/>
              </a:rPr>
              <a:t>model training</a:t>
            </a:r>
            <a:r>
              <a:rPr lang="en-IN" dirty="0">
                <a:latin typeface="Times New Roman" panose="02020603050405020304" pitchFamily="18" charset="0"/>
                <a:ea typeface="Times New Roman" panose="02020603050405020304" pitchFamily="18" charset="0"/>
                <a:cs typeface="Times New Roman" panose="02020603050405020304" pitchFamily="18" charset="0"/>
              </a:rPr>
              <a:t>. The next step is to split the data into </a:t>
            </a:r>
            <a:r>
              <a:rPr lang="en-IN" b="1" dirty="0">
                <a:latin typeface="Times New Roman" panose="02020603050405020304" pitchFamily="18" charset="0"/>
                <a:ea typeface="Times New Roman" panose="02020603050405020304" pitchFamily="18" charset="0"/>
                <a:cs typeface="Times New Roman" panose="02020603050405020304" pitchFamily="18" charset="0"/>
              </a:rPr>
              <a:t>training and testing sets</a:t>
            </a:r>
            <a:r>
              <a:rPr lang="en-IN" dirty="0">
                <a:latin typeface="Times New Roman" panose="02020603050405020304" pitchFamily="18" charset="0"/>
                <a:ea typeface="Times New Roman" panose="02020603050405020304" pitchFamily="18" charset="0"/>
                <a:cs typeface="Times New Roman" panose="02020603050405020304" pitchFamily="18" charset="0"/>
              </a:rPr>
              <a:t> and build a predictive model for price estimation.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8869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5" name="Rectangle 4"/>
          <p:cNvSpPr/>
          <p:nvPr/>
        </p:nvSpPr>
        <p:spPr>
          <a:xfrm>
            <a:off x="246001" y="193316"/>
            <a:ext cx="6022098" cy="369332"/>
          </a:xfrm>
          <a:prstGeom prst="rect">
            <a:avLst/>
          </a:prstGeom>
        </p:spPr>
        <p:txBody>
          <a:bodyPr wrap="none">
            <a:spAutoFit/>
          </a:bodyPr>
          <a:lstStyle/>
          <a:p>
            <a:r>
              <a:rPr lang="en-US" dirty="0"/>
              <a:t>Model Building: Split the dataset into training and testing sets.</a:t>
            </a:r>
            <a:endParaRPr lang="en-IN" dirty="0"/>
          </a:p>
        </p:txBody>
      </p:sp>
      <p:sp>
        <p:nvSpPr>
          <p:cNvPr id="2" name="Rectangle 1"/>
          <p:cNvSpPr/>
          <p:nvPr/>
        </p:nvSpPr>
        <p:spPr>
          <a:xfrm>
            <a:off x="317573" y="841972"/>
            <a:ext cx="7042894" cy="3501181"/>
          </a:xfrm>
          <a:prstGeom prst="rect">
            <a:avLst/>
          </a:prstGeom>
        </p:spPr>
        <p:txBody>
          <a:bodyPr wrap="square">
            <a:spAutoFit/>
          </a:bodyPr>
          <a:lstStyle/>
          <a:p>
            <a:r>
              <a:rPr lang="en-US" dirty="0" smtClean="0"/>
              <a:t>The </a:t>
            </a:r>
            <a:r>
              <a:rPr lang="en-US" dirty="0"/>
              <a:t>dataset includes various features related to mobile phones, such as:</a:t>
            </a:r>
          </a:p>
          <a:p>
            <a:pPr>
              <a:buFont typeface="Arial" panose="020B0604020202020204" pitchFamily="34" charset="0"/>
              <a:buChar char="•"/>
            </a:pPr>
            <a:r>
              <a:rPr lang="en-US" b="1" dirty="0"/>
              <a:t>Model</a:t>
            </a:r>
            <a:r>
              <a:rPr lang="en-US" dirty="0"/>
              <a:t>: Phone model name</a:t>
            </a:r>
          </a:p>
          <a:p>
            <a:pPr>
              <a:buFont typeface="Arial" panose="020B0604020202020204" pitchFamily="34" charset="0"/>
              <a:buChar char="•"/>
            </a:pPr>
            <a:r>
              <a:rPr lang="en-US" b="1" dirty="0" err="1"/>
              <a:t>Colour</a:t>
            </a:r>
            <a:r>
              <a:rPr lang="en-US" dirty="0"/>
              <a:t>: Phone color</a:t>
            </a:r>
          </a:p>
          <a:p>
            <a:pPr>
              <a:buFont typeface="Arial" panose="020B0604020202020204" pitchFamily="34" charset="0"/>
              <a:buChar char="•"/>
            </a:pPr>
            <a:r>
              <a:rPr lang="en-US" b="1" dirty="0"/>
              <a:t>Memory</a:t>
            </a:r>
            <a:r>
              <a:rPr lang="en-US" dirty="0"/>
              <a:t>: Storage capacity (in GB)</a:t>
            </a:r>
          </a:p>
          <a:p>
            <a:pPr>
              <a:buFont typeface="Arial" panose="020B0604020202020204" pitchFamily="34" charset="0"/>
              <a:buChar char="•"/>
            </a:pPr>
            <a:r>
              <a:rPr lang="en-US" b="1" dirty="0"/>
              <a:t>RAM</a:t>
            </a:r>
            <a:r>
              <a:rPr lang="en-US" dirty="0"/>
              <a:t>: RAM size (in GB)</a:t>
            </a:r>
          </a:p>
          <a:p>
            <a:pPr>
              <a:buFont typeface="Arial" panose="020B0604020202020204" pitchFamily="34" charset="0"/>
              <a:buChar char="•"/>
            </a:pPr>
            <a:r>
              <a:rPr lang="en-US" b="1" dirty="0"/>
              <a:t>Battery_</a:t>
            </a:r>
            <a:r>
              <a:rPr lang="en-US" dirty="0"/>
              <a:t>: Battery capacity (in </a:t>
            </a:r>
            <a:r>
              <a:rPr lang="en-US" dirty="0" err="1"/>
              <a:t>mAh</a:t>
            </a:r>
            <a:r>
              <a:rPr lang="en-US" dirty="0"/>
              <a:t>)</a:t>
            </a:r>
          </a:p>
          <a:p>
            <a:pPr>
              <a:buFont typeface="Arial" panose="020B0604020202020204" pitchFamily="34" charset="0"/>
              <a:buChar char="•"/>
            </a:pPr>
            <a:r>
              <a:rPr lang="en-US" b="1" dirty="0"/>
              <a:t>Rear Camera</a:t>
            </a:r>
            <a:r>
              <a:rPr lang="en-US" dirty="0"/>
              <a:t>: Rear camera resolution</a:t>
            </a:r>
          </a:p>
          <a:p>
            <a:pPr>
              <a:buFont typeface="Arial" panose="020B0604020202020204" pitchFamily="34" charset="0"/>
              <a:buChar char="•"/>
            </a:pPr>
            <a:r>
              <a:rPr lang="en-US" b="1" dirty="0"/>
              <a:t>Front Camera</a:t>
            </a:r>
            <a:r>
              <a:rPr lang="en-US" dirty="0"/>
              <a:t>: Front camera resolution</a:t>
            </a:r>
          </a:p>
          <a:p>
            <a:pPr>
              <a:buFont typeface="Arial" panose="020B0604020202020204" pitchFamily="34" charset="0"/>
              <a:buChar char="•"/>
            </a:pPr>
            <a:r>
              <a:rPr lang="en-US" b="1" dirty="0"/>
              <a:t>AI Lens</a:t>
            </a:r>
            <a:r>
              <a:rPr lang="en-US" dirty="0"/>
              <a:t>: Whether the phone has an AI lens</a:t>
            </a:r>
          </a:p>
          <a:p>
            <a:pPr>
              <a:buFont typeface="Arial" panose="020B0604020202020204" pitchFamily="34" charset="0"/>
              <a:buChar char="•"/>
            </a:pPr>
            <a:r>
              <a:rPr lang="en-US" b="1" dirty="0"/>
              <a:t>Mobile Height</a:t>
            </a:r>
            <a:r>
              <a:rPr lang="en-US" dirty="0"/>
              <a:t>: Phone height (in cm)</a:t>
            </a:r>
          </a:p>
          <a:p>
            <a:pPr>
              <a:buFont typeface="Arial" panose="020B0604020202020204" pitchFamily="34" charset="0"/>
              <a:buChar char="•"/>
            </a:pPr>
            <a:r>
              <a:rPr lang="en-US" b="1" dirty="0"/>
              <a:t>Processor_</a:t>
            </a:r>
            <a:r>
              <a:rPr lang="en-US" dirty="0"/>
              <a:t>: Type of processor</a:t>
            </a:r>
          </a:p>
          <a:p>
            <a:pPr>
              <a:buFont typeface="Arial" panose="020B0604020202020204" pitchFamily="34" charset="0"/>
              <a:buChar char="•"/>
            </a:pPr>
            <a:r>
              <a:rPr lang="en-US" b="1" dirty="0"/>
              <a:t>Prize</a:t>
            </a:r>
            <a:r>
              <a:rPr lang="en-US" dirty="0"/>
              <a:t>: Price of the phone (target variable)</a:t>
            </a:r>
          </a:p>
        </p:txBody>
      </p:sp>
    </p:spTree>
    <p:extLst>
      <p:ext uri="{BB962C8B-B14F-4D97-AF65-F5344CB8AC3E}">
        <p14:creationId xmlns:p14="http://schemas.microsoft.com/office/powerpoint/2010/main" val="1676005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2" name="Rectangle 1"/>
          <p:cNvSpPr>
            <a:spLocks noChangeArrowheads="1"/>
          </p:cNvSpPr>
          <p:nvPr/>
        </p:nvSpPr>
        <p:spPr bwMode="auto">
          <a:xfrm>
            <a:off x="0" y="604168"/>
            <a:ext cx="1000407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pPr>
            <a:r>
              <a:rPr kumimoji="0" lang="en-US" b="1" i="0" u="none" strike="noStrike" cap="none" normalizeH="0" baseline="0" dirty="0" smtClean="0">
                <a:ln>
                  <a:noFill/>
                </a:ln>
                <a:solidFill>
                  <a:schemeClr val="tx1"/>
                </a:solidFill>
                <a:effectLst/>
                <a:latin typeface="Arial" panose="020B0604020202020204" pitchFamily="34" charset="0"/>
              </a:rPr>
              <a:t>Data Cleaning</a:t>
            </a:r>
            <a:r>
              <a:rPr kumimoji="0" lang="en-US" b="0" i="0" u="none" strike="noStrike" cap="none" normalizeH="0" baseline="0" dirty="0" smtClean="0">
                <a:ln>
                  <a:noFill/>
                </a:ln>
                <a:solidFill>
                  <a:schemeClr val="tx1"/>
                </a:solidFill>
                <a:effectLst/>
                <a:latin typeface="Arial" panose="020B0604020202020204" pitchFamily="34" charset="0"/>
              </a:rPr>
              <a:t>: Handle missing values, remove unnecessary columns (like "Unnamed: 0"),and convert categorical features into numerical values.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Feature Selection</a:t>
            </a:r>
            <a:r>
              <a:rPr kumimoji="0" lang="en-US" sz="1800" b="0" i="0" u="none" strike="noStrike" cap="none" normalizeH="0" baseline="0" dirty="0" smtClean="0">
                <a:ln>
                  <a:noFill/>
                </a:ln>
                <a:solidFill>
                  <a:schemeClr val="tx1"/>
                </a:solidFill>
                <a:effectLst/>
                <a:latin typeface="Arial" panose="020B0604020202020204" pitchFamily="34" charset="0"/>
              </a:rPr>
              <a:t>: Choose relevant features for price prediction.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Model Training</a:t>
            </a:r>
            <a:r>
              <a:rPr kumimoji="0" lang="en-US" sz="1800" b="0" i="0" u="none" strike="noStrike" cap="none" normalizeH="0" baseline="0" dirty="0" smtClean="0">
                <a:ln>
                  <a:noFill/>
                </a:ln>
                <a:solidFill>
                  <a:schemeClr val="tx1"/>
                </a:solidFill>
                <a:effectLst/>
                <a:latin typeface="Arial" panose="020B0604020202020204" pitchFamily="34" charset="0"/>
              </a:rPr>
              <a:t>: Split the data into training and testing sets, then train a machine learning model. </a:t>
            </a:r>
          </a:p>
        </p:txBody>
      </p:sp>
      <p:pic>
        <p:nvPicPr>
          <p:cNvPr id="3" name="Picture 2"/>
          <p:cNvPicPr>
            <a:picLocks noChangeAspect="1"/>
          </p:cNvPicPr>
          <p:nvPr/>
        </p:nvPicPr>
        <p:blipFill>
          <a:blip r:embed="rId2"/>
          <a:stretch>
            <a:fillRect/>
          </a:stretch>
        </p:blipFill>
        <p:spPr>
          <a:xfrm>
            <a:off x="597528" y="2081496"/>
            <a:ext cx="7939889" cy="4527534"/>
          </a:xfrm>
          <a:prstGeom prst="rect">
            <a:avLst/>
          </a:prstGeom>
        </p:spPr>
      </p:pic>
    </p:spTree>
    <p:extLst>
      <p:ext uri="{BB962C8B-B14F-4D97-AF65-F5344CB8AC3E}">
        <p14:creationId xmlns:p14="http://schemas.microsoft.com/office/powerpoint/2010/main" val="3530917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5" name="Rectangle 4"/>
          <p:cNvSpPr/>
          <p:nvPr/>
        </p:nvSpPr>
        <p:spPr>
          <a:xfrm>
            <a:off x="218840" y="193316"/>
            <a:ext cx="11332458" cy="2031325"/>
          </a:xfrm>
          <a:prstGeom prst="rect">
            <a:avLst/>
          </a:prstGeom>
        </p:spPr>
        <p:txBody>
          <a:bodyPr wrap="square">
            <a:spAutoFit/>
          </a:bodyPr>
          <a:lstStyle/>
          <a:p>
            <a:r>
              <a:rPr lang="en-US" b="1"/>
              <a:t>Model Performance:</a:t>
            </a:r>
          </a:p>
          <a:p>
            <a:r>
              <a:rPr lang="en-US" b="1" dirty="0"/>
              <a:t>Mean Absolute Error (MAE)</a:t>
            </a:r>
            <a:r>
              <a:rPr lang="en-US" dirty="0"/>
              <a:t>: ₹1,243.76 → On average, the model's predictions are off by about ₹1,244.</a:t>
            </a:r>
          </a:p>
          <a:p>
            <a:r>
              <a:rPr lang="en-US" b="1" dirty="0"/>
              <a:t>Mean Squared Error (MSE)</a:t>
            </a:r>
            <a:r>
              <a:rPr lang="en-US" dirty="0"/>
              <a:t>: ₹4,212,778 → Measures squared error impact.</a:t>
            </a:r>
          </a:p>
          <a:p>
            <a:r>
              <a:rPr lang="en-US" b="1" dirty="0"/>
              <a:t>R² Score</a:t>
            </a:r>
            <a:r>
              <a:rPr lang="en-US" dirty="0"/>
              <a:t>: </a:t>
            </a:r>
            <a:r>
              <a:rPr lang="en-US" b="1" dirty="0"/>
              <a:t>0.917</a:t>
            </a:r>
            <a:r>
              <a:rPr lang="en-US" dirty="0"/>
              <a:t> → Indicates that the model explains </a:t>
            </a:r>
            <a:r>
              <a:rPr lang="en-US" b="1" dirty="0"/>
              <a:t>91.7% of the variance</a:t>
            </a:r>
            <a:r>
              <a:rPr lang="en-US" dirty="0"/>
              <a:t> in mobile phone prices.</a:t>
            </a:r>
          </a:p>
          <a:p>
            <a:r>
              <a:rPr lang="en-US" dirty="0"/>
              <a:t>This is a </a:t>
            </a:r>
            <a:r>
              <a:rPr lang="en-US" b="1" dirty="0"/>
              <a:t>strong performance</a:t>
            </a:r>
            <a:r>
              <a:rPr lang="en-US" dirty="0"/>
              <a:t>, showing the model predicts price quite accurately. Next steps could involve </a:t>
            </a:r>
            <a:r>
              <a:rPr lang="en-US" b="1" dirty="0" err="1"/>
              <a:t>hyperparameter</a:t>
            </a:r>
            <a:r>
              <a:rPr lang="en-US" b="1" dirty="0"/>
              <a:t> tuning</a:t>
            </a:r>
            <a:r>
              <a:rPr lang="en-US" dirty="0"/>
              <a:t> or testing other models like </a:t>
            </a:r>
            <a:r>
              <a:rPr lang="en-US" b="1" dirty="0" err="1"/>
              <a:t>XGBoost</a:t>
            </a:r>
            <a:r>
              <a:rPr lang="en-US" dirty="0"/>
              <a:t> for potential improvements.</a:t>
            </a:r>
          </a:p>
          <a:p>
            <a:endParaRPr lang="en-IN" dirty="0"/>
          </a:p>
        </p:txBody>
      </p:sp>
      <p:pic>
        <p:nvPicPr>
          <p:cNvPr id="2" name="Picture 1"/>
          <p:cNvPicPr>
            <a:picLocks noChangeAspect="1"/>
          </p:cNvPicPr>
          <p:nvPr/>
        </p:nvPicPr>
        <p:blipFill>
          <a:blip r:embed="rId2"/>
          <a:stretch>
            <a:fillRect/>
          </a:stretch>
        </p:blipFill>
        <p:spPr>
          <a:xfrm>
            <a:off x="461726" y="2142054"/>
            <a:ext cx="7206557" cy="4595658"/>
          </a:xfrm>
          <a:prstGeom prst="rect">
            <a:avLst/>
          </a:prstGeom>
        </p:spPr>
      </p:pic>
    </p:spTree>
    <p:extLst>
      <p:ext uri="{BB962C8B-B14F-4D97-AF65-F5344CB8AC3E}">
        <p14:creationId xmlns:p14="http://schemas.microsoft.com/office/powerpoint/2010/main" val="2326056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5" name="Rectangle 4"/>
          <p:cNvSpPr/>
          <p:nvPr/>
        </p:nvSpPr>
        <p:spPr>
          <a:xfrm>
            <a:off x="108642" y="783771"/>
            <a:ext cx="10891318" cy="4801314"/>
          </a:xfrm>
          <a:prstGeom prst="rect">
            <a:avLst/>
          </a:prstGeom>
        </p:spPr>
        <p:txBody>
          <a:bodyPr wrap="square">
            <a:spAutoFit/>
          </a:bodyPr>
          <a:lstStyle/>
          <a:p>
            <a:r>
              <a:rPr lang="en-US" dirty="0" smtClean="0"/>
              <a:t>Challenges We Faced:</a:t>
            </a:r>
          </a:p>
          <a:p>
            <a:endParaRPr lang="en-US" dirty="0"/>
          </a:p>
          <a:p>
            <a:r>
              <a:rPr lang="en-US" dirty="0" smtClean="0"/>
              <a:t>Faced some challenge while handling mismatch values in few columns.</a:t>
            </a:r>
          </a:p>
          <a:p>
            <a:r>
              <a:rPr lang="en-US" dirty="0" smtClean="0"/>
              <a:t>Felt little challenging when I start working on different algorithms and its metrics and also choosing quite number of algorithms to work upon.</a:t>
            </a:r>
          </a:p>
          <a:p>
            <a:endParaRPr lang="en-US" dirty="0"/>
          </a:p>
          <a:p>
            <a:r>
              <a:rPr lang="en-US" dirty="0" smtClean="0"/>
              <a:t>Deciding about the best model for prediction.</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903364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5" name="Rectangle 4"/>
          <p:cNvSpPr/>
          <p:nvPr/>
        </p:nvSpPr>
        <p:spPr>
          <a:xfrm>
            <a:off x="108642" y="783771"/>
            <a:ext cx="10891318" cy="6463308"/>
          </a:xfrm>
          <a:prstGeom prst="rect">
            <a:avLst/>
          </a:prstGeom>
        </p:spPr>
        <p:txBody>
          <a:bodyPr wrap="square">
            <a:spAutoFit/>
          </a:bodyPr>
          <a:lstStyle/>
          <a:p>
            <a:r>
              <a:rPr lang="en-US" b="1" dirty="0"/>
              <a:t>Insights from Feature Importance Analysis and Model Evaluation</a:t>
            </a:r>
          </a:p>
          <a:p>
            <a:r>
              <a:rPr lang="en-US" b="1" dirty="0"/>
              <a:t>1. Key Features Impacting Mobile Phone Prices</a:t>
            </a:r>
          </a:p>
          <a:p>
            <a:r>
              <a:rPr lang="en-US" dirty="0"/>
              <a:t>Using the Random Forest model, we identified the </a:t>
            </a:r>
            <a:r>
              <a:rPr lang="en-US" b="1" dirty="0"/>
              <a:t>top 10 most important features</a:t>
            </a:r>
            <a:r>
              <a:rPr lang="en-US" dirty="0"/>
              <a:t> affecting mobile phone prices. These features contribute significantly to predicting price variations:</a:t>
            </a:r>
          </a:p>
          <a:p>
            <a:r>
              <a:rPr lang="en-US" b="1" dirty="0"/>
              <a:t>RAM &amp; Memory</a:t>
            </a:r>
            <a:r>
              <a:rPr lang="en-US" dirty="0"/>
              <a:t>: Higher RAM and storage typically increase the price due to better performance and multitasking capabilities.</a:t>
            </a:r>
          </a:p>
          <a:p>
            <a:r>
              <a:rPr lang="en-US" b="1" dirty="0"/>
              <a:t>Battery Capacity</a:t>
            </a:r>
            <a:r>
              <a:rPr lang="en-US" dirty="0"/>
              <a:t>: Phones with higher battery capacity often cost more, as longer battery life is a key selling point.</a:t>
            </a:r>
          </a:p>
          <a:p>
            <a:r>
              <a:rPr lang="en-US" b="1" dirty="0"/>
              <a:t>Rear &amp; Front Camera</a:t>
            </a:r>
            <a:r>
              <a:rPr lang="en-US" dirty="0"/>
              <a:t>: Higher camera resolutions tend to increase the price, aligning with consumer demand for better photography capabilities.</a:t>
            </a:r>
          </a:p>
          <a:p>
            <a:r>
              <a:rPr lang="en-US" b="1" dirty="0"/>
              <a:t>Mobile Height</a:t>
            </a:r>
            <a:r>
              <a:rPr lang="en-US" dirty="0"/>
              <a:t>: This could be indirectly related to screen size, as larger displays tend to be more expensive.</a:t>
            </a:r>
          </a:p>
          <a:p>
            <a:r>
              <a:rPr lang="en-US" b="1" dirty="0"/>
              <a:t>Processor Type</a:t>
            </a:r>
            <a:r>
              <a:rPr lang="en-US" dirty="0"/>
              <a:t>: Different processor brands and models can significantly impact pricing, with high-performance processors leading to higher costs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779568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5" name="Rectangle 4"/>
          <p:cNvSpPr/>
          <p:nvPr/>
        </p:nvSpPr>
        <p:spPr>
          <a:xfrm>
            <a:off x="218840" y="733331"/>
            <a:ext cx="11107045" cy="3416320"/>
          </a:xfrm>
          <a:prstGeom prst="rect">
            <a:avLst/>
          </a:prstGeom>
        </p:spPr>
        <p:txBody>
          <a:bodyPr wrap="square">
            <a:spAutoFit/>
          </a:bodyPr>
          <a:lstStyle/>
          <a:p>
            <a:r>
              <a:rPr lang="en-US" b="1" dirty="0"/>
              <a:t>2. Model Performance Insights</a:t>
            </a:r>
          </a:p>
          <a:p>
            <a:r>
              <a:rPr lang="en-US" dirty="0"/>
              <a:t>We evaluated multiple models—</a:t>
            </a:r>
            <a:r>
              <a:rPr lang="en-US" b="1" dirty="0"/>
              <a:t>Linear Regression, Decision Tree, Random Forest, and Gradient Boosting</a:t>
            </a:r>
            <a:r>
              <a:rPr lang="en-US" dirty="0"/>
              <a:t>—using </a:t>
            </a:r>
            <a:r>
              <a:rPr lang="en-US" b="1" dirty="0"/>
              <a:t>Mean Absolute Error (MAE), Mean Squared Error (MSE), Root Mean Squared Error (RMSE), and R² Score</a:t>
            </a:r>
            <a:r>
              <a:rPr lang="en-US" dirty="0"/>
              <a:t>:</a:t>
            </a:r>
          </a:p>
          <a:p>
            <a:r>
              <a:rPr lang="en-US" b="1" dirty="0"/>
              <a:t>Random Forest and Gradient Boosting performed the best</a:t>
            </a:r>
            <a:r>
              <a:rPr lang="en-US" dirty="0"/>
              <a:t>, as they effectively capture non-linear relationships in the data.</a:t>
            </a:r>
          </a:p>
          <a:p>
            <a:r>
              <a:rPr lang="en-US" b="1" dirty="0"/>
              <a:t>Linear Regression had the lowest performance</a:t>
            </a:r>
            <a:r>
              <a:rPr lang="en-US" dirty="0"/>
              <a:t>, suggesting the price prediction is influenced by complex interactions among features.</a:t>
            </a:r>
          </a:p>
          <a:p>
            <a:r>
              <a:rPr lang="en-US" b="1" dirty="0"/>
              <a:t>Decision Tree showed decent performance</a:t>
            </a:r>
            <a:r>
              <a:rPr lang="en-US" dirty="0"/>
              <a:t>, but it might be prone to </a:t>
            </a:r>
            <a:r>
              <a:rPr lang="en-US" dirty="0" err="1"/>
              <a:t>overfitting</a:t>
            </a:r>
            <a:r>
              <a:rPr lang="en-US" dirty="0"/>
              <a:t>.</a:t>
            </a:r>
          </a:p>
          <a:p>
            <a:r>
              <a:rPr lang="en-US" b="1" dirty="0"/>
              <a:t>3. Feature Reduction Insights from PCA</a:t>
            </a:r>
          </a:p>
          <a:p>
            <a:r>
              <a:rPr lang="en-US" dirty="0"/>
              <a:t>The </a:t>
            </a:r>
            <a:r>
              <a:rPr lang="en-US" b="1" dirty="0"/>
              <a:t>first few principal components explain most of the variance</a:t>
            </a:r>
            <a:r>
              <a:rPr lang="en-US" dirty="0"/>
              <a:t>, meaning we could reduce the number of features while retaining most of the information.</a:t>
            </a:r>
          </a:p>
          <a:p>
            <a:r>
              <a:rPr lang="en-US" dirty="0"/>
              <a:t>This could help </a:t>
            </a:r>
            <a:r>
              <a:rPr lang="en-US" b="1" dirty="0"/>
              <a:t>simplify the model while maintaining accuracy</a:t>
            </a:r>
            <a:r>
              <a:rPr lang="en-US" dirty="0"/>
              <a:t>, making it more efficient.</a:t>
            </a:r>
          </a:p>
        </p:txBody>
      </p:sp>
    </p:spTree>
    <p:extLst>
      <p:ext uri="{BB962C8B-B14F-4D97-AF65-F5344CB8AC3E}">
        <p14:creationId xmlns:p14="http://schemas.microsoft.com/office/powerpoint/2010/main" val="2632030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5" name="Rectangle 4"/>
          <p:cNvSpPr/>
          <p:nvPr/>
        </p:nvSpPr>
        <p:spPr>
          <a:xfrm>
            <a:off x="218841" y="193316"/>
            <a:ext cx="10853548" cy="2031325"/>
          </a:xfrm>
          <a:prstGeom prst="rect">
            <a:avLst/>
          </a:prstGeom>
        </p:spPr>
        <p:txBody>
          <a:bodyPr wrap="square">
            <a:spAutoFit/>
          </a:bodyPr>
          <a:lstStyle/>
          <a:p>
            <a:r>
              <a:rPr lang="en-US" b="1" dirty="0"/>
              <a:t>4. Recommendations for Further Improvement</a:t>
            </a:r>
          </a:p>
          <a:p>
            <a:r>
              <a:rPr lang="en-US" b="1" dirty="0" err="1"/>
              <a:t>Hyperparameter</a:t>
            </a:r>
            <a:r>
              <a:rPr lang="en-US" b="1" dirty="0"/>
              <a:t> tuning</a:t>
            </a:r>
            <a:r>
              <a:rPr lang="en-US" dirty="0"/>
              <a:t> (e.g., adjusting the number of trees in Random Forest) could further optimize model performance.</a:t>
            </a:r>
          </a:p>
          <a:p>
            <a:r>
              <a:rPr lang="en-US" b="1" dirty="0"/>
              <a:t>Additional feature engineering</a:t>
            </a:r>
            <a:r>
              <a:rPr lang="en-US" dirty="0"/>
              <a:t> (e.g., deriving new features from existing ones, like a "performance score" combining RAM and processor strength).</a:t>
            </a:r>
          </a:p>
          <a:p>
            <a:r>
              <a:rPr lang="en-US" b="1" dirty="0"/>
              <a:t>Handling feature correlations</a:t>
            </a:r>
            <a:r>
              <a:rPr lang="en-US" dirty="0"/>
              <a:t>: If some features are highly correlated, removing redundant ones might improve model generalization.</a:t>
            </a:r>
          </a:p>
        </p:txBody>
      </p:sp>
    </p:spTree>
    <p:extLst>
      <p:ext uri="{BB962C8B-B14F-4D97-AF65-F5344CB8AC3E}">
        <p14:creationId xmlns:p14="http://schemas.microsoft.com/office/powerpoint/2010/main" val="117791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5" name="Rectangle 4"/>
          <p:cNvSpPr/>
          <p:nvPr/>
        </p:nvSpPr>
        <p:spPr>
          <a:xfrm>
            <a:off x="725834" y="1216358"/>
            <a:ext cx="1300934" cy="369332"/>
          </a:xfrm>
          <a:prstGeom prst="rect">
            <a:avLst/>
          </a:prstGeom>
        </p:spPr>
        <p:txBody>
          <a:bodyPr wrap="none">
            <a:spAutoFit/>
          </a:bodyPr>
          <a:lstStyle/>
          <a:p>
            <a:r>
              <a:rPr lang="en-IN" dirty="0" smtClean="0"/>
              <a:t>THANK YOU</a:t>
            </a:r>
            <a:endParaRPr lang="en-IN" dirty="0"/>
          </a:p>
        </p:txBody>
      </p:sp>
    </p:spTree>
    <p:extLst>
      <p:ext uri="{BB962C8B-B14F-4D97-AF65-F5344CB8AC3E}">
        <p14:creationId xmlns:p14="http://schemas.microsoft.com/office/powerpoint/2010/main" val="910216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4" name="Rectangle 3"/>
          <p:cNvSpPr/>
          <p:nvPr/>
        </p:nvSpPr>
        <p:spPr>
          <a:xfrm>
            <a:off x="-371191" y="126748"/>
            <a:ext cx="11312653"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p:cNvSpPr txBox="1"/>
          <p:nvPr/>
        </p:nvSpPr>
        <p:spPr>
          <a:xfrm>
            <a:off x="1394235" y="380245"/>
            <a:ext cx="8120958" cy="1200329"/>
          </a:xfrm>
          <a:prstGeom prst="rect">
            <a:avLst/>
          </a:prstGeom>
          <a:noFill/>
        </p:spPr>
        <p:txBody>
          <a:bodyPr wrap="square" rtlCol="0">
            <a:spAutoFit/>
          </a:bodyPr>
          <a:lstStyle/>
          <a:p>
            <a:endParaRPr lang="en-IN" dirty="0"/>
          </a:p>
          <a:p>
            <a:endParaRPr lang="en-IN" dirty="0"/>
          </a:p>
          <a:p>
            <a:r>
              <a:rPr lang="en-US" sz="3600" dirty="0"/>
              <a:t> </a:t>
            </a:r>
            <a:r>
              <a:rPr lang="en-US" sz="3600" b="1" dirty="0" smtClean="0"/>
              <a:t> </a:t>
            </a:r>
            <a:r>
              <a:rPr lang="en-US" sz="3600" b="1" dirty="0"/>
              <a:t>Mobile Phones </a:t>
            </a:r>
            <a:r>
              <a:rPr lang="en-US" sz="3600" b="1" dirty="0" smtClean="0"/>
              <a:t>Price Range Predictio</a:t>
            </a:r>
            <a:r>
              <a:rPr lang="en-US" sz="3600" b="1" dirty="0"/>
              <a:t>n</a:t>
            </a:r>
            <a:endParaRPr lang="en-IN" sz="3600" dirty="0"/>
          </a:p>
        </p:txBody>
      </p:sp>
      <p:sp>
        <p:nvSpPr>
          <p:cNvPr id="3" name="TextBox 2"/>
          <p:cNvSpPr txBox="1"/>
          <p:nvPr/>
        </p:nvSpPr>
        <p:spPr>
          <a:xfrm>
            <a:off x="4255128" y="1354237"/>
            <a:ext cx="2480650" cy="369332"/>
          </a:xfrm>
          <a:prstGeom prst="rect">
            <a:avLst/>
          </a:prstGeom>
          <a:noFill/>
        </p:spPr>
        <p:txBody>
          <a:bodyPr wrap="square" rtlCol="0">
            <a:spAutoFit/>
          </a:bodyPr>
          <a:lstStyle/>
          <a:p>
            <a:r>
              <a:rPr lang="en-IN" dirty="0" smtClean="0"/>
              <a:t>(Classification analysis)</a:t>
            </a:r>
            <a:endParaRPr lang="en-IN" dirty="0"/>
          </a:p>
        </p:txBody>
      </p:sp>
      <p:sp>
        <p:nvSpPr>
          <p:cNvPr id="5" name="TextBox 4"/>
          <p:cNvSpPr txBox="1"/>
          <p:nvPr/>
        </p:nvSpPr>
        <p:spPr>
          <a:xfrm>
            <a:off x="1023043" y="1969130"/>
            <a:ext cx="2553076" cy="400110"/>
          </a:xfrm>
          <a:prstGeom prst="rect">
            <a:avLst/>
          </a:prstGeom>
          <a:noFill/>
        </p:spPr>
        <p:txBody>
          <a:bodyPr wrap="square" rtlCol="0">
            <a:spAutoFit/>
          </a:bodyPr>
          <a:lstStyle/>
          <a:p>
            <a:r>
              <a:rPr lang="en-IN" sz="2000" b="1" dirty="0" smtClean="0">
                <a:solidFill>
                  <a:schemeClr val="accent5">
                    <a:lumMod val="50000"/>
                  </a:schemeClr>
                </a:solidFill>
              </a:rPr>
              <a:t>Problem Statement</a:t>
            </a:r>
            <a:r>
              <a:rPr lang="en-IN" b="1" dirty="0" smtClean="0">
                <a:solidFill>
                  <a:schemeClr val="accent5">
                    <a:lumMod val="50000"/>
                  </a:schemeClr>
                </a:solidFill>
              </a:rPr>
              <a:t>:</a:t>
            </a:r>
            <a:endParaRPr lang="en-IN" b="1" dirty="0">
              <a:solidFill>
                <a:schemeClr val="accent5">
                  <a:lumMod val="50000"/>
                </a:schemeClr>
              </a:solidFill>
            </a:endParaRPr>
          </a:p>
        </p:txBody>
      </p:sp>
      <p:sp>
        <p:nvSpPr>
          <p:cNvPr id="6" name="TextBox 5"/>
          <p:cNvSpPr txBox="1"/>
          <p:nvPr/>
        </p:nvSpPr>
        <p:spPr>
          <a:xfrm>
            <a:off x="941559" y="2929914"/>
            <a:ext cx="9795851" cy="2308324"/>
          </a:xfrm>
          <a:prstGeom prst="rect">
            <a:avLst/>
          </a:prstGeom>
          <a:noFill/>
        </p:spPr>
        <p:txBody>
          <a:bodyPr wrap="square" rtlCol="0">
            <a:spAutoFit/>
          </a:bodyPr>
          <a:lstStyle/>
          <a:p>
            <a:r>
              <a:rPr lang="en-IN" dirty="0" smtClean="0"/>
              <a:t>Mobile prices are an important reflection of the Humans and some ranges are of great interest for both buyers and sellers. In the competitive mobile phone market, companies want to understand sales data of mobile phones and factors which drive the prices. Price estimation and prediction is an important part of consumer strategy. Deciding on the correct price of a product is very important part for the market success of a product. So the objective is to find out some relation between features of mobile phone and its selling price.</a:t>
            </a:r>
          </a:p>
          <a:p>
            <a:endParaRPr lang="en-IN" dirty="0"/>
          </a:p>
          <a:p>
            <a:r>
              <a:rPr lang="en-IN" dirty="0" smtClean="0"/>
              <a:t>This Project will classify the price range of the mobile price indicating how high the price is.</a:t>
            </a:r>
            <a:endParaRPr lang="en-IN" dirty="0"/>
          </a:p>
        </p:txBody>
      </p:sp>
    </p:spTree>
    <p:extLst>
      <p:ext uri="{BB962C8B-B14F-4D97-AF65-F5344CB8AC3E}">
        <p14:creationId xmlns:p14="http://schemas.microsoft.com/office/powerpoint/2010/main" val="3292411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7" name="TextBox 6"/>
          <p:cNvSpPr txBox="1"/>
          <p:nvPr/>
        </p:nvSpPr>
        <p:spPr>
          <a:xfrm>
            <a:off x="579422" y="461728"/>
            <a:ext cx="4662534" cy="707886"/>
          </a:xfrm>
          <a:prstGeom prst="rect">
            <a:avLst/>
          </a:prstGeom>
          <a:noFill/>
        </p:spPr>
        <p:txBody>
          <a:bodyPr wrap="square" rtlCol="0">
            <a:spAutoFit/>
          </a:bodyPr>
          <a:lstStyle/>
          <a:p>
            <a:r>
              <a:rPr lang="en-IN" sz="4000" dirty="0"/>
              <a:t>Libraries Used</a:t>
            </a:r>
          </a:p>
        </p:txBody>
      </p:sp>
      <p:sp>
        <p:nvSpPr>
          <p:cNvPr id="8" name="TextBox 7"/>
          <p:cNvSpPr txBox="1"/>
          <p:nvPr/>
        </p:nvSpPr>
        <p:spPr>
          <a:xfrm>
            <a:off x="896293" y="1403287"/>
            <a:ext cx="6953061" cy="1631216"/>
          </a:xfrm>
          <a:prstGeom prst="rect">
            <a:avLst/>
          </a:prstGeom>
          <a:noFill/>
        </p:spPr>
        <p:txBody>
          <a:bodyPr wrap="square" rtlCol="0">
            <a:spAutoFit/>
          </a:bodyPr>
          <a:lstStyle/>
          <a:p>
            <a:r>
              <a:rPr lang="en-IN" sz="2000" dirty="0" smtClean="0"/>
              <a:t>- Pandas – data handling</a:t>
            </a:r>
          </a:p>
          <a:p>
            <a:r>
              <a:rPr lang="en-IN" sz="2000" dirty="0" smtClean="0"/>
              <a:t>- </a:t>
            </a:r>
            <a:r>
              <a:rPr lang="en-IN" sz="2000" dirty="0" err="1" smtClean="0"/>
              <a:t>Numpy</a:t>
            </a:r>
            <a:r>
              <a:rPr lang="en-IN" sz="2000" dirty="0" smtClean="0"/>
              <a:t> – numerical operations</a:t>
            </a:r>
          </a:p>
          <a:p>
            <a:r>
              <a:rPr lang="en-IN" sz="2000" dirty="0" smtClean="0"/>
              <a:t>- </a:t>
            </a:r>
            <a:r>
              <a:rPr lang="en-IN" sz="2000" dirty="0" err="1" smtClean="0"/>
              <a:t>Matplotlib</a:t>
            </a:r>
            <a:r>
              <a:rPr lang="en-IN" sz="2000" dirty="0" smtClean="0"/>
              <a:t> &amp; </a:t>
            </a:r>
            <a:r>
              <a:rPr lang="en-IN" sz="2000" dirty="0" err="1" smtClean="0"/>
              <a:t>seaborn</a:t>
            </a:r>
            <a:r>
              <a:rPr lang="en-IN" sz="2000" dirty="0" smtClean="0"/>
              <a:t> – data visualization</a:t>
            </a:r>
          </a:p>
          <a:p>
            <a:r>
              <a:rPr lang="en-IN" sz="2000" dirty="0" smtClean="0"/>
              <a:t>- </a:t>
            </a:r>
            <a:r>
              <a:rPr lang="en-IN" sz="2000" dirty="0" err="1" smtClean="0"/>
              <a:t>Scikit</a:t>
            </a:r>
            <a:r>
              <a:rPr lang="en-IN" sz="2000" dirty="0" smtClean="0"/>
              <a:t>-learn – machine learning models</a:t>
            </a:r>
          </a:p>
          <a:p>
            <a:pPr marL="342900" indent="-342900">
              <a:buFont typeface="Arial" panose="020B0604020202020204" pitchFamily="34" charset="0"/>
              <a:buChar char="•"/>
            </a:pPr>
            <a:endParaRPr lang="en-IN" sz="2000" b="1" dirty="0"/>
          </a:p>
        </p:txBody>
      </p:sp>
    </p:spTree>
    <p:extLst>
      <p:ext uri="{BB962C8B-B14F-4D97-AF65-F5344CB8AC3E}">
        <p14:creationId xmlns:p14="http://schemas.microsoft.com/office/powerpoint/2010/main" val="69639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7" name="TextBox 6"/>
          <p:cNvSpPr txBox="1"/>
          <p:nvPr/>
        </p:nvSpPr>
        <p:spPr>
          <a:xfrm>
            <a:off x="579422" y="461728"/>
            <a:ext cx="2000816" cy="707886"/>
          </a:xfrm>
          <a:prstGeom prst="rect">
            <a:avLst/>
          </a:prstGeom>
          <a:noFill/>
        </p:spPr>
        <p:txBody>
          <a:bodyPr wrap="square" rtlCol="0">
            <a:spAutoFit/>
          </a:bodyPr>
          <a:lstStyle/>
          <a:p>
            <a:r>
              <a:rPr lang="en-IN" sz="4000" dirty="0" smtClean="0"/>
              <a:t>Content:</a:t>
            </a:r>
            <a:endParaRPr lang="en-IN" sz="4000" dirty="0"/>
          </a:p>
        </p:txBody>
      </p:sp>
      <p:sp>
        <p:nvSpPr>
          <p:cNvPr id="8" name="TextBox 7"/>
          <p:cNvSpPr txBox="1"/>
          <p:nvPr/>
        </p:nvSpPr>
        <p:spPr>
          <a:xfrm>
            <a:off x="896293" y="1403287"/>
            <a:ext cx="6953061" cy="3170099"/>
          </a:xfrm>
          <a:prstGeom prst="rect">
            <a:avLst/>
          </a:prstGeom>
          <a:noFill/>
        </p:spPr>
        <p:txBody>
          <a:bodyPr wrap="square" rtlCol="0">
            <a:spAutoFit/>
          </a:bodyPr>
          <a:lstStyle/>
          <a:p>
            <a:pPr marL="342900" indent="-342900">
              <a:buFont typeface="Arial" panose="020B0604020202020204" pitchFamily="34" charset="0"/>
              <a:buChar char="•"/>
            </a:pPr>
            <a:r>
              <a:rPr lang="en-IN" sz="2000" b="1" dirty="0" smtClean="0"/>
              <a:t>Data Description</a:t>
            </a:r>
          </a:p>
          <a:p>
            <a:pPr marL="342900" indent="-342900">
              <a:buFont typeface="Arial" panose="020B0604020202020204" pitchFamily="34" charset="0"/>
              <a:buChar char="•"/>
            </a:pPr>
            <a:r>
              <a:rPr lang="en-IN" sz="2000" b="1" dirty="0" smtClean="0"/>
              <a:t>Data Wrangling</a:t>
            </a:r>
          </a:p>
          <a:p>
            <a:r>
              <a:rPr lang="en-IN" sz="2000" b="1" dirty="0" smtClean="0"/>
              <a:t>           1.Talking about the mismatch columns and its handling</a:t>
            </a:r>
          </a:p>
          <a:p>
            <a:r>
              <a:rPr lang="en-IN" sz="2000" b="1" dirty="0" smtClean="0"/>
              <a:t>           2.Outlier</a:t>
            </a:r>
          </a:p>
          <a:p>
            <a:pPr marL="342900" indent="-342900">
              <a:buFont typeface="Arial" panose="020B0604020202020204" pitchFamily="34" charset="0"/>
              <a:buChar char="•"/>
            </a:pPr>
            <a:r>
              <a:rPr lang="en-IN" sz="2000" b="1" dirty="0" smtClean="0"/>
              <a:t>Exploratory Data Analysis</a:t>
            </a:r>
          </a:p>
          <a:p>
            <a:pPr marL="342900" indent="-342900">
              <a:buFont typeface="Arial" panose="020B0604020202020204" pitchFamily="34" charset="0"/>
              <a:buChar char="•"/>
            </a:pPr>
            <a:r>
              <a:rPr lang="en-IN" sz="2000" b="1" dirty="0" smtClean="0"/>
              <a:t>Correlation Analysis</a:t>
            </a:r>
          </a:p>
          <a:p>
            <a:pPr marL="342900" indent="-342900">
              <a:buFont typeface="Arial" panose="020B0604020202020204" pitchFamily="34" charset="0"/>
              <a:buChar char="•"/>
            </a:pPr>
            <a:r>
              <a:rPr lang="en-IN" sz="2000" b="1" dirty="0" smtClean="0"/>
              <a:t>Model’s List and their evaluation metrics</a:t>
            </a:r>
          </a:p>
          <a:p>
            <a:pPr marL="342900" indent="-342900">
              <a:buFont typeface="Arial" panose="020B0604020202020204" pitchFamily="34" charset="0"/>
              <a:buChar char="•"/>
            </a:pPr>
            <a:r>
              <a:rPr lang="en-IN" sz="2000" b="1" dirty="0" smtClean="0"/>
              <a:t>Model Selection</a:t>
            </a:r>
          </a:p>
          <a:p>
            <a:pPr marL="342900" indent="-342900">
              <a:buFont typeface="Arial" panose="020B0604020202020204" pitchFamily="34" charset="0"/>
              <a:buChar char="•"/>
            </a:pPr>
            <a:r>
              <a:rPr lang="en-IN" sz="2000" b="1" dirty="0" smtClean="0"/>
              <a:t>Challenges faced</a:t>
            </a:r>
          </a:p>
          <a:p>
            <a:pPr marL="342900" indent="-342900">
              <a:buFont typeface="Arial" panose="020B0604020202020204" pitchFamily="34" charset="0"/>
              <a:buChar char="•"/>
            </a:pPr>
            <a:r>
              <a:rPr lang="en-IN" sz="2000" b="1" dirty="0" smtClean="0"/>
              <a:t>Conclusion</a:t>
            </a:r>
            <a:endParaRPr lang="en-IN" sz="2000" b="1" dirty="0"/>
          </a:p>
        </p:txBody>
      </p:sp>
    </p:spTree>
    <p:extLst>
      <p:ext uri="{BB962C8B-B14F-4D97-AF65-F5344CB8AC3E}">
        <p14:creationId xmlns:p14="http://schemas.microsoft.com/office/powerpoint/2010/main" val="3840049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8" name="TextBox 7"/>
          <p:cNvSpPr txBox="1"/>
          <p:nvPr/>
        </p:nvSpPr>
        <p:spPr>
          <a:xfrm>
            <a:off x="6328370" y="2851841"/>
            <a:ext cx="5613149" cy="2915216"/>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graphicFrame>
        <p:nvGraphicFramePr>
          <p:cNvPr id="5" name="Table 4"/>
          <p:cNvGraphicFramePr>
            <a:graphicFrameLocks noGrp="1"/>
          </p:cNvGraphicFramePr>
          <p:nvPr>
            <p:extLst>
              <p:ext uri="{D42A27DB-BD31-4B8C-83A1-F6EECF244321}">
                <p14:modId xmlns:p14="http://schemas.microsoft.com/office/powerpoint/2010/main" val="2593255873"/>
              </p:ext>
            </p:extLst>
          </p:nvPr>
        </p:nvGraphicFramePr>
        <p:xfrm>
          <a:off x="488886" y="715223"/>
          <a:ext cx="5477348" cy="2353900"/>
        </p:xfrm>
        <a:graphic>
          <a:graphicData uri="http://schemas.openxmlformats.org/drawingml/2006/table">
            <a:tbl>
              <a:tblPr>
                <a:tableStyleId>{5C22544A-7EE6-4342-B048-85BDC9FD1C3A}</a:tableStyleId>
              </a:tblPr>
              <a:tblGrid>
                <a:gridCol w="1715961"/>
                <a:gridCol w="2457257"/>
                <a:gridCol w="1304130"/>
              </a:tblGrid>
              <a:tr h="276914">
                <a:tc gridSpan="3">
                  <a:txBody>
                    <a:bodyPr/>
                    <a:lstStyle/>
                    <a:p>
                      <a:pPr algn="ctr" fontAlgn="b"/>
                      <a:r>
                        <a:rPr lang="en-IN" sz="1400" u="none" strike="noStrike" dirty="0">
                          <a:effectLst/>
                        </a:rPr>
                        <a:t>Mobile price Predication data</a:t>
                      </a:r>
                      <a:endParaRPr lang="en-IN" sz="1400" b="0" i="0" u="none" strike="noStrike" dirty="0">
                        <a:solidFill>
                          <a:srgbClr val="000000"/>
                        </a:solidFill>
                        <a:effectLst/>
                        <a:latin typeface="Arial" panose="020B0604020202020204" pitchFamily="34" charset="0"/>
                      </a:endParaRPr>
                    </a:p>
                  </a:txBody>
                  <a:tcPr marL="6350" marR="6350" marT="6350" marB="0" anchor="b"/>
                </a:tc>
                <a:tc hMerge="1">
                  <a:txBody>
                    <a:bodyPr/>
                    <a:lstStyle/>
                    <a:p>
                      <a:endParaRPr lang="en-IN"/>
                    </a:p>
                  </a:txBody>
                  <a:tcPr/>
                </a:tc>
                <a:tc hMerge="1">
                  <a:txBody>
                    <a:bodyPr/>
                    <a:lstStyle/>
                    <a:p>
                      <a:endParaRPr lang="en-IN"/>
                    </a:p>
                  </a:txBody>
                  <a:tcPr/>
                </a:tc>
              </a:tr>
              <a:tr h="276914">
                <a:tc>
                  <a:txBody>
                    <a:bodyPr/>
                    <a:lstStyle/>
                    <a:p>
                      <a:pPr algn="l" fontAlgn="b"/>
                      <a:r>
                        <a:rPr lang="en-IN" sz="1400" u="none" strike="noStrike">
                          <a:effectLst/>
                        </a:rPr>
                        <a:t>Categorical columns</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Numerical Columns</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Target Feature</a:t>
                      </a:r>
                      <a:endParaRPr lang="en-IN" sz="1400" b="0" i="0" u="none" strike="noStrike">
                        <a:solidFill>
                          <a:srgbClr val="000000"/>
                        </a:solidFill>
                        <a:effectLst/>
                        <a:latin typeface="Arial" panose="020B0604020202020204" pitchFamily="34" charset="0"/>
                      </a:endParaRPr>
                    </a:p>
                  </a:txBody>
                  <a:tcPr marL="6350" marR="6350" marT="6350" marB="0" anchor="b"/>
                </a:tc>
              </a:tr>
              <a:tr h="276914">
                <a:tc>
                  <a:txBody>
                    <a:bodyPr/>
                    <a:lstStyle/>
                    <a:p>
                      <a:pPr algn="l" fontAlgn="b"/>
                      <a:r>
                        <a:rPr lang="en-IN" sz="1400" u="none" strike="noStrike">
                          <a:effectLst/>
                        </a:rPr>
                        <a:t>Model</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dirty="0">
                          <a:effectLst/>
                        </a:rPr>
                        <a:t>Memory</a:t>
                      </a:r>
                      <a:endParaRPr lang="en-IN" sz="14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Price_range</a:t>
                      </a:r>
                      <a:endParaRPr lang="en-IN" sz="1400" b="0" i="0" u="none" strike="noStrike">
                        <a:solidFill>
                          <a:srgbClr val="000000"/>
                        </a:solidFill>
                        <a:effectLst/>
                        <a:latin typeface="Arial" panose="020B0604020202020204" pitchFamily="34" charset="0"/>
                      </a:endParaRPr>
                    </a:p>
                  </a:txBody>
                  <a:tcPr marL="6350" marR="6350" marT="6350" marB="0" anchor="b"/>
                </a:tc>
              </a:tr>
              <a:tr h="276914">
                <a:tc>
                  <a:txBody>
                    <a:bodyPr/>
                    <a:lstStyle/>
                    <a:p>
                      <a:pPr algn="l" fontAlgn="b"/>
                      <a:r>
                        <a:rPr lang="en-IN" sz="1400" u="none" strike="noStrike">
                          <a:effectLst/>
                        </a:rPr>
                        <a:t>Colour</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RAM</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 </a:t>
                      </a:r>
                      <a:endParaRPr lang="en-IN" sz="1400" b="0" i="0" u="none" strike="noStrike">
                        <a:solidFill>
                          <a:srgbClr val="000000"/>
                        </a:solidFill>
                        <a:effectLst/>
                        <a:latin typeface="Arial" panose="020B0604020202020204" pitchFamily="34" charset="0"/>
                      </a:endParaRPr>
                    </a:p>
                  </a:txBody>
                  <a:tcPr marL="6350" marR="6350" marT="6350" marB="0" anchor="b"/>
                </a:tc>
              </a:tr>
              <a:tr h="276914">
                <a:tc>
                  <a:txBody>
                    <a:bodyPr/>
                    <a:lstStyle/>
                    <a:p>
                      <a:pPr algn="l" fontAlgn="b"/>
                      <a:r>
                        <a:rPr lang="en-IN" sz="1400" u="none" strike="noStrike">
                          <a:effectLst/>
                        </a:rPr>
                        <a:t>Rear Camera</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Battery_</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 </a:t>
                      </a:r>
                      <a:endParaRPr lang="en-IN" sz="1400" b="0" i="0" u="none" strike="noStrike">
                        <a:solidFill>
                          <a:srgbClr val="000000"/>
                        </a:solidFill>
                        <a:effectLst/>
                        <a:latin typeface="Arial" panose="020B0604020202020204" pitchFamily="34" charset="0"/>
                      </a:endParaRPr>
                    </a:p>
                  </a:txBody>
                  <a:tcPr marL="6350" marR="6350" marT="6350" marB="0" anchor="b"/>
                </a:tc>
              </a:tr>
              <a:tr h="276914">
                <a:tc>
                  <a:txBody>
                    <a:bodyPr/>
                    <a:lstStyle/>
                    <a:p>
                      <a:pPr algn="l" fontAlgn="b"/>
                      <a:r>
                        <a:rPr lang="en-IN" sz="1400" u="none" strike="noStrike">
                          <a:effectLst/>
                        </a:rPr>
                        <a:t>Front Camera</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dirty="0">
                          <a:effectLst/>
                        </a:rPr>
                        <a:t>AI Lens</a:t>
                      </a:r>
                      <a:endParaRPr lang="en-IN" sz="14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 </a:t>
                      </a:r>
                      <a:endParaRPr lang="en-IN" sz="1400" b="0" i="0" u="none" strike="noStrike">
                        <a:solidFill>
                          <a:srgbClr val="000000"/>
                        </a:solidFill>
                        <a:effectLst/>
                        <a:latin typeface="Arial" panose="020B0604020202020204" pitchFamily="34" charset="0"/>
                      </a:endParaRPr>
                    </a:p>
                  </a:txBody>
                  <a:tcPr marL="6350" marR="6350" marT="6350" marB="0" anchor="b"/>
                </a:tc>
              </a:tr>
              <a:tr h="276914">
                <a:tc>
                  <a:txBody>
                    <a:bodyPr/>
                    <a:lstStyle/>
                    <a:p>
                      <a:pPr algn="l" fontAlgn="b"/>
                      <a:r>
                        <a:rPr lang="en-IN" sz="1400" u="none" strike="noStrike">
                          <a:effectLst/>
                        </a:rPr>
                        <a:t>Processor_</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Mobile Height</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 </a:t>
                      </a:r>
                      <a:endParaRPr lang="en-IN" sz="1400" b="0" i="0" u="none" strike="noStrike">
                        <a:solidFill>
                          <a:srgbClr val="000000"/>
                        </a:solidFill>
                        <a:effectLst/>
                        <a:latin typeface="Arial" panose="020B0604020202020204" pitchFamily="34" charset="0"/>
                      </a:endParaRPr>
                    </a:p>
                  </a:txBody>
                  <a:tcPr marL="6350" marR="6350" marT="6350" marB="0" anchor="b"/>
                </a:tc>
              </a:tr>
              <a:tr h="415502">
                <a:tc>
                  <a:txBody>
                    <a:bodyPr/>
                    <a:lstStyle/>
                    <a:p>
                      <a:pPr algn="l" fontAlgn="b"/>
                      <a:r>
                        <a:rPr lang="en-IN" sz="1400" u="none" strike="noStrike">
                          <a:effectLst/>
                        </a:rPr>
                        <a:t> </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dirty="0">
                          <a:effectLst/>
                        </a:rPr>
                        <a:t>Prize</a:t>
                      </a:r>
                      <a:endParaRPr lang="en-IN" sz="14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dirty="0">
                          <a:effectLst/>
                        </a:rPr>
                        <a:t> </a:t>
                      </a:r>
                      <a:endParaRPr lang="en-IN" sz="1400" b="0" i="0" u="none" strike="noStrike" dirty="0">
                        <a:solidFill>
                          <a:srgbClr val="000000"/>
                        </a:solidFill>
                        <a:effectLst/>
                        <a:latin typeface="Arial" panose="020B0604020202020204" pitchFamily="34" charset="0"/>
                      </a:endParaRPr>
                    </a:p>
                  </a:txBody>
                  <a:tcPr marL="6350" marR="6350" marT="6350" marB="0" anchor="b"/>
                </a:tc>
              </a:tr>
            </a:tbl>
          </a:graphicData>
        </a:graphic>
      </p:graphicFrame>
      <p:sp>
        <p:nvSpPr>
          <p:cNvPr id="13" name="TextBox 12"/>
          <p:cNvSpPr txBox="1"/>
          <p:nvPr/>
        </p:nvSpPr>
        <p:spPr>
          <a:xfrm>
            <a:off x="362138" y="3232087"/>
            <a:ext cx="4137433" cy="523220"/>
          </a:xfrm>
          <a:prstGeom prst="rect">
            <a:avLst/>
          </a:prstGeom>
          <a:noFill/>
        </p:spPr>
        <p:txBody>
          <a:bodyPr wrap="square" rtlCol="0">
            <a:spAutoFit/>
          </a:bodyPr>
          <a:lstStyle/>
          <a:p>
            <a:r>
              <a:rPr lang="en-IN" sz="2800" b="1" dirty="0" smtClean="0"/>
              <a:t>Take a peek at the dataset</a:t>
            </a:r>
            <a:endParaRPr lang="en-IN" sz="2800" b="1" dirty="0"/>
          </a:p>
        </p:txBody>
      </p:sp>
      <p:pic>
        <p:nvPicPr>
          <p:cNvPr id="14" name="Picture 13"/>
          <p:cNvPicPr>
            <a:picLocks noChangeAspect="1"/>
          </p:cNvPicPr>
          <p:nvPr/>
        </p:nvPicPr>
        <p:blipFill>
          <a:blip r:embed="rId2"/>
          <a:stretch>
            <a:fillRect/>
          </a:stretch>
        </p:blipFill>
        <p:spPr>
          <a:xfrm>
            <a:off x="5984337" y="3377516"/>
            <a:ext cx="5957182" cy="3144697"/>
          </a:xfrm>
          <a:prstGeom prst="rect">
            <a:avLst/>
          </a:prstGeom>
        </p:spPr>
      </p:pic>
      <p:sp>
        <p:nvSpPr>
          <p:cNvPr id="15" name="TextBox 14"/>
          <p:cNvSpPr txBox="1"/>
          <p:nvPr/>
        </p:nvSpPr>
        <p:spPr>
          <a:xfrm>
            <a:off x="362138" y="3812842"/>
            <a:ext cx="5160476" cy="2339102"/>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This dataset Contains 541 Rows and 12 columns.</a:t>
            </a:r>
            <a:endParaRPr lang="en-IN" sz="1600" dirty="0"/>
          </a:p>
          <a:p>
            <a:pPr marL="285750" indent="-285750">
              <a:buFont typeface="Arial" panose="020B0604020202020204" pitchFamily="34" charset="0"/>
              <a:buChar char="•"/>
            </a:pPr>
            <a:r>
              <a:rPr lang="en-US" sz="1600" dirty="0"/>
              <a:t>No missing values in any column</a:t>
            </a:r>
            <a:r>
              <a:rPr lang="en-US" sz="1600" dirty="0" smtClean="0"/>
              <a:t>.</a:t>
            </a:r>
            <a:endParaRPr lang="en-US" sz="1600" dirty="0"/>
          </a:p>
          <a:p>
            <a:pPr marL="285750" lvl="0" indent="-285750" eaLnBrk="0" fontAlgn="base" hangingPunct="0">
              <a:spcBef>
                <a:spcPct val="0"/>
              </a:spcBef>
              <a:spcAft>
                <a:spcPct val="0"/>
              </a:spcAft>
              <a:buFont typeface="Arial" panose="020B0604020202020204" pitchFamily="34" charset="0"/>
              <a:buChar char="•"/>
            </a:pPr>
            <a:r>
              <a:rPr lang="en-US" sz="1600" dirty="0"/>
              <a:t>There are categorical features such as Model, </a:t>
            </a:r>
            <a:r>
              <a:rPr lang="en-US" sz="1600" dirty="0" err="1"/>
              <a:t>Colour</a:t>
            </a:r>
            <a:r>
              <a:rPr lang="en-US" sz="1600" dirty="0"/>
              <a:t>, Rear Camera, Front Camera, and Processor_. </a:t>
            </a:r>
          </a:p>
          <a:p>
            <a:pPr marL="285750" lvl="0" indent="-285750" eaLnBrk="0" fontAlgn="base" hangingPunct="0">
              <a:spcBef>
                <a:spcPct val="0"/>
              </a:spcBef>
              <a:spcAft>
                <a:spcPct val="0"/>
              </a:spcAft>
              <a:buFont typeface="Arial" panose="020B0604020202020204" pitchFamily="34" charset="0"/>
              <a:buChar char="•"/>
            </a:pPr>
            <a:r>
              <a:rPr lang="en-US" sz="1600" dirty="0"/>
              <a:t>Numerical features include Memory, RAM, Battery, AI Lens, Mobile Height, and Prize. </a:t>
            </a:r>
          </a:p>
          <a:p>
            <a:pPr marL="285750" lvl="0" indent="-285750" eaLnBrk="0" fontAlgn="base" hangingPunct="0">
              <a:spcBef>
                <a:spcPct val="0"/>
              </a:spcBef>
              <a:spcAft>
                <a:spcPct val="0"/>
              </a:spcAft>
              <a:buFont typeface="Arial" panose="020B0604020202020204" pitchFamily="34" charset="0"/>
              <a:buChar char="•"/>
            </a:pPr>
            <a:r>
              <a:rPr lang="en-US" sz="1600" dirty="0"/>
              <a:t>The column Unnamed: 0 seems to be an index column and can be dropped. </a:t>
            </a:r>
          </a:p>
          <a:p>
            <a:endParaRPr lang="en-IN" dirty="0"/>
          </a:p>
        </p:txBody>
      </p:sp>
      <p:sp>
        <p:nvSpPr>
          <p:cNvPr id="19" name="Rectangle 18"/>
          <p:cNvSpPr/>
          <p:nvPr/>
        </p:nvSpPr>
        <p:spPr>
          <a:xfrm>
            <a:off x="362138" y="211424"/>
            <a:ext cx="1841723" cy="369332"/>
          </a:xfrm>
          <a:prstGeom prst="rect">
            <a:avLst/>
          </a:prstGeom>
        </p:spPr>
        <p:txBody>
          <a:bodyPr wrap="none">
            <a:spAutoFit/>
          </a:bodyPr>
          <a:lstStyle/>
          <a:p>
            <a:r>
              <a:rPr lang="en-IN" b="1" dirty="0"/>
              <a:t>Data Description</a:t>
            </a:r>
            <a:r>
              <a:rPr lang="en-IN" dirty="0"/>
              <a:t>:</a:t>
            </a:r>
            <a:endParaRPr lang="en-IN" dirty="0"/>
          </a:p>
        </p:txBody>
      </p:sp>
    </p:spTree>
    <p:extLst>
      <p:ext uri="{BB962C8B-B14F-4D97-AF65-F5344CB8AC3E}">
        <p14:creationId xmlns:p14="http://schemas.microsoft.com/office/powerpoint/2010/main" val="3188360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8" name="TextBox 7"/>
          <p:cNvSpPr txBox="1"/>
          <p:nvPr/>
        </p:nvSpPr>
        <p:spPr>
          <a:xfrm>
            <a:off x="217283" y="3820562"/>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12" name="TextBox 11"/>
          <p:cNvSpPr txBox="1"/>
          <p:nvPr/>
        </p:nvSpPr>
        <p:spPr>
          <a:xfrm>
            <a:off x="479833" y="262551"/>
            <a:ext cx="2797521" cy="523220"/>
          </a:xfrm>
          <a:prstGeom prst="rect">
            <a:avLst/>
          </a:prstGeom>
          <a:noFill/>
        </p:spPr>
        <p:txBody>
          <a:bodyPr wrap="square" rtlCol="0">
            <a:spAutoFit/>
          </a:bodyPr>
          <a:lstStyle/>
          <a:p>
            <a:r>
              <a:rPr lang="en-IN" sz="2800" b="1" dirty="0" smtClean="0"/>
              <a:t>Data Wrangling: </a:t>
            </a:r>
            <a:endParaRPr lang="en-IN" sz="2800" dirty="0"/>
          </a:p>
        </p:txBody>
      </p:sp>
      <p:sp>
        <p:nvSpPr>
          <p:cNvPr id="3" name="Rectangle 2"/>
          <p:cNvSpPr>
            <a:spLocks noChangeArrowheads="1"/>
          </p:cNvSpPr>
          <p:nvPr/>
        </p:nvSpPr>
        <p:spPr bwMode="auto">
          <a:xfrm>
            <a:off x="479833" y="1544804"/>
            <a:ext cx="991354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rPr>
              <a:t>Data Cleaning &amp; Preprocessing Summary: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342900" lvl="0" indent="-342900" eaLnBrk="0" fontAlgn="base" hangingPunct="0">
              <a:spcBef>
                <a:spcPct val="0"/>
              </a:spcBef>
              <a:spcAft>
                <a:spcPct val="0"/>
              </a:spcAft>
              <a:buAutoNum type="arabicPeriod"/>
            </a:pPr>
            <a:r>
              <a:rPr lang="en-IN" sz="1400" b="1" dirty="0" smtClean="0"/>
              <a:t>Handle </a:t>
            </a:r>
            <a:r>
              <a:rPr lang="en-IN" sz="1400" b="1" dirty="0"/>
              <a:t>Categorical </a:t>
            </a:r>
            <a:r>
              <a:rPr lang="en-IN" sz="1400" b="1" dirty="0" smtClean="0"/>
              <a:t>Data:</a:t>
            </a:r>
            <a:r>
              <a:rPr lang="en-US" sz="1400" dirty="0"/>
              <a:t>Convert categorical variables (e.g., Model, </a:t>
            </a:r>
            <a:r>
              <a:rPr lang="en-US" sz="1400" dirty="0" err="1"/>
              <a:t>Colour</a:t>
            </a:r>
            <a:r>
              <a:rPr lang="en-US" sz="1400" dirty="0"/>
              <a:t>, Rear Camera, Processor) into numerical format using encoding techniques</a:t>
            </a:r>
            <a:r>
              <a:rPr lang="en-US" sz="1400" dirty="0" smtClean="0"/>
              <a:t>.</a:t>
            </a:r>
          </a:p>
          <a:p>
            <a:pPr marL="342900" lvl="0" indent="-342900" eaLnBrk="0" fontAlgn="base" hangingPunct="0">
              <a:spcBef>
                <a:spcPct val="0"/>
              </a:spcBef>
              <a:spcAft>
                <a:spcPct val="0"/>
              </a:spcAft>
              <a:buAutoNum type="arabicPeriod"/>
            </a:pPr>
            <a:r>
              <a:rPr lang="en-US" sz="1400" b="1" dirty="0"/>
              <a:t>Check for Missing Values</a:t>
            </a:r>
            <a:r>
              <a:rPr lang="en-US" sz="1400" dirty="0"/>
              <a:t>: The dataset appears to have no missing </a:t>
            </a:r>
            <a:r>
              <a:rPr lang="en-US" sz="1400" dirty="0" smtClean="0"/>
              <a:t>values.</a:t>
            </a:r>
          </a:p>
          <a:p>
            <a:pPr marL="342900" lvl="0" indent="-342900" eaLnBrk="0" fontAlgn="base" hangingPunct="0">
              <a:spcBef>
                <a:spcPct val="0"/>
              </a:spcBef>
              <a:spcAft>
                <a:spcPct val="0"/>
              </a:spcAft>
              <a:buAutoNum type="arabicPeriod"/>
            </a:pPr>
            <a:r>
              <a:rPr lang="en-US" sz="1400" b="1" dirty="0" smtClean="0"/>
              <a:t>Feature </a:t>
            </a:r>
            <a:r>
              <a:rPr lang="en-US" sz="1400" b="1" dirty="0"/>
              <a:t>Engineering</a:t>
            </a:r>
            <a:r>
              <a:rPr lang="en-US" sz="1400" dirty="0"/>
              <a:t>: </a:t>
            </a:r>
            <a:r>
              <a:rPr lang="en-US" sz="1400" dirty="0" smtClean="0"/>
              <a:t>Converting </a:t>
            </a:r>
            <a:r>
              <a:rPr lang="en-US" sz="1400" dirty="0"/>
              <a:t>camera specifications into numerical values (e.g., extracting megapixel values).</a:t>
            </a:r>
            <a:endParaRPr kumimoji="0" lang="en-US" sz="1400" b="1" i="0" u="none" strike="noStrike" cap="none" normalizeH="0" baseline="0" dirty="0" smtClean="0">
              <a:ln>
                <a:noFill/>
              </a:ln>
              <a:solidFill>
                <a:schemeClr val="tx1"/>
              </a:solidFill>
              <a:effectLst/>
            </a:endParaRPr>
          </a:p>
          <a:p>
            <a:pPr marL="342900" lvl="0" indent="-342900" eaLnBrk="0" fontAlgn="base" hangingPunct="0">
              <a:spcBef>
                <a:spcPct val="0"/>
              </a:spcBef>
              <a:spcAft>
                <a:spcPct val="0"/>
              </a:spcAft>
              <a:buFont typeface="+mj-lt"/>
              <a:buAutoNum type="arabicPeriod"/>
            </a:pPr>
            <a:r>
              <a:rPr lang="en-US" sz="1400" b="1" dirty="0"/>
              <a:t>Outlier Detection</a:t>
            </a:r>
            <a:r>
              <a:rPr lang="en-US" sz="1400" dirty="0"/>
              <a:t>: </a:t>
            </a:r>
            <a:r>
              <a:rPr lang="en-US" sz="1400" dirty="0" smtClean="0"/>
              <a:t>Checking </a:t>
            </a:r>
            <a:r>
              <a:rPr lang="en-US" sz="1400" dirty="0"/>
              <a:t>for extreme values in numerical </a:t>
            </a:r>
            <a:r>
              <a:rPr lang="en-US" sz="1400" dirty="0" smtClean="0"/>
              <a:t>features.</a:t>
            </a:r>
          </a:p>
          <a:p>
            <a:pPr marL="342900" lvl="0" indent="-342900" eaLnBrk="0" fontAlgn="base" hangingPunct="0">
              <a:spcBef>
                <a:spcPct val="0"/>
              </a:spcBef>
              <a:spcAft>
                <a:spcPct val="0"/>
              </a:spcAft>
              <a:buFont typeface="+mj-lt"/>
              <a:buAutoNum type="arabicPeriod"/>
            </a:pPr>
            <a:r>
              <a:rPr lang="en-IN" sz="1400" b="1" dirty="0"/>
              <a:t>Categorical Encoding</a:t>
            </a:r>
            <a:r>
              <a:rPr lang="en-IN" sz="1400" dirty="0"/>
              <a:t>:</a:t>
            </a:r>
            <a:r>
              <a:rPr lang="en-US" sz="1400" dirty="0" smtClean="0"/>
              <a:t>Convert </a:t>
            </a:r>
            <a:r>
              <a:rPr lang="en-US" sz="1400" dirty="0"/>
              <a:t>Model, </a:t>
            </a:r>
            <a:r>
              <a:rPr lang="en-US" sz="1400" dirty="0" err="1"/>
              <a:t>Colour</a:t>
            </a:r>
            <a:r>
              <a:rPr lang="en-US" sz="1400" dirty="0"/>
              <a:t>, and Processor_ using one-hot encoding. </a:t>
            </a:r>
          </a:p>
          <a:p>
            <a:pPr lvl="1" eaLnBrk="0" fontAlgn="base" hangingPunct="0">
              <a:spcBef>
                <a:spcPct val="0"/>
              </a:spcBef>
              <a:spcAft>
                <a:spcPct val="0"/>
              </a:spcAft>
            </a:pPr>
            <a:r>
              <a:rPr lang="en-US" sz="1400" dirty="0"/>
              <a:t>Convert Rear Camera and Front Camera to numerical values. </a:t>
            </a:r>
          </a:p>
          <a:p>
            <a:pPr marL="342900" lvl="0" indent="-342900" eaLnBrk="0" fontAlgn="base" hangingPunct="0">
              <a:spcBef>
                <a:spcPct val="0"/>
              </a:spcBef>
              <a:spcAft>
                <a:spcPct val="0"/>
              </a:spcAft>
              <a:buFont typeface="+mj-lt"/>
              <a:buAutoNum type="arabicPeriod"/>
            </a:pPr>
            <a:endParaRPr lang="en-US" sz="1400" dirty="0"/>
          </a:p>
        </p:txBody>
      </p:sp>
      <p:pic>
        <p:nvPicPr>
          <p:cNvPr id="9" name="Picture 8"/>
          <p:cNvPicPr>
            <a:picLocks noChangeAspect="1"/>
          </p:cNvPicPr>
          <p:nvPr/>
        </p:nvPicPr>
        <p:blipFill>
          <a:blip r:embed="rId2"/>
          <a:stretch>
            <a:fillRect/>
          </a:stretch>
        </p:blipFill>
        <p:spPr>
          <a:xfrm>
            <a:off x="760491" y="3656915"/>
            <a:ext cx="6226851" cy="3070493"/>
          </a:xfrm>
          <a:prstGeom prst="rect">
            <a:avLst/>
          </a:prstGeom>
        </p:spPr>
      </p:pic>
    </p:spTree>
    <p:extLst>
      <p:ext uri="{BB962C8B-B14F-4D97-AF65-F5344CB8AC3E}">
        <p14:creationId xmlns:p14="http://schemas.microsoft.com/office/powerpoint/2010/main" val="802437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5" name="Rectangle 4"/>
          <p:cNvSpPr/>
          <p:nvPr/>
        </p:nvSpPr>
        <p:spPr>
          <a:xfrm>
            <a:off x="246000" y="274797"/>
            <a:ext cx="4059829" cy="369332"/>
          </a:xfrm>
          <a:prstGeom prst="rect">
            <a:avLst/>
          </a:prstGeom>
        </p:spPr>
        <p:txBody>
          <a:bodyPr wrap="none">
            <a:spAutoFit/>
          </a:bodyPr>
          <a:lstStyle/>
          <a:p>
            <a:r>
              <a:rPr lang="en-IN" dirty="0"/>
              <a:t>Data Cleaning &amp; </a:t>
            </a:r>
            <a:r>
              <a:rPr lang="en-IN" dirty="0" err="1"/>
              <a:t>Preprocessing</a:t>
            </a:r>
            <a:r>
              <a:rPr lang="en-IN" dirty="0"/>
              <a:t> Summary:</a:t>
            </a:r>
          </a:p>
        </p:txBody>
      </p:sp>
      <p:sp>
        <p:nvSpPr>
          <p:cNvPr id="6" name="Rectangle 1"/>
          <p:cNvSpPr>
            <a:spLocks noChangeArrowheads="1"/>
          </p:cNvSpPr>
          <p:nvPr/>
        </p:nvSpPr>
        <p:spPr bwMode="auto">
          <a:xfrm>
            <a:off x="246000" y="746105"/>
            <a:ext cx="923522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IN" dirty="0"/>
              <a:t>Dropped </a:t>
            </a:r>
            <a:r>
              <a:rPr lang="en-IN" dirty="0" smtClean="0"/>
              <a:t>the unnamed : 0 column (index)</a:t>
            </a:r>
          </a:p>
          <a:p>
            <a:pPr lvl="0" eaLnBrk="0" fontAlgn="base" hangingPunct="0">
              <a:spcBef>
                <a:spcPct val="0"/>
              </a:spcBef>
              <a:spcAft>
                <a:spcPct val="0"/>
              </a:spcAft>
              <a:buFontTx/>
              <a:buChar char="•"/>
            </a:pPr>
            <a:r>
              <a:rPr lang="en-IN" dirty="0" smtClean="0"/>
              <a:t> </a:t>
            </a:r>
            <a:r>
              <a:rPr kumimoji="0" lang="en-US" sz="1800" b="1" i="0" u="none" strike="noStrike" cap="none" normalizeH="0" baseline="0" dirty="0" smtClean="0">
                <a:ln>
                  <a:noFill/>
                </a:ln>
                <a:solidFill>
                  <a:schemeClr val="tx1"/>
                </a:solidFill>
                <a:effectLst/>
                <a:latin typeface="Arial" panose="020B0604020202020204" pitchFamily="34" charset="0"/>
              </a:rPr>
              <a:t>Converted 'Rear Camera' &amp; 'Front Camera' to numerical values</a:t>
            </a:r>
            <a:r>
              <a:rPr kumimoji="0" 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Detected and handled outliers</a:t>
            </a:r>
            <a:r>
              <a:rPr kumimoji="0" lang="en-US" sz="1800" b="0" i="0" u="none" strike="noStrike" cap="none" normalizeH="0" baseline="0" dirty="0" smtClean="0">
                <a:ln>
                  <a:noFill/>
                </a:ln>
                <a:solidFill>
                  <a:schemeClr val="tx1"/>
                </a:solidFill>
                <a:effectLst/>
                <a:latin typeface="Arial" panose="020B0604020202020204" pitchFamily="34" charset="0"/>
              </a:rPr>
              <a:t> in numerical columns using the IQR method.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Filled missing values with median values</a:t>
            </a:r>
            <a:r>
              <a:rPr kumimoji="0" 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Applied one-hot encoding</a:t>
            </a:r>
            <a:r>
              <a:rPr kumimoji="0" lang="en-US" sz="1800" b="0" i="0" u="none" strike="noStrike" cap="none" normalizeH="0" baseline="0" dirty="0" smtClean="0">
                <a:ln>
                  <a:noFill/>
                </a:ln>
                <a:solidFill>
                  <a:schemeClr val="tx1"/>
                </a:solidFill>
                <a:effectLst/>
                <a:latin typeface="Arial" panose="020B0604020202020204" pitchFamily="34" charset="0"/>
              </a:rPr>
              <a:t> to categorical variables (</a:t>
            </a:r>
            <a:r>
              <a:rPr kumimoji="0" lang="en-US" sz="1000" b="0" i="0" u="none" strike="noStrike" cap="none" normalizeH="0" baseline="0" dirty="0" smtClean="0">
                <a:ln>
                  <a:noFill/>
                </a:ln>
                <a:solidFill>
                  <a:schemeClr val="tx1"/>
                </a:solidFill>
                <a:effectLst/>
                <a:latin typeface="Arial Unicode MS" panose="020B0604020202020204" pitchFamily="34" charset="-128"/>
              </a:rPr>
              <a:t>Model</a:t>
            </a:r>
            <a:r>
              <a:rPr kumimoji="0" lang="en-US" sz="800" b="0" i="0" u="none" strike="noStrike" cap="none" normalizeH="0" baseline="0" dirty="0" smtClean="0">
                <a:ln>
                  <a:noFill/>
                </a:ln>
                <a:solidFill>
                  <a:schemeClr val="tx1"/>
                </a:solidFill>
                <a:effectLst/>
              </a:rPr>
              <a:t>, </a:t>
            </a:r>
            <a:r>
              <a:rPr kumimoji="0" lang="en-US" sz="1000" b="0" i="0" u="none" strike="noStrike" cap="none" normalizeH="0" baseline="0" dirty="0" err="1" smtClean="0">
                <a:ln>
                  <a:noFill/>
                </a:ln>
                <a:solidFill>
                  <a:schemeClr val="tx1"/>
                </a:solidFill>
                <a:effectLst/>
                <a:latin typeface="Arial Unicode MS" panose="020B0604020202020204" pitchFamily="34" charset="-128"/>
              </a:rPr>
              <a:t>Colour</a:t>
            </a:r>
            <a:r>
              <a:rPr kumimoji="0" lang="en-US" sz="800" b="0" i="0" u="none" strike="noStrike" cap="none" normalizeH="0" baseline="0" dirty="0" smtClean="0">
                <a:ln>
                  <a:noFill/>
                </a:ln>
                <a:solidFill>
                  <a:schemeClr val="tx1"/>
                </a:solidFill>
                <a:effectLst/>
              </a:rPr>
              <a:t>, </a:t>
            </a:r>
            <a:r>
              <a:rPr kumimoji="0" lang="en-US" sz="1000" b="0" i="0" u="none" strike="noStrike" cap="none" normalizeH="0" baseline="0" dirty="0" smtClean="0">
                <a:ln>
                  <a:noFill/>
                </a:ln>
                <a:solidFill>
                  <a:schemeClr val="tx1"/>
                </a:solidFill>
                <a:effectLst/>
                <a:latin typeface="Arial Unicode MS" panose="020B0604020202020204" pitchFamily="34" charset="-128"/>
              </a:rPr>
              <a:t>Processor_</a:t>
            </a:r>
            <a:r>
              <a:rPr kumimoji="0" lang="en-US" sz="800" b="0" i="0" u="none" strike="noStrike" cap="none" normalizeH="0" baseline="0" dirty="0" smtClean="0">
                <a:ln>
                  <a:noFill/>
                </a:ln>
                <a:solidFill>
                  <a:schemeClr val="tx1"/>
                </a:solidFill>
                <a:effectLst/>
              </a:rPr>
              <a:t>), increasing the total number of columns to 590.</a:t>
            </a:r>
            <a:r>
              <a:rPr kumimoji="0" lang="en-US" sz="1800" b="0" i="0" u="none" strike="noStrike" cap="none" normalizeH="0" baseline="0" dirty="0" smtClean="0">
                <a:ln>
                  <a:noFill/>
                </a:ln>
                <a:solidFill>
                  <a:schemeClr val="tx1"/>
                </a:solidFill>
                <a:effectLst/>
                <a:latin typeface="Arial" panose="020B0604020202020204" pitchFamily="34" charset="0"/>
              </a:rPr>
              <a:t> </a:t>
            </a:r>
          </a:p>
        </p:txBody>
      </p:sp>
      <p:pic>
        <p:nvPicPr>
          <p:cNvPr id="11" name="Picture 10"/>
          <p:cNvPicPr>
            <a:picLocks noChangeAspect="1"/>
          </p:cNvPicPr>
          <p:nvPr/>
        </p:nvPicPr>
        <p:blipFill>
          <a:blip r:embed="rId2"/>
          <a:stretch>
            <a:fillRect/>
          </a:stretch>
        </p:blipFill>
        <p:spPr>
          <a:xfrm>
            <a:off x="443621" y="2424270"/>
            <a:ext cx="6255944" cy="3250371"/>
          </a:xfrm>
          <a:prstGeom prst="rect">
            <a:avLst/>
          </a:prstGeom>
        </p:spPr>
      </p:pic>
    </p:spTree>
    <p:extLst>
      <p:ext uri="{BB962C8B-B14F-4D97-AF65-F5344CB8AC3E}">
        <p14:creationId xmlns:p14="http://schemas.microsoft.com/office/powerpoint/2010/main" val="2919651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5" name="Rectangle 4"/>
          <p:cNvSpPr/>
          <p:nvPr/>
        </p:nvSpPr>
        <p:spPr>
          <a:xfrm>
            <a:off x="407405" y="4127666"/>
            <a:ext cx="4997514" cy="2031325"/>
          </a:xfrm>
          <a:prstGeom prst="rect">
            <a:avLst/>
          </a:prstGeom>
        </p:spPr>
        <p:txBody>
          <a:bodyPr wrap="square">
            <a:spAutoFit/>
          </a:bodyPr>
          <a:lstStyle/>
          <a:p>
            <a:r>
              <a:rPr lang="en-US" b="1" dirty="0" smtClean="0"/>
              <a:t>FEATURE EXTRACTION TECHNIQUES, INCLUDING:</a:t>
            </a:r>
          </a:p>
          <a:p>
            <a:endParaRPr lang="en-US" b="1" dirty="0" smtClean="0"/>
          </a:p>
          <a:p>
            <a:r>
              <a:rPr lang="en-US" b="1" dirty="0" smtClean="0"/>
              <a:t>Correlation </a:t>
            </a:r>
            <a:r>
              <a:rPr lang="en-US" b="1" dirty="0"/>
              <a:t>Analysis</a:t>
            </a:r>
            <a:r>
              <a:rPr lang="en-US" dirty="0"/>
              <a:t> – Identify the most correlated features with price</a:t>
            </a:r>
            <a:r>
              <a:rPr lang="en-US" dirty="0" smtClean="0"/>
              <a:t>.</a:t>
            </a:r>
          </a:p>
          <a:p>
            <a:endParaRPr lang="en-US" dirty="0"/>
          </a:p>
          <a:p>
            <a:r>
              <a:rPr lang="en-US" dirty="0"/>
              <a:t>It shows the relationships between the numerical features </a:t>
            </a:r>
            <a:r>
              <a:rPr lang="en-US" dirty="0" smtClean="0"/>
              <a:t>in </a:t>
            </a:r>
            <a:r>
              <a:rPr lang="en-US" dirty="0"/>
              <a:t>dataset.</a:t>
            </a:r>
          </a:p>
        </p:txBody>
      </p:sp>
      <p:sp>
        <p:nvSpPr>
          <p:cNvPr id="2" name="TextBox 1"/>
          <p:cNvSpPr txBox="1"/>
          <p:nvPr/>
        </p:nvSpPr>
        <p:spPr>
          <a:xfrm>
            <a:off x="461724" y="836292"/>
            <a:ext cx="5540724" cy="369332"/>
          </a:xfrm>
          <a:prstGeom prst="rect">
            <a:avLst/>
          </a:prstGeom>
          <a:noFill/>
        </p:spPr>
        <p:txBody>
          <a:bodyPr wrap="square" rtlCol="0">
            <a:spAutoFit/>
          </a:bodyPr>
          <a:lstStyle/>
          <a:p>
            <a:r>
              <a:rPr lang="en-IN" b="1" dirty="0" smtClean="0"/>
              <a:t>DISTRIBUTION OF PRICES- MOBILE HEIGHT VS PRICE</a:t>
            </a:r>
            <a:endParaRPr lang="en-IN" b="1" dirty="0"/>
          </a:p>
        </p:txBody>
      </p:sp>
      <p:pic>
        <p:nvPicPr>
          <p:cNvPr id="3" name="Picture 2"/>
          <p:cNvPicPr>
            <a:picLocks noChangeAspect="1"/>
          </p:cNvPicPr>
          <p:nvPr/>
        </p:nvPicPr>
        <p:blipFill>
          <a:blip r:embed="rId2"/>
          <a:stretch>
            <a:fillRect/>
          </a:stretch>
        </p:blipFill>
        <p:spPr>
          <a:xfrm>
            <a:off x="6192569" y="496008"/>
            <a:ext cx="4200809" cy="2641273"/>
          </a:xfrm>
          <a:prstGeom prst="rect">
            <a:avLst/>
          </a:prstGeom>
        </p:spPr>
      </p:pic>
      <p:sp>
        <p:nvSpPr>
          <p:cNvPr id="4" name="TextBox 3"/>
          <p:cNvSpPr txBox="1"/>
          <p:nvPr/>
        </p:nvSpPr>
        <p:spPr>
          <a:xfrm>
            <a:off x="271602" y="1205624"/>
            <a:ext cx="4734963" cy="2031325"/>
          </a:xfrm>
          <a:prstGeom prst="rect">
            <a:avLst/>
          </a:prstGeom>
          <a:noFill/>
        </p:spPr>
        <p:txBody>
          <a:bodyPr wrap="square" rtlCol="0">
            <a:spAutoFit/>
          </a:bodyPr>
          <a:lstStyle/>
          <a:p>
            <a:endParaRPr lang="en-IN" dirty="0"/>
          </a:p>
          <a:p>
            <a:pPr lvl="1"/>
            <a:r>
              <a:rPr lang="en-IN" b="1" dirty="0"/>
              <a:t>"Mobile Height"</a:t>
            </a:r>
            <a:r>
              <a:rPr lang="en-IN" dirty="0"/>
              <a:t>: There is an unusually high max value (41.94), suggesting a potential outlier.</a:t>
            </a:r>
            <a:endParaRPr lang="en-IN" sz="1600" dirty="0"/>
          </a:p>
          <a:p>
            <a:pPr lvl="1"/>
            <a:r>
              <a:rPr lang="en-IN" b="1" dirty="0"/>
              <a:t>Price Range</a:t>
            </a:r>
            <a:r>
              <a:rPr lang="en-IN" dirty="0"/>
              <a:t>: The price varies widely from </a:t>
            </a:r>
            <a:r>
              <a:rPr lang="en-IN" b="1" dirty="0"/>
              <a:t>₹920 to ₹80,999</a:t>
            </a:r>
            <a:r>
              <a:rPr lang="en-IN" dirty="0"/>
              <a:t>, indicating a significant spread.</a:t>
            </a:r>
            <a:endParaRPr lang="en-IN" sz="1600" dirty="0"/>
          </a:p>
        </p:txBody>
      </p:sp>
      <p:pic>
        <p:nvPicPr>
          <p:cNvPr id="6" name="Picture 5"/>
          <p:cNvPicPr>
            <a:picLocks noChangeAspect="1"/>
          </p:cNvPicPr>
          <p:nvPr/>
        </p:nvPicPr>
        <p:blipFill>
          <a:blip r:embed="rId3"/>
          <a:stretch>
            <a:fillRect/>
          </a:stretch>
        </p:blipFill>
        <p:spPr>
          <a:xfrm>
            <a:off x="6308821" y="3512745"/>
            <a:ext cx="4510070" cy="3345255"/>
          </a:xfrm>
          <a:prstGeom prst="rect">
            <a:avLst/>
          </a:prstGeom>
        </p:spPr>
      </p:pic>
      <p:sp>
        <p:nvSpPr>
          <p:cNvPr id="7" name="TextBox 6"/>
          <p:cNvSpPr txBox="1"/>
          <p:nvPr/>
        </p:nvSpPr>
        <p:spPr>
          <a:xfrm>
            <a:off x="633741" y="194289"/>
            <a:ext cx="3748135" cy="523220"/>
          </a:xfrm>
          <a:prstGeom prst="rect">
            <a:avLst/>
          </a:prstGeom>
          <a:noFill/>
        </p:spPr>
        <p:txBody>
          <a:bodyPr wrap="square" rtlCol="0">
            <a:spAutoFit/>
          </a:bodyPr>
          <a:lstStyle/>
          <a:p>
            <a:r>
              <a:rPr lang="en-IN" sz="2800" b="1" dirty="0"/>
              <a:t>Data Visualization</a:t>
            </a:r>
          </a:p>
        </p:txBody>
      </p:sp>
    </p:spTree>
    <p:extLst>
      <p:ext uri="{BB962C8B-B14F-4D97-AF65-F5344CB8AC3E}">
        <p14:creationId xmlns:p14="http://schemas.microsoft.com/office/powerpoint/2010/main" val="3216027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8" name="TextBox 7"/>
          <p:cNvSpPr txBox="1"/>
          <p:nvPr/>
        </p:nvSpPr>
        <p:spPr>
          <a:xfrm>
            <a:off x="199176" y="3911098"/>
            <a:ext cx="5173249" cy="1015663"/>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t>Removing the outliers using the </a:t>
            </a:r>
            <a:r>
              <a:rPr lang="en-IN" sz="2000" b="1" dirty="0" smtClean="0"/>
              <a:t>interquartile range (IQR) method</a:t>
            </a:r>
            <a:r>
              <a:rPr lang="en-IN" sz="2000" dirty="0" smtClean="0"/>
              <a:t> to ensure better model performance. ​​</a:t>
            </a:r>
            <a:endParaRPr lang="en-IN" sz="2000" b="1" dirty="0"/>
          </a:p>
        </p:txBody>
      </p:sp>
      <p:pic>
        <p:nvPicPr>
          <p:cNvPr id="2" name="Picture 1"/>
          <p:cNvPicPr>
            <a:picLocks noChangeAspect="1"/>
          </p:cNvPicPr>
          <p:nvPr/>
        </p:nvPicPr>
        <p:blipFill>
          <a:blip r:embed="rId2"/>
          <a:stretch>
            <a:fillRect/>
          </a:stretch>
        </p:blipFill>
        <p:spPr>
          <a:xfrm>
            <a:off x="5917592" y="584396"/>
            <a:ext cx="5940029" cy="3643572"/>
          </a:xfrm>
          <a:prstGeom prst="rect">
            <a:avLst/>
          </a:prstGeom>
        </p:spPr>
      </p:pic>
      <p:sp>
        <p:nvSpPr>
          <p:cNvPr id="3" name="Rectangle 2"/>
          <p:cNvSpPr/>
          <p:nvPr/>
        </p:nvSpPr>
        <p:spPr>
          <a:xfrm>
            <a:off x="199176" y="1176950"/>
            <a:ext cx="5549774" cy="1482970"/>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The boxplot shows potential outliers in </a:t>
            </a:r>
            <a:r>
              <a:rPr lang="en-IN" b="1" dirty="0">
                <a:latin typeface="Times New Roman" panose="02020603050405020304" pitchFamily="18" charset="0"/>
                <a:ea typeface="Times New Roman" panose="02020603050405020304" pitchFamily="18" charset="0"/>
                <a:cs typeface="Times New Roman" panose="02020603050405020304" pitchFamily="18" charset="0"/>
              </a:rPr>
              <a:t>Mobile Height</a:t>
            </a:r>
            <a:r>
              <a:rPr lang="en-IN" dirty="0">
                <a:latin typeface="Times New Roman" panose="02020603050405020304" pitchFamily="18" charset="0"/>
                <a:ea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ea typeface="Times New Roman" panose="02020603050405020304" pitchFamily="18" charset="0"/>
                <a:cs typeface="Times New Roman" panose="02020603050405020304" pitchFamily="18" charset="0"/>
              </a:rPr>
              <a:t>Prize</a:t>
            </a:r>
            <a:r>
              <a:rPr lang="en-IN"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Mobile Height</a:t>
            </a:r>
            <a:r>
              <a:rPr lang="en-IN" dirty="0">
                <a:latin typeface="Times New Roman" panose="02020603050405020304" pitchFamily="18" charset="0"/>
                <a:ea typeface="Times New Roman" panose="02020603050405020304" pitchFamily="18" charset="0"/>
                <a:cs typeface="Times New Roman" panose="02020603050405020304" pitchFamily="18" charset="0"/>
              </a:rPr>
              <a:t>: Likely outliers above 25 cm.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Prize</a:t>
            </a:r>
            <a:r>
              <a:rPr lang="en-IN" dirty="0">
                <a:latin typeface="Times New Roman" panose="02020603050405020304" pitchFamily="18" charset="0"/>
                <a:ea typeface="Times New Roman" panose="02020603050405020304" pitchFamily="18" charset="0"/>
                <a:cs typeface="Times New Roman" panose="02020603050405020304" pitchFamily="18" charset="0"/>
              </a:rPr>
              <a:t>: A few extreme values above ₹60,000.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506993" y="5192490"/>
            <a:ext cx="5160475" cy="685059"/>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After outlier removal, </a:t>
            </a:r>
            <a:r>
              <a:rPr lang="en-IN" b="1" dirty="0">
                <a:latin typeface="Times New Roman" panose="02020603050405020304" pitchFamily="18" charset="0"/>
                <a:ea typeface="Times New Roman" panose="02020603050405020304" pitchFamily="18" charset="0"/>
                <a:cs typeface="Times New Roman" panose="02020603050405020304" pitchFamily="18" charset="0"/>
              </a:rPr>
              <a:t>489 rows remain</a:t>
            </a:r>
            <a:r>
              <a:rPr lang="en-IN" dirty="0">
                <a:latin typeface="Times New Roman" panose="02020603050405020304" pitchFamily="18" charset="0"/>
                <a:ea typeface="Times New Roman" panose="02020603050405020304" pitchFamily="18" charset="0"/>
                <a:cs typeface="Times New Roman" panose="02020603050405020304" pitchFamily="18" charset="0"/>
              </a:rPr>
              <a:t> (down from 541), meaning </a:t>
            </a:r>
            <a:r>
              <a:rPr lang="en-IN" b="1" dirty="0">
                <a:latin typeface="Times New Roman" panose="02020603050405020304" pitchFamily="18" charset="0"/>
                <a:ea typeface="Times New Roman" panose="02020603050405020304" pitchFamily="18" charset="0"/>
                <a:cs typeface="Times New Roman" panose="02020603050405020304" pitchFamily="18" charset="0"/>
              </a:rPr>
              <a:t>52 rows</a:t>
            </a:r>
            <a:r>
              <a:rPr lang="en-IN" dirty="0">
                <a:latin typeface="Times New Roman" panose="02020603050405020304" pitchFamily="18" charset="0"/>
                <a:ea typeface="Times New Roman" panose="02020603050405020304" pitchFamily="18" charset="0"/>
                <a:cs typeface="Times New Roman" panose="02020603050405020304" pitchFamily="18" charset="0"/>
              </a:rPr>
              <a:t> were removed.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4662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1312</Words>
  <Application>Microsoft Office PowerPoint</Application>
  <PresentationFormat>Widescreen</PresentationFormat>
  <Paragraphs>154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 Unicode MS</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30</cp:revision>
  <dcterms:created xsi:type="dcterms:W3CDTF">2025-03-18T18:15:20Z</dcterms:created>
  <dcterms:modified xsi:type="dcterms:W3CDTF">2025-03-19T16:57:33Z</dcterms:modified>
</cp:coreProperties>
</file>