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6" r:id="rId4"/>
    <p:sldId id="257" r:id="rId5"/>
    <p:sldId id="271" r:id="rId6"/>
    <p:sldId id="272" r:id="rId7"/>
    <p:sldId id="273" r:id="rId8"/>
    <p:sldId id="274" r:id="rId9"/>
    <p:sldId id="275" r:id="rId10"/>
    <p:sldId id="270" r:id="rId11"/>
    <p:sldId id="276" r:id="rId12"/>
    <p:sldId id="277" r:id="rId13"/>
    <p:sldId id="278" r:id="rId14"/>
    <p:sldId id="279" r:id="rId15"/>
    <p:sldId id="280" r:id="rId16"/>
    <p:sldId id="28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ED32D-1EE9-4FCE-B742-15333351F52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7E599-B0D7-4019-A926-B2B9F3289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0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D304F7-07B8-2492-DC0D-226C4A1CAB0D}"/>
              </a:ext>
            </a:extLst>
          </p:cNvPr>
          <p:cNvSpPr txBox="1"/>
          <p:nvPr/>
        </p:nvSpPr>
        <p:spPr>
          <a:xfrm>
            <a:off x="2797114" y="1588063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FF0000"/>
                </a:solidFill>
                <a:effectLst/>
                <a:latin typeface="+mj-lt"/>
              </a:rPr>
              <a:t>Dominos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+mj-lt"/>
              </a:rPr>
              <a:t> - </a:t>
            </a:r>
            <a:r>
              <a:rPr lang="en-US" sz="3600" b="1" i="0" u="none" strike="noStrike" dirty="0">
                <a:solidFill>
                  <a:srgbClr val="FF0000"/>
                </a:solidFill>
                <a:effectLst/>
                <a:latin typeface="+mj-lt"/>
              </a:rPr>
              <a:t>Predictive Purchase Order System</a:t>
            </a:r>
            <a:endParaRPr lang="en-IN" sz="3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962D9A9-65DE-FB01-2B8A-3FE686677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5519" y="2908098"/>
            <a:ext cx="4445479" cy="640609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Capstone Project – 5</a:t>
            </a:r>
          </a:p>
          <a:p>
            <a:r>
              <a:rPr lang="en-IN" sz="3600" b="1" dirty="0">
                <a:solidFill>
                  <a:srgbClr val="FF0000"/>
                </a:solidFill>
              </a:rPr>
              <a:t>By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AD9BC1-60CA-CE05-ED6F-6A0EB590A2DA}"/>
              </a:ext>
            </a:extLst>
          </p:cNvPr>
          <p:cNvSpPr txBox="1">
            <a:spLocks/>
          </p:cNvSpPr>
          <p:nvPr/>
        </p:nvSpPr>
        <p:spPr>
          <a:xfrm>
            <a:off x="5778259" y="4949632"/>
            <a:ext cx="5496463" cy="640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rgbClr val="FF0000"/>
                </a:solidFill>
              </a:rPr>
              <a:t>Arangarajan Vinayagam</a:t>
            </a:r>
          </a:p>
        </p:txBody>
      </p:sp>
    </p:spTree>
    <p:extLst>
      <p:ext uri="{BB962C8B-B14F-4D97-AF65-F5344CB8AC3E}">
        <p14:creationId xmlns:p14="http://schemas.microsoft.com/office/powerpoint/2010/main" val="239527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8D5C5-4BDD-105A-B761-9DFED504C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2C0A70F-A290-CF6C-4E92-8DD98D89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03" y="1"/>
            <a:ext cx="2723288" cy="436690"/>
          </a:xfrm>
        </p:spPr>
        <p:txBody>
          <a:bodyPr anchor="ctr">
            <a:normAutofit fontScale="9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Sales Prediction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2F7E6-3DB1-92D9-67B7-70C7CDD2DBCC}"/>
              </a:ext>
            </a:extLst>
          </p:cNvPr>
          <p:cNvSpPr txBox="1"/>
          <p:nvPr/>
        </p:nvSpPr>
        <p:spPr>
          <a:xfrm>
            <a:off x="775314" y="341800"/>
            <a:ext cx="105977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+mj-lt"/>
              </a:rPr>
              <a:t>Step 1: Feature Engineering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Create new columns to add (year, week, day of week, month, holidays, promotion (week end)) with dataset</a:t>
            </a:r>
          </a:p>
          <a:p>
            <a:pPr algn="just"/>
            <a:r>
              <a:rPr lang="en-US" b="0" dirty="0">
                <a:effectLst/>
                <a:latin typeface="+mj-lt"/>
              </a:rPr>
              <a:t>Step 2: Prepared the dataset with weekly wise and segregated data for train and test </a:t>
            </a:r>
          </a:p>
          <a:p>
            <a:pPr algn="just"/>
            <a:r>
              <a:rPr lang="en-US" b="0" dirty="0">
                <a:effectLst/>
                <a:latin typeface="+mj-lt"/>
              </a:rPr>
              <a:t>Step 3: Selected the Model Arima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Install the relevant libraries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Tune the ARIMA model with key parameters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p_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d_values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q_values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range(0, 5), range(0, 2), range(0, 5))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Identified the best model fit with evaluation of MAPE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Best ARIMA Model MAPE: 0.1932, Best Parameters: (1, 0, 3)</a:t>
            </a:r>
            <a:r>
              <a:rPr lang="en-US" b="0" i="0" dirty="0">
                <a:solidFill>
                  <a:srgbClr val="FF0000"/>
                </a:solidFill>
                <a:effectLst/>
                <a:latin typeface="+mj-lt"/>
              </a:rPr>
              <a:t>)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1D15A-EF3A-8553-E553-C8AE7C9837F1}"/>
              </a:ext>
            </a:extLst>
          </p:cNvPr>
          <p:cNvSpPr txBox="1"/>
          <p:nvPr/>
        </p:nvSpPr>
        <p:spPr>
          <a:xfrm>
            <a:off x="972253" y="3090300"/>
            <a:ext cx="29998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Predictions:</a:t>
            </a:r>
          </a:p>
          <a:p>
            <a:r>
              <a:rPr lang="en-US" dirty="0" err="1"/>
              <a:t>order_date</a:t>
            </a:r>
            <a:endParaRPr lang="en-US" dirty="0"/>
          </a:p>
          <a:p>
            <a:r>
              <a:rPr lang="en-US" dirty="0"/>
              <a:t>2015-10-19    3310.914027</a:t>
            </a:r>
          </a:p>
          <a:p>
            <a:r>
              <a:rPr lang="en-US" dirty="0"/>
              <a:t>2015-10-26    3436.377035</a:t>
            </a:r>
          </a:p>
          <a:p>
            <a:r>
              <a:rPr lang="en-US" dirty="0"/>
              <a:t>2015-11-02    3512.464718</a:t>
            </a:r>
          </a:p>
          <a:p>
            <a:r>
              <a:rPr lang="en-US" dirty="0"/>
              <a:t>2015-11-09    3528.520319</a:t>
            </a:r>
          </a:p>
          <a:p>
            <a:r>
              <a:rPr lang="en-US" dirty="0"/>
              <a:t>2015-11-16    3535.737056</a:t>
            </a:r>
          </a:p>
          <a:p>
            <a:r>
              <a:rPr lang="en-US" dirty="0"/>
              <a:t>2015-11-23    3538.980864</a:t>
            </a:r>
          </a:p>
          <a:p>
            <a:r>
              <a:rPr lang="en-US" dirty="0"/>
              <a:t>2015-11-30    3540.438905</a:t>
            </a:r>
          </a:p>
          <a:p>
            <a:r>
              <a:rPr lang="en-US" dirty="0"/>
              <a:t>2015-12-07    3541.094271</a:t>
            </a:r>
          </a:p>
          <a:p>
            <a:r>
              <a:rPr lang="en-US" dirty="0"/>
              <a:t>2015-12-14    3541.388847</a:t>
            </a:r>
          </a:p>
          <a:p>
            <a:r>
              <a:rPr lang="en-US" dirty="0"/>
              <a:t>2015-12-21    3541.521255</a:t>
            </a:r>
          </a:p>
          <a:p>
            <a:r>
              <a:rPr lang="en-US" dirty="0"/>
              <a:t>2015-12-28    3541.580770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4E1FB8-42D1-E73D-B9E5-2D160372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232" y="3207362"/>
            <a:ext cx="7802969" cy="34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8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974DB-8462-81D9-EB57-38F0A4F94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A64BE90-4447-4F4B-F1D6-7C0A98D7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03" y="1"/>
            <a:ext cx="2723288" cy="436690"/>
          </a:xfrm>
        </p:spPr>
        <p:txBody>
          <a:bodyPr anchor="ctr">
            <a:normAutofit fontScale="9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Sales Prediction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96CBD9-E365-E780-507B-778D38893887}"/>
              </a:ext>
            </a:extLst>
          </p:cNvPr>
          <p:cNvSpPr txBox="1"/>
          <p:nvPr/>
        </p:nvSpPr>
        <p:spPr>
          <a:xfrm>
            <a:off x="775314" y="341800"/>
            <a:ext cx="10597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effectLst/>
                <a:latin typeface="+mj-lt"/>
              </a:rPr>
              <a:t>Step </a:t>
            </a:r>
            <a:r>
              <a:rPr lang="en-US" dirty="0">
                <a:latin typeface="+mj-lt"/>
              </a:rPr>
              <a:t>4</a:t>
            </a:r>
            <a:r>
              <a:rPr lang="en-US" b="0" dirty="0">
                <a:effectLst/>
                <a:latin typeface="+mj-lt"/>
              </a:rPr>
              <a:t>: Selected the Model </a:t>
            </a:r>
            <a:r>
              <a:rPr lang="en-US" b="0" dirty="0" err="1">
                <a:effectLst/>
                <a:latin typeface="+mj-lt"/>
              </a:rPr>
              <a:t>Sarima</a:t>
            </a:r>
            <a:endParaRPr lang="en-US" b="0" dirty="0">
              <a:effectLst/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Train the SARIMA model with assigned key parameters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order=(1, 1, 1),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seasonal_order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=(1, 1, 1, 7)</a:t>
            </a:r>
            <a:endParaRPr lang="fr-F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1DA7B-670A-0CAA-308F-F94F27681F09}"/>
              </a:ext>
            </a:extLst>
          </p:cNvPr>
          <p:cNvSpPr txBox="1"/>
          <p:nvPr/>
        </p:nvSpPr>
        <p:spPr>
          <a:xfrm>
            <a:off x="882051" y="1629308"/>
            <a:ext cx="35864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Best SARIMA Model MAPE: 0.1864</a:t>
            </a:r>
          </a:p>
          <a:p>
            <a:r>
              <a:rPr lang="en-US" dirty="0"/>
              <a:t>Predictions:</a:t>
            </a:r>
          </a:p>
          <a:p>
            <a:r>
              <a:rPr lang="en-US" dirty="0" err="1"/>
              <a:t>order_date</a:t>
            </a:r>
            <a:endParaRPr lang="en-US" dirty="0"/>
          </a:p>
          <a:p>
            <a:r>
              <a:rPr lang="en-US" dirty="0"/>
              <a:t>2015-10-19    3182.227558</a:t>
            </a:r>
          </a:p>
          <a:p>
            <a:r>
              <a:rPr lang="en-US" dirty="0"/>
              <a:t>2015-10-26    3535.994183</a:t>
            </a:r>
          </a:p>
          <a:p>
            <a:r>
              <a:rPr lang="en-US" dirty="0"/>
              <a:t>2015-11-02    3289.825803</a:t>
            </a:r>
          </a:p>
          <a:p>
            <a:r>
              <a:rPr lang="en-US" dirty="0"/>
              <a:t>2015-11-09    2625.358300</a:t>
            </a:r>
          </a:p>
          <a:p>
            <a:r>
              <a:rPr lang="en-US" dirty="0"/>
              <a:t>2015-11-16    3483.629115</a:t>
            </a:r>
          </a:p>
          <a:p>
            <a:r>
              <a:rPr lang="en-US" dirty="0"/>
              <a:t>2015-11-23    2958.137234</a:t>
            </a:r>
          </a:p>
          <a:p>
            <a:r>
              <a:rPr lang="en-US" dirty="0"/>
              <a:t>2015-11-30    3178.137305</a:t>
            </a:r>
          </a:p>
          <a:p>
            <a:r>
              <a:rPr lang="en-US" dirty="0"/>
              <a:t>2015-12-07    3060.079772</a:t>
            </a:r>
          </a:p>
          <a:p>
            <a:r>
              <a:rPr lang="en-US" dirty="0"/>
              <a:t>2015-12-14    3351.726126</a:t>
            </a:r>
          </a:p>
          <a:p>
            <a:r>
              <a:rPr lang="en-US" dirty="0"/>
              <a:t>2015-12-21    3131.844498</a:t>
            </a:r>
          </a:p>
          <a:p>
            <a:r>
              <a:rPr lang="en-US" dirty="0"/>
              <a:t>2015-12-28    2433.569239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B976C-0C0C-71C2-DFA5-EE70C894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83" y="1883928"/>
            <a:ext cx="7445350" cy="44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8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95AD8-CE73-E143-4526-9B2408FB5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F3BF7DD-C741-2313-5C78-D57166D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03" y="1"/>
            <a:ext cx="2723288" cy="436690"/>
          </a:xfrm>
        </p:spPr>
        <p:txBody>
          <a:bodyPr anchor="ctr">
            <a:normAutofit fontScale="9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Sales Prediction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2285-6630-8B86-854F-C9B8298E6F24}"/>
              </a:ext>
            </a:extLst>
          </p:cNvPr>
          <p:cNvSpPr txBox="1"/>
          <p:nvPr/>
        </p:nvSpPr>
        <p:spPr>
          <a:xfrm>
            <a:off x="818903" y="436691"/>
            <a:ext cx="10597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effectLst/>
                <a:latin typeface="+mj-lt"/>
              </a:rPr>
              <a:t>Step 5: Selected the Model </a:t>
            </a:r>
            <a:r>
              <a:rPr lang="en-US" dirty="0">
                <a:latin typeface="+mj-lt"/>
              </a:rPr>
              <a:t>Prophet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+mj-lt"/>
              </a:rPr>
              <a:t>Assign variable name ‘ds’ (order date) as input feature and ‘y’ (quantity) as target to train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61BD7-9193-6C5E-E8E0-721E90335F4C}"/>
              </a:ext>
            </a:extLst>
          </p:cNvPr>
          <p:cNvSpPr txBox="1"/>
          <p:nvPr/>
        </p:nvSpPr>
        <p:spPr>
          <a:xfrm>
            <a:off x="907742" y="1519712"/>
            <a:ext cx="6094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Best Prophet Model MAPE: 0.2007</a:t>
            </a:r>
          </a:p>
          <a:p>
            <a:r>
              <a:rPr lang="en-US" dirty="0"/>
              <a:t>Predictions:</a:t>
            </a:r>
          </a:p>
          <a:p>
            <a:r>
              <a:rPr lang="en-US" dirty="0"/>
              <a:t>ds</a:t>
            </a:r>
          </a:p>
          <a:p>
            <a:r>
              <a:rPr lang="en-US" dirty="0"/>
              <a:t>2015-10-19    3522.082782</a:t>
            </a:r>
          </a:p>
          <a:p>
            <a:r>
              <a:rPr lang="en-US" dirty="0"/>
              <a:t>2015-10-26    3520.538119</a:t>
            </a:r>
          </a:p>
          <a:p>
            <a:r>
              <a:rPr lang="en-US" dirty="0"/>
              <a:t>2015-11-02    3518.993457</a:t>
            </a:r>
          </a:p>
          <a:p>
            <a:r>
              <a:rPr lang="en-US" dirty="0"/>
              <a:t>2015-11-09    3517.448794</a:t>
            </a:r>
          </a:p>
          <a:p>
            <a:r>
              <a:rPr lang="en-US" dirty="0"/>
              <a:t>2015-11-16    3515.904131</a:t>
            </a:r>
          </a:p>
          <a:p>
            <a:r>
              <a:rPr lang="en-US" dirty="0"/>
              <a:t>2015-11-23    3514.359469</a:t>
            </a:r>
          </a:p>
          <a:p>
            <a:r>
              <a:rPr lang="en-US" dirty="0"/>
              <a:t>2015-11-30    3512.814806</a:t>
            </a:r>
          </a:p>
          <a:p>
            <a:r>
              <a:rPr lang="en-US" dirty="0"/>
              <a:t>2015-12-07    3511.270143</a:t>
            </a:r>
          </a:p>
          <a:p>
            <a:r>
              <a:rPr lang="en-US" dirty="0"/>
              <a:t>2015-12-14    3509.725481</a:t>
            </a:r>
          </a:p>
          <a:p>
            <a:r>
              <a:rPr lang="en-US" dirty="0"/>
              <a:t>2015-12-21    3508.180818</a:t>
            </a:r>
          </a:p>
          <a:p>
            <a:r>
              <a:rPr lang="en-US" dirty="0"/>
              <a:t>2015-12-28    3506.636155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266433-2CD2-88D1-51F8-C6CD890A3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080" y="1894506"/>
            <a:ext cx="7306323" cy="452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E191-960C-00C6-7A25-B17FA0EFA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EBF4369-67F7-1E42-3A92-DFF7BC5C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03" y="1"/>
            <a:ext cx="2723288" cy="436690"/>
          </a:xfrm>
        </p:spPr>
        <p:txBody>
          <a:bodyPr anchor="ctr">
            <a:normAutofit fontScale="9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Sales Prediction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134CE1-99BF-4A1F-3EE2-FCDA06A6A51C}"/>
              </a:ext>
            </a:extLst>
          </p:cNvPr>
          <p:cNvSpPr txBox="1"/>
          <p:nvPr/>
        </p:nvSpPr>
        <p:spPr>
          <a:xfrm>
            <a:off x="818903" y="436691"/>
            <a:ext cx="10597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effectLst/>
                <a:latin typeface="+mj-lt"/>
              </a:rPr>
              <a:t>Step 6: Selected the Model Linear regression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Assign input features (</a:t>
            </a:r>
            <a:r>
              <a:rPr lang="en-US" b="0" dirty="0">
                <a:effectLst/>
                <a:latin typeface="+mj-lt"/>
              </a:rPr>
              <a:t>'</a:t>
            </a:r>
            <a:r>
              <a:rPr lang="en-US" b="0" dirty="0" err="1">
                <a:effectLst/>
                <a:latin typeface="+mj-lt"/>
              </a:rPr>
              <a:t>week_of_year</a:t>
            </a:r>
            <a:r>
              <a:rPr lang="en-US" b="0" dirty="0">
                <a:effectLst/>
                <a:latin typeface="+mj-lt"/>
              </a:rPr>
              <a:t>', '</a:t>
            </a:r>
            <a:r>
              <a:rPr lang="en-US" b="0" dirty="0" err="1">
                <a:effectLst/>
                <a:latin typeface="+mj-lt"/>
              </a:rPr>
              <a:t>day_of_week</a:t>
            </a:r>
            <a:r>
              <a:rPr lang="en-US" b="0" dirty="0">
                <a:effectLst/>
                <a:latin typeface="+mj-lt"/>
              </a:rPr>
              <a:t>', 'month', 'year’) and target (‘</a:t>
            </a:r>
            <a:r>
              <a:rPr lang="en-US" b="0" dirty="0" err="1">
                <a:effectLst/>
                <a:latin typeface="+mj-lt"/>
              </a:rPr>
              <a:t>quanity</a:t>
            </a:r>
            <a:r>
              <a:rPr lang="en-US" dirty="0">
                <a:latin typeface="+mj-lt"/>
              </a:rPr>
              <a:t>’)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+mj-lt"/>
              </a:rPr>
              <a:t>Train the Regression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73DBD-01B2-F2A3-5A08-6F7013FBBCBC}"/>
              </a:ext>
            </a:extLst>
          </p:cNvPr>
          <p:cNvSpPr txBox="1"/>
          <p:nvPr/>
        </p:nvSpPr>
        <p:spPr>
          <a:xfrm>
            <a:off x="818903" y="1560297"/>
            <a:ext cx="6094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Best Regression Model MAPE: 0.1958</a:t>
            </a:r>
          </a:p>
          <a:p>
            <a:r>
              <a:rPr lang="en-US" dirty="0"/>
              <a:t>Predictions:</a:t>
            </a:r>
          </a:p>
          <a:p>
            <a:r>
              <a:rPr lang="en-US" dirty="0" err="1"/>
              <a:t>order_date</a:t>
            </a:r>
            <a:endParaRPr lang="en-US" dirty="0"/>
          </a:p>
          <a:p>
            <a:r>
              <a:rPr lang="en-US" dirty="0"/>
              <a:t>2015-10-19    3451.454193</a:t>
            </a:r>
          </a:p>
          <a:p>
            <a:r>
              <a:rPr lang="en-US" dirty="0"/>
              <a:t>2015-10-26    3438.002624</a:t>
            </a:r>
          </a:p>
          <a:p>
            <a:r>
              <a:rPr lang="en-US" dirty="0"/>
              <a:t>2015-11-02    3455.905575</a:t>
            </a:r>
          </a:p>
          <a:p>
            <a:r>
              <a:rPr lang="en-US" dirty="0"/>
              <a:t>2015-11-09    3442.454007</a:t>
            </a:r>
          </a:p>
          <a:p>
            <a:r>
              <a:rPr lang="en-US" dirty="0"/>
              <a:t>2015-11-16    3429.002439</a:t>
            </a:r>
          </a:p>
          <a:p>
            <a:r>
              <a:rPr lang="en-US" dirty="0"/>
              <a:t>2015-11-23    3415.550870</a:t>
            </a:r>
          </a:p>
          <a:p>
            <a:r>
              <a:rPr lang="en-US" dirty="0"/>
              <a:t>2015-11-30    3402.099302</a:t>
            </a:r>
          </a:p>
          <a:p>
            <a:r>
              <a:rPr lang="en-US" dirty="0"/>
              <a:t>2015-12-07    3420.002253</a:t>
            </a:r>
          </a:p>
          <a:p>
            <a:r>
              <a:rPr lang="en-US" dirty="0"/>
              <a:t>2015-12-14    3406.550684</a:t>
            </a:r>
          </a:p>
          <a:p>
            <a:r>
              <a:rPr lang="en-US" dirty="0"/>
              <a:t>2015-12-21    3393.099116</a:t>
            </a:r>
          </a:p>
          <a:p>
            <a:r>
              <a:rPr lang="en-US" dirty="0"/>
              <a:t>2015-12-28    3379.647548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68379-56CA-AD3D-2B11-DB6AA143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97" y="1360021"/>
            <a:ext cx="7197604" cy="471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0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5C30E-FB2D-FC6B-C41F-BEFDB8682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B2EDE5-9405-6ED1-84DF-08B7141F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03" y="1"/>
            <a:ext cx="2723288" cy="436690"/>
          </a:xfrm>
        </p:spPr>
        <p:txBody>
          <a:bodyPr anchor="ctr">
            <a:normAutofit fontScale="9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Sales Prediction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0C27C-E28B-7906-5F3D-145EEB3FAF52}"/>
              </a:ext>
            </a:extLst>
          </p:cNvPr>
          <p:cNvSpPr txBox="1"/>
          <p:nvPr/>
        </p:nvSpPr>
        <p:spPr>
          <a:xfrm>
            <a:off x="818903" y="436691"/>
            <a:ext cx="10597783" cy="1552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effectLst/>
                <a:latin typeface="+mj-lt"/>
              </a:rPr>
              <a:t>Step 6: Selected the Model LSTM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Train the LSTM model with following assigned parameters:</a:t>
            </a:r>
          </a:p>
          <a:p>
            <a:pPr>
              <a:lnSpc>
                <a:spcPts val="1425"/>
              </a:lnSpc>
            </a:pPr>
            <a:endParaRPr lang="en-IN" b="0" dirty="0">
              <a:effectLst/>
              <a:latin typeface="+mj-lt"/>
            </a:endParaRPr>
          </a:p>
          <a:p>
            <a:pPr algn="just">
              <a:lnSpc>
                <a:spcPts val="1425"/>
              </a:lnSpc>
            </a:pPr>
            <a:r>
              <a:rPr lang="en-IN" dirty="0">
                <a:latin typeface="+mj-lt"/>
              </a:rPr>
              <a:t>(</a:t>
            </a:r>
            <a:r>
              <a:rPr lang="en-IN" b="0" dirty="0">
                <a:effectLst/>
                <a:latin typeface="+mj-lt"/>
              </a:rPr>
              <a:t>epochs=50, </a:t>
            </a:r>
            <a:r>
              <a:rPr lang="en-IN" b="0" dirty="0" err="1">
                <a:effectLst/>
                <a:latin typeface="+mj-lt"/>
              </a:rPr>
              <a:t>batch_size</a:t>
            </a:r>
            <a:r>
              <a:rPr lang="en-IN" b="0" dirty="0">
                <a:effectLst/>
                <a:latin typeface="+mj-lt"/>
              </a:rPr>
              <a:t>=32, model = Sequential(), neurone=50,activation='</a:t>
            </a:r>
            <a:r>
              <a:rPr lang="en-IN" b="0" dirty="0" err="1">
                <a:effectLst/>
                <a:latin typeface="+mj-lt"/>
              </a:rPr>
              <a:t>relu</a:t>
            </a:r>
            <a:r>
              <a:rPr lang="en-IN" b="0" dirty="0">
                <a:effectLst/>
                <a:latin typeface="+mj-lt"/>
              </a:rPr>
              <a:t>,</a:t>
            </a:r>
          </a:p>
          <a:p>
            <a:pPr algn="just">
              <a:lnSpc>
                <a:spcPts val="1425"/>
              </a:lnSpc>
            </a:pPr>
            <a:r>
              <a:rPr lang="en-IN" b="0" dirty="0">
                <a:effectLst/>
                <a:latin typeface="+mj-lt"/>
              </a:rPr>
              <a:t> </a:t>
            </a:r>
          </a:p>
          <a:p>
            <a:pPr algn="just">
              <a:lnSpc>
                <a:spcPts val="1425"/>
              </a:lnSpc>
            </a:pPr>
            <a:r>
              <a:rPr lang="en-IN" b="0" dirty="0" err="1">
                <a:effectLst/>
                <a:latin typeface="+mj-lt"/>
              </a:rPr>
              <a:t>model.compile</a:t>
            </a:r>
            <a:r>
              <a:rPr lang="en-IN" b="0" dirty="0">
                <a:effectLst/>
                <a:latin typeface="+mj-lt"/>
              </a:rPr>
              <a:t>(optimizer='</a:t>
            </a:r>
            <a:r>
              <a:rPr lang="en-IN" b="0" dirty="0" err="1">
                <a:effectLst/>
                <a:latin typeface="+mj-lt"/>
              </a:rPr>
              <a:t>adam</a:t>
            </a:r>
            <a:r>
              <a:rPr lang="en-IN" b="0" dirty="0">
                <a:effectLst/>
                <a:latin typeface="+mj-lt"/>
              </a:rPr>
              <a:t>', loss='</a:t>
            </a:r>
            <a:r>
              <a:rPr lang="en-IN" b="0" dirty="0" err="1">
                <a:effectLst/>
                <a:latin typeface="+mj-lt"/>
              </a:rPr>
              <a:t>mse</a:t>
            </a:r>
            <a:r>
              <a:rPr lang="en-IN" b="0" dirty="0">
                <a:effectLst/>
                <a:latin typeface="+mj-lt"/>
              </a:rPr>
              <a:t>') </a:t>
            </a:r>
          </a:p>
          <a:p>
            <a:pPr algn="just">
              <a:lnSpc>
                <a:spcPts val="1425"/>
              </a:lnSpc>
            </a:pPr>
            <a:endParaRPr lang="en-IN" b="0" dirty="0"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7C585-6105-42A7-22C3-0FDE8D36E281}"/>
              </a:ext>
            </a:extLst>
          </p:cNvPr>
          <p:cNvSpPr txBox="1"/>
          <p:nvPr/>
        </p:nvSpPr>
        <p:spPr>
          <a:xfrm>
            <a:off x="933809" y="2008403"/>
            <a:ext cx="351742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Best LSTM Model MAPE: 0.2379</a:t>
            </a:r>
          </a:p>
          <a:p>
            <a:r>
              <a:rPr lang="en-US" dirty="0"/>
              <a:t>Predictions:</a:t>
            </a:r>
          </a:p>
          <a:p>
            <a:r>
              <a:rPr lang="en-US" dirty="0" err="1"/>
              <a:t>order_date</a:t>
            </a:r>
            <a:endParaRPr lang="en-US" dirty="0"/>
          </a:p>
          <a:p>
            <a:r>
              <a:rPr lang="en-US" dirty="0"/>
              <a:t>2015-11-09    3345.226318</a:t>
            </a:r>
          </a:p>
          <a:p>
            <a:r>
              <a:rPr lang="en-US" dirty="0"/>
              <a:t>2015-11-16    3395.412598</a:t>
            </a:r>
          </a:p>
          <a:p>
            <a:r>
              <a:rPr lang="en-US" dirty="0"/>
              <a:t>2015-11-23    3534.989746</a:t>
            </a:r>
          </a:p>
          <a:p>
            <a:r>
              <a:rPr lang="en-US" dirty="0"/>
              <a:t>2015-11-30    3637.863525</a:t>
            </a:r>
          </a:p>
          <a:p>
            <a:r>
              <a:rPr lang="en-US" dirty="0"/>
              <a:t>2015-12-07    3746.789062</a:t>
            </a:r>
          </a:p>
          <a:p>
            <a:r>
              <a:rPr lang="en-US" dirty="0"/>
              <a:t>2015-12-14    3873.464355</a:t>
            </a:r>
          </a:p>
          <a:p>
            <a:r>
              <a:rPr lang="en-US" dirty="0"/>
              <a:t>2015-12-21    3643.023926</a:t>
            </a:r>
          </a:p>
          <a:p>
            <a:r>
              <a:rPr lang="en-US" dirty="0"/>
              <a:t>2015-12-28    3405.651367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66D73-DC59-443C-34D4-3915A241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33" y="1988911"/>
            <a:ext cx="7556739" cy="43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1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34285-B9A4-C6BF-2F63-57ED1B83F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230A7F-DAEC-3AA5-9089-61DCA8E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03" y="1"/>
            <a:ext cx="2723288" cy="436690"/>
          </a:xfrm>
        </p:spPr>
        <p:txBody>
          <a:bodyPr anchor="ctr">
            <a:normAutofit fontScale="9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Sales Prediction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8D0B1-2CE1-5A58-0DF1-5872EC90C2E0}"/>
              </a:ext>
            </a:extLst>
          </p:cNvPr>
          <p:cNvSpPr txBox="1"/>
          <p:nvPr/>
        </p:nvSpPr>
        <p:spPr>
          <a:xfrm>
            <a:off x="818903" y="436691"/>
            <a:ext cx="10597783" cy="111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effectLst/>
                <a:latin typeface="+mj-lt"/>
              </a:rPr>
              <a:t>Step 7: Identified the best model is SARIMA with following comparison of MAPE results: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b="0" dirty="0">
              <a:effectLst/>
              <a:latin typeface="+mj-lt"/>
            </a:endParaRPr>
          </a:p>
          <a:p>
            <a:pPr algn="just">
              <a:lnSpc>
                <a:spcPts val="1425"/>
              </a:lnSpc>
            </a:pPr>
            <a:endParaRPr lang="en-IN" b="0" dirty="0">
              <a:effectLst/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035DB-4620-7058-4733-3F47C91F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10" y="873381"/>
            <a:ext cx="6802827" cy="40024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86EEA0-9DCC-8C73-56C4-CFE37BC5EDC9}"/>
              </a:ext>
            </a:extLst>
          </p:cNvPr>
          <p:cNvSpPr txBox="1"/>
          <p:nvPr/>
        </p:nvSpPr>
        <p:spPr>
          <a:xfrm>
            <a:off x="976940" y="5015632"/>
            <a:ext cx="109533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8: Applying SARIMA Model for Forecasting (one week)</a:t>
            </a:r>
          </a:p>
          <a:p>
            <a:r>
              <a:rPr lang="en-US" dirty="0"/>
              <a:t>Step 9: With each Pizza name, (with features of Order date and quantity), sum of quantities for each pizza name is predicted</a:t>
            </a:r>
          </a:p>
          <a:p>
            <a:r>
              <a:rPr lang="en-US" dirty="0">
                <a:latin typeface="+mj-lt"/>
              </a:rPr>
              <a:t>Step 10: According to ingredients of each pizza type, the required quantity of ingredients are estimated for one week period</a:t>
            </a:r>
          </a:p>
        </p:txBody>
      </p:sp>
    </p:spTree>
    <p:extLst>
      <p:ext uri="{BB962C8B-B14F-4D97-AF65-F5344CB8AC3E}">
        <p14:creationId xmlns:p14="http://schemas.microsoft.com/office/powerpoint/2010/main" val="278851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40101-27A0-91D1-D0ED-D7FD88BD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5EB6072-2146-2425-C729-E359E3E0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03" y="1"/>
            <a:ext cx="2723288" cy="436690"/>
          </a:xfrm>
        </p:spPr>
        <p:txBody>
          <a:bodyPr anchor="ctr">
            <a:normAutofit fontScale="9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Sales Prediction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5FD3F-7A95-5494-788B-357EBE395D3A}"/>
              </a:ext>
            </a:extLst>
          </p:cNvPr>
          <p:cNvSpPr txBox="1"/>
          <p:nvPr/>
        </p:nvSpPr>
        <p:spPr>
          <a:xfrm>
            <a:off x="916557" y="436691"/>
            <a:ext cx="10211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+mj-lt"/>
              </a:rPr>
              <a:t>Step 11: Based on the requirement of ingredients, purchase order for ingredients is created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B16169B-7583-FF56-800D-094B257B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56" y="1005265"/>
            <a:ext cx="6475361" cy="54160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4791431-8A54-028B-9256-5D54F1AF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120"/>
          <a:stretch/>
        </p:blipFill>
        <p:spPr>
          <a:xfrm>
            <a:off x="5903546" y="1950404"/>
            <a:ext cx="4241118" cy="46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7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9CFCC-EFB5-7BE8-6AE7-C86559072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3C9FF6-C48B-F0C4-DC9C-26BFB7B2E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>
                <a:solidFill>
                  <a:srgbClr val="FF0000"/>
                </a:solidFill>
                <a:latin typeface="Baguet Script" panose="020F05020202040302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08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C8C5A-C43D-5DEB-A717-DFCF7759A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72ECB7-ABBF-C36B-DC29-E3DCE761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18" y="72819"/>
            <a:ext cx="4314576" cy="877729"/>
          </a:xfrm>
        </p:spPr>
        <p:txBody>
          <a:bodyPr anchor="ctr">
            <a:normAutofit fontScale="90000"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2536C-B57F-C933-BFDB-FF28213EC49A}"/>
              </a:ext>
            </a:extLst>
          </p:cNvPr>
          <p:cNvSpPr txBox="1"/>
          <p:nvPr/>
        </p:nvSpPr>
        <p:spPr>
          <a:xfrm>
            <a:off x="1342918" y="1167851"/>
            <a:ext cx="99576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Dominos is seeking to optimize its ingredient ordering process by accurately predicting future sales and generating efficient purchase orders. 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The company faces challenges related to inventory management, such as minimizing ingredient waste due to overstocking and avoiding stockouts that disrupt operations. 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These inefficiencies not only lead to increased costs but also negatively impact customer satisfaction and overall operational efficiency.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179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94633-3292-4363-F98D-BCA006A61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4163649-6F48-C6E7-1D6C-C22DA276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18" y="72819"/>
            <a:ext cx="2564896" cy="530863"/>
          </a:xfrm>
        </p:spPr>
        <p:txBody>
          <a:bodyPr anchor="ctr">
            <a:normAutofit fontScale="90000"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68CE1-45BE-CAD9-6B9A-806D9E067E54}"/>
              </a:ext>
            </a:extLst>
          </p:cNvPr>
          <p:cNvSpPr txBox="1"/>
          <p:nvPr/>
        </p:nvSpPr>
        <p:spPr>
          <a:xfrm>
            <a:off x="1035168" y="733078"/>
            <a:ext cx="106909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 Accurate Sales Prediction</a:t>
            </a:r>
            <a:r>
              <a:rPr lang="en-US" sz="2400" dirty="0"/>
              <a:t>: Develop a accurate predictive model to forecast future sales based on historical sales data and trends.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 Efficient Ingredient Ordering</a:t>
            </a:r>
            <a:r>
              <a:rPr lang="en-US" sz="2400" dirty="0"/>
              <a:t>: Prepare a purchase order system that aligns with predicted sales of Pizzas to ensure an optimal inventory level.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 Waste Reduction</a:t>
            </a:r>
            <a:r>
              <a:rPr lang="en-US" sz="2400" dirty="0"/>
              <a:t>: Minimize ingredient wastage by avoiding overstocking and managing inventory efficiently.</a:t>
            </a:r>
          </a:p>
          <a:p>
            <a:endParaRPr lang="en-US" sz="2400" dirty="0"/>
          </a:p>
          <a:p>
            <a:r>
              <a:rPr lang="en-US" sz="2400" b="1" dirty="0"/>
              <a:t>4. Cost Optimization</a:t>
            </a:r>
            <a:r>
              <a:rPr lang="en-US" sz="2400" dirty="0"/>
              <a:t>: Reduce costs associated with excess inventory, storage, and expired ingredients.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407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947BF7-90D7-D0C2-2248-D6868C7B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70" y="0"/>
            <a:ext cx="4043782" cy="621437"/>
          </a:xfrm>
        </p:spPr>
        <p:txBody>
          <a:bodyPr anchor="ctr"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Project 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B65097-BD33-D81B-2573-1439B98CBA07}"/>
              </a:ext>
            </a:extLst>
          </p:cNvPr>
          <p:cNvSpPr txBox="1"/>
          <p:nvPr/>
        </p:nvSpPr>
        <p:spPr>
          <a:xfrm>
            <a:off x="797108" y="512932"/>
            <a:ext cx="1116999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Project Overview: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Based on the pattern in Pizza sales, predicted the future sales using advanced Machine learning techniques. Based on the forecaste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d Pizza sales, ingredients-oriented purchase order is created. </a:t>
            </a: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complete strategy of analysis as follows: </a:t>
            </a:r>
          </a:p>
          <a:p>
            <a:pPr algn="just"/>
            <a:endParaRPr lang="en-US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+mj-lt"/>
              </a:rPr>
              <a:t>Data Processing: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+mj-lt"/>
              </a:rPr>
              <a:t>Step 1: Load Pizza sales and ingredients csv files and read with pandas</a:t>
            </a:r>
          </a:p>
          <a:p>
            <a:pPr algn="just"/>
            <a:endParaRPr lang="en-US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Step 2: Handling missing values (Pizza sales dataset)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Check null values in the Pizza sales data set: </a:t>
            </a:r>
            <a:r>
              <a:rPr lang="en-IN" b="0" dirty="0" err="1">
                <a:solidFill>
                  <a:srgbClr val="FF0000"/>
                </a:solidFill>
                <a:effectLst/>
                <a:latin typeface="+mj-lt"/>
              </a:rPr>
              <a:t>df_pizza.isnull</a:t>
            </a:r>
            <a:r>
              <a:rPr lang="en-IN" b="0" dirty="0">
                <a:solidFill>
                  <a:srgbClr val="FF0000"/>
                </a:solidFill>
                <a:effectLst/>
                <a:latin typeface="+mj-lt"/>
              </a:rPr>
              <a:t>().sum()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9F807-178E-6007-63D0-8FDEC58A2529}"/>
              </a:ext>
            </a:extLst>
          </p:cNvPr>
          <p:cNvSpPr txBox="1"/>
          <p:nvPr/>
        </p:nvSpPr>
        <p:spPr>
          <a:xfrm>
            <a:off x="1880307" y="3338239"/>
            <a:ext cx="2414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err="1">
                <a:solidFill>
                  <a:srgbClr val="FF0000"/>
                </a:solidFill>
              </a:rPr>
              <a:t>pizza_id</a:t>
            </a:r>
            <a:r>
              <a:rPr lang="en-IN" dirty="0">
                <a:solidFill>
                  <a:srgbClr val="FF0000"/>
                </a:solidFill>
              </a:rPr>
              <a:t>                     0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</a:rPr>
              <a:t>order_id</a:t>
            </a:r>
            <a:r>
              <a:rPr lang="en-IN" dirty="0">
                <a:solidFill>
                  <a:srgbClr val="FF0000"/>
                </a:solidFill>
              </a:rPr>
              <a:t>                     0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</a:rPr>
              <a:t>pizza_name_id</a:t>
            </a:r>
            <a:r>
              <a:rPr lang="en-IN" dirty="0">
                <a:solidFill>
                  <a:srgbClr val="FF0000"/>
                </a:solidFill>
              </a:rPr>
              <a:t>        16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quantity                     0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</a:rPr>
              <a:t>order_date</a:t>
            </a:r>
            <a:r>
              <a:rPr lang="en-IN" dirty="0">
                <a:solidFill>
                  <a:srgbClr val="FF0000"/>
                </a:solidFill>
              </a:rPr>
              <a:t>                0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</a:rPr>
              <a:t>order_time</a:t>
            </a:r>
            <a:r>
              <a:rPr lang="en-IN" dirty="0">
                <a:solidFill>
                  <a:srgbClr val="FF0000"/>
                </a:solidFill>
              </a:rPr>
              <a:t>                0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</a:rPr>
              <a:t>unit_price</a:t>
            </a:r>
            <a:r>
              <a:rPr lang="en-IN" dirty="0">
                <a:solidFill>
                  <a:srgbClr val="FF0000"/>
                </a:solidFill>
              </a:rPr>
              <a:t>                  0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</a:rPr>
              <a:t>total_price</a:t>
            </a:r>
            <a:r>
              <a:rPr lang="en-IN" dirty="0">
                <a:solidFill>
                  <a:srgbClr val="FF0000"/>
                </a:solidFill>
              </a:rPr>
              <a:t>                 7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</a:rPr>
              <a:t>pizza_size</a:t>
            </a:r>
            <a:r>
              <a:rPr lang="en-IN" dirty="0">
                <a:solidFill>
                  <a:srgbClr val="FF0000"/>
                </a:solidFill>
              </a:rPr>
              <a:t>                  0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</a:rPr>
              <a:t>pizza_category</a:t>
            </a:r>
            <a:r>
              <a:rPr lang="en-IN" dirty="0">
                <a:solidFill>
                  <a:srgbClr val="FF0000"/>
                </a:solidFill>
              </a:rPr>
              <a:t>         23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</a:rPr>
              <a:t>pizza_ingredients</a:t>
            </a:r>
            <a:r>
              <a:rPr lang="en-IN" dirty="0">
                <a:solidFill>
                  <a:srgbClr val="FF0000"/>
                </a:solidFill>
              </a:rPr>
              <a:t>    13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</a:rPr>
              <a:t>pizza_name</a:t>
            </a:r>
            <a:r>
              <a:rPr lang="en-IN" dirty="0">
                <a:solidFill>
                  <a:srgbClr val="FF0000"/>
                </a:solidFill>
              </a:rPr>
              <a:t>              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B13D0-7820-C1B9-47AE-7734208A1F1D}"/>
              </a:ext>
            </a:extLst>
          </p:cNvPr>
          <p:cNvSpPr txBox="1"/>
          <p:nvPr/>
        </p:nvSpPr>
        <p:spPr>
          <a:xfrm>
            <a:off x="5956914" y="3482747"/>
            <a:ext cx="4415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Found null values in the following columns:</a:t>
            </a:r>
          </a:p>
          <a:p>
            <a:r>
              <a:rPr lang="en-IN" dirty="0" err="1"/>
              <a:t>Pizza_name_id</a:t>
            </a:r>
            <a:r>
              <a:rPr lang="en-IN" dirty="0"/>
              <a:t>, </a:t>
            </a:r>
          </a:p>
          <a:p>
            <a:r>
              <a:rPr lang="en-IN" dirty="0" err="1"/>
              <a:t>total_price</a:t>
            </a:r>
            <a:r>
              <a:rPr lang="en-IN" dirty="0"/>
              <a:t>, </a:t>
            </a:r>
          </a:p>
          <a:p>
            <a:r>
              <a:rPr lang="en-IN" dirty="0" err="1"/>
              <a:t>pizza_category</a:t>
            </a:r>
            <a:r>
              <a:rPr lang="en-IN" dirty="0"/>
              <a:t>, </a:t>
            </a:r>
          </a:p>
          <a:p>
            <a:r>
              <a:rPr lang="en-IN" dirty="0" err="1"/>
              <a:t>pizza_ingredients</a:t>
            </a:r>
            <a:r>
              <a:rPr lang="en-IN" dirty="0"/>
              <a:t>, </a:t>
            </a:r>
          </a:p>
          <a:p>
            <a:r>
              <a:rPr lang="en-IN" dirty="0" err="1"/>
              <a:t>pizza_name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334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2ED32-43C3-E999-897C-BC44AB38A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0FA22AE-0F31-16EB-9DE2-7BB14F4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03" y="1"/>
            <a:ext cx="2723288" cy="620276"/>
          </a:xfrm>
        </p:spPr>
        <p:txBody>
          <a:bodyPr anchor="ctr"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Data Processing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CE12E-47F5-813D-8B6E-368D05A066F2}"/>
              </a:ext>
            </a:extLst>
          </p:cNvPr>
          <p:cNvSpPr txBox="1"/>
          <p:nvPr/>
        </p:nvSpPr>
        <p:spPr>
          <a:xfrm>
            <a:off x="797108" y="522955"/>
            <a:ext cx="10597783" cy="4229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dirty="0">
                <a:latin typeface="+mj-lt"/>
              </a:rPr>
              <a:t>Step 4: </a:t>
            </a:r>
            <a:r>
              <a:rPr lang="en-US" b="0" dirty="0">
                <a:effectLst/>
                <a:latin typeface="+mj-lt"/>
              </a:rPr>
              <a:t>Merged </a:t>
            </a:r>
            <a:r>
              <a:rPr lang="en-US" b="0" dirty="0" err="1">
                <a:effectLst/>
                <a:latin typeface="+mj-lt"/>
              </a:rPr>
              <a:t>Pizza_Sales</a:t>
            </a:r>
            <a:r>
              <a:rPr lang="en-US" b="0" dirty="0">
                <a:effectLst/>
                <a:latin typeface="+mj-lt"/>
              </a:rPr>
              <a:t> and Ingredients </a:t>
            </a:r>
            <a:r>
              <a:rPr lang="en-US" b="0" dirty="0" err="1">
                <a:effectLst/>
                <a:latin typeface="+mj-lt"/>
              </a:rPr>
              <a:t>DataFrames</a:t>
            </a:r>
            <a:endParaRPr lang="en-US" b="0" dirty="0">
              <a:effectLst/>
              <a:latin typeface="+mj-lt"/>
            </a:endParaRPr>
          </a:p>
          <a:p>
            <a:pPr algn="just"/>
            <a:endParaRPr lang="en-US" b="0" dirty="0">
              <a:effectLst/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+mj-lt"/>
              </a:rPr>
              <a:t>Fill null values in Pizza Categories Based on Pizza Name ID  </a:t>
            </a:r>
            <a:r>
              <a:rPr lang="en-US" dirty="0">
                <a:latin typeface="+mj-lt"/>
              </a:rPr>
              <a:t>(</a:t>
            </a:r>
            <a:r>
              <a:rPr lang="en-US" b="0" dirty="0">
                <a:effectLst/>
                <a:latin typeface="+mj-lt"/>
              </a:rPr>
              <a:t>Mapping Pizza Name ID to Fill missing values of Pizza Category)</a:t>
            </a:r>
          </a:p>
          <a:p>
            <a:pPr algn="just"/>
            <a:endParaRPr lang="en-US" b="0" dirty="0">
              <a:effectLst/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+mj-lt"/>
              </a:rPr>
              <a:t>Fill null values in Pizza Ingredients Based on Pizza Name </a:t>
            </a:r>
            <a:r>
              <a:rPr lang="en-IN" b="0" dirty="0">
                <a:effectLst/>
                <a:latin typeface="+mj-lt"/>
              </a:rPr>
              <a:t>(Mapping Pizza Name to Fill Pizza Ingredients)</a:t>
            </a:r>
          </a:p>
          <a:p>
            <a:pPr algn="just"/>
            <a:endParaRPr lang="en-IN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b="0" dirty="0">
                <a:effectLst/>
                <a:latin typeface="+mj-lt"/>
              </a:rPr>
              <a:t>Fil null values in Missing Pizza Name Based on Pizza Ingredients</a:t>
            </a:r>
            <a:r>
              <a:rPr lang="en-US" dirty="0">
                <a:latin typeface="+mj-lt"/>
              </a:rPr>
              <a:t> </a:t>
            </a:r>
            <a:r>
              <a:rPr lang="en-IN" b="0" dirty="0">
                <a:effectLst/>
                <a:latin typeface="+mj-lt"/>
              </a:rPr>
              <a:t>(Mapping Pizza Ingredients to Fill Pizza Name)</a:t>
            </a:r>
          </a:p>
          <a:p>
            <a:pPr>
              <a:lnSpc>
                <a:spcPts val="1425"/>
              </a:lnSpc>
            </a:pPr>
            <a:endParaRPr lang="en-IN" dirty="0">
              <a:latin typeface="+mj-lt"/>
            </a:endParaRPr>
          </a:p>
          <a:p>
            <a:pPr>
              <a:lnSpc>
                <a:spcPts val="1425"/>
              </a:lnSpc>
            </a:pPr>
            <a:endParaRPr lang="en-IN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b="0" dirty="0">
                <a:effectLst/>
                <a:latin typeface="+mj-lt"/>
              </a:rPr>
              <a:t>Fill null values in Missing Pizza Name ID Based on Pizza Name</a:t>
            </a:r>
            <a:r>
              <a:rPr lang="en-US" dirty="0">
                <a:latin typeface="+mj-lt"/>
              </a:rPr>
              <a:t> </a:t>
            </a:r>
            <a:r>
              <a:rPr lang="en-IN" b="0" dirty="0">
                <a:effectLst/>
                <a:latin typeface="+mj-lt"/>
              </a:rPr>
              <a:t>(Mapping Pizza Name to Fill Pizza Name ID) </a:t>
            </a:r>
          </a:p>
          <a:p>
            <a:pPr algn="just"/>
            <a:r>
              <a:rPr lang="en-IN" dirty="0">
                <a:latin typeface="+mj-lt"/>
              </a:rPr>
              <a:t>Step 5: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Handling missing values (Pizza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ingredients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)</a:t>
            </a:r>
          </a:p>
          <a:p>
            <a:pPr>
              <a:lnSpc>
                <a:spcPts val="1425"/>
              </a:lnSpc>
            </a:pPr>
            <a:endParaRPr lang="en-IN" dirty="0">
              <a:latin typeface="+mj-lt"/>
            </a:endParaRPr>
          </a:p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Check null values in the Pizza ingredients data set: </a:t>
            </a:r>
            <a:r>
              <a:rPr lang="en-IN" b="0" dirty="0" err="1">
                <a:solidFill>
                  <a:srgbClr val="FF0000"/>
                </a:solidFill>
                <a:effectLst/>
                <a:latin typeface="+mj-lt"/>
              </a:rPr>
              <a:t>df_ingred.isnull</a:t>
            </a:r>
            <a:r>
              <a:rPr lang="en-IN" b="0" dirty="0">
                <a:solidFill>
                  <a:srgbClr val="FF0000"/>
                </a:solidFill>
                <a:effectLst/>
                <a:latin typeface="+mj-lt"/>
              </a:rPr>
              <a:t>().sum()</a:t>
            </a:r>
            <a:endParaRPr lang="en-IN" b="0" dirty="0"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6E407-8D05-DD56-134D-88AB37FFD4C8}"/>
              </a:ext>
            </a:extLst>
          </p:cNvPr>
          <p:cNvSpPr txBox="1"/>
          <p:nvPr/>
        </p:nvSpPr>
        <p:spPr>
          <a:xfrm>
            <a:off x="3036163" y="4670565"/>
            <a:ext cx="326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err="1">
                <a:solidFill>
                  <a:srgbClr val="FF0000"/>
                </a:solidFill>
              </a:rPr>
              <a:t>pizza_name_id</a:t>
            </a:r>
            <a:r>
              <a:rPr lang="en-IN" dirty="0">
                <a:solidFill>
                  <a:srgbClr val="FF0000"/>
                </a:solidFill>
              </a:rPr>
              <a:t>        	         0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</a:rPr>
              <a:t>Pizza_name</a:t>
            </a:r>
            <a:r>
              <a:rPr lang="en-IN" dirty="0">
                <a:solidFill>
                  <a:srgbClr val="FF0000"/>
                </a:solidFill>
              </a:rPr>
              <a:t>                             0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</a:rPr>
              <a:t>Pizza_ingredients</a:t>
            </a:r>
            <a:r>
              <a:rPr lang="en-IN" dirty="0">
                <a:solidFill>
                  <a:srgbClr val="FF0000"/>
                </a:solidFill>
              </a:rPr>
              <a:t>                    0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</a:rPr>
              <a:t>Items_Qty_in_Grams</a:t>
            </a:r>
            <a:r>
              <a:rPr lang="en-IN" dirty="0">
                <a:solidFill>
                  <a:srgbClr val="FF0000"/>
                </a:solidFill>
              </a:rPr>
              <a:t>               4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61906-C5D3-0E13-5E66-3B7A17D1D692}"/>
              </a:ext>
            </a:extLst>
          </p:cNvPr>
          <p:cNvSpPr txBox="1"/>
          <p:nvPr/>
        </p:nvSpPr>
        <p:spPr>
          <a:xfrm>
            <a:off x="818903" y="59657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Fill null values in ‘</a:t>
            </a:r>
            <a:r>
              <a:rPr lang="en-US" b="0" dirty="0" err="1">
                <a:effectLst/>
                <a:latin typeface="+mj-lt"/>
              </a:rPr>
              <a:t>items_Qty</a:t>
            </a:r>
            <a:r>
              <a:rPr lang="en-US" b="0" dirty="0">
                <a:effectLst/>
                <a:latin typeface="+mj-lt"/>
              </a:rPr>
              <a:t> in Grams’, with mean value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82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3034F-DE75-4DA8-9418-24CF82FCC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BC8CC4-D8B5-6194-F580-954C1252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03" y="1"/>
            <a:ext cx="2723288" cy="620276"/>
          </a:xfrm>
        </p:spPr>
        <p:txBody>
          <a:bodyPr anchor="ctr"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Data Processing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394FFA-2F0C-D3BD-F559-38B65DE41EC9}"/>
              </a:ext>
            </a:extLst>
          </p:cNvPr>
          <p:cNvSpPr txBox="1"/>
          <p:nvPr/>
        </p:nvSpPr>
        <p:spPr>
          <a:xfrm>
            <a:off x="797108" y="522955"/>
            <a:ext cx="10597783" cy="194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Step 6: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Check and removed duplicates in merged dataset</a:t>
            </a:r>
          </a:p>
          <a:p>
            <a:pPr algn="just"/>
            <a:endParaRPr lang="en-US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Step 7: C</a:t>
            </a:r>
            <a:r>
              <a:rPr lang="en-US" b="0" dirty="0">
                <a:effectLst/>
                <a:latin typeface="+mj-lt"/>
              </a:rPr>
              <a:t>onvert ‘order date’ into date-time format </a:t>
            </a:r>
          </a:p>
          <a:p>
            <a:pPr algn="just"/>
            <a:endParaRPr lang="en-US" b="0" dirty="0">
              <a:effectLst/>
              <a:latin typeface="+mj-lt"/>
            </a:endParaRP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Step 8: Check outliers with ‘Quantity’ and ‘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Total_price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’ using IQR method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Identified outliers and removed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lnSpc>
                <a:spcPts val="1425"/>
              </a:lnSpc>
            </a:pP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5A2D1-7DA5-740E-0D07-C6CAF741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34" t="20503" r="3703" b="13011"/>
          <a:stretch/>
        </p:blipFill>
        <p:spPr>
          <a:xfrm>
            <a:off x="5025117" y="2471309"/>
            <a:ext cx="6896590" cy="3147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BB04C-D763-8ED9-8265-DFE9B6E23E72}"/>
              </a:ext>
            </a:extLst>
          </p:cNvPr>
          <p:cNvSpPr txBox="1"/>
          <p:nvPr/>
        </p:nvSpPr>
        <p:spPr>
          <a:xfrm>
            <a:off x="818903" y="2373341"/>
            <a:ext cx="41240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def </a:t>
            </a:r>
            <a:r>
              <a:rPr lang="en-IN" dirty="0" err="1">
                <a:solidFill>
                  <a:srgbClr val="FF0000"/>
                </a:solidFill>
              </a:rPr>
              <a:t>remove_outliers_iqr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df</a:t>
            </a:r>
            <a:r>
              <a:rPr lang="en-IN" dirty="0">
                <a:solidFill>
                  <a:srgbClr val="FF0000"/>
                </a:solidFill>
              </a:rPr>
              <a:t>, column):</a:t>
            </a:r>
          </a:p>
          <a:p>
            <a:r>
              <a:rPr lang="en-IN" dirty="0">
                <a:solidFill>
                  <a:srgbClr val="FF0000"/>
                </a:solidFill>
              </a:rPr>
              <a:t>    Q1 = </a:t>
            </a:r>
            <a:r>
              <a:rPr lang="en-IN" dirty="0" err="1">
                <a:solidFill>
                  <a:srgbClr val="FF0000"/>
                </a:solidFill>
              </a:rPr>
              <a:t>df</a:t>
            </a:r>
            <a:r>
              <a:rPr lang="en-IN" dirty="0">
                <a:solidFill>
                  <a:srgbClr val="FF0000"/>
                </a:solidFill>
              </a:rPr>
              <a:t>[column].quantile(0.25)</a:t>
            </a:r>
          </a:p>
          <a:p>
            <a:r>
              <a:rPr lang="en-IN" dirty="0">
                <a:solidFill>
                  <a:srgbClr val="FF0000"/>
                </a:solidFill>
              </a:rPr>
              <a:t>    Q3 = </a:t>
            </a:r>
            <a:r>
              <a:rPr lang="en-IN" dirty="0" err="1">
                <a:solidFill>
                  <a:srgbClr val="FF0000"/>
                </a:solidFill>
              </a:rPr>
              <a:t>df</a:t>
            </a:r>
            <a:r>
              <a:rPr lang="en-IN" dirty="0">
                <a:solidFill>
                  <a:srgbClr val="FF0000"/>
                </a:solidFill>
              </a:rPr>
              <a:t>[column].quantile(0.75)</a:t>
            </a:r>
          </a:p>
          <a:p>
            <a:r>
              <a:rPr lang="en-IN" dirty="0">
                <a:solidFill>
                  <a:srgbClr val="FF0000"/>
                </a:solidFill>
              </a:rPr>
              <a:t>    IQR = Q3 - Q1</a:t>
            </a:r>
          </a:p>
          <a:p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 err="1">
                <a:solidFill>
                  <a:srgbClr val="FF0000"/>
                </a:solidFill>
              </a:rPr>
              <a:t>lower_bound</a:t>
            </a:r>
            <a:r>
              <a:rPr lang="en-IN" dirty="0">
                <a:solidFill>
                  <a:srgbClr val="FF0000"/>
                </a:solidFill>
              </a:rPr>
              <a:t> = Q1 - 1.5 * IQR</a:t>
            </a:r>
          </a:p>
          <a:p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 err="1">
                <a:solidFill>
                  <a:srgbClr val="FF0000"/>
                </a:solidFill>
              </a:rPr>
              <a:t>upper_bound</a:t>
            </a:r>
            <a:r>
              <a:rPr lang="en-IN" dirty="0">
                <a:solidFill>
                  <a:srgbClr val="FF0000"/>
                </a:solidFill>
              </a:rPr>
              <a:t> = Q3 + 1.5 * IQR</a:t>
            </a:r>
          </a:p>
          <a:p>
            <a:r>
              <a:rPr lang="en-IN" dirty="0">
                <a:solidFill>
                  <a:srgbClr val="FF0000"/>
                </a:solidFill>
              </a:rPr>
              <a:t>    # Return the </a:t>
            </a:r>
            <a:r>
              <a:rPr lang="en-IN" dirty="0" err="1">
                <a:solidFill>
                  <a:srgbClr val="FF0000"/>
                </a:solidFill>
              </a:rPr>
              <a:t>DataFrame</a:t>
            </a:r>
            <a:r>
              <a:rPr lang="en-IN" dirty="0">
                <a:solidFill>
                  <a:srgbClr val="FF0000"/>
                </a:solidFill>
              </a:rPr>
              <a:t> without outliers</a:t>
            </a:r>
          </a:p>
          <a:p>
            <a:r>
              <a:rPr lang="en-IN" dirty="0">
                <a:solidFill>
                  <a:srgbClr val="FF0000"/>
                </a:solidFill>
              </a:rPr>
              <a:t>    return </a:t>
            </a:r>
            <a:r>
              <a:rPr lang="en-IN" dirty="0" err="1">
                <a:solidFill>
                  <a:srgbClr val="FF0000"/>
                </a:solidFill>
              </a:rPr>
              <a:t>df</a:t>
            </a:r>
            <a:r>
              <a:rPr lang="en-IN" dirty="0">
                <a:solidFill>
                  <a:srgbClr val="FF0000"/>
                </a:solidFill>
              </a:rPr>
              <a:t>[(</a:t>
            </a:r>
            <a:r>
              <a:rPr lang="en-IN" dirty="0" err="1">
                <a:solidFill>
                  <a:srgbClr val="FF0000"/>
                </a:solidFill>
              </a:rPr>
              <a:t>df</a:t>
            </a:r>
            <a:r>
              <a:rPr lang="en-IN" dirty="0">
                <a:solidFill>
                  <a:srgbClr val="FF0000"/>
                </a:solidFill>
              </a:rPr>
              <a:t>[column] &gt;= </a:t>
            </a:r>
            <a:r>
              <a:rPr lang="en-IN" dirty="0" err="1">
                <a:solidFill>
                  <a:srgbClr val="FF0000"/>
                </a:solidFill>
              </a:rPr>
              <a:t>lower_bound</a:t>
            </a:r>
            <a:r>
              <a:rPr lang="en-IN" dirty="0">
                <a:solidFill>
                  <a:srgbClr val="FF0000"/>
                </a:solidFill>
              </a:rPr>
              <a:t>) &amp; (</a:t>
            </a:r>
            <a:r>
              <a:rPr lang="en-IN" dirty="0" err="1">
                <a:solidFill>
                  <a:srgbClr val="FF0000"/>
                </a:solidFill>
              </a:rPr>
              <a:t>df</a:t>
            </a:r>
            <a:r>
              <a:rPr lang="en-IN" dirty="0">
                <a:solidFill>
                  <a:srgbClr val="FF0000"/>
                </a:solidFill>
              </a:rPr>
              <a:t>[column] &lt;= </a:t>
            </a:r>
            <a:r>
              <a:rPr lang="en-IN" dirty="0" err="1">
                <a:solidFill>
                  <a:srgbClr val="FF0000"/>
                </a:solidFill>
              </a:rPr>
              <a:t>upper_bound</a:t>
            </a:r>
            <a:r>
              <a:rPr lang="en-IN" dirty="0">
                <a:solidFill>
                  <a:srgbClr val="FF0000"/>
                </a:solidFill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52511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F0AC0-5D75-21E6-D56D-1B9B8682E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1F3C664-C761-F390-93BA-84B157F6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03" y="1"/>
            <a:ext cx="2723288" cy="620276"/>
          </a:xfrm>
        </p:spPr>
        <p:txBody>
          <a:bodyPr anchor="ctr"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Data Exploration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A0F4C5-1302-30D4-9888-15319FD6C15D}"/>
              </a:ext>
            </a:extLst>
          </p:cNvPr>
          <p:cNvSpPr txBox="1"/>
          <p:nvPr/>
        </p:nvSpPr>
        <p:spPr>
          <a:xfrm>
            <a:off x="797108" y="522955"/>
            <a:ext cx="10597783" cy="1378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Step 9: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Exploratory Data Analysis</a:t>
            </a:r>
          </a:p>
          <a:p>
            <a:pPr algn="just"/>
            <a:endParaRPr lang="en-US" dirty="0">
              <a:latin typeface="+mj-lt"/>
            </a:endParaRPr>
          </a:p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+mj-lt"/>
              </a:rPr>
              <a:t>Plotting sales quantity over time  </a:t>
            </a:r>
          </a:p>
          <a:p>
            <a:pPr>
              <a:lnSpc>
                <a:spcPts val="1425"/>
              </a:lnSpc>
            </a:pPr>
            <a:endParaRPr lang="en-US" dirty="0"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+mj-lt"/>
              </a:rPr>
              <a:t>(to know the sales pattern over the time)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7B911-305C-E3D4-BEBE-A8554CAB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694" y="413656"/>
            <a:ext cx="6927012" cy="3399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6C9F0-9C4B-D5E7-11F1-251E757B4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66" y="3994031"/>
            <a:ext cx="4725067" cy="2627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056C61-613E-F805-B479-0FA1E4FDC508}"/>
              </a:ext>
            </a:extLst>
          </p:cNvPr>
          <p:cNvSpPr txBox="1"/>
          <p:nvPr/>
        </p:nvSpPr>
        <p:spPr>
          <a:xfrm>
            <a:off x="6023395" y="4668598"/>
            <a:ext cx="5371496" cy="639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+mj-lt"/>
              </a:rPr>
              <a:t>Plotting sales over the months</a:t>
            </a:r>
          </a:p>
          <a:p>
            <a:pPr>
              <a:lnSpc>
                <a:spcPts val="1425"/>
              </a:lnSpc>
            </a:pPr>
            <a:endParaRPr lang="en-US" dirty="0"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+mj-lt"/>
              </a:rPr>
              <a:t>(to know the monthly sales pattern)</a:t>
            </a:r>
          </a:p>
        </p:txBody>
      </p:sp>
    </p:spTree>
    <p:extLst>
      <p:ext uri="{BB962C8B-B14F-4D97-AF65-F5344CB8AC3E}">
        <p14:creationId xmlns:p14="http://schemas.microsoft.com/office/powerpoint/2010/main" val="122646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67869-A998-3BEF-21DD-958F9E9B6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BCF0C4-BE47-0705-4EAB-BBD8389F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03" y="1"/>
            <a:ext cx="2723288" cy="620276"/>
          </a:xfrm>
        </p:spPr>
        <p:txBody>
          <a:bodyPr anchor="ctr"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Data Exploration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0C7592-86B6-CFA1-5193-19F8C72B8AB3}"/>
              </a:ext>
            </a:extLst>
          </p:cNvPr>
          <p:cNvSpPr txBox="1"/>
          <p:nvPr/>
        </p:nvSpPr>
        <p:spPr>
          <a:xfrm>
            <a:off x="797108" y="522955"/>
            <a:ext cx="10597783" cy="1378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Step 9: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Exploratory Data Analysis</a:t>
            </a:r>
          </a:p>
          <a:p>
            <a:pPr algn="just"/>
            <a:endParaRPr lang="en-US" dirty="0">
              <a:latin typeface="+mj-lt"/>
            </a:endParaRPr>
          </a:p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+mj-lt"/>
              </a:rPr>
              <a:t>Plotting sales over day of the week</a:t>
            </a:r>
          </a:p>
          <a:p>
            <a:pPr>
              <a:lnSpc>
                <a:spcPts val="1425"/>
              </a:lnSpc>
            </a:pPr>
            <a:endParaRPr lang="en-US" dirty="0"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+mj-lt"/>
              </a:rPr>
              <a:t>(to know the sales pattern over the day)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4BB6E-0891-594C-DCE9-505355748E32}"/>
              </a:ext>
            </a:extLst>
          </p:cNvPr>
          <p:cNvSpPr txBox="1"/>
          <p:nvPr/>
        </p:nvSpPr>
        <p:spPr>
          <a:xfrm>
            <a:off x="7533018" y="4349023"/>
            <a:ext cx="4069511" cy="818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+mj-lt"/>
              </a:rPr>
              <a:t>Plotting </a:t>
            </a:r>
            <a:r>
              <a:rPr lang="en-US" dirty="0">
                <a:latin typeface="+mj-lt"/>
              </a:rPr>
              <a:t>sales of </a:t>
            </a:r>
            <a:r>
              <a:rPr lang="en-US" dirty="0" err="1">
                <a:latin typeface="+mj-lt"/>
              </a:rPr>
              <a:t>pizza_names</a:t>
            </a:r>
            <a:r>
              <a:rPr lang="en-US" dirty="0">
                <a:latin typeface="+mj-lt"/>
              </a:rPr>
              <a:t> with quantity</a:t>
            </a:r>
            <a:endParaRPr lang="en-US" b="0" dirty="0">
              <a:effectLst/>
              <a:latin typeface="+mj-lt"/>
            </a:endParaRPr>
          </a:p>
          <a:p>
            <a:pPr>
              <a:lnSpc>
                <a:spcPts val="1425"/>
              </a:lnSpc>
            </a:pPr>
            <a:endParaRPr lang="en-US" dirty="0"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+mj-lt"/>
              </a:rPr>
              <a:t>(to know the highest sales of pizza type)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5DFF3-A015-2C5F-29D2-D4518A0D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267" y="124979"/>
            <a:ext cx="6185752" cy="2980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2EA63-368A-2870-8A0A-FEDF4FD5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44" y="3265301"/>
            <a:ext cx="6361149" cy="338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2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B87AB-3B41-B022-7784-6998871B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9C32C5C-8FD1-552D-65E8-2BD6F2F7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03" y="1"/>
            <a:ext cx="2723288" cy="620276"/>
          </a:xfrm>
        </p:spPr>
        <p:txBody>
          <a:bodyPr anchor="ctr"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Data Exploration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5C77D-9BA5-A9E1-AC69-F8467AA79CBB}"/>
              </a:ext>
            </a:extLst>
          </p:cNvPr>
          <p:cNvSpPr txBox="1"/>
          <p:nvPr/>
        </p:nvSpPr>
        <p:spPr>
          <a:xfrm>
            <a:off x="797108" y="522955"/>
            <a:ext cx="10597783" cy="1378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Step 9: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Exploratory Data Analysis</a:t>
            </a:r>
          </a:p>
          <a:p>
            <a:pPr algn="just"/>
            <a:endParaRPr lang="en-US" dirty="0">
              <a:latin typeface="+mj-lt"/>
            </a:endParaRPr>
          </a:p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+mj-lt"/>
              </a:rPr>
              <a:t>Plotting sales </a:t>
            </a:r>
            <a:r>
              <a:rPr lang="en-US" dirty="0">
                <a:latin typeface="+mj-lt"/>
              </a:rPr>
              <a:t>by pizza size</a:t>
            </a:r>
            <a:endParaRPr lang="en-US" b="0" dirty="0">
              <a:effectLst/>
              <a:latin typeface="+mj-lt"/>
            </a:endParaRPr>
          </a:p>
          <a:p>
            <a:pPr>
              <a:lnSpc>
                <a:spcPts val="1425"/>
              </a:lnSpc>
            </a:pPr>
            <a:endParaRPr lang="en-US" dirty="0"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+mj-lt"/>
              </a:rPr>
              <a:t>(to know the sales pattern by size of pizza types)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1FCC8-869B-B4B9-5CF8-AA6AE54C4F9D}"/>
              </a:ext>
            </a:extLst>
          </p:cNvPr>
          <p:cNvSpPr txBox="1"/>
          <p:nvPr/>
        </p:nvSpPr>
        <p:spPr>
          <a:xfrm>
            <a:off x="7058566" y="4185121"/>
            <a:ext cx="4069511" cy="639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q"/>
            </a:pPr>
            <a:r>
              <a:rPr lang="en-US" b="0" dirty="0">
                <a:effectLst/>
                <a:latin typeface="+mj-lt"/>
              </a:rPr>
              <a:t>Plotting </a:t>
            </a:r>
            <a:r>
              <a:rPr lang="en-US" dirty="0">
                <a:latin typeface="+mj-lt"/>
              </a:rPr>
              <a:t>sales by pizza category</a:t>
            </a:r>
            <a:endParaRPr lang="en-US" b="0" dirty="0">
              <a:effectLst/>
              <a:latin typeface="+mj-lt"/>
            </a:endParaRPr>
          </a:p>
          <a:p>
            <a:pPr>
              <a:lnSpc>
                <a:spcPts val="1425"/>
              </a:lnSpc>
            </a:pPr>
            <a:endParaRPr lang="en-US" dirty="0"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+mj-lt"/>
              </a:rPr>
              <a:t>(to know the sale pattern by category)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4DC1F-3ED4-D7E3-D5CD-15C83645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66" y="124880"/>
            <a:ext cx="6005918" cy="2808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F5154-2E0A-1B20-1A89-8CFE14B4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21" y="3148641"/>
            <a:ext cx="6157444" cy="35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105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{F9ED7E1F-1293-4926-A651-D51FA28E5831}tf10001105</Template>
  <TotalTime>2764</TotalTime>
  <Words>1279</Words>
  <Application>Microsoft Office PowerPoint</Application>
  <PresentationFormat>Widescreen</PresentationFormat>
  <Paragraphs>208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Baguet Script</vt:lpstr>
      <vt:lpstr>Calibri</vt:lpstr>
      <vt:lpstr>Consolas</vt:lpstr>
      <vt:lpstr>Franklin Gothic Book</vt:lpstr>
      <vt:lpstr>Wingdings</vt:lpstr>
      <vt:lpstr>Crop</vt:lpstr>
      <vt:lpstr>PowerPoint Presentation</vt:lpstr>
      <vt:lpstr>Problem Statement</vt:lpstr>
      <vt:lpstr>Objectives</vt:lpstr>
      <vt:lpstr>Project Overview</vt:lpstr>
      <vt:lpstr>Data Processing</vt:lpstr>
      <vt:lpstr>Data Processing</vt:lpstr>
      <vt:lpstr>Data Exploration</vt:lpstr>
      <vt:lpstr>Data Exploration</vt:lpstr>
      <vt:lpstr>Data Exploration</vt:lpstr>
      <vt:lpstr>Sales Prediction</vt:lpstr>
      <vt:lpstr>Sales Prediction</vt:lpstr>
      <vt:lpstr>Sales Prediction</vt:lpstr>
      <vt:lpstr>Sales Prediction</vt:lpstr>
      <vt:lpstr>Sales Prediction</vt:lpstr>
      <vt:lpstr>Sales Prediction</vt:lpstr>
      <vt:lpstr>Sales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Arangarajan Vinayagam</dc:creator>
  <cp:lastModifiedBy>Arangarajan Vinayagam</cp:lastModifiedBy>
  <cp:revision>3</cp:revision>
  <dcterms:created xsi:type="dcterms:W3CDTF">2024-10-15T11:48:12Z</dcterms:created>
  <dcterms:modified xsi:type="dcterms:W3CDTF">2024-11-24T12:47:21Z</dcterms:modified>
</cp:coreProperties>
</file>