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7" r:id="rId4"/>
    <p:sldId id="269" r:id="rId5"/>
    <p:sldId id="270" r:id="rId6"/>
    <p:sldId id="271" r:id="rId7"/>
    <p:sldId id="266" r:id="rId8"/>
    <p:sldId id="257" r:id="rId9"/>
    <p:sldId id="263" r:id="rId10"/>
    <p:sldId id="262" r:id="rId11"/>
    <p:sldId id="264" r:id="rId12"/>
    <p:sldId id="265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ED32D-1EE9-4FCE-B742-15333351F527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7E599-B0D7-4019-A926-B2B9F3289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00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7E599-B0D7-4019-A926-B2B9F3289F7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345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7E599-B0D7-4019-A926-B2B9F3289F7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97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9B9E4-306F-041D-D3DC-832D3F5B1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1F39DC-D71B-D843-AE7F-253223F57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6F8879-EBED-AD41-EA2F-1FB6CB99C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E96A6-AF00-8E1C-D4E0-22C32E9E5E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7E599-B0D7-4019-A926-B2B9F3289F7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085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F348C-507F-F0D6-A920-B8D23CC24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7EA7C-9B04-7718-F0A1-5DB35C562A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926483-9271-5180-1D6B-2730CC68C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EE75F-96A2-39A5-833C-C199C48FB4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7E599-B0D7-4019-A926-B2B9F3289F7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44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D304F7-07B8-2492-DC0D-226C4A1CAB0D}"/>
              </a:ext>
            </a:extLst>
          </p:cNvPr>
          <p:cNvSpPr txBox="1"/>
          <p:nvPr/>
        </p:nvSpPr>
        <p:spPr>
          <a:xfrm>
            <a:off x="2797114" y="1588063"/>
            <a:ext cx="60945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 err="1">
                <a:solidFill>
                  <a:srgbClr val="FF0000"/>
                </a:solidFill>
                <a:effectLst/>
                <a:latin typeface="-apple-system"/>
              </a:rPr>
              <a:t>DataSpark</a:t>
            </a:r>
            <a:r>
              <a:rPr lang="en-US" sz="3600" b="1" i="0" dirty="0">
                <a:solidFill>
                  <a:srgbClr val="FF0000"/>
                </a:solidFill>
                <a:effectLst/>
                <a:latin typeface="-apple-system"/>
              </a:rPr>
              <a:t> - Illuminating Insights for Global Electronics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962D9A9-65DE-FB01-2B8A-3FE686677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5519" y="3108695"/>
            <a:ext cx="4445479" cy="640609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Capstone Project – 2</a:t>
            </a:r>
          </a:p>
          <a:p>
            <a:r>
              <a:rPr lang="en-IN" sz="3600" b="1" dirty="0">
                <a:solidFill>
                  <a:srgbClr val="FF0000"/>
                </a:solidFill>
              </a:rPr>
              <a:t>By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5AD9BC1-60CA-CE05-ED6F-6A0EB590A2DA}"/>
              </a:ext>
            </a:extLst>
          </p:cNvPr>
          <p:cNvSpPr txBox="1">
            <a:spLocks/>
          </p:cNvSpPr>
          <p:nvPr/>
        </p:nvSpPr>
        <p:spPr>
          <a:xfrm>
            <a:off x="5778259" y="4949632"/>
            <a:ext cx="5496463" cy="640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>
                <a:solidFill>
                  <a:srgbClr val="FF0000"/>
                </a:solidFill>
              </a:rPr>
              <a:t>Arangarajan Vinayagam</a:t>
            </a:r>
          </a:p>
        </p:txBody>
      </p:sp>
    </p:spTree>
    <p:extLst>
      <p:ext uri="{BB962C8B-B14F-4D97-AF65-F5344CB8AC3E}">
        <p14:creationId xmlns:p14="http://schemas.microsoft.com/office/powerpoint/2010/main" val="2395271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5A15F-F1FA-B259-8D46-13A600EEA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F5D6823-90F2-E391-6F69-13303A03C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518" y="115952"/>
            <a:ext cx="5305248" cy="651799"/>
          </a:xfrm>
        </p:spPr>
        <p:txBody>
          <a:bodyPr anchor="ctr"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Results: Product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EE3521-FA33-C3D6-D9C4-44329F1A2115}"/>
              </a:ext>
            </a:extLst>
          </p:cNvPr>
          <p:cNvSpPr txBox="1"/>
          <p:nvPr/>
        </p:nvSpPr>
        <p:spPr>
          <a:xfrm>
            <a:off x="1181816" y="2072118"/>
            <a:ext cx="31227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Product Analysis by Product Category:</a:t>
            </a:r>
          </a:p>
          <a:p>
            <a:endParaRPr lang="en-US" b="1" dirty="0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Among several category of products, sub category of desktop (computers category) attains higher number of sales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61AD64-0A18-47FB-9E95-780F7FCFC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57" t="54842" r="32548" b="13063"/>
          <a:stretch/>
        </p:blipFill>
        <p:spPr>
          <a:xfrm>
            <a:off x="5227607" y="1428631"/>
            <a:ext cx="6858001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62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6164F-70A9-5822-DDA8-B94BE23C7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99666CD-8014-A86D-7082-FCEAF001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519" y="115952"/>
            <a:ext cx="3390184" cy="651799"/>
          </a:xfrm>
        </p:spPr>
        <p:txBody>
          <a:bodyPr anchor="ctr">
            <a:normAutofit fontScale="90000"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Results: Sales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04C846-3505-575F-E087-96B7EFE2E83C}"/>
              </a:ext>
            </a:extLst>
          </p:cNvPr>
          <p:cNvSpPr txBox="1"/>
          <p:nvPr/>
        </p:nvSpPr>
        <p:spPr>
          <a:xfrm>
            <a:off x="3618779" y="913499"/>
            <a:ext cx="32866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Total sales revenue by country:</a:t>
            </a:r>
          </a:p>
          <a:p>
            <a:r>
              <a:rPr lang="en-US" dirty="0"/>
              <a:t>Among other countries, United States attains highest sales revenue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01CC2B-4B02-7717-31F2-33BB14AA02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65" t="13826" r="47403" b="49451"/>
          <a:stretch/>
        </p:blipFill>
        <p:spPr>
          <a:xfrm>
            <a:off x="7187715" y="202882"/>
            <a:ext cx="4768495" cy="24805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01CC2B-4B02-7717-31F2-33BB14AA02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60" t="13826" r="13087" b="49451"/>
          <a:stretch/>
        </p:blipFill>
        <p:spPr>
          <a:xfrm>
            <a:off x="7248101" y="2839994"/>
            <a:ext cx="4647721" cy="2611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D3FF3C-67B9-410A-AF62-78A4B0E05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05" t="55056" r="23657" b="10999"/>
          <a:stretch/>
        </p:blipFill>
        <p:spPr>
          <a:xfrm>
            <a:off x="1145743" y="2498776"/>
            <a:ext cx="5742324" cy="2318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90506D-0AC3-6412-7FE5-B1A5A7B589A5}"/>
              </a:ext>
            </a:extLst>
          </p:cNvPr>
          <p:cNvSpPr txBox="1"/>
          <p:nvPr/>
        </p:nvSpPr>
        <p:spPr>
          <a:xfrm>
            <a:off x="1277300" y="4817378"/>
            <a:ext cx="54792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Total sales revenue by category:</a:t>
            </a:r>
          </a:p>
          <a:p>
            <a:r>
              <a:rPr lang="en-US" dirty="0"/>
              <a:t>Computers category gives highest sales revenue than other products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F9CD5-116C-508B-642F-8133B7C6714E}"/>
              </a:ext>
            </a:extLst>
          </p:cNvPr>
          <p:cNvSpPr txBox="1"/>
          <p:nvPr/>
        </p:nvSpPr>
        <p:spPr>
          <a:xfrm>
            <a:off x="6756509" y="5601347"/>
            <a:ext cx="50464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Total order value by  month:</a:t>
            </a:r>
          </a:p>
          <a:p>
            <a:r>
              <a:rPr lang="en-US" dirty="0"/>
              <a:t>Total order values are higher during the month of December and February in year 2019 </a:t>
            </a:r>
          </a:p>
        </p:txBody>
      </p:sp>
    </p:spTree>
    <p:extLst>
      <p:ext uri="{BB962C8B-B14F-4D97-AF65-F5344CB8AC3E}">
        <p14:creationId xmlns:p14="http://schemas.microsoft.com/office/powerpoint/2010/main" val="1134921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68558-4013-C211-7AD4-9FA7A7B90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0F9E89B-87F2-5097-3B39-2E98A77F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387" y="0"/>
            <a:ext cx="3390184" cy="651799"/>
          </a:xfrm>
        </p:spPr>
        <p:txBody>
          <a:bodyPr anchor="ctr">
            <a:normAutofit fontScale="90000"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Results: Store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82B94E-B2DB-FA90-67F7-848C6C3BCF69}"/>
              </a:ext>
            </a:extLst>
          </p:cNvPr>
          <p:cNvSpPr txBox="1"/>
          <p:nvPr/>
        </p:nvSpPr>
        <p:spPr>
          <a:xfrm>
            <a:off x="6262778" y="3213107"/>
            <a:ext cx="572996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Total sales by store size: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bucket size of store area 1750 to 2000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sq.mts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attains highest sales (more than 50 % of entire sales).</a:t>
            </a:r>
          </a:p>
          <a:p>
            <a:pPr algn="just"/>
            <a:endParaRPr lang="en-US" sz="18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Total size of Store by Country: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 per bar chart, total size of stores (sum of store sizes) are high with United States (36,13,792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sq.mts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.)</a:t>
            </a:r>
          </a:p>
          <a:p>
            <a:pPr algn="just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Total Revenue by store size:</a:t>
            </a:r>
          </a:p>
          <a:p>
            <a:pPr algn="just"/>
            <a:r>
              <a:rPr lang="en-US" dirty="0"/>
              <a:t>In Global map, North America having the highest sales revenue (larger bubble size) than other countries,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541225-5C56-1F29-3AE9-421868D0CD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59" t="16353" r="51084" b="44948"/>
          <a:stretch/>
        </p:blipFill>
        <p:spPr>
          <a:xfrm>
            <a:off x="6875254" y="115952"/>
            <a:ext cx="4910456" cy="29502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541225-5C56-1F29-3AE9-421868D0CD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03" t="58940" r="47404" b="9520"/>
          <a:stretch/>
        </p:blipFill>
        <p:spPr>
          <a:xfrm>
            <a:off x="905772" y="724619"/>
            <a:ext cx="5357006" cy="2820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541225-5C56-1F29-3AE9-421868D0CD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477" t="16229" r="13452" b="39084"/>
          <a:stretch/>
        </p:blipFill>
        <p:spPr>
          <a:xfrm>
            <a:off x="1279586" y="3750600"/>
            <a:ext cx="4842294" cy="267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15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9CFCC-EFB5-7BE8-6AE7-C86559072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D3C9FF6-C48B-F0C4-DC9C-26BFB7B2E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10515600" cy="1603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b="1" dirty="0">
                <a:solidFill>
                  <a:srgbClr val="FF0000"/>
                </a:solidFill>
                <a:latin typeface="Baguet Script" panose="020F0502020204030204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408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C8C5A-C43D-5DEB-A717-DFCF7759A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872ECB7-ABBF-C36B-DC29-E3DCE761C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76" y="159084"/>
            <a:ext cx="2173859" cy="444030"/>
          </a:xfrm>
        </p:spPr>
        <p:txBody>
          <a:bodyPr anchor="ctr">
            <a:normAutofit fontScale="90000"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9F7F1-C5FE-EDE3-8BBD-45772BAD94DF}"/>
              </a:ext>
            </a:extLst>
          </p:cNvPr>
          <p:cNvSpPr txBox="1"/>
          <p:nvPr/>
        </p:nvSpPr>
        <p:spPr>
          <a:xfrm>
            <a:off x="776376" y="1962368"/>
            <a:ext cx="494293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defTabSz="40233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main aim of this project </a:t>
            </a:r>
            <a:r>
              <a:rPr lang="en-US" dirty="0"/>
              <a:t>is to identify critical insights that will enhance marketing strategies, optimize inventory management, and improve sales forecasting by examining Global Electronics' customer, product, sales, and store data. </a:t>
            </a:r>
          </a:p>
          <a:p>
            <a:pPr algn="just" defTabSz="402336">
              <a:spcAft>
                <a:spcPts val="600"/>
              </a:spcAft>
            </a:pPr>
            <a:endParaRPr lang="en-IN" dirty="0"/>
          </a:p>
          <a:p>
            <a:pPr marL="342900" indent="-342900" algn="just" defTabSz="40233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will assist in deciding on shop expansions and optimizations, creating better items, planning successful promotions, and customizing marketing strategies. </a:t>
            </a:r>
            <a:endParaRPr lang="en-I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A052F-0E5C-3532-2416-3D6CC939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165012"/>
            <a:ext cx="5782574" cy="452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9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8716F-D311-A50A-AACD-7B01232EF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0C132C0-85ED-CEB6-21E9-D1367429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76" y="159084"/>
            <a:ext cx="3148643" cy="444030"/>
          </a:xfrm>
        </p:spPr>
        <p:txBody>
          <a:bodyPr anchor="ctr">
            <a:normAutofit fontScale="90000"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Project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D6E87E-2B70-70B2-67F1-98F170BA9368}"/>
              </a:ext>
            </a:extLst>
          </p:cNvPr>
          <p:cNvSpPr txBox="1"/>
          <p:nvPr/>
        </p:nvSpPr>
        <p:spPr>
          <a:xfrm>
            <a:off x="1056734" y="635211"/>
            <a:ext cx="10343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Global Electronics, a major consumer electronics retailer, seeks to leverage its data for insights that will enhance customer satisfaction, improve operations, and support business growth. This project involves conducting a comprehensive Exploratory Data Analysis (EDA) across datasets covering customer statistics, product performance, sales metrics, store operations</a:t>
            </a: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endParaRPr lang="en-I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8A5D50-28F6-EF43-95BD-BD28BD435326}"/>
              </a:ext>
            </a:extLst>
          </p:cNvPr>
          <p:cNvSpPr txBox="1"/>
          <p:nvPr/>
        </p:nvSpPr>
        <p:spPr>
          <a:xfrm>
            <a:off x="1164566" y="2206304"/>
            <a:ext cx="1023524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 order to achieve this, the strategy involves: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/>
              <a:t>Data Cleaning and Preparation: </a:t>
            </a:r>
            <a:r>
              <a:rPr lang="en-US" dirty="0"/>
              <a:t>Locate and manage missing values, transform data types (e.g., dates, numerical values), and integrate datasets as needed to connect sales, product, and customer information.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/>
              <a:t>Data Loading:</a:t>
            </a:r>
            <a:r>
              <a:rPr lang="en-US" dirty="0"/>
              <a:t> Load the cleaned and prepared data into a SQL database by creating and populating required tables with SQL INSERT statements.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/>
              <a:t>Power BI Visualization: </a:t>
            </a:r>
            <a:r>
              <a:rPr lang="en-US" dirty="0"/>
              <a:t>Use SQL data to create interactive dashboards with visual insights and trends for better decision-making.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/>
              <a:t>SQL Insights Queries: </a:t>
            </a:r>
            <a:r>
              <a:rPr lang="en-US" dirty="0"/>
              <a:t>Create and run SQL queries to answer key business questions and assist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90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94C32-E372-297D-2F10-9858135FC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53E72E-3C66-314B-1D06-3E5E65D2B4CD}"/>
              </a:ext>
            </a:extLst>
          </p:cNvPr>
          <p:cNvSpPr txBox="1"/>
          <p:nvPr/>
        </p:nvSpPr>
        <p:spPr>
          <a:xfrm>
            <a:off x="1010367" y="491337"/>
            <a:ext cx="10376500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 1: </a:t>
            </a:r>
          </a:p>
          <a:p>
            <a:pPr marL="342900" indent="-342900" algn="just" defTabSz="40233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libraries</a:t>
            </a:r>
          </a:p>
          <a:p>
            <a:pPr algn="just" defTabSz="402336">
              <a:spcAft>
                <a:spcPts val="600"/>
              </a:spcAft>
            </a:pPr>
            <a:r>
              <a:rPr lang="en-US" b="1" dirty="0"/>
              <a:t>Step 2:</a:t>
            </a:r>
            <a:endParaRPr 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just" defTabSz="40233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Load the </a:t>
            </a:r>
            <a:r>
              <a:rPr lang="en-US" dirty="0">
                <a:highlight>
                  <a:srgbClr val="FFFF00"/>
                </a:highlight>
              </a:rPr>
              <a:t>dataset </a:t>
            </a:r>
            <a:r>
              <a:rPr lang="en-US" b="1" dirty="0">
                <a:highlight>
                  <a:srgbClr val="FFFF00"/>
                </a:highlight>
              </a:rPr>
              <a:t>‘Stores’ </a:t>
            </a:r>
            <a:r>
              <a:rPr lang="en-US" dirty="0"/>
              <a:t>and read with pandas</a:t>
            </a:r>
          </a:p>
          <a:p>
            <a:pPr marL="342900" indent="-342900" algn="just" defTabSz="40233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Checked missing values and replaced with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fillna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(‘square meter’ columns = 1 missed value)</a:t>
            </a:r>
          </a:p>
          <a:p>
            <a:pPr marL="342900" indent="-342900" algn="just" defTabSz="40233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Ensures that all values in the ‘Country’ and ‘State’ columns are treated as strings (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astype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(str)), which can be useful for standardization</a:t>
            </a:r>
          </a:p>
          <a:p>
            <a:pPr marL="342900" indent="-342900" algn="just" defTabSz="40233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Converts 'Open Date’ column values into Date-Time Format (using specified date format: </a:t>
            </a:r>
            <a:r>
              <a:rPr lang="en-IN" dirty="0"/>
              <a:t>'%m/%d/%Y’</a:t>
            </a:r>
            <a:r>
              <a:rPr lang="en-US" dirty="0"/>
              <a:t>)</a:t>
            </a:r>
          </a:p>
          <a:p>
            <a:pPr algn="just" defTabSz="402336">
              <a:spcAft>
                <a:spcPts val="600"/>
              </a:spcAft>
            </a:pPr>
            <a:r>
              <a:rPr lang="en-US" b="1" dirty="0"/>
              <a:t>Step 3:</a:t>
            </a:r>
          </a:p>
          <a:p>
            <a:pPr marL="342900" indent="-342900" algn="just" defTabSz="40233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Load the </a:t>
            </a:r>
            <a:r>
              <a:rPr lang="en-US" dirty="0">
                <a:highlight>
                  <a:srgbClr val="FFFF00"/>
                </a:highlight>
              </a:rPr>
              <a:t>dataset </a:t>
            </a:r>
            <a:r>
              <a:rPr lang="en-US" b="1" dirty="0">
                <a:highlight>
                  <a:srgbClr val="FFFF00"/>
                </a:highlight>
              </a:rPr>
              <a:t>‘Exchange Rate’ </a:t>
            </a:r>
            <a:r>
              <a:rPr lang="en-US" dirty="0"/>
              <a:t>and read with pandas</a:t>
            </a:r>
          </a:p>
          <a:p>
            <a:pPr marL="342900" indent="-342900" algn="just" defTabSz="40233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Checked missing values (found none)</a:t>
            </a:r>
          </a:p>
          <a:p>
            <a:pPr marL="342900" indent="-342900" algn="just" defTabSz="40233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Converts 'Date’ column values into Date-Time Format (using specified date format: </a:t>
            </a:r>
            <a:r>
              <a:rPr lang="en-IN" dirty="0"/>
              <a:t>'%m/%d/%Y’</a:t>
            </a:r>
            <a:r>
              <a:rPr lang="en-US" dirty="0"/>
              <a:t>)</a:t>
            </a:r>
          </a:p>
          <a:p>
            <a:pPr algn="just" defTabSz="402336">
              <a:spcAft>
                <a:spcPts val="600"/>
              </a:spcAft>
            </a:pPr>
            <a:r>
              <a:rPr lang="en-US" b="1" dirty="0"/>
              <a:t>Step 4:</a:t>
            </a:r>
          </a:p>
          <a:p>
            <a:pPr marL="342900" indent="-342900" algn="just" defTabSz="40233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Load the </a:t>
            </a:r>
            <a:r>
              <a:rPr lang="en-US" dirty="0">
                <a:highlight>
                  <a:srgbClr val="FFFF00"/>
                </a:highlight>
              </a:rPr>
              <a:t>dataset </a:t>
            </a:r>
            <a:r>
              <a:rPr lang="en-US" b="1" dirty="0">
                <a:highlight>
                  <a:srgbClr val="FFFF00"/>
                </a:highlight>
              </a:rPr>
              <a:t>‘Products’ </a:t>
            </a:r>
            <a:r>
              <a:rPr lang="en-US" dirty="0"/>
              <a:t>and read with pandas</a:t>
            </a:r>
          </a:p>
          <a:p>
            <a:pPr marL="342900" indent="-342900" algn="just" defTabSz="40233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Checked missing values (found none)</a:t>
            </a:r>
          </a:p>
          <a:p>
            <a:pPr marL="342900" indent="-342900" algn="just" defTabSz="40233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0" dirty="0">
                <a:effectLst/>
                <a:latin typeface="+mj-lt"/>
              </a:rPr>
              <a:t>For ‘unit cost’ and ‘unit price’ column values, remove dollar $ sign and converted into float type</a:t>
            </a:r>
          </a:p>
          <a:p>
            <a:pPr marL="342900" indent="-342900" algn="just" defTabSz="40233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Remove space and commas if any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75C77-127E-F139-0DE6-4FF06C675574}"/>
              </a:ext>
            </a:extLst>
          </p:cNvPr>
          <p:cNvSpPr txBox="1"/>
          <p:nvPr/>
        </p:nvSpPr>
        <p:spPr>
          <a:xfrm>
            <a:off x="708443" y="60450"/>
            <a:ext cx="399295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Data Cleaning and Preparation: 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337458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69A29-0E09-5FB0-3DF9-80A2894EB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12E321-03FF-B0E7-1384-7499EE1A59B7}"/>
              </a:ext>
            </a:extLst>
          </p:cNvPr>
          <p:cNvSpPr txBox="1"/>
          <p:nvPr/>
        </p:nvSpPr>
        <p:spPr>
          <a:xfrm>
            <a:off x="1044872" y="603480"/>
            <a:ext cx="1070430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US" b="1" dirty="0"/>
              <a:t>Step 5:</a:t>
            </a:r>
          </a:p>
          <a:p>
            <a:pPr marL="342900" indent="-342900" algn="just" defTabSz="40233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Load the </a:t>
            </a:r>
            <a:r>
              <a:rPr lang="en-US" dirty="0">
                <a:highlight>
                  <a:srgbClr val="FFFF00"/>
                </a:highlight>
              </a:rPr>
              <a:t>dataset </a:t>
            </a:r>
            <a:r>
              <a:rPr lang="en-US" b="1" dirty="0">
                <a:highlight>
                  <a:srgbClr val="FFFF00"/>
                </a:highlight>
              </a:rPr>
              <a:t>‘Customers’ </a:t>
            </a:r>
            <a:r>
              <a:rPr lang="en-US" dirty="0"/>
              <a:t>and read with pandas</a:t>
            </a:r>
          </a:p>
          <a:p>
            <a:pPr marL="342900" indent="-342900" algn="just" defTabSz="40233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Checked missing values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replaced with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fillna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(‘state code’ columns = 10 missed value)</a:t>
            </a:r>
          </a:p>
          <a:p>
            <a:pPr marL="342900" indent="-342900" algn="just" defTabSz="40233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Converts Birthdate’ column values into Date-Time Format (using specified date format: </a:t>
            </a:r>
            <a:r>
              <a:rPr lang="en-IN" dirty="0"/>
              <a:t>'%m/%d/%Y’</a:t>
            </a:r>
            <a:r>
              <a:rPr lang="en-US" dirty="0"/>
              <a:t>)</a:t>
            </a:r>
          </a:p>
          <a:p>
            <a:pPr algn="just" defTabSz="402336">
              <a:spcAft>
                <a:spcPts val="600"/>
              </a:spcAft>
            </a:pPr>
            <a:r>
              <a:rPr lang="en-US" b="1" dirty="0"/>
              <a:t>Step 6:</a:t>
            </a:r>
          </a:p>
          <a:p>
            <a:pPr marL="342900" indent="-342900" algn="just" defTabSz="40233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Load the </a:t>
            </a:r>
            <a:r>
              <a:rPr lang="en-US" dirty="0">
                <a:highlight>
                  <a:srgbClr val="FFFF00"/>
                </a:highlight>
              </a:rPr>
              <a:t>dataset </a:t>
            </a:r>
            <a:r>
              <a:rPr lang="en-US" b="1" dirty="0">
                <a:highlight>
                  <a:srgbClr val="FFFF00"/>
                </a:highlight>
              </a:rPr>
              <a:t>‘Sales’ </a:t>
            </a:r>
            <a:r>
              <a:rPr lang="en-US" dirty="0"/>
              <a:t>and read with pandas</a:t>
            </a:r>
          </a:p>
          <a:p>
            <a:pPr marL="342900" indent="-342900" algn="just" defTabSz="40233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Checked missing values  and found ‘Delivery date’ column values with 49,719 missing values)</a:t>
            </a:r>
          </a:p>
          <a:p>
            <a:pPr marL="342900" indent="-342900" algn="just" defTabSz="40233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Converts ‘Order date’ column values into Date-Time Format (using specified date format: </a:t>
            </a:r>
            <a:r>
              <a:rPr lang="en-IN" dirty="0"/>
              <a:t>'%m/%d/%Y’</a:t>
            </a:r>
            <a:r>
              <a:rPr lang="en-US" dirty="0"/>
              <a:t>)</a:t>
            </a:r>
          </a:p>
          <a:p>
            <a:pPr marL="342900" indent="-342900" algn="just" defTabSz="40233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Dropped ‘delivery Date’ column (which is having more missing values and not much impact on other class values)</a:t>
            </a:r>
          </a:p>
          <a:p>
            <a:pPr marL="342900" indent="-342900" algn="just" defTabSz="40233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Ensured that all values in the ‘currency code’ column are treated as strings (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astype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(str)),</a:t>
            </a:r>
          </a:p>
          <a:p>
            <a:pPr algn="just" defTabSz="402336">
              <a:spcAft>
                <a:spcPts val="600"/>
              </a:spcAft>
            </a:pPr>
            <a:r>
              <a:rPr lang="en-US" b="1" dirty="0"/>
              <a:t>Step 7: </a:t>
            </a:r>
          </a:p>
          <a:p>
            <a:pPr marL="342900" indent="-342900" algn="just" defTabSz="40233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Ensured that each dataset is cleaned (after checked/removed  for duplicate values and any space or commas in each column values)</a:t>
            </a:r>
          </a:p>
          <a:p>
            <a:pPr marL="342900" indent="-342900" algn="just" defTabSz="40233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Merged all cleaned data into a single data frame using Pandas merging function with inner join method for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655D2-6F43-A965-BC86-7658984B18DF}"/>
              </a:ext>
            </a:extLst>
          </p:cNvPr>
          <p:cNvSpPr txBox="1"/>
          <p:nvPr/>
        </p:nvSpPr>
        <p:spPr>
          <a:xfrm>
            <a:off x="708443" y="60450"/>
            <a:ext cx="399295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Data Cleaning and Preparation: 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369159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4292C-7DA3-41A0-6CD0-68EE6551C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B2298C-1950-B912-1270-24868C8B9962}"/>
              </a:ext>
            </a:extLst>
          </p:cNvPr>
          <p:cNvSpPr txBox="1"/>
          <p:nvPr/>
        </p:nvSpPr>
        <p:spPr>
          <a:xfrm>
            <a:off x="1131136" y="939910"/>
            <a:ext cx="10505897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US" b="1" dirty="0"/>
              <a:t>Step 1:</a:t>
            </a:r>
          </a:p>
          <a:p>
            <a:pPr marL="342900" indent="-342900" algn="just" defTabSz="40233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Establish connection between VS code and </a:t>
            </a:r>
            <a:r>
              <a:rPr lang="en-US" dirty="0" err="1"/>
              <a:t>Postgresql</a:t>
            </a:r>
            <a:r>
              <a:rPr lang="en-US" dirty="0"/>
              <a:t> (import </a:t>
            </a:r>
            <a:r>
              <a:rPr lang="en-IN" b="0" dirty="0">
                <a:effectLst/>
                <a:latin typeface="+mj-lt"/>
              </a:rPr>
              <a:t> psycopg2</a:t>
            </a:r>
            <a:r>
              <a:rPr lang="en-IN" dirty="0">
                <a:latin typeface="+mj-lt"/>
              </a:rPr>
              <a:t>)</a:t>
            </a:r>
            <a:endParaRPr lang="en-US" dirty="0">
              <a:latin typeface="+mj-lt"/>
            </a:endParaRPr>
          </a:p>
          <a:p>
            <a:pPr marL="342900" indent="-342900" algn="just" defTabSz="40233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Create tables and insert CSV data values (‘Stores’, ‘</a:t>
            </a:r>
            <a:r>
              <a:rPr lang="en-US" dirty="0" err="1"/>
              <a:t>Exchange_rate</a:t>
            </a:r>
            <a:r>
              <a:rPr lang="en-US" dirty="0"/>
              <a:t>’, ‘customers’, ‘Products’, ‘Sales’, ‘overall’)</a:t>
            </a:r>
          </a:p>
          <a:p>
            <a:pPr marL="342900" indent="-342900" algn="just" defTabSz="40233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Created 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SQL queries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each dataset to get analysis</a:t>
            </a:r>
          </a:p>
          <a:p>
            <a:pPr algn="just" defTabSz="402336">
              <a:spcAft>
                <a:spcPts val="600"/>
              </a:spcAft>
            </a:pPr>
            <a:endParaRPr lang="en-US" dirty="0"/>
          </a:p>
          <a:p>
            <a:pPr algn="just" defTabSz="402336">
              <a:spcAft>
                <a:spcPts val="600"/>
              </a:spcAft>
            </a:pPr>
            <a:r>
              <a:rPr lang="en-US" b="1" dirty="0"/>
              <a:t>Step 2:</a:t>
            </a:r>
          </a:p>
          <a:p>
            <a:pPr marL="342900" indent="-342900" algn="just" defTabSz="40233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Establish connection between </a:t>
            </a:r>
            <a:r>
              <a:rPr lang="en-US" dirty="0" err="1"/>
              <a:t>Postgresql</a:t>
            </a:r>
            <a:r>
              <a:rPr lang="en-US" dirty="0"/>
              <a:t> and Power Bi</a:t>
            </a:r>
          </a:p>
          <a:p>
            <a:pPr marL="342900" indent="-342900" algn="just" defTabSz="40233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Import data from </a:t>
            </a:r>
            <a:r>
              <a:rPr lang="en-US" dirty="0" err="1"/>
              <a:t>Postgresql</a:t>
            </a:r>
            <a:r>
              <a:rPr lang="en-US" dirty="0"/>
              <a:t> into power Bi</a:t>
            </a:r>
          </a:p>
          <a:p>
            <a:pPr marL="342900" indent="-342900" algn="just" defTabSz="40233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Apply formulated SQL queries and do analysis from each dataset to extract key insights</a:t>
            </a:r>
          </a:p>
          <a:p>
            <a:pPr marL="342900" indent="-342900" algn="just" defTabSz="40233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Create interactive dashboard in Power Bi and get results of visualization from the analysis (Customer analysis, Product Analysis, Sales Analysis, and Stores Analysis)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714A9B-8F13-94F9-6F7C-5D90F46D7EC7}"/>
              </a:ext>
            </a:extLst>
          </p:cNvPr>
          <p:cNvSpPr txBox="1"/>
          <p:nvPr/>
        </p:nvSpPr>
        <p:spPr>
          <a:xfrm>
            <a:off x="708442" y="60450"/>
            <a:ext cx="586488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Create Tables and insert values  in </a:t>
            </a:r>
            <a:r>
              <a:rPr lang="en-US" sz="2200" b="1" dirty="0" err="1"/>
              <a:t>Postgresql</a:t>
            </a:r>
            <a:r>
              <a:rPr lang="en-US" sz="2200" b="1" dirty="0"/>
              <a:t>: 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287193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FA9DC-8F45-4CEB-1DD0-D3937C777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E24495F-6A1A-1BC6-D733-740CE3B5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518" y="72819"/>
            <a:ext cx="4314576" cy="877729"/>
          </a:xfrm>
        </p:spPr>
        <p:txBody>
          <a:bodyPr anchor="ctr"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Customer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4B4D8F-6A44-AAF2-0304-6A765A382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03" t="18941" r="6630" b="50592"/>
          <a:stretch/>
        </p:blipFill>
        <p:spPr>
          <a:xfrm>
            <a:off x="1357976" y="1080065"/>
            <a:ext cx="3986772" cy="26034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06EE8E-5A93-2263-C81F-FD8DF712C0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50" t="18941" r="37571" b="46125"/>
          <a:stretch/>
        </p:blipFill>
        <p:spPr>
          <a:xfrm>
            <a:off x="6847254" y="516849"/>
            <a:ext cx="4837907" cy="31666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5CBDD1-3116-DADF-EAC1-4A002179A175}"/>
              </a:ext>
            </a:extLst>
          </p:cNvPr>
          <p:cNvSpPr txBox="1"/>
          <p:nvPr/>
        </p:nvSpPr>
        <p:spPr>
          <a:xfrm>
            <a:off x="776376" y="3951020"/>
            <a:ext cx="5055081" cy="219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Gender </a:t>
            </a:r>
            <a:r>
              <a:rPr lang="en-IN" sz="2112" b="1" dirty="0"/>
              <a:t>Distribution</a:t>
            </a: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342900" indent="-34290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Customers count based on Genders distribution is analysed </a:t>
            </a:r>
          </a:p>
          <a:p>
            <a:pPr marL="342900" indent="-34290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compared to female customers, male customers are dominating  in numbers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50018-1FFC-6EE1-1DCD-5CD19B5688F9}"/>
              </a:ext>
            </a:extLst>
          </p:cNvPr>
          <p:cNvSpPr txBox="1"/>
          <p:nvPr/>
        </p:nvSpPr>
        <p:spPr>
          <a:xfrm>
            <a:off x="6616460" y="3997187"/>
            <a:ext cx="5142202" cy="219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 Analysis: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dirty="0"/>
              <a:t>Using bar chart, visualization of customers are bucketed based on their age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compared to other age groups, above 65 years are higher in </a:t>
            </a:r>
            <a:r>
              <a:rPr lang="en-IN" sz="2112" dirty="0"/>
              <a:t>counts</a:t>
            </a:r>
            <a:endParaRPr lang="en-IN" sz="211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905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A947BF7-90D7-D0C2-2248-D6868C7B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Results: Customer Analysis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AE3E58-27B0-802F-C45F-DAE45E5E4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78" t="53167" r="26945" b="15797"/>
          <a:stretch/>
        </p:blipFill>
        <p:spPr>
          <a:xfrm>
            <a:off x="5946477" y="1801339"/>
            <a:ext cx="6018361" cy="32952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B65097-BD33-D81B-2573-1439B98CBA07}"/>
              </a:ext>
            </a:extLst>
          </p:cNvPr>
          <p:cNvSpPr txBox="1"/>
          <p:nvPr/>
        </p:nvSpPr>
        <p:spPr>
          <a:xfrm>
            <a:off x="916556" y="1801339"/>
            <a:ext cx="482863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Customers Distribution by Country:</a:t>
            </a:r>
          </a:p>
          <a:p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global map was used to illustrate the location-wise analysis.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bubble's size indicates how strong sales are in that region.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According to the country-by-country investigation, sales are highest in North America.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334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29C91-22B4-7D0F-83D4-C41D4F29F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3DB9E4D-6DE8-BE8E-2C73-CF2C7B93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518" y="115952"/>
            <a:ext cx="4192441" cy="651799"/>
          </a:xfrm>
        </p:spPr>
        <p:txBody>
          <a:bodyPr anchor="ctr"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Results: Product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BFE7F0-13BE-596D-1A21-8B1D0386EB54}"/>
              </a:ext>
            </a:extLst>
          </p:cNvPr>
          <p:cNvSpPr txBox="1"/>
          <p:nvPr/>
        </p:nvSpPr>
        <p:spPr>
          <a:xfrm>
            <a:off x="948903" y="767751"/>
            <a:ext cx="5357452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Profit margin by Product:</a:t>
            </a:r>
          </a:p>
          <a:p>
            <a:endParaRPr lang="en-US" b="1" dirty="0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Pie chart clearly visualize the top product based on the profit margin.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Among top 10 products, WWI Desktop computers are dominating in profit margin.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6AF13D-83C6-EF01-81A5-6EA210DE48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92" t="15429" r="51048" b="48821"/>
          <a:stretch/>
        </p:blipFill>
        <p:spPr>
          <a:xfrm>
            <a:off x="6644496" y="245028"/>
            <a:ext cx="5238836" cy="30330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645996-F756-6B05-F58A-DBAFEBD85A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98" t="15430" r="17224" b="46392"/>
          <a:stretch/>
        </p:blipFill>
        <p:spPr>
          <a:xfrm>
            <a:off x="1287044" y="3429000"/>
            <a:ext cx="5357452" cy="30796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8D7940-5F81-C393-5B5B-E50745C9BDF8}"/>
              </a:ext>
            </a:extLst>
          </p:cNvPr>
          <p:cNvSpPr txBox="1"/>
          <p:nvPr/>
        </p:nvSpPr>
        <p:spPr>
          <a:xfrm>
            <a:off x="6756639" y="4218187"/>
            <a:ext cx="5238836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10 Frequency Products:</a:t>
            </a:r>
          </a:p>
          <a:p>
            <a:pPr marL="251460" indent="-251460" algn="just" defTabSz="402336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top selling products are from the Desktop and computer segment.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It’s highly recommended to keep sufficient </a:t>
            </a:r>
            <a:r>
              <a:rPr lang="en-IN" sz="1800" dirty="0"/>
              <a:t>inventory to meet the customer demand.</a:t>
            </a:r>
            <a:endPara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4512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{F9ED7E1F-1293-4926-A651-D51FA28E5831}tf10001105</Template>
  <TotalTime>9076</TotalTime>
  <Words>1099</Words>
  <Application>Microsoft Office PowerPoint</Application>
  <PresentationFormat>Widescreen</PresentationFormat>
  <Paragraphs>109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Baguet Script</vt:lpstr>
      <vt:lpstr>Calibri</vt:lpstr>
      <vt:lpstr>Franklin Gothic Book</vt:lpstr>
      <vt:lpstr>Wingdings</vt:lpstr>
      <vt:lpstr>Crop</vt:lpstr>
      <vt:lpstr>PowerPoint Presentation</vt:lpstr>
      <vt:lpstr>Objective</vt:lpstr>
      <vt:lpstr>Project Overview</vt:lpstr>
      <vt:lpstr>PowerPoint Presentation</vt:lpstr>
      <vt:lpstr>PowerPoint Presentation</vt:lpstr>
      <vt:lpstr>PowerPoint Presentation</vt:lpstr>
      <vt:lpstr>Customer Analysis</vt:lpstr>
      <vt:lpstr>Results: Customer Analysis</vt:lpstr>
      <vt:lpstr>Results: Product Analysis</vt:lpstr>
      <vt:lpstr>Results: Product Analysis</vt:lpstr>
      <vt:lpstr>Results: Sales Analysis</vt:lpstr>
      <vt:lpstr>Results: Store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Arangarajan Vinayagam</dc:creator>
  <cp:lastModifiedBy>Arangarajan Vinayagam</cp:lastModifiedBy>
  <cp:revision>8</cp:revision>
  <dcterms:created xsi:type="dcterms:W3CDTF">2024-10-15T11:48:12Z</dcterms:created>
  <dcterms:modified xsi:type="dcterms:W3CDTF">2024-11-03T17:01:39Z</dcterms:modified>
</cp:coreProperties>
</file>