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3" r:id="rId5"/>
    <p:sldId id="262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ED32D-1EE9-4FCE-B742-15333351F527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7E599-B0D7-4019-A926-B2B9F3289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0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7E599-B0D7-4019-A926-B2B9F3289F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7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9B9E4-306F-041D-D3DC-832D3F5B1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F39DC-D71B-D843-AE7F-253223F57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6F8879-EBED-AD41-EA2F-1FB6CB99C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E96A6-AF00-8E1C-D4E0-22C32E9E5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7E599-B0D7-4019-A926-B2B9F3289F7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8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F348C-507F-F0D6-A920-B8D23CC24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7EA7C-9B04-7718-F0A1-5DB35C562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26483-9271-5180-1D6B-2730CC68C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E75F-96A2-39A5-833C-C199C48FB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7E599-B0D7-4019-A926-B2B9F3289F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4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D304F7-07B8-2492-DC0D-226C4A1CAB0D}"/>
              </a:ext>
            </a:extLst>
          </p:cNvPr>
          <p:cNvSpPr txBox="1"/>
          <p:nvPr/>
        </p:nvSpPr>
        <p:spPr>
          <a:xfrm>
            <a:off x="2797114" y="1588063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 err="1">
                <a:solidFill>
                  <a:srgbClr val="FF0000"/>
                </a:solidFill>
                <a:effectLst/>
                <a:latin typeface="-apple-system"/>
              </a:rPr>
              <a:t>DataSpark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-apple-system"/>
              </a:rPr>
              <a:t> - Illuminating Insights for Global Electronics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962D9A9-65DE-FB01-2B8A-3FE686677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5519" y="3108695"/>
            <a:ext cx="4445479" cy="640609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Capstone Project – 2</a:t>
            </a:r>
          </a:p>
          <a:p>
            <a:r>
              <a:rPr lang="en-IN" sz="3600" b="1" dirty="0">
                <a:solidFill>
                  <a:srgbClr val="FF0000"/>
                </a:solidFill>
              </a:rPr>
              <a:t>By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AD9BC1-60CA-CE05-ED6F-6A0EB590A2DA}"/>
              </a:ext>
            </a:extLst>
          </p:cNvPr>
          <p:cNvSpPr txBox="1">
            <a:spLocks/>
          </p:cNvSpPr>
          <p:nvPr/>
        </p:nvSpPr>
        <p:spPr>
          <a:xfrm>
            <a:off x="5778259" y="4949632"/>
            <a:ext cx="5496463" cy="640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rgbClr val="FF0000"/>
                </a:solidFill>
              </a:rPr>
              <a:t>Arangarajan Vinayagam</a:t>
            </a:r>
          </a:p>
        </p:txBody>
      </p:sp>
    </p:spTree>
    <p:extLst>
      <p:ext uri="{BB962C8B-B14F-4D97-AF65-F5344CB8AC3E}">
        <p14:creationId xmlns:p14="http://schemas.microsoft.com/office/powerpoint/2010/main" val="23952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C8C5A-C43D-5DEB-A717-DFCF7759A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72ECB7-ABBF-C36B-DC29-E3DCE761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18" y="72819"/>
            <a:ext cx="4314576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Customer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402765-1DFA-4423-B4AF-93C1E4BD9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03" t="18941" r="6630" b="50592"/>
          <a:stretch/>
        </p:blipFill>
        <p:spPr>
          <a:xfrm>
            <a:off x="1357976" y="1080065"/>
            <a:ext cx="3986772" cy="2603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B3E277-4C37-DF05-E70D-4D14F0A44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0" t="18941" r="37571" b="46125"/>
          <a:stretch/>
        </p:blipFill>
        <p:spPr>
          <a:xfrm>
            <a:off x="6847254" y="516849"/>
            <a:ext cx="4837907" cy="3166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9F7F1-C5FE-EDE3-8BBD-45772BAD94DF}"/>
              </a:ext>
            </a:extLst>
          </p:cNvPr>
          <p:cNvSpPr txBox="1"/>
          <p:nvPr/>
        </p:nvSpPr>
        <p:spPr>
          <a:xfrm>
            <a:off x="776376" y="3951020"/>
            <a:ext cx="505508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 </a:t>
            </a:r>
            <a:r>
              <a:rPr lang="en-IN" sz="2112" b="1" dirty="0"/>
              <a:t>Distribution</a:t>
            </a: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342900" indent="-34290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 count based on Genders distribution is analysed </a:t>
            </a:r>
          </a:p>
          <a:p>
            <a:pPr marL="342900" indent="-34290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compared to female customers, male customers are dominating  in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C3A77-59DF-2580-C420-16C8F61A19E6}"/>
              </a:ext>
            </a:extLst>
          </p:cNvPr>
          <p:cNvSpPr txBox="1"/>
          <p:nvPr/>
        </p:nvSpPr>
        <p:spPr>
          <a:xfrm>
            <a:off x="6616460" y="3997187"/>
            <a:ext cx="5142202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dirty="0"/>
              <a:t>Using bar chart, visualization of customers are bucketed based on their age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compared to other age groups, above 65 years are higher in </a:t>
            </a:r>
            <a:r>
              <a:rPr lang="en-IN" sz="2112" dirty="0"/>
              <a:t>counts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79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947BF7-90D7-D0C2-2248-D6868C7B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Customer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AE3E58-27B0-802F-C45F-DAE45E5E4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78" t="53167" r="26945" b="15797"/>
          <a:stretch/>
        </p:blipFill>
        <p:spPr>
          <a:xfrm>
            <a:off x="5946477" y="1801339"/>
            <a:ext cx="6018361" cy="32952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B65097-BD33-D81B-2573-1439B98CBA07}"/>
              </a:ext>
            </a:extLst>
          </p:cNvPr>
          <p:cNvSpPr txBox="1"/>
          <p:nvPr/>
        </p:nvSpPr>
        <p:spPr>
          <a:xfrm>
            <a:off x="916556" y="1801339"/>
            <a:ext cx="48286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Customers Distribution by Country:</a:t>
            </a:r>
          </a:p>
          <a:p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global map was used to illustrate the location-wise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bubble's size indicates how strong sales are in that region.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According to the country-by-country investigation, sales are highest in North America.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34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29C91-22B4-7D0F-83D4-C41D4F29F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3DB9E4D-6DE8-BE8E-2C73-CF2C7B93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18" y="115952"/>
            <a:ext cx="4192441" cy="65179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Product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FE7F0-13BE-596D-1A21-8B1D0386EB54}"/>
              </a:ext>
            </a:extLst>
          </p:cNvPr>
          <p:cNvSpPr txBox="1"/>
          <p:nvPr/>
        </p:nvSpPr>
        <p:spPr>
          <a:xfrm>
            <a:off x="948903" y="767751"/>
            <a:ext cx="535745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Profit margin by Product:</a:t>
            </a:r>
          </a:p>
          <a:p>
            <a:endParaRPr lang="en-US" b="1" dirty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Pie chart clearly visualize the top product based on the profit margin.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Among top 10 products, WWI Desktop computers are dominating in profit margin.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AF13D-83C6-EF01-81A5-6EA210DE4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2" t="15429" r="51048" b="48821"/>
          <a:stretch/>
        </p:blipFill>
        <p:spPr>
          <a:xfrm>
            <a:off x="6644496" y="245028"/>
            <a:ext cx="5238836" cy="3033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645996-F756-6B05-F58A-DBAFEBD85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98" t="15430" r="17224" b="46392"/>
          <a:stretch/>
        </p:blipFill>
        <p:spPr>
          <a:xfrm>
            <a:off x="1287044" y="3429000"/>
            <a:ext cx="5357452" cy="3079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D7940-5F81-C393-5B5B-E50745C9BDF8}"/>
              </a:ext>
            </a:extLst>
          </p:cNvPr>
          <p:cNvSpPr txBox="1"/>
          <p:nvPr/>
        </p:nvSpPr>
        <p:spPr>
          <a:xfrm>
            <a:off x="6756639" y="4218187"/>
            <a:ext cx="523883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Frequency Products:</a:t>
            </a:r>
          </a:p>
          <a:p>
            <a:pPr marL="251460" indent="-251460" algn="just" defTabSz="402336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top selling products are from the Desktop and computer segment.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highly recommended to keep sufficient </a:t>
            </a:r>
            <a:r>
              <a:rPr lang="en-IN" sz="1800" dirty="0"/>
              <a:t>inventory to meet the customer demand.</a:t>
            </a:r>
            <a:endPara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45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5A15F-F1FA-B259-8D46-13A600EEA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F5D6823-90F2-E391-6F69-13303A03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18" y="115952"/>
            <a:ext cx="4192441" cy="65179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Product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E3521-FA33-C3D6-D9C4-44329F1A2115}"/>
              </a:ext>
            </a:extLst>
          </p:cNvPr>
          <p:cNvSpPr txBox="1"/>
          <p:nvPr/>
        </p:nvSpPr>
        <p:spPr>
          <a:xfrm>
            <a:off x="1181816" y="2072118"/>
            <a:ext cx="31227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Product Analysis by Product Category:</a:t>
            </a:r>
          </a:p>
          <a:p>
            <a:endParaRPr lang="en-US" b="1" dirty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Among several category of products, sub category of desktop (computers category) attains higher number of sales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1AD64-0A18-47FB-9E95-780F7FCFC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57" t="54842" r="32548" b="13063"/>
          <a:stretch/>
        </p:blipFill>
        <p:spPr>
          <a:xfrm>
            <a:off x="5227607" y="1428631"/>
            <a:ext cx="6858001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6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6164F-70A9-5822-DDA8-B94BE23C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99666CD-8014-A86D-7082-FCEAF001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19" y="115952"/>
            <a:ext cx="3390184" cy="65179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Sales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04C846-3505-575F-E087-96B7EFE2E83C}"/>
              </a:ext>
            </a:extLst>
          </p:cNvPr>
          <p:cNvSpPr txBox="1"/>
          <p:nvPr/>
        </p:nvSpPr>
        <p:spPr>
          <a:xfrm>
            <a:off x="3618779" y="913499"/>
            <a:ext cx="3286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Total sales revenue by country:</a:t>
            </a:r>
          </a:p>
          <a:p>
            <a:r>
              <a:rPr lang="en-US" dirty="0"/>
              <a:t>Among other countries, United States attains highest sales revenue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1CC2B-4B02-7717-31F2-33BB14AA0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5" t="13826" r="47403" b="49451"/>
          <a:stretch/>
        </p:blipFill>
        <p:spPr>
          <a:xfrm>
            <a:off x="7187715" y="202882"/>
            <a:ext cx="4768495" cy="24805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01CC2B-4B02-7717-31F2-33BB14AA0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60" t="13826" r="13087" b="49451"/>
          <a:stretch/>
        </p:blipFill>
        <p:spPr>
          <a:xfrm>
            <a:off x="7248101" y="2839994"/>
            <a:ext cx="4647721" cy="2611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3FF3C-67B9-410A-AF62-78A4B0E05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05" t="55056" r="23657" b="10999"/>
          <a:stretch/>
        </p:blipFill>
        <p:spPr>
          <a:xfrm>
            <a:off x="1145743" y="2498776"/>
            <a:ext cx="5742324" cy="2318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90506D-0AC3-6412-7FE5-B1A5A7B589A5}"/>
              </a:ext>
            </a:extLst>
          </p:cNvPr>
          <p:cNvSpPr txBox="1"/>
          <p:nvPr/>
        </p:nvSpPr>
        <p:spPr>
          <a:xfrm>
            <a:off x="1277300" y="4817378"/>
            <a:ext cx="54792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Total sales revenue by category:</a:t>
            </a:r>
          </a:p>
          <a:p>
            <a:r>
              <a:rPr lang="en-US" dirty="0"/>
              <a:t>Computers category gives highest sales revenue than other products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F9CD5-116C-508B-642F-8133B7C6714E}"/>
              </a:ext>
            </a:extLst>
          </p:cNvPr>
          <p:cNvSpPr txBox="1"/>
          <p:nvPr/>
        </p:nvSpPr>
        <p:spPr>
          <a:xfrm>
            <a:off x="6756509" y="5601347"/>
            <a:ext cx="50464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Total order value by  month:</a:t>
            </a:r>
          </a:p>
          <a:p>
            <a:r>
              <a:rPr lang="en-US" dirty="0"/>
              <a:t>Total order values are higher during the month of December and February in year 2019 </a:t>
            </a:r>
          </a:p>
        </p:txBody>
      </p:sp>
    </p:spTree>
    <p:extLst>
      <p:ext uri="{BB962C8B-B14F-4D97-AF65-F5344CB8AC3E}">
        <p14:creationId xmlns:p14="http://schemas.microsoft.com/office/powerpoint/2010/main" val="113492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68558-4013-C211-7AD4-9FA7A7B90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F9E89B-87F2-5097-3B39-2E98A77F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87" y="0"/>
            <a:ext cx="3390184" cy="65179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Store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82B94E-B2DB-FA90-67F7-848C6C3BCF69}"/>
              </a:ext>
            </a:extLst>
          </p:cNvPr>
          <p:cNvSpPr txBox="1"/>
          <p:nvPr/>
        </p:nvSpPr>
        <p:spPr>
          <a:xfrm>
            <a:off x="6262778" y="3213107"/>
            <a:ext cx="57299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Total sales by store size: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bucket size of store area 1750 to 2000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sq.mts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attains highest sales (more than 50 % of entire sales).</a:t>
            </a:r>
          </a:p>
          <a:p>
            <a:pPr algn="just"/>
            <a:endParaRPr lang="en-US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Total size of Store by Country: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 per bar chart, total size of stores (sum of store sizes) are high with United States (36,13,792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sq.mts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.)</a:t>
            </a:r>
          </a:p>
          <a:p>
            <a:pPr algn="just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Total Revenue by store size:</a:t>
            </a:r>
          </a:p>
          <a:p>
            <a:pPr algn="just"/>
            <a:r>
              <a:rPr lang="en-US" dirty="0"/>
              <a:t>In Global map, North America having the highest sales revenue (larger bubble size) than other countries,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41225-5C56-1F29-3AE9-421868D0C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59" t="16353" r="51084" b="44948"/>
          <a:stretch/>
        </p:blipFill>
        <p:spPr>
          <a:xfrm>
            <a:off x="6875254" y="115952"/>
            <a:ext cx="4910456" cy="2950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41225-5C56-1F29-3AE9-421868D0C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03" t="58940" r="47404" b="9520"/>
          <a:stretch/>
        </p:blipFill>
        <p:spPr>
          <a:xfrm>
            <a:off x="905772" y="724619"/>
            <a:ext cx="5357006" cy="2820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41225-5C56-1F29-3AE9-421868D0C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77" t="16229" r="13452" b="39084"/>
          <a:stretch/>
        </p:blipFill>
        <p:spPr>
          <a:xfrm>
            <a:off x="1279586" y="3750600"/>
            <a:ext cx="4842294" cy="26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1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9CFCC-EFB5-7BE8-6AE7-C86559072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3C9FF6-C48B-F0C4-DC9C-26BFB7B2E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>
                <a:solidFill>
                  <a:srgbClr val="FF0000"/>
                </a:solidFill>
                <a:latin typeface="Baguet Script" panose="020F05020202040302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0811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{F9ED7E1F-1293-4926-A651-D51FA28E5831}tf10001105</Template>
  <TotalTime>1018</TotalTime>
  <Words>355</Words>
  <Application>Microsoft Office PowerPoint</Application>
  <PresentationFormat>Widescreen</PresentationFormat>
  <Paragraphs>51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Baguet Script</vt:lpstr>
      <vt:lpstr>Calibri</vt:lpstr>
      <vt:lpstr>Franklin Gothic Book</vt:lpstr>
      <vt:lpstr>Crop</vt:lpstr>
      <vt:lpstr>PowerPoint Presentation</vt:lpstr>
      <vt:lpstr>Customer Analysis</vt:lpstr>
      <vt:lpstr>Customer Analysis</vt:lpstr>
      <vt:lpstr>Product Analysis</vt:lpstr>
      <vt:lpstr>Product Analysis</vt:lpstr>
      <vt:lpstr>Sales Analysis</vt:lpstr>
      <vt:lpstr>Store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Arangarajan Vinayagam</dc:creator>
  <cp:lastModifiedBy>Arangarajan Vinayagam</cp:lastModifiedBy>
  <cp:revision>1</cp:revision>
  <dcterms:created xsi:type="dcterms:W3CDTF">2024-10-15T11:48:12Z</dcterms:created>
  <dcterms:modified xsi:type="dcterms:W3CDTF">2024-10-16T04:46:41Z</dcterms:modified>
</cp:coreProperties>
</file>