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1" r:id="rId3"/>
    <p:sldId id="266" r:id="rId4"/>
    <p:sldId id="267" r:id="rId5"/>
    <p:sldId id="257" r:id="rId6"/>
    <p:sldId id="269" r:id="rId7"/>
    <p:sldId id="270" r:id="rId8"/>
    <p:sldId id="271" r:id="rId9"/>
    <p:sldId id="272" r:id="rId10"/>
    <p:sldId id="273" r:id="rId11"/>
    <p:sldId id="274" r:id="rId12"/>
    <p:sldId id="275" r:id="rId13"/>
    <p:sldId id="276" r:id="rId14"/>
    <p:sldId id="277" r:id="rId15"/>
    <p:sldId id="278" r:id="rId16"/>
    <p:sldId id="279"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6:36:18.287"/>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ED32D-1EE9-4FCE-B742-15333351F527}" type="datetimeFigureOut">
              <a:rPr lang="en-IN" smtClean="0"/>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7E599-B0D7-4019-A926-B2B9F3289F72}" type="slidenum">
              <a:rPr lang="en-IN" smtClean="0"/>
              <a:t>‹#›</a:t>
            </a:fld>
            <a:endParaRPr lang="en-IN"/>
          </a:p>
        </p:txBody>
      </p:sp>
    </p:spTree>
    <p:extLst>
      <p:ext uri="{BB962C8B-B14F-4D97-AF65-F5344CB8AC3E}">
        <p14:creationId xmlns:p14="http://schemas.microsoft.com/office/powerpoint/2010/main" val="86900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0AC354-6351-2091-8B07-58E7B39B387B}"/>
              </a:ext>
            </a:extLst>
          </p:cNvPr>
          <p:cNvPicPr>
            <a:picLocks noChangeAspect="1"/>
          </p:cNvPicPr>
          <p:nvPr/>
        </p:nvPicPr>
        <p:blipFill>
          <a:blip r:embed="rId2"/>
          <a:srcRect l="11993" t="45021" r="57052" b="31937"/>
          <a:stretch/>
        </p:blipFill>
        <p:spPr>
          <a:xfrm>
            <a:off x="1302589" y="1267758"/>
            <a:ext cx="9532188" cy="4298533"/>
          </a:xfrm>
          <a:prstGeom prst="rect">
            <a:avLst/>
          </a:prstGeom>
        </p:spPr>
      </p:pic>
      <p:sp>
        <p:nvSpPr>
          <p:cNvPr id="5" name="TextBox 4">
            <a:extLst>
              <a:ext uri="{FF2B5EF4-FFF2-40B4-BE49-F238E27FC236}">
                <a16:creationId xmlns:a16="http://schemas.microsoft.com/office/drawing/2014/main" id="{01D304F7-07B8-2492-DC0D-226C4A1CAB0D}"/>
              </a:ext>
            </a:extLst>
          </p:cNvPr>
          <p:cNvSpPr txBox="1"/>
          <p:nvPr/>
        </p:nvSpPr>
        <p:spPr>
          <a:xfrm>
            <a:off x="1357223" y="1426067"/>
            <a:ext cx="9730596" cy="461665"/>
          </a:xfrm>
          <a:prstGeom prst="rect">
            <a:avLst/>
          </a:prstGeom>
          <a:noFill/>
        </p:spPr>
        <p:txBody>
          <a:bodyPr wrap="square">
            <a:spAutoFit/>
          </a:bodyPr>
          <a:lstStyle/>
          <a:p>
            <a:pPr algn="ctr"/>
            <a:r>
              <a:rPr lang="en-US" sz="2400" b="1" i="0" u="none" strike="noStrike" dirty="0">
                <a:solidFill>
                  <a:srgbClr val="FF0000"/>
                </a:solidFill>
                <a:effectLst/>
                <a:latin typeface="Arial" panose="020B0604020202020204" pitchFamily="34" charset="0"/>
              </a:rPr>
              <a:t>Predicting Car Prices using Machine Learning &amp; </a:t>
            </a:r>
            <a:r>
              <a:rPr lang="en-US" sz="2400" b="1" i="0" u="none" strike="noStrike" dirty="0" err="1">
                <a:solidFill>
                  <a:srgbClr val="FF0000"/>
                </a:solidFill>
                <a:effectLst/>
                <a:latin typeface="Arial" panose="020B0604020202020204" pitchFamily="34" charset="0"/>
              </a:rPr>
              <a:t>Streamlit</a:t>
            </a:r>
            <a:endParaRPr lang="en-US" sz="2400" b="1" i="0" u="none" strike="noStrike" dirty="0">
              <a:solidFill>
                <a:srgbClr val="FF0000"/>
              </a:solidFill>
              <a:effectLst/>
              <a:latin typeface="Arial" panose="020B0604020202020204" pitchFamily="34" charset="0"/>
            </a:endParaRPr>
          </a:p>
        </p:txBody>
      </p:sp>
      <p:sp>
        <p:nvSpPr>
          <p:cNvPr id="6" name="Subtitle 2">
            <a:extLst>
              <a:ext uri="{FF2B5EF4-FFF2-40B4-BE49-F238E27FC236}">
                <a16:creationId xmlns:a16="http://schemas.microsoft.com/office/drawing/2014/main" id="{3962D9A9-65DE-FB01-2B8A-3FE6866771C5}"/>
              </a:ext>
            </a:extLst>
          </p:cNvPr>
          <p:cNvSpPr>
            <a:spLocks noGrp="1"/>
          </p:cNvSpPr>
          <p:nvPr>
            <p:ph type="subTitle" idx="1"/>
          </p:nvPr>
        </p:nvSpPr>
        <p:spPr>
          <a:xfrm>
            <a:off x="3999781" y="3406707"/>
            <a:ext cx="4445479" cy="640609"/>
          </a:xfrm>
        </p:spPr>
        <p:txBody>
          <a:bodyPr>
            <a:noAutofit/>
          </a:bodyPr>
          <a:lstStyle/>
          <a:p>
            <a:r>
              <a:rPr lang="en-IN" sz="2800" b="1" dirty="0">
                <a:solidFill>
                  <a:srgbClr val="FF0000"/>
                </a:solidFill>
              </a:rPr>
              <a:t>Capstone Project – 3</a:t>
            </a:r>
          </a:p>
          <a:p>
            <a:r>
              <a:rPr lang="en-IN" sz="2800" b="1" dirty="0">
                <a:solidFill>
                  <a:srgbClr val="FF0000"/>
                </a:solidFill>
              </a:rPr>
              <a:t>By</a:t>
            </a:r>
          </a:p>
        </p:txBody>
      </p:sp>
      <p:sp>
        <p:nvSpPr>
          <p:cNvPr id="7" name="Subtitle 2">
            <a:extLst>
              <a:ext uri="{FF2B5EF4-FFF2-40B4-BE49-F238E27FC236}">
                <a16:creationId xmlns:a16="http://schemas.microsoft.com/office/drawing/2014/main" id="{D5AD9BC1-60CA-CE05-ED6F-6A0EB590A2DA}"/>
              </a:ext>
            </a:extLst>
          </p:cNvPr>
          <p:cNvSpPr txBox="1">
            <a:spLocks/>
          </p:cNvSpPr>
          <p:nvPr/>
        </p:nvSpPr>
        <p:spPr>
          <a:xfrm>
            <a:off x="5778259" y="4949632"/>
            <a:ext cx="5496463" cy="64060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IN" sz="2800" b="1" dirty="0">
                <a:solidFill>
                  <a:srgbClr val="FF0000"/>
                </a:solidFill>
              </a:rPr>
              <a:t>Arangarajan Vinayagam</a:t>
            </a:r>
          </a:p>
        </p:txBody>
      </p:sp>
    </p:spTree>
    <p:extLst>
      <p:ext uri="{BB962C8B-B14F-4D97-AF65-F5344CB8AC3E}">
        <p14:creationId xmlns:p14="http://schemas.microsoft.com/office/powerpoint/2010/main" val="239527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73AF7-0E1D-6D12-6B4F-3051457D0CDD}"/>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08D5C2C-6722-F514-494B-EFE98621325A}"/>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108D5C2C-6722-F514-494B-EFE98621325A}"/>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4D89B0BA-7433-4EB4-F66D-5BDA846C57A8}"/>
              </a:ext>
            </a:extLst>
          </p:cNvPr>
          <p:cNvSpPr txBox="1"/>
          <p:nvPr/>
        </p:nvSpPr>
        <p:spPr>
          <a:xfrm>
            <a:off x="793628" y="521784"/>
            <a:ext cx="4680906" cy="2308324"/>
          </a:xfrm>
          <a:prstGeom prst="rect">
            <a:avLst/>
          </a:prstGeom>
          <a:noFill/>
        </p:spPr>
        <p:txBody>
          <a:bodyPr wrap="square">
            <a:spAutoFit/>
          </a:bodyPr>
          <a:lstStyle/>
          <a:p>
            <a:pPr algn="just"/>
            <a:r>
              <a:rPr lang="en-US" b="1" dirty="0"/>
              <a:t>Step 1:</a:t>
            </a:r>
            <a:r>
              <a:rPr lang="en-US" dirty="0"/>
              <a:t> Descriptive Statistics: Statistic analysis carried out to know the distribution of data.</a:t>
            </a:r>
          </a:p>
          <a:p>
            <a:pPr algn="just"/>
            <a:endParaRPr lang="en-US" dirty="0"/>
          </a:p>
          <a:p>
            <a:pPr algn="just"/>
            <a:r>
              <a:rPr lang="en-US" b="1" dirty="0"/>
              <a:t>Step 2:</a:t>
            </a:r>
            <a:r>
              <a:rPr lang="en-US" dirty="0"/>
              <a:t> The patterns and correlation among features are identified through visualizations by histograms and correlation heatmaps.</a:t>
            </a:r>
          </a:p>
          <a:p>
            <a:pPr algn="just"/>
            <a:endParaRPr lang="en-US" dirty="0"/>
          </a:p>
          <a:p>
            <a:pPr algn="just"/>
            <a:endParaRPr lang="en-US" dirty="0"/>
          </a:p>
        </p:txBody>
      </p:sp>
      <p:sp>
        <p:nvSpPr>
          <p:cNvPr id="10" name="TextBox 9">
            <a:extLst>
              <a:ext uri="{FF2B5EF4-FFF2-40B4-BE49-F238E27FC236}">
                <a16:creationId xmlns:a16="http://schemas.microsoft.com/office/drawing/2014/main" id="{B3102E43-486B-2C1E-F6EF-FB30639F52A4}"/>
              </a:ext>
            </a:extLst>
          </p:cNvPr>
          <p:cNvSpPr txBox="1"/>
          <p:nvPr/>
        </p:nvSpPr>
        <p:spPr>
          <a:xfrm>
            <a:off x="750496" y="60119"/>
            <a:ext cx="4900165" cy="461665"/>
          </a:xfrm>
          <a:prstGeom prst="rect">
            <a:avLst/>
          </a:prstGeom>
          <a:noFill/>
        </p:spPr>
        <p:txBody>
          <a:bodyPr wrap="square">
            <a:spAutoFit/>
          </a:bodyPr>
          <a:lstStyle/>
          <a:p>
            <a:r>
              <a:rPr lang="en-US" sz="2400" b="1" dirty="0">
                <a:solidFill>
                  <a:srgbClr val="FF0000"/>
                </a:solidFill>
              </a:rPr>
              <a:t>E</a:t>
            </a:r>
            <a:r>
              <a:rPr lang="en-IN" sz="2400" b="1" dirty="0" err="1">
                <a:solidFill>
                  <a:srgbClr val="FF0000"/>
                </a:solidFill>
              </a:rPr>
              <a:t>xploratory</a:t>
            </a:r>
            <a:r>
              <a:rPr lang="en-IN" sz="2400" b="1" dirty="0">
                <a:solidFill>
                  <a:srgbClr val="FF0000"/>
                </a:solidFill>
              </a:rPr>
              <a:t> Data Analysis (EDA)</a:t>
            </a:r>
            <a:endParaRPr lang="en-IN" sz="2400" dirty="0"/>
          </a:p>
        </p:txBody>
      </p:sp>
      <p:pic>
        <p:nvPicPr>
          <p:cNvPr id="11" name="Picture 10">
            <a:extLst>
              <a:ext uri="{FF2B5EF4-FFF2-40B4-BE49-F238E27FC236}">
                <a16:creationId xmlns:a16="http://schemas.microsoft.com/office/drawing/2014/main" id="{BE2EEA46-EFFD-18F1-40B5-C8E3EF622942}"/>
              </a:ext>
            </a:extLst>
          </p:cNvPr>
          <p:cNvPicPr>
            <a:picLocks noChangeAspect="1"/>
          </p:cNvPicPr>
          <p:nvPr/>
        </p:nvPicPr>
        <p:blipFill>
          <a:blip r:embed="rId4"/>
          <a:srcRect l="21943" t="29434" r="33703" b="11216"/>
          <a:stretch/>
        </p:blipFill>
        <p:spPr>
          <a:xfrm>
            <a:off x="793628" y="2363638"/>
            <a:ext cx="4684146" cy="4067470"/>
          </a:xfrm>
          <a:prstGeom prst="rect">
            <a:avLst/>
          </a:prstGeom>
        </p:spPr>
      </p:pic>
      <p:pic>
        <p:nvPicPr>
          <p:cNvPr id="13" name="Picture 12">
            <a:extLst>
              <a:ext uri="{FF2B5EF4-FFF2-40B4-BE49-F238E27FC236}">
                <a16:creationId xmlns:a16="http://schemas.microsoft.com/office/drawing/2014/main" id="{45A83D4E-8FDA-7B65-B48C-80ED61BB90FD}"/>
              </a:ext>
            </a:extLst>
          </p:cNvPr>
          <p:cNvPicPr>
            <a:picLocks noChangeAspect="1"/>
          </p:cNvPicPr>
          <p:nvPr/>
        </p:nvPicPr>
        <p:blipFill>
          <a:blip r:embed="rId5"/>
          <a:stretch>
            <a:fillRect/>
          </a:stretch>
        </p:blipFill>
        <p:spPr>
          <a:xfrm>
            <a:off x="5650661" y="810883"/>
            <a:ext cx="6337540" cy="5684400"/>
          </a:xfrm>
          <a:prstGeom prst="rect">
            <a:avLst/>
          </a:prstGeom>
        </p:spPr>
      </p:pic>
    </p:spTree>
    <p:extLst>
      <p:ext uri="{BB962C8B-B14F-4D97-AF65-F5344CB8AC3E}">
        <p14:creationId xmlns:p14="http://schemas.microsoft.com/office/powerpoint/2010/main" val="291306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77008-5A8C-0397-FF99-C9A3F14A72D2}"/>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D94D050-D3AB-C409-82D8-8F8DFCD2398F}"/>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AD94D050-D3AB-C409-82D8-8F8DFCD2398F}"/>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686A9A7A-FDCA-00CA-C7B2-455C6FA4B3EF}"/>
              </a:ext>
            </a:extLst>
          </p:cNvPr>
          <p:cNvSpPr txBox="1"/>
          <p:nvPr/>
        </p:nvSpPr>
        <p:spPr>
          <a:xfrm>
            <a:off x="819507" y="623820"/>
            <a:ext cx="9868260" cy="7017306"/>
          </a:xfrm>
          <a:prstGeom prst="rect">
            <a:avLst/>
          </a:prstGeom>
          <a:noFill/>
        </p:spPr>
        <p:txBody>
          <a:bodyPr wrap="square">
            <a:spAutoFit/>
          </a:bodyPr>
          <a:lstStyle/>
          <a:p>
            <a:pPr algn="just"/>
            <a:r>
              <a:rPr lang="en-US" b="1" dirty="0"/>
              <a:t>Step 1:</a:t>
            </a:r>
            <a:r>
              <a:rPr lang="en-US" dirty="0"/>
              <a:t> Selection of features and assign X and y for input features and Target respectively.</a:t>
            </a:r>
          </a:p>
          <a:p>
            <a:pPr algn="just"/>
            <a:endParaRPr lang="en-US" dirty="0"/>
          </a:p>
          <a:p>
            <a:pPr algn="just"/>
            <a:r>
              <a:rPr lang="en-US" b="1" dirty="0"/>
              <a:t>Step 2: </a:t>
            </a:r>
            <a:r>
              <a:rPr lang="en-US" dirty="0"/>
              <a:t>Train and Test split features 80:20</a:t>
            </a:r>
          </a:p>
          <a:p>
            <a:pPr algn="just"/>
            <a:endParaRPr lang="en-US" dirty="0"/>
          </a:p>
          <a:p>
            <a:pPr algn="just"/>
            <a:r>
              <a:rPr lang="en-US" dirty="0"/>
              <a:t>Step 3: Import the Linear Regression model (</a:t>
            </a:r>
            <a:r>
              <a:rPr lang="en-US" dirty="0" err="1"/>
              <a:t>LR_model</a:t>
            </a:r>
            <a:r>
              <a:rPr lang="en-US" dirty="0"/>
              <a:t>)</a:t>
            </a:r>
          </a:p>
          <a:p>
            <a:pPr algn="just"/>
            <a:endParaRPr lang="en-US" dirty="0"/>
          </a:p>
          <a:p>
            <a:pPr algn="just"/>
            <a:r>
              <a:rPr lang="en-US" b="1" dirty="0"/>
              <a:t>Step 4:</a:t>
            </a:r>
            <a:r>
              <a:rPr lang="en-US" dirty="0"/>
              <a:t> Train the model (X-train, y-Train)</a:t>
            </a:r>
          </a:p>
          <a:p>
            <a:pPr algn="just"/>
            <a:endParaRPr lang="en-US" dirty="0"/>
          </a:p>
          <a:p>
            <a:pPr algn="just"/>
            <a:r>
              <a:rPr lang="en-US" b="1" dirty="0"/>
              <a:t>Step 5:</a:t>
            </a:r>
            <a:r>
              <a:rPr lang="en-US" dirty="0"/>
              <a:t> y-Prediction (X-test)</a:t>
            </a:r>
          </a:p>
          <a:p>
            <a:pPr algn="just"/>
            <a:endParaRPr lang="en-US" dirty="0"/>
          </a:p>
          <a:p>
            <a:pPr algn="just"/>
            <a:r>
              <a:rPr lang="en-US" b="1" dirty="0"/>
              <a:t>Step 6: </a:t>
            </a:r>
            <a:r>
              <a:rPr lang="en-US" dirty="0"/>
              <a:t>Evaluate the model performance in terms of MAE, MSE, and R-square</a:t>
            </a:r>
          </a:p>
          <a:p>
            <a:pPr algn="just"/>
            <a:endParaRPr lang="en-US" dirty="0"/>
          </a:p>
          <a:p>
            <a:pPr algn="just"/>
            <a:endParaRPr lang="en-US" dirty="0"/>
          </a:p>
          <a:p>
            <a:pPr algn="just"/>
            <a:endParaRPr lang="en-US" dirty="0"/>
          </a:p>
          <a:p>
            <a:pPr algn="just"/>
            <a:endParaRPr lang="en-US" dirty="0"/>
          </a:p>
          <a:p>
            <a:pPr algn="just"/>
            <a:r>
              <a:rPr lang="en-US" b="1" dirty="0"/>
              <a:t>Step 7:</a:t>
            </a:r>
            <a:r>
              <a:rPr lang="en-US" dirty="0"/>
              <a:t> Import the Decision Tree Regressor (</a:t>
            </a:r>
            <a:r>
              <a:rPr lang="en-US" dirty="0" err="1"/>
              <a:t>DT_model</a:t>
            </a:r>
            <a:r>
              <a:rPr lang="en-US" dirty="0"/>
              <a:t>)</a:t>
            </a:r>
          </a:p>
          <a:p>
            <a:pPr algn="just"/>
            <a:endParaRPr lang="en-US" dirty="0"/>
          </a:p>
          <a:p>
            <a:pPr algn="just"/>
            <a:r>
              <a:rPr lang="en-US" b="1" dirty="0"/>
              <a:t>Step 8: </a:t>
            </a:r>
            <a:r>
              <a:rPr lang="en-US" dirty="0"/>
              <a:t>To get predictions and evaluate </a:t>
            </a:r>
            <a:r>
              <a:rPr lang="en-US" dirty="0" err="1"/>
              <a:t>DT_model</a:t>
            </a:r>
            <a:r>
              <a:rPr lang="en-US" dirty="0"/>
              <a:t> performance repeat the steps 4 to 6</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10" name="TextBox 9">
            <a:extLst>
              <a:ext uri="{FF2B5EF4-FFF2-40B4-BE49-F238E27FC236}">
                <a16:creationId xmlns:a16="http://schemas.microsoft.com/office/drawing/2014/main" id="{54EF2AED-7FD0-043A-301E-46E495685AC9}"/>
              </a:ext>
            </a:extLst>
          </p:cNvPr>
          <p:cNvSpPr txBox="1"/>
          <p:nvPr/>
        </p:nvSpPr>
        <p:spPr>
          <a:xfrm>
            <a:off x="750496" y="60119"/>
            <a:ext cx="5762600" cy="461665"/>
          </a:xfrm>
          <a:prstGeom prst="rect">
            <a:avLst/>
          </a:prstGeom>
          <a:noFill/>
        </p:spPr>
        <p:txBody>
          <a:bodyPr wrap="square">
            <a:spAutoFit/>
          </a:bodyPr>
          <a:lstStyle/>
          <a:p>
            <a:r>
              <a:rPr lang="en-US" sz="2400" b="1" dirty="0">
                <a:solidFill>
                  <a:srgbClr val="FF0000"/>
                </a:solidFill>
              </a:rPr>
              <a:t>Model Development &amp; Results of Metrics</a:t>
            </a:r>
            <a:endParaRPr lang="en-IN" sz="2400" dirty="0"/>
          </a:p>
        </p:txBody>
      </p:sp>
      <p:graphicFrame>
        <p:nvGraphicFramePr>
          <p:cNvPr id="2" name="Table 1">
            <a:extLst>
              <a:ext uri="{FF2B5EF4-FFF2-40B4-BE49-F238E27FC236}">
                <a16:creationId xmlns:a16="http://schemas.microsoft.com/office/drawing/2014/main" id="{1F847997-02AA-19CA-2B64-DA8F1298CDCF}"/>
              </a:ext>
            </a:extLst>
          </p:cNvPr>
          <p:cNvGraphicFramePr>
            <a:graphicFrameLocks noGrp="1"/>
          </p:cNvGraphicFramePr>
          <p:nvPr>
            <p:extLst>
              <p:ext uri="{D42A27DB-BD31-4B8C-83A1-F6EECF244321}">
                <p14:modId xmlns:p14="http://schemas.microsoft.com/office/powerpoint/2010/main" val="1408895798"/>
              </p:ext>
            </p:extLst>
          </p:nvPr>
        </p:nvGraphicFramePr>
        <p:xfrm>
          <a:off x="3505564" y="3739551"/>
          <a:ext cx="4791968" cy="750570"/>
        </p:xfrm>
        <a:graphic>
          <a:graphicData uri="http://schemas.openxmlformats.org/drawingml/2006/table">
            <a:tbl>
              <a:tblPr>
                <a:tableStyleId>{5C22544A-7EE6-4342-B048-85BDC9FD1C3A}</a:tableStyleId>
              </a:tblPr>
              <a:tblGrid>
                <a:gridCol w="2613802">
                  <a:extLst>
                    <a:ext uri="{9D8B030D-6E8A-4147-A177-3AD203B41FA5}">
                      <a16:colId xmlns:a16="http://schemas.microsoft.com/office/drawing/2014/main" val="4198517227"/>
                    </a:ext>
                  </a:extLst>
                </a:gridCol>
                <a:gridCol w="871266">
                  <a:extLst>
                    <a:ext uri="{9D8B030D-6E8A-4147-A177-3AD203B41FA5}">
                      <a16:colId xmlns:a16="http://schemas.microsoft.com/office/drawing/2014/main" val="758247631"/>
                    </a:ext>
                  </a:extLst>
                </a:gridCol>
                <a:gridCol w="1306900">
                  <a:extLst>
                    <a:ext uri="{9D8B030D-6E8A-4147-A177-3AD203B41FA5}">
                      <a16:colId xmlns:a16="http://schemas.microsoft.com/office/drawing/2014/main" val="689935391"/>
                    </a:ext>
                  </a:extLst>
                </a:gridCol>
              </a:tblGrid>
              <a:tr h="184150">
                <a:tc gridSpan="2">
                  <a:txBody>
                    <a:bodyPr/>
                    <a:lstStyle/>
                    <a:p>
                      <a:pPr algn="l" fontAlgn="b"/>
                      <a:r>
                        <a:rPr lang="es-ES" sz="1600" u="none" strike="noStrike" dirty="0">
                          <a:effectLst/>
                        </a:rPr>
                        <a:t>Mean Absolute Error (MAE): 118126.97</a:t>
                      </a:r>
                      <a:endParaRPr lang="es-ES" sz="16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9920385"/>
                  </a:ext>
                </a:extLst>
              </a:tr>
              <a:tr h="184150">
                <a:tc gridSpan="3">
                  <a:txBody>
                    <a:bodyPr/>
                    <a:lstStyle/>
                    <a:p>
                      <a:pPr algn="l" fontAlgn="b"/>
                      <a:r>
                        <a:rPr lang="en-US" sz="1600" u="none" strike="noStrike" dirty="0">
                          <a:effectLst/>
                        </a:rPr>
                        <a:t>Mean Squared Error (MSE): 25817469185.20</a:t>
                      </a:r>
                      <a:endParaRPr lang="en-US" sz="16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2369470"/>
                  </a:ext>
                </a:extLst>
              </a:tr>
              <a:tr h="184150">
                <a:tc>
                  <a:txBody>
                    <a:bodyPr/>
                    <a:lstStyle/>
                    <a:p>
                      <a:pPr algn="l" fontAlgn="b"/>
                      <a:r>
                        <a:rPr lang="en-IN" sz="1600" u="none" strike="noStrike" dirty="0">
                          <a:effectLst/>
                        </a:rPr>
                        <a:t>R-squared (R²): 0.7913</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6071149"/>
                  </a:ext>
                </a:extLst>
              </a:tr>
            </a:tbl>
          </a:graphicData>
        </a:graphic>
      </p:graphicFrame>
      <p:graphicFrame>
        <p:nvGraphicFramePr>
          <p:cNvPr id="3" name="Table 2">
            <a:extLst>
              <a:ext uri="{FF2B5EF4-FFF2-40B4-BE49-F238E27FC236}">
                <a16:creationId xmlns:a16="http://schemas.microsoft.com/office/drawing/2014/main" id="{A3169A3B-C41D-CC68-33CD-5595FE29BF55}"/>
              </a:ext>
            </a:extLst>
          </p:cNvPr>
          <p:cNvGraphicFramePr>
            <a:graphicFrameLocks noGrp="1"/>
          </p:cNvGraphicFramePr>
          <p:nvPr>
            <p:extLst>
              <p:ext uri="{D42A27DB-BD31-4B8C-83A1-F6EECF244321}">
                <p14:modId xmlns:p14="http://schemas.microsoft.com/office/powerpoint/2010/main" val="1195872841"/>
              </p:ext>
            </p:extLst>
          </p:nvPr>
        </p:nvGraphicFramePr>
        <p:xfrm>
          <a:off x="3538449" y="5690338"/>
          <a:ext cx="4726197" cy="750570"/>
        </p:xfrm>
        <a:graphic>
          <a:graphicData uri="http://schemas.openxmlformats.org/drawingml/2006/table">
            <a:tbl>
              <a:tblPr>
                <a:tableStyleId>{5C22544A-7EE6-4342-B048-85BDC9FD1C3A}</a:tableStyleId>
              </a:tblPr>
              <a:tblGrid>
                <a:gridCol w="2577926">
                  <a:extLst>
                    <a:ext uri="{9D8B030D-6E8A-4147-A177-3AD203B41FA5}">
                      <a16:colId xmlns:a16="http://schemas.microsoft.com/office/drawing/2014/main" val="2302347490"/>
                    </a:ext>
                  </a:extLst>
                </a:gridCol>
                <a:gridCol w="859309">
                  <a:extLst>
                    <a:ext uri="{9D8B030D-6E8A-4147-A177-3AD203B41FA5}">
                      <a16:colId xmlns:a16="http://schemas.microsoft.com/office/drawing/2014/main" val="3778116451"/>
                    </a:ext>
                  </a:extLst>
                </a:gridCol>
                <a:gridCol w="1288962">
                  <a:extLst>
                    <a:ext uri="{9D8B030D-6E8A-4147-A177-3AD203B41FA5}">
                      <a16:colId xmlns:a16="http://schemas.microsoft.com/office/drawing/2014/main" val="2358805922"/>
                    </a:ext>
                  </a:extLst>
                </a:gridCol>
              </a:tblGrid>
              <a:tr h="156688">
                <a:tc gridSpan="2">
                  <a:txBody>
                    <a:bodyPr/>
                    <a:lstStyle/>
                    <a:p>
                      <a:pPr algn="l" fontAlgn="b"/>
                      <a:r>
                        <a:rPr lang="es-ES" sz="1600" u="none" strike="noStrike">
                          <a:effectLst/>
                        </a:rPr>
                        <a:t>Mean Absolute Error (MAE): 91754.89</a:t>
                      </a:r>
                      <a:endParaRPr lang="es-ES" sz="16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4568964"/>
                  </a:ext>
                </a:extLst>
              </a:tr>
              <a:tr h="184150">
                <a:tc gridSpan="3">
                  <a:txBody>
                    <a:bodyPr/>
                    <a:lstStyle/>
                    <a:p>
                      <a:pPr algn="l" fontAlgn="b"/>
                      <a:r>
                        <a:rPr lang="en-US" sz="1600" u="none" strike="noStrike" dirty="0">
                          <a:effectLst/>
                        </a:rPr>
                        <a:t>Mean Squared Error (MSE): 21767094604.03</a:t>
                      </a:r>
                      <a:endParaRPr lang="en-US" sz="16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873897"/>
                  </a:ext>
                </a:extLst>
              </a:tr>
              <a:tr h="184150">
                <a:tc>
                  <a:txBody>
                    <a:bodyPr/>
                    <a:lstStyle/>
                    <a:p>
                      <a:pPr algn="l" fontAlgn="b"/>
                      <a:r>
                        <a:rPr lang="en-IN" sz="1600" u="none" strike="noStrike">
                          <a:effectLst/>
                        </a:rPr>
                        <a:t>R-squared (R²): 0.8240</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5592663"/>
                  </a:ext>
                </a:extLst>
              </a:tr>
            </a:tbl>
          </a:graphicData>
        </a:graphic>
      </p:graphicFrame>
    </p:spTree>
    <p:extLst>
      <p:ext uri="{BB962C8B-B14F-4D97-AF65-F5344CB8AC3E}">
        <p14:creationId xmlns:p14="http://schemas.microsoft.com/office/powerpoint/2010/main" val="412995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A242E-C621-F1B3-140C-B81A23EB95C3}"/>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0BC8EE6-CE22-DF0F-6F5B-AB5D74B4E57F}"/>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90BC8EE6-CE22-DF0F-6F5B-AB5D74B4E57F}"/>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D736E617-7750-BF83-0261-181A32CF8CB9}"/>
              </a:ext>
            </a:extLst>
          </p:cNvPr>
          <p:cNvSpPr txBox="1"/>
          <p:nvPr/>
        </p:nvSpPr>
        <p:spPr>
          <a:xfrm>
            <a:off x="845386" y="533277"/>
            <a:ext cx="9868260" cy="3693319"/>
          </a:xfrm>
          <a:prstGeom prst="rect">
            <a:avLst/>
          </a:prstGeom>
          <a:noFill/>
        </p:spPr>
        <p:txBody>
          <a:bodyPr wrap="square">
            <a:spAutoFit/>
          </a:bodyPr>
          <a:lstStyle/>
          <a:p>
            <a:pPr algn="just"/>
            <a:r>
              <a:rPr lang="en-US" b="1" dirty="0"/>
              <a:t>Step 9: </a:t>
            </a:r>
            <a:r>
              <a:rPr lang="en-US" dirty="0"/>
              <a:t>Import the Random Forest Regressor (</a:t>
            </a:r>
            <a:r>
              <a:rPr lang="en-US" dirty="0" err="1"/>
              <a:t>RF_model</a:t>
            </a:r>
            <a:r>
              <a:rPr lang="en-US" dirty="0"/>
              <a:t>)</a:t>
            </a:r>
          </a:p>
          <a:p>
            <a:pPr algn="just"/>
            <a:endParaRPr lang="en-US" dirty="0"/>
          </a:p>
          <a:p>
            <a:pPr algn="just"/>
            <a:r>
              <a:rPr lang="en-US" b="1" dirty="0"/>
              <a:t>Step 10: </a:t>
            </a:r>
            <a:r>
              <a:rPr lang="en-US" dirty="0"/>
              <a:t>To get predictions and evaluate </a:t>
            </a:r>
            <a:r>
              <a:rPr lang="en-US" dirty="0" err="1"/>
              <a:t>RF_model</a:t>
            </a:r>
            <a:r>
              <a:rPr lang="en-US" dirty="0"/>
              <a:t> performance repeat the steps 4 to 6</a:t>
            </a:r>
          </a:p>
          <a:p>
            <a:pPr algn="just"/>
            <a:endParaRPr lang="en-US" dirty="0"/>
          </a:p>
          <a:p>
            <a:pPr algn="just"/>
            <a:endParaRPr lang="en-US" dirty="0"/>
          </a:p>
          <a:p>
            <a:pPr algn="just"/>
            <a:endParaRPr lang="en-US" dirty="0"/>
          </a:p>
          <a:p>
            <a:pPr algn="just"/>
            <a:endParaRPr lang="en-US" dirty="0"/>
          </a:p>
          <a:p>
            <a:pPr algn="just"/>
            <a:r>
              <a:rPr lang="en-US" b="1" dirty="0"/>
              <a:t>Step 11: </a:t>
            </a:r>
            <a:r>
              <a:rPr lang="en-US" dirty="0"/>
              <a:t>Import the Gradient Boosting Regressor (</a:t>
            </a:r>
            <a:r>
              <a:rPr lang="en-US" dirty="0" err="1"/>
              <a:t>GB_model</a:t>
            </a:r>
            <a:r>
              <a:rPr lang="en-US" dirty="0"/>
              <a:t>)</a:t>
            </a:r>
          </a:p>
          <a:p>
            <a:pPr algn="just"/>
            <a:endParaRPr lang="en-US" dirty="0"/>
          </a:p>
          <a:p>
            <a:pPr algn="just"/>
            <a:r>
              <a:rPr lang="en-US" b="1" dirty="0"/>
              <a:t>Step 12: </a:t>
            </a:r>
            <a:r>
              <a:rPr lang="en-US" dirty="0"/>
              <a:t>To get predictions and evaluate </a:t>
            </a:r>
            <a:r>
              <a:rPr lang="en-US" dirty="0" err="1"/>
              <a:t>GB_model</a:t>
            </a:r>
            <a:r>
              <a:rPr lang="en-US" dirty="0"/>
              <a:t> performance repeat the steps 4 to 6</a:t>
            </a:r>
          </a:p>
          <a:p>
            <a:pPr algn="just"/>
            <a:endParaRPr lang="en-US" dirty="0"/>
          </a:p>
          <a:p>
            <a:pPr algn="just"/>
            <a:endParaRPr lang="en-US" dirty="0"/>
          </a:p>
          <a:p>
            <a:pPr algn="just"/>
            <a:endParaRPr lang="en-US" dirty="0"/>
          </a:p>
        </p:txBody>
      </p:sp>
      <p:sp>
        <p:nvSpPr>
          <p:cNvPr id="10" name="TextBox 9">
            <a:extLst>
              <a:ext uri="{FF2B5EF4-FFF2-40B4-BE49-F238E27FC236}">
                <a16:creationId xmlns:a16="http://schemas.microsoft.com/office/drawing/2014/main" id="{7CC4B333-8F7B-980A-74CF-702841CB2ABB}"/>
              </a:ext>
            </a:extLst>
          </p:cNvPr>
          <p:cNvSpPr txBox="1"/>
          <p:nvPr/>
        </p:nvSpPr>
        <p:spPr>
          <a:xfrm>
            <a:off x="750496" y="60119"/>
            <a:ext cx="5845513" cy="461665"/>
          </a:xfrm>
          <a:prstGeom prst="rect">
            <a:avLst/>
          </a:prstGeom>
          <a:noFill/>
        </p:spPr>
        <p:txBody>
          <a:bodyPr wrap="square">
            <a:spAutoFit/>
          </a:bodyPr>
          <a:lstStyle/>
          <a:p>
            <a:r>
              <a:rPr lang="en-US" sz="2400" b="1" dirty="0">
                <a:solidFill>
                  <a:srgbClr val="FF0000"/>
                </a:solidFill>
              </a:rPr>
              <a:t>Model Development and Results of Metrics</a:t>
            </a:r>
            <a:endParaRPr lang="en-IN" sz="2400" dirty="0"/>
          </a:p>
        </p:txBody>
      </p:sp>
      <p:graphicFrame>
        <p:nvGraphicFramePr>
          <p:cNvPr id="5" name="Table 4">
            <a:extLst>
              <a:ext uri="{FF2B5EF4-FFF2-40B4-BE49-F238E27FC236}">
                <a16:creationId xmlns:a16="http://schemas.microsoft.com/office/drawing/2014/main" id="{C22D2109-40D5-DB23-2BFC-31F65D2EAF2C}"/>
              </a:ext>
            </a:extLst>
          </p:cNvPr>
          <p:cNvGraphicFramePr>
            <a:graphicFrameLocks noGrp="1"/>
          </p:cNvGraphicFramePr>
          <p:nvPr>
            <p:extLst>
              <p:ext uri="{D42A27DB-BD31-4B8C-83A1-F6EECF244321}">
                <p14:modId xmlns:p14="http://schemas.microsoft.com/office/powerpoint/2010/main" val="1341587052"/>
              </p:ext>
            </p:extLst>
          </p:nvPr>
        </p:nvGraphicFramePr>
        <p:xfrm>
          <a:off x="3071004" y="1490867"/>
          <a:ext cx="4632385" cy="750570"/>
        </p:xfrm>
        <a:graphic>
          <a:graphicData uri="http://schemas.openxmlformats.org/drawingml/2006/table">
            <a:tbl>
              <a:tblPr>
                <a:tableStyleId>{5C22544A-7EE6-4342-B048-85BDC9FD1C3A}</a:tableStyleId>
              </a:tblPr>
              <a:tblGrid>
                <a:gridCol w="2526755">
                  <a:extLst>
                    <a:ext uri="{9D8B030D-6E8A-4147-A177-3AD203B41FA5}">
                      <a16:colId xmlns:a16="http://schemas.microsoft.com/office/drawing/2014/main" val="1708673407"/>
                    </a:ext>
                  </a:extLst>
                </a:gridCol>
                <a:gridCol w="842252">
                  <a:extLst>
                    <a:ext uri="{9D8B030D-6E8A-4147-A177-3AD203B41FA5}">
                      <a16:colId xmlns:a16="http://schemas.microsoft.com/office/drawing/2014/main" val="2016599885"/>
                    </a:ext>
                  </a:extLst>
                </a:gridCol>
                <a:gridCol w="1263378">
                  <a:extLst>
                    <a:ext uri="{9D8B030D-6E8A-4147-A177-3AD203B41FA5}">
                      <a16:colId xmlns:a16="http://schemas.microsoft.com/office/drawing/2014/main" val="2151405183"/>
                    </a:ext>
                  </a:extLst>
                </a:gridCol>
              </a:tblGrid>
              <a:tr h="184150">
                <a:tc gridSpan="2">
                  <a:txBody>
                    <a:bodyPr/>
                    <a:lstStyle/>
                    <a:p>
                      <a:pPr algn="l" fontAlgn="b"/>
                      <a:r>
                        <a:rPr lang="es-ES" sz="1600" u="none" strike="noStrike">
                          <a:effectLst/>
                        </a:rPr>
                        <a:t>Mean Absolute Error (MAE): 70057.08</a:t>
                      </a:r>
                      <a:endParaRPr lang="es-ES" sz="16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9835481"/>
                  </a:ext>
                </a:extLst>
              </a:tr>
              <a:tr h="184150">
                <a:tc gridSpan="3">
                  <a:txBody>
                    <a:bodyPr/>
                    <a:lstStyle/>
                    <a:p>
                      <a:pPr algn="l" fontAlgn="b"/>
                      <a:r>
                        <a:rPr lang="en-US" sz="1600" u="none" strike="noStrike" dirty="0">
                          <a:effectLst/>
                        </a:rPr>
                        <a:t>Mean Squared Error (MSE): 11277480252.21</a:t>
                      </a:r>
                      <a:endParaRPr lang="en-US" sz="16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9736455"/>
                  </a:ext>
                </a:extLst>
              </a:tr>
              <a:tr h="184150">
                <a:tc>
                  <a:txBody>
                    <a:bodyPr/>
                    <a:lstStyle/>
                    <a:p>
                      <a:pPr algn="l" fontAlgn="b"/>
                      <a:r>
                        <a:rPr lang="en-IN" sz="1600" u="none" strike="noStrike" dirty="0">
                          <a:effectLst/>
                        </a:rPr>
                        <a:t>R-squared (R²): 0.9088</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53706020"/>
                  </a:ext>
                </a:extLst>
              </a:tr>
            </a:tbl>
          </a:graphicData>
        </a:graphic>
      </p:graphicFrame>
      <p:graphicFrame>
        <p:nvGraphicFramePr>
          <p:cNvPr id="7" name="Table 6">
            <a:extLst>
              <a:ext uri="{FF2B5EF4-FFF2-40B4-BE49-F238E27FC236}">
                <a16:creationId xmlns:a16="http://schemas.microsoft.com/office/drawing/2014/main" id="{312826D7-5354-B884-403B-AC7AF8EA3E65}"/>
              </a:ext>
            </a:extLst>
          </p:cNvPr>
          <p:cNvGraphicFramePr>
            <a:graphicFrameLocks noGrp="1"/>
          </p:cNvGraphicFramePr>
          <p:nvPr>
            <p:extLst>
              <p:ext uri="{D42A27DB-BD31-4B8C-83A1-F6EECF244321}">
                <p14:modId xmlns:p14="http://schemas.microsoft.com/office/powerpoint/2010/main" val="4182298785"/>
              </p:ext>
            </p:extLst>
          </p:nvPr>
        </p:nvGraphicFramePr>
        <p:xfrm>
          <a:off x="2941608" y="3325196"/>
          <a:ext cx="4632386" cy="750570"/>
        </p:xfrm>
        <a:graphic>
          <a:graphicData uri="http://schemas.openxmlformats.org/drawingml/2006/table">
            <a:tbl>
              <a:tblPr>
                <a:tableStyleId>{5C22544A-7EE6-4342-B048-85BDC9FD1C3A}</a:tableStyleId>
              </a:tblPr>
              <a:tblGrid>
                <a:gridCol w="2526756">
                  <a:extLst>
                    <a:ext uri="{9D8B030D-6E8A-4147-A177-3AD203B41FA5}">
                      <a16:colId xmlns:a16="http://schemas.microsoft.com/office/drawing/2014/main" val="1310458461"/>
                    </a:ext>
                  </a:extLst>
                </a:gridCol>
                <a:gridCol w="842252">
                  <a:extLst>
                    <a:ext uri="{9D8B030D-6E8A-4147-A177-3AD203B41FA5}">
                      <a16:colId xmlns:a16="http://schemas.microsoft.com/office/drawing/2014/main" val="4190965926"/>
                    </a:ext>
                  </a:extLst>
                </a:gridCol>
                <a:gridCol w="1263378">
                  <a:extLst>
                    <a:ext uri="{9D8B030D-6E8A-4147-A177-3AD203B41FA5}">
                      <a16:colId xmlns:a16="http://schemas.microsoft.com/office/drawing/2014/main" val="4138461039"/>
                    </a:ext>
                  </a:extLst>
                </a:gridCol>
              </a:tblGrid>
              <a:tr h="184150">
                <a:tc gridSpan="2">
                  <a:txBody>
                    <a:bodyPr/>
                    <a:lstStyle/>
                    <a:p>
                      <a:pPr algn="l" fontAlgn="b"/>
                      <a:r>
                        <a:rPr lang="es-ES" sz="1600" b="0" u="none" strike="noStrike" dirty="0">
                          <a:effectLst/>
                        </a:rPr>
                        <a:t>Mean Absolute Error (MAE): 80421.78</a:t>
                      </a:r>
                      <a:endParaRPr lang="es-E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9407014"/>
                  </a:ext>
                </a:extLst>
              </a:tr>
              <a:tr h="184150">
                <a:tc gridSpan="3">
                  <a:txBody>
                    <a:bodyPr/>
                    <a:lstStyle/>
                    <a:p>
                      <a:pPr algn="l" fontAlgn="b"/>
                      <a:r>
                        <a:rPr lang="en-US" sz="1600" b="0" u="none" strike="noStrike">
                          <a:effectLst/>
                        </a:rPr>
                        <a:t>Mean Squared Error (MSE): 12838451395.85</a:t>
                      </a:r>
                      <a:endParaRPr lang="en-US" sz="16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132087"/>
                  </a:ext>
                </a:extLst>
              </a:tr>
              <a:tr h="184150">
                <a:tc>
                  <a:txBody>
                    <a:bodyPr/>
                    <a:lstStyle/>
                    <a:p>
                      <a:pPr algn="l" fontAlgn="b"/>
                      <a:r>
                        <a:rPr lang="en-IN" sz="1600" b="0" u="none" strike="noStrike">
                          <a:effectLst/>
                        </a:rPr>
                        <a:t>R-squared (R²): 0.8962</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6775808"/>
                  </a:ext>
                </a:extLst>
              </a:tr>
            </a:tbl>
          </a:graphicData>
        </a:graphic>
      </p:graphicFrame>
      <p:sp>
        <p:nvSpPr>
          <p:cNvPr id="9" name="TextBox 8">
            <a:extLst>
              <a:ext uri="{FF2B5EF4-FFF2-40B4-BE49-F238E27FC236}">
                <a16:creationId xmlns:a16="http://schemas.microsoft.com/office/drawing/2014/main" id="{758167F6-CE65-81A2-04E2-F8B266ED2AFB}"/>
              </a:ext>
            </a:extLst>
          </p:cNvPr>
          <p:cNvSpPr txBox="1"/>
          <p:nvPr/>
        </p:nvSpPr>
        <p:spPr>
          <a:xfrm>
            <a:off x="845386" y="4212558"/>
            <a:ext cx="9868260" cy="2585323"/>
          </a:xfrm>
          <a:prstGeom prst="rect">
            <a:avLst/>
          </a:prstGeom>
          <a:noFill/>
        </p:spPr>
        <p:txBody>
          <a:bodyPr wrap="square">
            <a:spAutoFit/>
          </a:bodyPr>
          <a:lstStyle/>
          <a:p>
            <a:pPr algn="just"/>
            <a:r>
              <a:rPr lang="en-US" b="1" dirty="0"/>
              <a:t>Step 13: </a:t>
            </a:r>
            <a:r>
              <a:rPr lang="en-US" dirty="0"/>
              <a:t>Comparative analysis is carried out to find the best model </a:t>
            </a:r>
          </a:p>
          <a:p>
            <a:pPr marL="285750" indent="-285750" algn="just">
              <a:buFont typeface="Wingdings" panose="05000000000000000000" pitchFamily="2" charset="2"/>
              <a:buChar char="v"/>
            </a:pPr>
            <a:r>
              <a:rPr lang="en-US" dirty="0"/>
              <a:t>In Comparative results of metrics among models, </a:t>
            </a:r>
            <a:r>
              <a:rPr lang="en-US" dirty="0" err="1"/>
              <a:t>RF_model</a:t>
            </a:r>
            <a:r>
              <a:rPr lang="en-US" dirty="0"/>
              <a:t> provides better performance than others.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graphicFrame>
        <p:nvGraphicFramePr>
          <p:cNvPr id="13" name="Table 12">
            <a:extLst>
              <a:ext uri="{FF2B5EF4-FFF2-40B4-BE49-F238E27FC236}">
                <a16:creationId xmlns:a16="http://schemas.microsoft.com/office/drawing/2014/main" id="{C3E866F2-CC16-669A-D565-452B657F8469}"/>
              </a:ext>
            </a:extLst>
          </p:cNvPr>
          <p:cNvGraphicFramePr>
            <a:graphicFrameLocks noGrp="1"/>
          </p:cNvGraphicFramePr>
          <p:nvPr>
            <p:extLst>
              <p:ext uri="{D42A27DB-BD31-4B8C-83A1-F6EECF244321}">
                <p14:modId xmlns:p14="http://schemas.microsoft.com/office/powerpoint/2010/main" val="3965938156"/>
              </p:ext>
            </p:extLst>
          </p:nvPr>
        </p:nvGraphicFramePr>
        <p:xfrm>
          <a:off x="2829292" y="5184186"/>
          <a:ext cx="5115808" cy="1250950"/>
        </p:xfrm>
        <a:graphic>
          <a:graphicData uri="http://schemas.openxmlformats.org/drawingml/2006/table">
            <a:tbl>
              <a:tblPr>
                <a:tableStyleId>{5C22544A-7EE6-4342-B048-85BDC9FD1C3A}</a:tableStyleId>
              </a:tblPr>
              <a:tblGrid>
                <a:gridCol w="1161668">
                  <a:extLst>
                    <a:ext uri="{9D8B030D-6E8A-4147-A177-3AD203B41FA5}">
                      <a16:colId xmlns:a16="http://schemas.microsoft.com/office/drawing/2014/main" val="2247278739"/>
                    </a:ext>
                  </a:extLst>
                </a:gridCol>
                <a:gridCol w="1273367">
                  <a:extLst>
                    <a:ext uri="{9D8B030D-6E8A-4147-A177-3AD203B41FA5}">
                      <a16:colId xmlns:a16="http://schemas.microsoft.com/office/drawing/2014/main" val="2257359907"/>
                    </a:ext>
                  </a:extLst>
                </a:gridCol>
                <a:gridCol w="1876541">
                  <a:extLst>
                    <a:ext uri="{9D8B030D-6E8A-4147-A177-3AD203B41FA5}">
                      <a16:colId xmlns:a16="http://schemas.microsoft.com/office/drawing/2014/main" val="3023258103"/>
                    </a:ext>
                  </a:extLst>
                </a:gridCol>
                <a:gridCol w="804232">
                  <a:extLst>
                    <a:ext uri="{9D8B030D-6E8A-4147-A177-3AD203B41FA5}">
                      <a16:colId xmlns:a16="http://schemas.microsoft.com/office/drawing/2014/main" val="1390723662"/>
                    </a:ext>
                  </a:extLst>
                </a:gridCol>
              </a:tblGrid>
              <a:tr h="184150">
                <a:tc>
                  <a:txBody>
                    <a:bodyPr/>
                    <a:lstStyle/>
                    <a:p>
                      <a:pPr algn="ctr"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MAE</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MSE</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R²</a:t>
                      </a:r>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97469955"/>
                  </a:ext>
                </a:extLst>
              </a:tr>
              <a:tr h="184150">
                <a:tc>
                  <a:txBody>
                    <a:bodyPr/>
                    <a:lstStyle/>
                    <a:p>
                      <a:pPr algn="ctr" fontAlgn="b"/>
                      <a:r>
                        <a:rPr lang="en-IN" sz="1600" b="1" u="none" strike="noStrike">
                          <a:effectLst/>
                        </a:rPr>
                        <a:t>LR_model</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118126.97</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25817469185.20</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0.791</a:t>
                      </a:r>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8871065"/>
                  </a:ext>
                </a:extLst>
              </a:tr>
              <a:tr h="184150">
                <a:tc>
                  <a:txBody>
                    <a:bodyPr/>
                    <a:lstStyle/>
                    <a:p>
                      <a:pPr algn="ctr" fontAlgn="b"/>
                      <a:r>
                        <a:rPr lang="en-IN" sz="1600" b="1" u="none" strike="noStrike">
                          <a:effectLst/>
                        </a:rPr>
                        <a:t>DT_model</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91754.89</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21767094604.03</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0.824</a:t>
                      </a:r>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4267228"/>
                  </a:ext>
                </a:extLst>
              </a:tr>
              <a:tr h="184150">
                <a:tc>
                  <a:txBody>
                    <a:bodyPr/>
                    <a:lstStyle/>
                    <a:p>
                      <a:pPr algn="ctr" fontAlgn="b"/>
                      <a:r>
                        <a:rPr lang="en-IN" sz="1600" b="1" u="none" strike="noStrike">
                          <a:effectLst/>
                        </a:rPr>
                        <a:t>RF_model</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70057.08</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11277480252.21</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0.909</a:t>
                      </a:r>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7106680"/>
                  </a:ext>
                </a:extLst>
              </a:tr>
              <a:tr h="184150">
                <a:tc>
                  <a:txBody>
                    <a:bodyPr/>
                    <a:lstStyle/>
                    <a:p>
                      <a:pPr algn="ctr" fontAlgn="b"/>
                      <a:r>
                        <a:rPr lang="en-IN" sz="1600" b="1" u="none" strike="noStrike">
                          <a:effectLst/>
                        </a:rPr>
                        <a:t>GB_model</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80421.78</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12838451395.85</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0.896</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7889397"/>
                  </a:ext>
                </a:extLst>
              </a:tr>
            </a:tbl>
          </a:graphicData>
        </a:graphic>
      </p:graphicFrame>
    </p:spTree>
    <p:extLst>
      <p:ext uri="{BB962C8B-B14F-4D97-AF65-F5344CB8AC3E}">
        <p14:creationId xmlns:p14="http://schemas.microsoft.com/office/powerpoint/2010/main" val="36678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F6091-E66B-4BBB-3632-73348E1D36A1}"/>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FB9FDBD-8FD8-3817-D097-7C871205A0CB}"/>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1FB9FDBD-8FD8-3817-D097-7C871205A0CB}"/>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D09A3D35-55D2-9D1C-A1C9-32670FB88030}"/>
              </a:ext>
            </a:extLst>
          </p:cNvPr>
          <p:cNvSpPr txBox="1"/>
          <p:nvPr/>
        </p:nvSpPr>
        <p:spPr>
          <a:xfrm>
            <a:off x="744998" y="463972"/>
            <a:ext cx="11131927" cy="6186309"/>
          </a:xfrm>
          <a:prstGeom prst="rect">
            <a:avLst/>
          </a:prstGeom>
          <a:noFill/>
        </p:spPr>
        <p:txBody>
          <a:bodyPr wrap="square">
            <a:spAutoFit/>
          </a:bodyPr>
          <a:lstStyle/>
          <a:p>
            <a:pPr algn="just"/>
            <a:r>
              <a:rPr lang="en-US" b="1" dirty="0"/>
              <a:t>Step 14: </a:t>
            </a:r>
            <a:r>
              <a:rPr lang="en-US" dirty="0"/>
              <a:t>Hyper Parameters tuning with DT model</a:t>
            </a:r>
          </a:p>
          <a:p>
            <a:pPr marL="285750" indent="-285750" algn="just">
              <a:buFont typeface="Wingdings" panose="05000000000000000000" pitchFamily="2" charset="2"/>
              <a:buChar char="v"/>
            </a:pPr>
            <a:r>
              <a:rPr lang="en-US" dirty="0"/>
              <a:t>Using Grid Search technique, the main hyperparameters (</a:t>
            </a:r>
            <a:r>
              <a:rPr lang="en-IN" b="0" dirty="0" err="1">
                <a:effectLst/>
                <a:latin typeface="+mj-lt"/>
              </a:rPr>
              <a:t>max_depth</a:t>
            </a:r>
            <a:r>
              <a:rPr lang="en-IN" b="0" dirty="0">
                <a:effectLst/>
                <a:latin typeface="+mj-lt"/>
              </a:rPr>
              <a:t>, </a:t>
            </a:r>
            <a:r>
              <a:rPr lang="en-IN" b="0" dirty="0" err="1">
                <a:effectLst/>
                <a:latin typeface="+mj-lt"/>
              </a:rPr>
              <a:t>min_samples_split</a:t>
            </a:r>
            <a:r>
              <a:rPr lang="en-IN" b="0" dirty="0">
                <a:effectLst/>
                <a:latin typeface="+mj-lt"/>
              </a:rPr>
              <a:t>, </a:t>
            </a:r>
            <a:r>
              <a:rPr lang="en-IN" b="0" dirty="0" err="1">
                <a:effectLst/>
                <a:latin typeface="+mj-lt"/>
              </a:rPr>
              <a:t>min_samples_leaf</a:t>
            </a:r>
            <a:r>
              <a:rPr lang="en-IN" dirty="0">
                <a:latin typeface="+mj-lt"/>
              </a:rPr>
              <a:t>)</a:t>
            </a:r>
            <a:r>
              <a:rPr lang="en-IN" dirty="0">
                <a:solidFill>
                  <a:srgbClr val="CCCCCC"/>
                </a:solidFill>
                <a:latin typeface="Consolas" panose="020B0609020204030204" pitchFamily="49" charset="0"/>
              </a:rPr>
              <a:t> </a:t>
            </a:r>
            <a:r>
              <a:rPr lang="en-US" dirty="0"/>
              <a:t>are tuned.</a:t>
            </a:r>
          </a:p>
          <a:p>
            <a:pPr marL="285750" indent="-285750">
              <a:buFont typeface="Wingdings" panose="05000000000000000000" pitchFamily="2" charset="2"/>
              <a:buChar char="v"/>
            </a:pPr>
            <a:r>
              <a:rPr lang="en-US" dirty="0"/>
              <a:t>Assign ranges for each parameters:  </a:t>
            </a:r>
            <a:r>
              <a:rPr lang="en-IN" b="0" dirty="0">
                <a:solidFill>
                  <a:srgbClr val="9CDCFE"/>
                </a:solidFill>
                <a:effectLst/>
                <a:latin typeface="Consolas" panose="020B0609020204030204" pitchFamily="49" charset="0"/>
              </a:rPr>
              <a:t>pa</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    </a:t>
            </a:r>
            <a:r>
              <a:rPr lang="en-IN" b="0" dirty="0">
                <a:effectLst/>
                <a:latin typeface="+mj-lt"/>
              </a:rPr>
              <a:t>'</a:t>
            </a:r>
            <a:r>
              <a:rPr lang="en-IN" b="0" dirty="0" err="1">
                <a:effectLst/>
                <a:latin typeface="+mj-lt"/>
              </a:rPr>
              <a:t>max_depth</a:t>
            </a:r>
            <a:r>
              <a:rPr lang="en-IN" b="0" dirty="0">
                <a:effectLst/>
                <a:latin typeface="+mj-lt"/>
              </a:rPr>
              <a:t>': [3, 5, 10, 20],</a:t>
            </a:r>
          </a:p>
          <a:p>
            <a:r>
              <a:rPr lang="en-IN" b="0" dirty="0">
                <a:effectLst/>
                <a:latin typeface="+mj-lt"/>
              </a:rPr>
              <a:t>   	 '</a:t>
            </a:r>
            <a:r>
              <a:rPr lang="en-IN" b="0" dirty="0" err="1">
                <a:effectLst/>
                <a:latin typeface="+mj-lt"/>
              </a:rPr>
              <a:t>min_samples_split</a:t>
            </a:r>
            <a:r>
              <a:rPr lang="en-IN" b="0" dirty="0">
                <a:effectLst/>
                <a:latin typeface="+mj-lt"/>
              </a:rPr>
              <a:t>': [2, 5, 10],</a:t>
            </a:r>
          </a:p>
          <a:p>
            <a:r>
              <a:rPr lang="en-IN" b="0" dirty="0">
                <a:effectLst/>
                <a:latin typeface="+mj-lt"/>
              </a:rPr>
              <a:t>  	  '</a:t>
            </a:r>
            <a:r>
              <a:rPr lang="en-IN" b="0" dirty="0" err="1">
                <a:effectLst/>
                <a:latin typeface="+mj-lt"/>
              </a:rPr>
              <a:t>min_samples_leaf</a:t>
            </a:r>
            <a:r>
              <a:rPr lang="en-IN" b="0" dirty="0">
                <a:effectLst/>
                <a:latin typeface="+mj-lt"/>
              </a:rPr>
              <a:t>': [1, 2, 4]</a:t>
            </a:r>
          </a:p>
          <a:p>
            <a:pPr marL="285750" indent="-285750">
              <a:buFont typeface="Wingdings" panose="05000000000000000000" pitchFamily="2" charset="2"/>
              <a:buChar char="v"/>
            </a:pPr>
            <a:r>
              <a:rPr lang="en-IN" dirty="0">
                <a:latin typeface="+mj-lt"/>
              </a:rPr>
              <a:t>Obtain  best h</a:t>
            </a:r>
            <a:r>
              <a:rPr lang="en-IN" b="0" i="0" dirty="0">
                <a:effectLst/>
                <a:latin typeface="+mj-lt"/>
              </a:rPr>
              <a:t>yperparameters: ({'</a:t>
            </a:r>
            <a:r>
              <a:rPr lang="en-IN" b="0" i="0" dirty="0" err="1">
                <a:effectLst/>
                <a:latin typeface="+mj-lt"/>
              </a:rPr>
              <a:t>max_depth</a:t>
            </a:r>
            <a:r>
              <a:rPr lang="en-IN" b="0" i="0" dirty="0">
                <a:effectLst/>
                <a:latin typeface="+mj-lt"/>
              </a:rPr>
              <a:t>': 20, '</a:t>
            </a:r>
            <a:r>
              <a:rPr lang="en-IN" b="0" i="0" dirty="0" err="1">
                <a:effectLst/>
                <a:latin typeface="+mj-lt"/>
              </a:rPr>
              <a:t>min_samples_leaf</a:t>
            </a:r>
            <a:r>
              <a:rPr lang="en-IN" b="0" i="0" dirty="0">
                <a:effectLst/>
                <a:latin typeface="+mj-lt"/>
              </a:rPr>
              <a:t>': 4, '</a:t>
            </a:r>
            <a:r>
              <a:rPr lang="en-IN" b="0" i="0" dirty="0" err="1">
                <a:effectLst/>
                <a:latin typeface="+mj-lt"/>
              </a:rPr>
              <a:t>min_samples_split</a:t>
            </a:r>
            <a:r>
              <a:rPr lang="en-IN" b="0" i="0" dirty="0">
                <a:effectLst/>
                <a:latin typeface="+mj-lt"/>
              </a:rPr>
              <a:t>': 2})</a:t>
            </a:r>
            <a:endParaRPr lang="en-IN" b="0" dirty="0">
              <a:effectLst/>
              <a:latin typeface="+mj-lt"/>
            </a:endParaRPr>
          </a:p>
          <a:p>
            <a:pPr marL="285750" indent="-285750">
              <a:buFont typeface="Wingdings" panose="05000000000000000000" pitchFamily="2" charset="2"/>
              <a:buChar char="v"/>
            </a:pPr>
            <a:r>
              <a:rPr lang="en-US" dirty="0"/>
              <a:t>Evaluate the results of MSE and </a:t>
            </a:r>
            <a:r>
              <a:rPr lang="en-IN" sz="1800" b="1" u="none" strike="noStrike" dirty="0">
                <a:effectLst/>
              </a:rPr>
              <a:t>R²</a:t>
            </a:r>
            <a:endParaRPr lang="en-IN" sz="1800" b="1" i="0" u="none" strike="noStrike" dirty="0">
              <a:solidFill>
                <a:srgbClr val="000000"/>
              </a:solidFill>
              <a:effectLst/>
              <a:latin typeface="Calibri" panose="020F0502020204030204" pitchFamily="34" charset="0"/>
            </a:endParaRPr>
          </a:p>
          <a:p>
            <a:r>
              <a:rPr lang="en-US" dirty="0"/>
              <a:t>            </a:t>
            </a:r>
          </a:p>
          <a:p>
            <a:endParaRPr lang="en-US" dirty="0"/>
          </a:p>
          <a:p>
            <a:pPr algn="just"/>
            <a:r>
              <a:rPr lang="en-US" b="1" dirty="0"/>
              <a:t>Step 15: </a:t>
            </a:r>
            <a:r>
              <a:rPr lang="en-US" dirty="0"/>
              <a:t>Hyper Parameters tuning with RF model</a:t>
            </a:r>
          </a:p>
          <a:p>
            <a:pPr marL="285750" indent="-285750" algn="just">
              <a:buFont typeface="Wingdings" panose="05000000000000000000" pitchFamily="2" charset="2"/>
              <a:buChar char="v"/>
            </a:pPr>
            <a:r>
              <a:rPr lang="en-US" dirty="0"/>
              <a:t>Using Random Search technique, the main hyperparameters (</a:t>
            </a:r>
            <a:r>
              <a:rPr lang="en-IN" b="0" dirty="0" err="1">
                <a:effectLst/>
                <a:latin typeface="+mj-lt"/>
              </a:rPr>
              <a:t>n_estimators</a:t>
            </a:r>
            <a:r>
              <a:rPr lang="en-IN" b="0" dirty="0">
                <a:effectLst/>
                <a:latin typeface="+mj-lt"/>
              </a:rPr>
              <a:t>, </a:t>
            </a:r>
            <a:r>
              <a:rPr lang="en-IN" b="0" dirty="0" err="1">
                <a:effectLst/>
                <a:latin typeface="+mj-lt"/>
              </a:rPr>
              <a:t>max_depth</a:t>
            </a:r>
            <a:r>
              <a:rPr lang="en-IN" b="0" dirty="0">
                <a:effectLst/>
                <a:latin typeface="+mj-lt"/>
              </a:rPr>
              <a:t>, </a:t>
            </a:r>
            <a:r>
              <a:rPr lang="en-IN" b="0" dirty="0" err="1">
                <a:effectLst/>
                <a:latin typeface="+mj-lt"/>
              </a:rPr>
              <a:t>min_samples_split</a:t>
            </a:r>
            <a:r>
              <a:rPr lang="en-IN" b="0" dirty="0">
                <a:effectLst/>
                <a:latin typeface="+mj-lt"/>
              </a:rPr>
              <a:t>, </a:t>
            </a:r>
            <a:r>
              <a:rPr lang="en-IN" b="0" dirty="0" err="1">
                <a:effectLst/>
                <a:latin typeface="+mj-lt"/>
              </a:rPr>
              <a:t>min_samples_leaf</a:t>
            </a:r>
            <a:r>
              <a:rPr lang="en-IN" dirty="0">
                <a:latin typeface="+mj-lt"/>
              </a:rPr>
              <a:t>) </a:t>
            </a:r>
            <a:r>
              <a:rPr lang="en-US" dirty="0">
                <a:latin typeface="+mj-lt"/>
              </a:rPr>
              <a:t>are tuned.</a:t>
            </a:r>
          </a:p>
          <a:p>
            <a:r>
              <a:rPr lang="en-US" dirty="0">
                <a:latin typeface="+mj-lt"/>
              </a:rPr>
              <a:t>Assign ranges for each parameters: </a:t>
            </a:r>
            <a:endParaRPr lang="en-IN" b="0" dirty="0">
              <a:effectLst/>
              <a:latin typeface="+mj-lt"/>
            </a:endParaRPr>
          </a:p>
          <a:p>
            <a:r>
              <a:rPr lang="en-IN" b="0" dirty="0">
                <a:effectLst/>
                <a:latin typeface="+mj-lt"/>
              </a:rPr>
              <a:t>    '</a:t>
            </a:r>
            <a:r>
              <a:rPr lang="en-IN" b="0" dirty="0" err="1">
                <a:effectLst/>
                <a:latin typeface="+mj-lt"/>
              </a:rPr>
              <a:t>n_estimators</a:t>
            </a:r>
            <a:r>
              <a:rPr lang="en-IN" b="0" dirty="0">
                <a:effectLst/>
                <a:latin typeface="+mj-lt"/>
              </a:rPr>
              <a:t>': [50, 100, 200],</a:t>
            </a:r>
          </a:p>
          <a:p>
            <a:r>
              <a:rPr lang="en-IN" b="0" dirty="0">
                <a:effectLst/>
                <a:latin typeface="+mj-lt"/>
              </a:rPr>
              <a:t>    '</a:t>
            </a:r>
            <a:r>
              <a:rPr lang="en-IN" b="0" dirty="0" err="1">
                <a:effectLst/>
                <a:latin typeface="+mj-lt"/>
              </a:rPr>
              <a:t>max_depth</a:t>
            </a:r>
            <a:r>
              <a:rPr lang="en-IN" b="0" dirty="0">
                <a:effectLst/>
                <a:latin typeface="+mj-lt"/>
              </a:rPr>
              <a:t>': [None, 10, 20, 30],</a:t>
            </a:r>
          </a:p>
          <a:p>
            <a:r>
              <a:rPr lang="en-IN" b="0" dirty="0">
                <a:effectLst/>
                <a:latin typeface="+mj-lt"/>
              </a:rPr>
              <a:t>    '</a:t>
            </a:r>
            <a:r>
              <a:rPr lang="en-IN" b="0" dirty="0" err="1">
                <a:effectLst/>
                <a:latin typeface="+mj-lt"/>
              </a:rPr>
              <a:t>min_samples_split</a:t>
            </a:r>
            <a:r>
              <a:rPr lang="en-IN" b="0" dirty="0">
                <a:effectLst/>
                <a:latin typeface="+mj-lt"/>
              </a:rPr>
              <a:t>': [2, 5, 10],</a:t>
            </a:r>
          </a:p>
          <a:p>
            <a:r>
              <a:rPr lang="en-IN" b="0" dirty="0">
                <a:effectLst/>
                <a:latin typeface="+mj-lt"/>
              </a:rPr>
              <a:t>    '</a:t>
            </a:r>
            <a:r>
              <a:rPr lang="en-IN" b="0" dirty="0" err="1">
                <a:effectLst/>
                <a:latin typeface="+mj-lt"/>
              </a:rPr>
              <a:t>min_samples_leaf</a:t>
            </a:r>
            <a:r>
              <a:rPr lang="en-IN" b="0" dirty="0">
                <a:effectLst/>
                <a:latin typeface="+mj-lt"/>
              </a:rPr>
              <a:t>': [1, 2, 4]</a:t>
            </a:r>
          </a:p>
          <a:p>
            <a:pPr marL="285750" indent="-285750">
              <a:buFont typeface="Wingdings" panose="05000000000000000000" pitchFamily="2" charset="2"/>
              <a:buChar char="v"/>
            </a:pPr>
            <a:r>
              <a:rPr lang="en-IN" b="0" i="0" dirty="0">
                <a:effectLst/>
                <a:latin typeface="+mj-lt"/>
              </a:rPr>
              <a:t>Obtain best hyperparameters: {'</a:t>
            </a:r>
            <a:r>
              <a:rPr lang="en-IN" b="0" i="0" dirty="0" err="1">
                <a:effectLst/>
                <a:latin typeface="+mj-lt"/>
              </a:rPr>
              <a:t>n_estimators</a:t>
            </a:r>
            <a:r>
              <a:rPr lang="en-IN" b="0" i="0" dirty="0">
                <a:effectLst/>
                <a:latin typeface="+mj-lt"/>
              </a:rPr>
              <a:t>': 200, '</a:t>
            </a:r>
            <a:r>
              <a:rPr lang="en-IN" b="0" i="0" dirty="0" err="1">
                <a:effectLst/>
                <a:latin typeface="+mj-lt"/>
              </a:rPr>
              <a:t>min_samples_split</a:t>
            </a:r>
            <a:r>
              <a:rPr lang="en-IN" b="0" i="0" dirty="0">
                <a:effectLst/>
                <a:latin typeface="+mj-lt"/>
              </a:rPr>
              <a:t>': 2, '</a:t>
            </a:r>
            <a:r>
              <a:rPr lang="en-IN" b="0" i="0" dirty="0" err="1">
                <a:effectLst/>
                <a:latin typeface="+mj-lt"/>
              </a:rPr>
              <a:t>min_samples_leaf</a:t>
            </a:r>
            <a:r>
              <a:rPr lang="en-IN" b="0" i="0" dirty="0">
                <a:effectLst/>
                <a:latin typeface="+mj-lt"/>
              </a:rPr>
              <a:t>': 1, '</a:t>
            </a:r>
            <a:r>
              <a:rPr lang="en-IN" b="0" i="0" dirty="0" err="1">
                <a:effectLst/>
                <a:latin typeface="+mj-lt"/>
              </a:rPr>
              <a:t>max_depth</a:t>
            </a:r>
            <a:r>
              <a:rPr lang="en-IN" b="0" i="0" dirty="0">
                <a:effectLst/>
                <a:latin typeface="+mj-lt"/>
              </a:rPr>
              <a:t>': 30}</a:t>
            </a:r>
            <a:endParaRPr lang="en-IN" b="0" dirty="0">
              <a:effectLst/>
              <a:latin typeface="+mj-lt"/>
            </a:endParaRPr>
          </a:p>
          <a:p>
            <a:pPr marL="285750" indent="-285750">
              <a:buFont typeface="Wingdings" panose="05000000000000000000" pitchFamily="2" charset="2"/>
              <a:buChar char="v"/>
            </a:pPr>
            <a:r>
              <a:rPr lang="en-US" dirty="0"/>
              <a:t>Evaluate the results of MSE and </a:t>
            </a:r>
            <a:r>
              <a:rPr lang="en-IN" sz="1800" b="1" u="none" strike="noStrike" dirty="0">
                <a:effectLst/>
              </a:rPr>
              <a:t>R²</a:t>
            </a:r>
            <a:endParaRPr lang="en-US" dirty="0"/>
          </a:p>
        </p:txBody>
      </p:sp>
      <p:sp>
        <p:nvSpPr>
          <p:cNvPr id="2" name="TextBox 1">
            <a:extLst>
              <a:ext uri="{FF2B5EF4-FFF2-40B4-BE49-F238E27FC236}">
                <a16:creationId xmlns:a16="http://schemas.microsoft.com/office/drawing/2014/main" id="{B2B4126E-1FCD-28F0-BB1F-BB8C13428B49}"/>
              </a:ext>
            </a:extLst>
          </p:cNvPr>
          <p:cNvSpPr txBox="1"/>
          <p:nvPr/>
        </p:nvSpPr>
        <p:spPr>
          <a:xfrm>
            <a:off x="678577" y="27175"/>
            <a:ext cx="5845513" cy="461665"/>
          </a:xfrm>
          <a:prstGeom prst="rect">
            <a:avLst/>
          </a:prstGeom>
          <a:noFill/>
        </p:spPr>
        <p:txBody>
          <a:bodyPr wrap="square">
            <a:spAutoFit/>
          </a:bodyPr>
          <a:lstStyle/>
          <a:p>
            <a:r>
              <a:rPr lang="en-US" sz="2400" b="1" dirty="0">
                <a:solidFill>
                  <a:srgbClr val="FF0000"/>
                </a:solidFill>
              </a:rPr>
              <a:t>Model Development and Results of Metrics</a:t>
            </a:r>
            <a:endParaRPr lang="en-IN" sz="2400" dirty="0"/>
          </a:p>
        </p:txBody>
      </p:sp>
      <p:graphicFrame>
        <p:nvGraphicFramePr>
          <p:cNvPr id="3" name="Table 2">
            <a:extLst>
              <a:ext uri="{FF2B5EF4-FFF2-40B4-BE49-F238E27FC236}">
                <a16:creationId xmlns:a16="http://schemas.microsoft.com/office/drawing/2014/main" id="{B6C9BE14-B0E9-7AA6-3F6E-D24E964DAFB7}"/>
              </a:ext>
            </a:extLst>
          </p:cNvPr>
          <p:cNvGraphicFramePr>
            <a:graphicFrameLocks noGrp="1"/>
          </p:cNvGraphicFramePr>
          <p:nvPr>
            <p:extLst>
              <p:ext uri="{D42A27DB-BD31-4B8C-83A1-F6EECF244321}">
                <p14:modId xmlns:p14="http://schemas.microsoft.com/office/powerpoint/2010/main" val="3739526614"/>
              </p:ext>
            </p:extLst>
          </p:nvPr>
        </p:nvGraphicFramePr>
        <p:xfrm>
          <a:off x="4767859" y="2928620"/>
          <a:ext cx="2872804" cy="500380"/>
        </p:xfrm>
        <a:graphic>
          <a:graphicData uri="http://schemas.openxmlformats.org/drawingml/2006/table">
            <a:tbl>
              <a:tblPr>
                <a:tableStyleId>{5C22544A-7EE6-4342-B048-85BDC9FD1C3A}</a:tableStyleId>
              </a:tblPr>
              <a:tblGrid>
                <a:gridCol w="1068950">
                  <a:extLst>
                    <a:ext uri="{9D8B030D-6E8A-4147-A177-3AD203B41FA5}">
                      <a16:colId xmlns:a16="http://schemas.microsoft.com/office/drawing/2014/main" val="349850835"/>
                    </a:ext>
                  </a:extLst>
                </a:gridCol>
                <a:gridCol w="1803854">
                  <a:extLst>
                    <a:ext uri="{9D8B030D-6E8A-4147-A177-3AD203B41FA5}">
                      <a16:colId xmlns:a16="http://schemas.microsoft.com/office/drawing/2014/main" val="2983714382"/>
                    </a:ext>
                  </a:extLst>
                </a:gridCol>
              </a:tblGrid>
              <a:tr h="184150">
                <a:tc>
                  <a:txBody>
                    <a:bodyPr/>
                    <a:lstStyle/>
                    <a:p>
                      <a:pPr algn="ctr" fontAlgn="b"/>
                      <a:r>
                        <a:rPr lang="en-IN" sz="1600" b="1" u="none" strike="noStrike" dirty="0">
                          <a:effectLst/>
                        </a:rPr>
                        <a:t>MSE: </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18624859699.82</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0185927"/>
                  </a:ext>
                </a:extLst>
              </a:tr>
              <a:tr h="184150">
                <a:tc>
                  <a:txBody>
                    <a:bodyPr/>
                    <a:lstStyle/>
                    <a:p>
                      <a:pPr algn="ctr" fontAlgn="b"/>
                      <a:r>
                        <a:rPr lang="en-IN" sz="1600" b="1" u="none" strike="noStrike">
                          <a:effectLst/>
                        </a:rPr>
                        <a:t>R²</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0.8494</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71818438"/>
                  </a:ext>
                </a:extLst>
              </a:tr>
            </a:tbl>
          </a:graphicData>
        </a:graphic>
      </p:graphicFrame>
      <p:graphicFrame>
        <p:nvGraphicFramePr>
          <p:cNvPr id="8" name="Table 7">
            <a:extLst>
              <a:ext uri="{FF2B5EF4-FFF2-40B4-BE49-F238E27FC236}">
                <a16:creationId xmlns:a16="http://schemas.microsoft.com/office/drawing/2014/main" id="{32D97326-A693-883A-EF81-94726D1990F3}"/>
              </a:ext>
            </a:extLst>
          </p:cNvPr>
          <p:cNvGraphicFramePr>
            <a:graphicFrameLocks noGrp="1"/>
          </p:cNvGraphicFramePr>
          <p:nvPr>
            <p:extLst>
              <p:ext uri="{D42A27DB-BD31-4B8C-83A1-F6EECF244321}">
                <p14:modId xmlns:p14="http://schemas.microsoft.com/office/powerpoint/2010/main" val="24664664"/>
              </p:ext>
            </p:extLst>
          </p:nvPr>
        </p:nvGraphicFramePr>
        <p:xfrm>
          <a:off x="5159607" y="6174769"/>
          <a:ext cx="2872804" cy="500380"/>
        </p:xfrm>
        <a:graphic>
          <a:graphicData uri="http://schemas.openxmlformats.org/drawingml/2006/table">
            <a:tbl>
              <a:tblPr>
                <a:tableStyleId>{5C22544A-7EE6-4342-B048-85BDC9FD1C3A}</a:tableStyleId>
              </a:tblPr>
              <a:tblGrid>
                <a:gridCol w="1068950">
                  <a:extLst>
                    <a:ext uri="{9D8B030D-6E8A-4147-A177-3AD203B41FA5}">
                      <a16:colId xmlns:a16="http://schemas.microsoft.com/office/drawing/2014/main" val="1691957462"/>
                    </a:ext>
                  </a:extLst>
                </a:gridCol>
                <a:gridCol w="1803854">
                  <a:extLst>
                    <a:ext uri="{9D8B030D-6E8A-4147-A177-3AD203B41FA5}">
                      <a16:colId xmlns:a16="http://schemas.microsoft.com/office/drawing/2014/main" val="147169274"/>
                    </a:ext>
                  </a:extLst>
                </a:gridCol>
              </a:tblGrid>
              <a:tr h="184150">
                <a:tc>
                  <a:txBody>
                    <a:bodyPr/>
                    <a:lstStyle/>
                    <a:p>
                      <a:pPr algn="ctr" fontAlgn="b"/>
                      <a:r>
                        <a:rPr lang="en-IN" sz="1600" b="1" u="none" strike="noStrike" dirty="0">
                          <a:effectLst/>
                        </a:rPr>
                        <a:t>MSE: </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a:effectLst/>
                        </a:rPr>
                        <a:t>11247912540.41</a:t>
                      </a:r>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079722"/>
                  </a:ext>
                </a:extLst>
              </a:tr>
              <a:tr h="184150">
                <a:tc>
                  <a:txBody>
                    <a:bodyPr/>
                    <a:lstStyle/>
                    <a:p>
                      <a:pPr algn="ctr" fontAlgn="b"/>
                      <a:r>
                        <a:rPr lang="en-IN" sz="1600" b="1" u="none" strike="noStrike">
                          <a:effectLst/>
                        </a:rPr>
                        <a:t>R²</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u="none" strike="noStrike" dirty="0">
                          <a:effectLst/>
                        </a:rPr>
                        <a:t>0.909</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6229730"/>
                  </a:ext>
                </a:extLst>
              </a:tr>
            </a:tbl>
          </a:graphicData>
        </a:graphic>
      </p:graphicFrame>
    </p:spTree>
    <p:extLst>
      <p:ext uri="{BB962C8B-B14F-4D97-AF65-F5344CB8AC3E}">
        <p14:creationId xmlns:p14="http://schemas.microsoft.com/office/powerpoint/2010/main" val="424751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173F8-C7A4-0521-DE7F-06D742374758}"/>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3ABF94-7141-59AF-2E3D-B42ABAD0E424}"/>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0A3ABF94-7141-59AF-2E3D-B42ABAD0E424}"/>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CEA0AB47-81B6-6892-4468-D69B1D4DCC34}"/>
              </a:ext>
            </a:extLst>
          </p:cNvPr>
          <p:cNvSpPr txBox="1"/>
          <p:nvPr/>
        </p:nvSpPr>
        <p:spPr>
          <a:xfrm>
            <a:off x="744998" y="463972"/>
            <a:ext cx="11131927" cy="1200329"/>
          </a:xfrm>
          <a:prstGeom prst="rect">
            <a:avLst/>
          </a:prstGeom>
          <a:noFill/>
        </p:spPr>
        <p:txBody>
          <a:bodyPr wrap="square">
            <a:spAutoFit/>
          </a:bodyPr>
          <a:lstStyle/>
          <a:p>
            <a:pPr algn="just"/>
            <a:r>
              <a:rPr lang="en-US" b="1" dirty="0"/>
              <a:t>Step 1: </a:t>
            </a:r>
            <a:r>
              <a:rPr lang="en-US" dirty="0"/>
              <a:t>Train the RF model with assigned features of X (</a:t>
            </a:r>
            <a:r>
              <a:rPr lang="en-US" dirty="0" err="1"/>
              <a:t>Fuel_Type</a:t>
            </a:r>
            <a:r>
              <a:rPr lang="en-US" dirty="0"/>
              <a:t>, </a:t>
            </a:r>
            <a:r>
              <a:rPr lang="en-US" dirty="0" err="1"/>
              <a:t>Km_Driven</a:t>
            </a:r>
            <a:r>
              <a:rPr lang="en-US" dirty="0"/>
              <a:t>, Transmission, </a:t>
            </a:r>
            <a:r>
              <a:rPr lang="en-US" dirty="0" err="1"/>
              <a:t>Model_Year</a:t>
            </a:r>
            <a:r>
              <a:rPr lang="en-US" dirty="0"/>
              <a:t>, </a:t>
            </a:r>
            <a:r>
              <a:rPr lang="en-US" dirty="0" err="1"/>
              <a:t>Mileage_kmpl</a:t>
            </a:r>
            <a:r>
              <a:rPr lang="en-US" dirty="0"/>
              <a:t>, </a:t>
            </a:r>
            <a:r>
              <a:rPr lang="en-US" dirty="0" err="1"/>
              <a:t>Engine_cc</a:t>
            </a:r>
            <a:r>
              <a:rPr lang="en-US" dirty="0"/>
              <a:t>, </a:t>
            </a:r>
            <a:r>
              <a:rPr lang="en-US" dirty="0" err="1"/>
              <a:t>MaxPower_bhp</a:t>
            </a:r>
            <a:r>
              <a:rPr lang="en-US" dirty="0"/>
              <a:t>, City) and y (</a:t>
            </a:r>
            <a:r>
              <a:rPr lang="en-US" dirty="0" err="1"/>
              <a:t>Price_Rupees</a:t>
            </a:r>
            <a:r>
              <a:rPr lang="en-US" dirty="0"/>
              <a:t>)</a:t>
            </a:r>
          </a:p>
          <a:p>
            <a:pPr algn="just"/>
            <a:endParaRPr lang="en-US" dirty="0"/>
          </a:p>
          <a:p>
            <a:pPr algn="just"/>
            <a:r>
              <a:rPr lang="en-US" b="1" dirty="0"/>
              <a:t>Step 2: </a:t>
            </a:r>
            <a:r>
              <a:rPr lang="en-US" dirty="0"/>
              <a:t>Trained RF model is saved as </a:t>
            </a:r>
            <a:r>
              <a:rPr lang="en-US" dirty="0">
                <a:latin typeface="+mj-lt"/>
              </a:rPr>
              <a:t>‘</a:t>
            </a:r>
            <a:r>
              <a:rPr lang="en-IN" b="0" dirty="0" err="1">
                <a:effectLst/>
                <a:latin typeface="+mj-lt"/>
              </a:rPr>
              <a:t>random_forest_model.pkl</a:t>
            </a:r>
            <a:r>
              <a:rPr lang="en-IN" dirty="0">
                <a:latin typeface="+mj-lt"/>
              </a:rPr>
              <a:t>’</a:t>
            </a:r>
          </a:p>
        </p:txBody>
      </p:sp>
      <p:sp>
        <p:nvSpPr>
          <p:cNvPr id="2" name="TextBox 1">
            <a:extLst>
              <a:ext uri="{FF2B5EF4-FFF2-40B4-BE49-F238E27FC236}">
                <a16:creationId xmlns:a16="http://schemas.microsoft.com/office/drawing/2014/main" id="{8404D72D-7EAC-C6E5-EFE2-D9718FC4084A}"/>
              </a:ext>
            </a:extLst>
          </p:cNvPr>
          <p:cNvSpPr txBox="1"/>
          <p:nvPr/>
        </p:nvSpPr>
        <p:spPr>
          <a:xfrm>
            <a:off x="678577" y="27175"/>
            <a:ext cx="6308819" cy="461665"/>
          </a:xfrm>
          <a:prstGeom prst="rect">
            <a:avLst/>
          </a:prstGeom>
          <a:noFill/>
        </p:spPr>
        <p:txBody>
          <a:bodyPr wrap="square">
            <a:spAutoFit/>
          </a:bodyPr>
          <a:lstStyle/>
          <a:p>
            <a:r>
              <a:rPr lang="en-US" sz="2400" b="1" dirty="0">
                <a:solidFill>
                  <a:srgbClr val="FF0000"/>
                </a:solidFill>
              </a:rPr>
              <a:t>Model Deployment with </a:t>
            </a:r>
            <a:r>
              <a:rPr lang="en-US" sz="2400" b="1" dirty="0" err="1">
                <a:solidFill>
                  <a:srgbClr val="FF0000"/>
                </a:solidFill>
              </a:rPr>
              <a:t>Streamlit</a:t>
            </a:r>
            <a:r>
              <a:rPr lang="en-US" sz="2400" b="1" dirty="0">
                <a:solidFill>
                  <a:srgbClr val="FF0000"/>
                </a:solidFill>
              </a:rPr>
              <a:t> Application</a:t>
            </a:r>
            <a:endParaRPr lang="en-IN" sz="2400" dirty="0"/>
          </a:p>
        </p:txBody>
      </p:sp>
      <p:pic>
        <p:nvPicPr>
          <p:cNvPr id="13" name="Picture 12">
            <a:extLst>
              <a:ext uri="{FF2B5EF4-FFF2-40B4-BE49-F238E27FC236}">
                <a16:creationId xmlns:a16="http://schemas.microsoft.com/office/drawing/2014/main" id="{9D574794-A84C-49C5-C894-434465B337D8}"/>
              </a:ext>
            </a:extLst>
          </p:cNvPr>
          <p:cNvPicPr>
            <a:picLocks noChangeAspect="1"/>
          </p:cNvPicPr>
          <p:nvPr/>
        </p:nvPicPr>
        <p:blipFill>
          <a:blip r:embed="rId4"/>
          <a:srcRect t="5409" r="27547" b="6765"/>
          <a:stretch/>
        </p:blipFill>
        <p:spPr>
          <a:xfrm>
            <a:off x="5451894" y="1664302"/>
            <a:ext cx="6590581" cy="4891774"/>
          </a:xfrm>
          <a:prstGeom prst="rect">
            <a:avLst/>
          </a:prstGeom>
        </p:spPr>
      </p:pic>
      <p:sp>
        <p:nvSpPr>
          <p:cNvPr id="15" name="TextBox 14">
            <a:extLst>
              <a:ext uri="{FF2B5EF4-FFF2-40B4-BE49-F238E27FC236}">
                <a16:creationId xmlns:a16="http://schemas.microsoft.com/office/drawing/2014/main" id="{F3D6EE35-6AF4-0B74-83AE-90445F6351E3}"/>
              </a:ext>
            </a:extLst>
          </p:cNvPr>
          <p:cNvSpPr txBox="1"/>
          <p:nvPr/>
        </p:nvSpPr>
        <p:spPr>
          <a:xfrm>
            <a:off x="770987" y="1689169"/>
            <a:ext cx="4577390" cy="4247317"/>
          </a:xfrm>
          <a:prstGeom prst="rect">
            <a:avLst/>
          </a:prstGeom>
          <a:noFill/>
        </p:spPr>
        <p:txBody>
          <a:bodyPr wrap="square">
            <a:spAutoFit/>
          </a:bodyPr>
          <a:lstStyle/>
          <a:p>
            <a:pPr algn="just"/>
            <a:r>
              <a:rPr lang="en-US" b="1" dirty="0">
                <a:latin typeface="+mj-lt"/>
              </a:rPr>
              <a:t>Step 3: </a:t>
            </a:r>
            <a:r>
              <a:rPr lang="en-US" dirty="0">
                <a:latin typeface="+mj-lt"/>
              </a:rPr>
              <a:t>Create a file “Streamlit_app.py” with following steps:</a:t>
            </a:r>
          </a:p>
          <a:p>
            <a:pPr marL="285750" indent="-285750" algn="just">
              <a:buFont typeface="Wingdings" panose="05000000000000000000" pitchFamily="2" charset="2"/>
              <a:buChar char="v"/>
            </a:pPr>
            <a:r>
              <a:rPr lang="en-US" dirty="0">
                <a:latin typeface="+mj-lt"/>
              </a:rPr>
              <a:t>Import libraries (</a:t>
            </a:r>
            <a:r>
              <a:rPr lang="en-US" dirty="0" err="1">
                <a:latin typeface="+mj-lt"/>
              </a:rPr>
              <a:t>streamlit</a:t>
            </a:r>
            <a:r>
              <a:rPr lang="en-US" dirty="0">
                <a:latin typeface="+mj-lt"/>
              </a:rPr>
              <a:t>, </a:t>
            </a:r>
            <a:r>
              <a:rPr lang="en-US" dirty="0" err="1">
                <a:latin typeface="+mj-lt"/>
              </a:rPr>
              <a:t>numpy</a:t>
            </a:r>
            <a:r>
              <a:rPr lang="en-US" dirty="0">
                <a:latin typeface="+mj-lt"/>
              </a:rPr>
              <a:t>, </a:t>
            </a:r>
            <a:r>
              <a:rPr lang="en-US" dirty="0" err="1">
                <a:latin typeface="+mj-lt"/>
              </a:rPr>
              <a:t>picle</a:t>
            </a:r>
            <a:r>
              <a:rPr lang="en-US" dirty="0">
                <a:latin typeface="+mj-lt"/>
              </a:rPr>
              <a:t>, </a:t>
            </a:r>
            <a:r>
              <a:rPr lang="en-US" dirty="0" err="1">
                <a:latin typeface="+mj-lt"/>
              </a:rPr>
              <a:t>joblib</a:t>
            </a:r>
            <a:r>
              <a:rPr lang="en-US" dirty="0">
                <a:latin typeface="+mj-lt"/>
              </a:rPr>
              <a:t>)</a:t>
            </a:r>
          </a:p>
          <a:p>
            <a:pPr marL="285750" indent="-285750" algn="just">
              <a:buFont typeface="Wingdings" panose="05000000000000000000" pitchFamily="2" charset="2"/>
              <a:buChar char="v"/>
            </a:pPr>
            <a:r>
              <a:rPr lang="en-US" dirty="0">
                <a:latin typeface="+mj-lt"/>
              </a:rPr>
              <a:t>Load the RF model file ‘</a:t>
            </a:r>
            <a:r>
              <a:rPr lang="en-IN" b="0" dirty="0" err="1">
                <a:effectLst/>
                <a:latin typeface="+mj-lt"/>
              </a:rPr>
              <a:t>random_forest_model.pkl</a:t>
            </a:r>
            <a:r>
              <a:rPr lang="en-IN" dirty="0">
                <a:latin typeface="+mj-lt"/>
              </a:rPr>
              <a:t>’</a:t>
            </a:r>
          </a:p>
          <a:p>
            <a:pPr marL="285750" indent="-285750" algn="just">
              <a:buFont typeface="Wingdings" panose="05000000000000000000" pitchFamily="2" charset="2"/>
              <a:buChar char="v"/>
            </a:pPr>
            <a:r>
              <a:rPr lang="en-US" dirty="0">
                <a:latin typeface="+mj-lt"/>
              </a:rPr>
              <a:t>Create Title of page with import of car images </a:t>
            </a:r>
          </a:p>
          <a:p>
            <a:pPr marL="285750" indent="-285750" algn="just">
              <a:buFont typeface="Wingdings" panose="05000000000000000000" pitchFamily="2" charset="2"/>
              <a:buChar char="v"/>
            </a:pPr>
            <a:r>
              <a:rPr lang="en-US" dirty="0">
                <a:latin typeface="+mj-lt"/>
              </a:rPr>
              <a:t>Configure side bar with user inputs of car features</a:t>
            </a:r>
          </a:p>
          <a:p>
            <a:pPr marL="285750" indent="-285750" algn="just">
              <a:buFont typeface="Wingdings" panose="05000000000000000000" pitchFamily="2" charset="2"/>
              <a:buChar char="v"/>
            </a:pPr>
            <a:r>
              <a:rPr lang="en-US" b="0" dirty="0">
                <a:effectLst/>
                <a:latin typeface="+mj-lt"/>
              </a:rPr>
              <a:t>Map categorical features to numeric values</a:t>
            </a:r>
          </a:p>
          <a:p>
            <a:pPr marL="285750" indent="-285750" algn="just">
              <a:buFont typeface="Wingdings" panose="05000000000000000000" pitchFamily="2" charset="2"/>
              <a:buChar char="v"/>
            </a:pPr>
            <a:r>
              <a:rPr lang="en-US" b="0" dirty="0">
                <a:effectLst/>
                <a:latin typeface="+mj-lt"/>
              </a:rPr>
              <a:t>Normalize the numeric inputs</a:t>
            </a:r>
          </a:p>
          <a:p>
            <a:pPr marL="285750" indent="-285750" algn="just">
              <a:buFont typeface="Wingdings" panose="05000000000000000000" pitchFamily="2" charset="2"/>
              <a:buChar char="v"/>
            </a:pPr>
            <a:r>
              <a:rPr lang="en-US" dirty="0">
                <a:latin typeface="+mj-lt"/>
              </a:rPr>
              <a:t>Create an array for input features </a:t>
            </a:r>
          </a:p>
          <a:p>
            <a:pPr marL="285750" indent="-285750" algn="just">
              <a:buFont typeface="Wingdings" panose="05000000000000000000" pitchFamily="2" charset="2"/>
              <a:buChar char="v"/>
            </a:pPr>
            <a:r>
              <a:rPr lang="en-US" b="0" dirty="0">
                <a:effectLst/>
                <a:latin typeface="+mj-lt"/>
              </a:rPr>
              <a:t>Create prediction button as output</a:t>
            </a:r>
          </a:p>
        </p:txBody>
      </p:sp>
    </p:spTree>
    <p:extLst>
      <p:ext uri="{BB962C8B-B14F-4D97-AF65-F5344CB8AC3E}">
        <p14:creationId xmlns:p14="http://schemas.microsoft.com/office/powerpoint/2010/main" val="146485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A0039-F6B0-ABAA-6E6E-A34D4A2E8C5F}"/>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E2588A6-0230-2E57-0830-02C753E47937}"/>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5E2588A6-0230-2E57-0830-02C753E47937}"/>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D6DD6E60-4C39-47DA-C7D1-6F43CA77C74A}"/>
              </a:ext>
            </a:extLst>
          </p:cNvPr>
          <p:cNvSpPr txBox="1"/>
          <p:nvPr/>
        </p:nvSpPr>
        <p:spPr>
          <a:xfrm>
            <a:off x="678577" y="960130"/>
            <a:ext cx="2710524" cy="3416320"/>
          </a:xfrm>
          <a:prstGeom prst="rect">
            <a:avLst/>
          </a:prstGeom>
          <a:noFill/>
        </p:spPr>
        <p:txBody>
          <a:bodyPr wrap="square">
            <a:spAutoFit/>
          </a:bodyPr>
          <a:lstStyle/>
          <a:p>
            <a:pPr marL="285750" indent="-285750" algn="just">
              <a:buFont typeface="Wingdings" panose="05000000000000000000" pitchFamily="2" charset="2"/>
              <a:buChar char="v"/>
            </a:pPr>
            <a:r>
              <a:rPr lang="en-US" dirty="0" err="1">
                <a:latin typeface="+mj-lt"/>
              </a:rPr>
              <a:t>Streamlit</a:t>
            </a:r>
            <a:r>
              <a:rPr lang="en-US" dirty="0">
                <a:latin typeface="+mj-lt"/>
              </a:rPr>
              <a:t> application open on new web page</a:t>
            </a:r>
          </a:p>
          <a:p>
            <a:pPr algn="just"/>
            <a:endParaRPr lang="en-US" dirty="0">
              <a:latin typeface="+mj-lt"/>
            </a:endParaRPr>
          </a:p>
          <a:p>
            <a:pPr marL="285750" indent="-285750" algn="just">
              <a:buFont typeface="Wingdings" panose="05000000000000000000" pitchFamily="2" charset="2"/>
              <a:buChar char="v"/>
            </a:pPr>
            <a:r>
              <a:rPr lang="en-US" dirty="0">
                <a:latin typeface="+mj-lt"/>
              </a:rPr>
              <a:t>The </a:t>
            </a:r>
            <a:r>
              <a:rPr lang="en-US" dirty="0" err="1">
                <a:latin typeface="+mj-lt"/>
              </a:rPr>
              <a:t>streamlit</a:t>
            </a:r>
            <a:r>
              <a:rPr lang="en-US" dirty="0">
                <a:latin typeface="+mj-lt"/>
              </a:rPr>
              <a:t> web appears with provision of user input features and output prediction. </a:t>
            </a:r>
          </a:p>
          <a:p>
            <a:pPr marL="285750" indent="-285750" algn="just">
              <a:buFont typeface="Wingdings" panose="05000000000000000000" pitchFamily="2" charset="2"/>
              <a:buChar char="v"/>
            </a:pPr>
            <a:endParaRPr lang="en-US" dirty="0">
              <a:latin typeface="+mj-lt"/>
            </a:endParaRPr>
          </a:p>
          <a:p>
            <a:pPr marL="285750" indent="-285750" algn="just">
              <a:buFont typeface="Wingdings" panose="05000000000000000000" pitchFamily="2" charset="2"/>
              <a:buChar char="v"/>
            </a:pPr>
            <a:r>
              <a:rPr lang="en-US" dirty="0">
                <a:latin typeface="+mj-lt"/>
              </a:rPr>
              <a:t>User can input relevant input features and get appropriate predictions in car prices.</a:t>
            </a:r>
          </a:p>
        </p:txBody>
      </p:sp>
      <p:sp>
        <p:nvSpPr>
          <p:cNvPr id="2" name="TextBox 1">
            <a:extLst>
              <a:ext uri="{FF2B5EF4-FFF2-40B4-BE49-F238E27FC236}">
                <a16:creationId xmlns:a16="http://schemas.microsoft.com/office/drawing/2014/main" id="{410CEA74-AC6E-6C53-352F-58D06F05458B}"/>
              </a:ext>
            </a:extLst>
          </p:cNvPr>
          <p:cNvSpPr txBox="1"/>
          <p:nvPr/>
        </p:nvSpPr>
        <p:spPr>
          <a:xfrm>
            <a:off x="678577" y="27175"/>
            <a:ext cx="6308819" cy="461665"/>
          </a:xfrm>
          <a:prstGeom prst="rect">
            <a:avLst/>
          </a:prstGeom>
          <a:noFill/>
        </p:spPr>
        <p:txBody>
          <a:bodyPr wrap="square">
            <a:spAutoFit/>
          </a:bodyPr>
          <a:lstStyle/>
          <a:p>
            <a:r>
              <a:rPr lang="en-US" sz="2400" b="1" dirty="0">
                <a:solidFill>
                  <a:srgbClr val="FF0000"/>
                </a:solidFill>
              </a:rPr>
              <a:t>Model Deployment with </a:t>
            </a:r>
            <a:r>
              <a:rPr lang="en-US" sz="2400" b="1" dirty="0" err="1">
                <a:solidFill>
                  <a:srgbClr val="FF0000"/>
                </a:solidFill>
              </a:rPr>
              <a:t>Streamlit</a:t>
            </a:r>
            <a:r>
              <a:rPr lang="en-US" sz="2400" b="1" dirty="0">
                <a:solidFill>
                  <a:srgbClr val="FF0000"/>
                </a:solidFill>
              </a:rPr>
              <a:t> Application</a:t>
            </a:r>
            <a:endParaRPr lang="en-IN" sz="2400" dirty="0"/>
          </a:p>
        </p:txBody>
      </p:sp>
      <p:pic>
        <p:nvPicPr>
          <p:cNvPr id="5" name="Picture 4">
            <a:extLst>
              <a:ext uri="{FF2B5EF4-FFF2-40B4-BE49-F238E27FC236}">
                <a16:creationId xmlns:a16="http://schemas.microsoft.com/office/drawing/2014/main" id="{2AA14908-DDD4-D0F8-CA7F-94874D695D2C}"/>
              </a:ext>
            </a:extLst>
          </p:cNvPr>
          <p:cNvPicPr>
            <a:picLocks noChangeAspect="1"/>
          </p:cNvPicPr>
          <p:nvPr/>
        </p:nvPicPr>
        <p:blipFill>
          <a:blip r:embed="rId4"/>
          <a:srcRect t="5409" r="27547" b="6765"/>
          <a:stretch/>
        </p:blipFill>
        <p:spPr>
          <a:xfrm>
            <a:off x="3389101" y="598932"/>
            <a:ext cx="8375170" cy="5892167"/>
          </a:xfrm>
          <a:prstGeom prst="rect">
            <a:avLst/>
          </a:prstGeom>
        </p:spPr>
      </p:pic>
      <p:sp>
        <p:nvSpPr>
          <p:cNvPr id="8" name="TextBox 7">
            <a:extLst>
              <a:ext uri="{FF2B5EF4-FFF2-40B4-BE49-F238E27FC236}">
                <a16:creationId xmlns:a16="http://schemas.microsoft.com/office/drawing/2014/main" id="{A1F43294-FA65-127C-D1F4-8E30124CCFD7}"/>
              </a:ext>
            </a:extLst>
          </p:cNvPr>
          <p:cNvSpPr txBox="1"/>
          <p:nvPr/>
        </p:nvSpPr>
        <p:spPr>
          <a:xfrm>
            <a:off x="678577" y="414266"/>
            <a:ext cx="8772344" cy="369332"/>
          </a:xfrm>
          <a:prstGeom prst="rect">
            <a:avLst/>
          </a:prstGeom>
          <a:noFill/>
        </p:spPr>
        <p:txBody>
          <a:bodyPr wrap="square">
            <a:spAutoFit/>
          </a:bodyPr>
          <a:lstStyle/>
          <a:p>
            <a:pPr algn="just"/>
            <a:r>
              <a:rPr lang="en-US" dirty="0">
                <a:latin typeface="+mj-lt"/>
              </a:rPr>
              <a:t>Step 4: In Terminal, give command, as “</a:t>
            </a:r>
            <a:r>
              <a:rPr lang="en-US" dirty="0" err="1">
                <a:latin typeface="+mj-lt"/>
              </a:rPr>
              <a:t>streamlit</a:t>
            </a:r>
            <a:r>
              <a:rPr lang="en-US" dirty="0">
                <a:latin typeface="+mj-lt"/>
              </a:rPr>
              <a:t> run Streamlit_app.py”</a:t>
            </a:r>
          </a:p>
        </p:txBody>
      </p:sp>
    </p:spTree>
    <p:extLst>
      <p:ext uri="{BB962C8B-B14F-4D97-AF65-F5344CB8AC3E}">
        <p14:creationId xmlns:p14="http://schemas.microsoft.com/office/powerpoint/2010/main" val="276744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1C83-40A3-0495-01B0-608785062919}"/>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CEFF6D7-C575-7AFB-F77A-5A4B95E98606}"/>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8CEFF6D7-C575-7AFB-F77A-5A4B95E98606}"/>
                  </a:ext>
                </a:extLst>
              </p:cNvPr>
              <p:cNvPicPr/>
              <p:nvPr/>
            </p:nvPicPr>
            <p:blipFill>
              <a:blip r:embed="rId3"/>
              <a:stretch>
                <a:fillRect/>
              </a:stretch>
            </p:blipFill>
            <p:spPr>
              <a:xfrm>
                <a:off x="1684515" y="5350537"/>
                <a:ext cx="12600" cy="12600"/>
              </a:xfrm>
              <a:prstGeom prst="rect">
                <a:avLst/>
              </a:prstGeom>
            </p:spPr>
          </p:pic>
        </mc:Fallback>
      </mc:AlternateContent>
      <p:sp>
        <p:nvSpPr>
          <p:cNvPr id="2" name="TextBox 1">
            <a:extLst>
              <a:ext uri="{FF2B5EF4-FFF2-40B4-BE49-F238E27FC236}">
                <a16:creationId xmlns:a16="http://schemas.microsoft.com/office/drawing/2014/main" id="{C9842679-2CA0-4257-97C2-157138486665}"/>
              </a:ext>
            </a:extLst>
          </p:cNvPr>
          <p:cNvSpPr txBox="1"/>
          <p:nvPr/>
        </p:nvSpPr>
        <p:spPr>
          <a:xfrm>
            <a:off x="678577" y="27175"/>
            <a:ext cx="6308819" cy="461665"/>
          </a:xfrm>
          <a:prstGeom prst="rect">
            <a:avLst/>
          </a:prstGeom>
          <a:noFill/>
        </p:spPr>
        <p:txBody>
          <a:bodyPr wrap="square">
            <a:spAutoFit/>
          </a:bodyPr>
          <a:lstStyle/>
          <a:p>
            <a:r>
              <a:rPr lang="en-US" sz="2400" b="1" dirty="0">
                <a:solidFill>
                  <a:srgbClr val="FF0000"/>
                </a:solidFill>
              </a:rPr>
              <a:t>Model Deployment with </a:t>
            </a:r>
            <a:r>
              <a:rPr lang="en-US" sz="2400" b="1" dirty="0" err="1">
                <a:solidFill>
                  <a:srgbClr val="FF0000"/>
                </a:solidFill>
              </a:rPr>
              <a:t>Streamlit</a:t>
            </a:r>
            <a:r>
              <a:rPr lang="en-US" sz="2400" b="1" dirty="0">
                <a:solidFill>
                  <a:srgbClr val="FF0000"/>
                </a:solidFill>
              </a:rPr>
              <a:t> Application</a:t>
            </a:r>
            <a:endParaRPr lang="en-IN" sz="2400" dirty="0"/>
          </a:p>
        </p:txBody>
      </p:sp>
      <p:pic>
        <p:nvPicPr>
          <p:cNvPr id="7" name="Picture 6">
            <a:extLst>
              <a:ext uri="{FF2B5EF4-FFF2-40B4-BE49-F238E27FC236}">
                <a16:creationId xmlns:a16="http://schemas.microsoft.com/office/drawing/2014/main" id="{062AC379-48FF-956E-E554-58B666BF96B9}"/>
              </a:ext>
            </a:extLst>
          </p:cNvPr>
          <p:cNvPicPr>
            <a:picLocks noChangeAspect="1"/>
          </p:cNvPicPr>
          <p:nvPr/>
        </p:nvPicPr>
        <p:blipFill>
          <a:blip r:embed="rId4"/>
          <a:srcRect t="5797" r="21462" b="6655"/>
          <a:stretch/>
        </p:blipFill>
        <p:spPr>
          <a:xfrm>
            <a:off x="1308340" y="854014"/>
            <a:ext cx="9302151" cy="5676182"/>
          </a:xfrm>
          <a:prstGeom prst="rect">
            <a:avLst/>
          </a:prstGeom>
        </p:spPr>
      </p:pic>
    </p:spTree>
    <p:extLst>
      <p:ext uri="{BB962C8B-B14F-4D97-AF65-F5344CB8AC3E}">
        <p14:creationId xmlns:p14="http://schemas.microsoft.com/office/powerpoint/2010/main" val="207847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9CFCC-EFB5-7BE8-6AE7-C8655907202C}"/>
            </a:ext>
          </a:extLst>
        </p:cNvPr>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D3C9FF6-C48B-F0C4-DC9C-26BFB7B2E27F}"/>
              </a:ext>
            </a:extLst>
          </p:cNvPr>
          <p:cNvSpPr>
            <a:spLocks noGrp="1"/>
          </p:cNvSpPr>
          <p:nvPr>
            <p:ph idx="1"/>
          </p:nvPr>
        </p:nvSpPr>
        <p:spPr>
          <a:xfrm>
            <a:off x="838200" y="2627312"/>
            <a:ext cx="10515600" cy="1603375"/>
          </a:xfrm>
        </p:spPr>
        <p:txBody>
          <a:bodyPr>
            <a:normAutofit/>
          </a:bodyPr>
          <a:lstStyle/>
          <a:p>
            <a:pPr marL="0" indent="0" algn="ctr">
              <a:buNone/>
            </a:pPr>
            <a:r>
              <a:rPr lang="en-IN" sz="9600" b="1" dirty="0">
                <a:solidFill>
                  <a:srgbClr val="FF0000"/>
                </a:solidFill>
                <a:latin typeface="Baguet Script" panose="020F0502020204030204" pitchFamily="2" charset="0"/>
              </a:rPr>
              <a:t>Thank You</a:t>
            </a:r>
          </a:p>
        </p:txBody>
      </p:sp>
    </p:spTree>
    <p:extLst>
      <p:ext uri="{BB962C8B-B14F-4D97-AF65-F5344CB8AC3E}">
        <p14:creationId xmlns:p14="http://schemas.microsoft.com/office/powerpoint/2010/main" val="14408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C8C5A-C43D-5DEB-A717-DFCF7759A0C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872ECB7-ABBF-C36B-DC29-E3DCE761CDC5}"/>
              </a:ext>
            </a:extLst>
          </p:cNvPr>
          <p:cNvSpPr>
            <a:spLocks noGrp="1"/>
          </p:cNvSpPr>
          <p:nvPr>
            <p:ph type="title"/>
          </p:nvPr>
        </p:nvSpPr>
        <p:spPr>
          <a:xfrm>
            <a:off x="888518" y="72819"/>
            <a:ext cx="4314576" cy="514125"/>
          </a:xfrm>
        </p:spPr>
        <p:txBody>
          <a:bodyPr anchor="ctr">
            <a:normAutofit/>
          </a:bodyPr>
          <a:lstStyle/>
          <a:p>
            <a:r>
              <a:rPr lang="en-IN" sz="2800" b="1" dirty="0">
                <a:solidFill>
                  <a:srgbClr val="FF0000"/>
                </a:solidFill>
              </a:rPr>
              <a:t>Objective</a:t>
            </a:r>
          </a:p>
        </p:txBody>
      </p:sp>
      <p:sp>
        <p:nvSpPr>
          <p:cNvPr id="7" name="TextBox 6">
            <a:extLst>
              <a:ext uri="{FF2B5EF4-FFF2-40B4-BE49-F238E27FC236}">
                <a16:creationId xmlns:a16="http://schemas.microsoft.com/office/drawing/2014/main" id="{9D5301BD-4345-1B8E-CC58-FDBE92503315}"/>
              </a:ext>
            </a:extLst>
          </p:cNvPr>
          <p:cNvSpPr txBox="1"/>
          <p:nvPr/>
        </p:nvSpPr>
        <p:spPr>
          <a:xfrm>
            <a:off x="983407" y="3019806"/>
            <a:ext cx="3717989" cy="1754326"/>
          </a:xfrm>
          <a:prstGeom prst="rect">
            <a:avLst/>
          </a:prstGeom>
          <a:noFill/>
        </p:spPr>
        <p:txBody>
          <a:bodyPr wrap="square">
            <a:spAutoFit/>
          </a:bodyPr>
          <a:lstStyle/>
          <a:p>
            <a:pPr marL="285750" indent="-285750" algn="just">
              <a:buFont typeface="Wingdings" panose="05000000000000000000" pitchFamily="2" charset="2"/>
              <a:buChar char="q"/>
            </a:pPr>
            <a:r>
              <a:rPr lang="en-US" dirty="0"/>
              <a:t>These estimations are beneficial to both consumers and dealerships, as they offer realistic market prices that can significantly improve decision-making.</a:t>
            </a:r>
            <a:endParaRPr lang="en-IN" dirty="0"/>
          </a:p>
        </p:txBody>
      </p:sp>
      <p:pic>
        <p:nvPicPr>
          <p:cNvPr id="2" name="Picture 1">
            <a:extLst>
              <a:ext uri="{FF2B5EF4-FFF2-40B4-BE49-F238E27FC236}">
                <a16:creationId xmlns:a16="http://schemas.microsoft.com/office/drawing/2014/main" id="{B0CDEAD3-94C0-B178-6218-11FD32B6A33D}"/>
              </a:ext>
            </a:extLst>
          </p:cNvPr>
          <p:cNvPicPr>
            <a:picLocks noChangeAspect="1"/>
          </p:cNvPicPr>
          <p:nvPr/>
        </p:nvPicPr>
        <p:blipFill>
          <a:blip r:embed="rId2"/>
          <a:stretch>
            <a:fillRect/>
          </a:stretch>
        </p:blipFill>
        <p:spPr>
          <a:xfrm>
            <a:off x="4873923" y="2584084"/>
            <a:ext cx="7073661" cy="3817222"/>
          </a:xfrm>
          <a:prstGeom prst="rect">
            <a:avLst/>
          </a:prstGeom>
        </p:spPr>
      </p:pic>
      <p:sp>
        <p:nvSpPr>
          <p:cNvPr id="4" name="TextBox 3">
            <a:extLst>
              <a:ext uri="{FF2B5EF4-FFF2-40B4-BE49-F238E27FC236}">
                <a16:creationId xmlns:a16="http://schemas.microsoft.com/office/drawing/2014/main" id="{3433B7B2-73C6-C437-3586-E33CFCB7F322}"/>
              </a:ext>
            </a:extLst>
          </p:cNvPr>
          <p:cNvSpPr txBox="1"/>
          <p:nvPr/>
        </p:nvSpPr>
        <p:spPr>
          <a:xfrm>
            <a:off x="983407" y="646926"/>
            <a:ext cx="10739891" cy="2031325"/>
          </a:xfrm>
          <a:prstGeom prst="rect">
            <a:avLst/>
          </a:prstGeom>
          <a:noFill/>
        </p:spPr>
        <p:txBody>
          <a:bodyPr wrap="square">
            <a:spAutoFit/>
          </a:bodyPr>
          <a:lstStyle/>
          <a:p>
            <a:pPr marL="285750" indent="-285750" algn="just">
              <a:buFont typeface="Wingdings" panose="05000000000000000000" pitchFamily="2" charset="2"/>
              <a:buChar char="q"/>
            </a:pPr>
            <a:r>
              <a:rPr lang="en-IN" dirty="0"/>
              <a:t>The main objective of this project is to develop a reliable, data-driven tool that predicts the resale price of used cars.</a:t>
            </a:r>
          </a:p>
          <a:p>
            <a:pPr algn="just"/>
            <a:endParaRPr lang="en-IN" dirty="0"/>
          </a:p>
          <a:p>
            <a:pPr algn="just"/>
            <a:endParaRPr lang="en-IN" dirty="0"/>
          </a:p>
          <a:p>
            <a:pPr marL="285750" indent="-285750" algn="just">
              <a:buFont typeface="Wingdings" panose="05000000000000000000" pitchFamily="2" charset="2"/>
              <a:buChar char="q"/>
            </a:pPr>
            <a:r>
              <a:rPr lang="en-US" dirty="0"/>
              <a:t>Using machine learning algorithms, this application can examine important car traits—including make, model, year, mileage, and more to produce accurate price predictions of used cars.</a:t>
            </a:r>
          </a:p>
          <a:p>
            <a:pPr algn="just"/>
            <a:endParaRPr lang="en-IN" dirty="0"/>
          </a:p>
        </p:txBody>
      </p:sp>
    </p:spTree>
    <p:extLst>
      <p:ext uri="{BB962C8B-B14F-4D97-AF65-F5344CB8AC3E}">
        <p14:creationId xmlns:p14="http://schemas.microsoft.com/office/powerpoint/2010/main" val="249179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41169-47AD-43C9-4DA4-BCA3AAA8A91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BAA464B6-F97F-EA12-CA3D-E786EF9FBA64}"/>
              </a:ext>
            </a:extLst>
          </p:cNvPr>
          <p:cNvSpPr txBox="1"/>
          <p:nvPr/>
        </p:nvSpPr>
        <p:spPr>
          <a:xfrm>
            <a:off x="735402" y="0"/>
            <a:ext cx="6094562" cy="523220"/>
          </a:xfrm>
          <a:prstGeom prst="rect">
            <a:avLst/>
          </a:prstGeom>
          <a:noFill/>
        </p:spPr>
        <p:txBody>
          <a:bodyPr wrap="square">
            <a:spAutoFit/>
          </a:bodyPr>
          <a:lstStyle/>
          <a:p>
            <a:r>
              <a:rPr lang="en-IN" sz="2800" b="1" dirty="0">
                <a:solidFill>
                  <a:srgbClr val="FF0000"/>
                </a:solidFill>
              </a:rPr>
              <a:t>Overview</a:t>
            </a:r>
            <a:endParaRPr lang="en-IN" sz="2800" dirty="0"/>
          </a:p>
        </p:txBody>
      </p:sp>
      <p:sp>
        <p:nvSpPr>
          <p:cNvPr id="20" name="TextBox 19">
            <a:extLst>
              <a:ext uri="{FF2B5EF4-FFF2-40B4-BE49-F238E27FC236}">
                <a16:creationId xmlns:a16="http://schemas.microsoft.com/office/drawing/2014/main" id="{9EE9D465-87F9-BB65-BF3A-5F59D27A0EAA}"/>
              </a:ext>
            </a:extLst>
          </p:cNvPr>
          <p:cNvSpPr txBox="1"/>
          <p:nvPr/>
        </p:nvSpPr>
        <p:spPr>
          <a:xfrm>
            <a:off x="735402" y="448020"/>
            <a:ext cx="11146773" cy="646331"/>
          </a:xfrm>
          <a:prstGeom prst="rect">
            <a:avLst/>
          </a:prstGeom>
          <a:noFill/>
        </p:spPr>
        <p:txBody>
          <a:bodyPr wrap="square">
            <a:spAutoFit/>
          </a:bodyPr>
          <a:lstStyle/>
          <a:p>
            <a:pPr algn="just"/>
            <a:r>
              <a:rPr lang="en-US" dirty="0"/>
              <a:t>This project integrates machine learning capabilities with </a:t>
            </a:r>
            <a:r>
              <a:rPr lang="en-US" dirty="0" err="1"/>
              <a:t>Streamlit</a:t>
            </a:r>
            <a:r>
              <a:rPr lang="en-US" dirty="0"/>
              <a:t>, a powerful and intuitive web application framework, to produce an interactive, user-friendly platform.</a:t>
            </a:r>
          </a:p>
        </p:txBody>
      </p:sp>
      <p:sp>
        <p:nvSpPr>
          <p:cNvPr id="4" name="TextBox 3">
            <a:extLst>
              <a:ext uri="{FF2B5EF4-FFF2-40B4-BE49-F238E27FC236}">
                <a16:creationId xmlns:a16="http://schemas.microsoft.com/office/drawing/2014/main" id="{C98AC13A-45C7-703A-2122-2A3E3BEA5B56}"/>
              </a:ext>
            </a:extLst>
          </p:cNvPr>
          <p:cNvSpPr txBox="1"/>
          <p:nvPr/>
        </p:nvSpPr>
        <p:spPr>
          <a:xfrm>
            <a:off x="819153" y="4852713"/>
            <a:ext cx="10895520" cy="1200329"/>
          </a:xfrm>
          <a:prstGeom prst="rect">
            <a:avLst/>
          </a:prstGeom>
          <a:noFill/>
        </p:spPr>
        <p:txBody>
          <a:bodyPr wrap="square">
            <a:spAutoFit/>
          </a:bodyPr>
          <a:lstStyle/>
          <a:p>
            <a:pPr marL="285750" indent="-285750" algn="just">
              <a:buFont typeface="Wingdings" panose="05000000000000000000" pitchFamily="2" charset="2"/>
              <a:buChar char="q"/>
            </a:pPr>
            <a:r>
              <a:rPr lang="en-US" b="1" dirty="0" err="1"/>
              <a:t>Streamlit</a:t>
            </a:r>
            <a:r>
              <a:rPr lang="en-US" b="1" dirty="0"/>
              <a:t> Application:</a:t>
            </a:r>
          </a:p>
          <a:p>
            <a:pPr algn="just"/>
            <a:r>
              <a:rPr lang="en-US" dirty="0"/>
              <a:t>• Enables deployment of the model in a web-based application.</a:t>
            </a:r>
          </a:p>
          <a:p>
            <a:pPr algn="just"/>
            <a:r>
              <a:rPr lang="en-US" dirty="0"/>
              <a:t>• Provides an easy-to-use interface for user inputs.</a:t>
            </a:r>
          </a:p>
          <a:p>
            <a:pPr algn="just"/>
            <a:r>
              <a:rPr lang="en-US" dirty="0"/>
              <a:t>• Instantly generates and displays price predictions for real-time interaction.</a:t>
            </a:r>
            <a:endParaRPr lang="en-IN" dirty="0"/>
          </a:p>
        </p:txBody>
      </p:sp>
      <p:sp>
        <p:nvSpPr>
          <p:cNvPr id="6" name="TextBox 5">
            <a:extLst>
              <a:ext uri="{FF2B5EF4-FFF2-40B4-BE49-F238E27FC236}">
                <a16:creationId xmlns:a16="http://schemas.microsoft.com/office/drawing/2014/main" id="{2553AC18-B511-F2BE-A2A1-2B634F67F752}"/>
              </a:ext>
            </a:extLst>
          </p:cNvPr>
          <p:cNvSpPr txBox="1"/>
          <p:nvPr/>
        </p:nvSpPr>
        <p:spPr>
          <a:xfrm>
            <a:off x="882052" y="1542371"/>
            <a:ext cx="4990464" cy="2862322"/>
          </a:xfrm>
          <a:prstGeom prst="rect">
            <a:avLst/>
          </a:prstGeom>
          <a:noFill/>
        </p:spPr>
        <p:txBody>
          <a:bodyPr wrap="square">
            <a:spAutoFit/>
          </a:bodyPr>
          <a:lstStyle/>
          <a:p>
            <a:pPr marL="285750" indent="-285750" algn="just">
              <a:buFont typeface="Wingdings" panose="05000000000000000000" pitchFamily="2" charset="2"/>
              <a:buChar char="q"/>
            </a:pPr>
            <a:r>
              <a:rPr lang="en-US" b="1" dirty="0"/>
              <a:t>Machine Learning Techniques:</a:t>
            </a:r>
          </a:p>
          <a:p>
            <a:pPr algn="just"/>
            <a:r>
              <a:rPr lang="en-US" dirty="0"/>
              <a:t>• Predicts car prices using a machine learning model trained on historical car sales data.</a:t>
            </a:r>
          </a:p>
          <a:p>
            <a:pPr algn="just"/>
            <a:r>
              <a:rPr lang="en-US" dirty="0"/>
              <a:t>• Uses algorithms like Linear Regression, Decision Tree, Random Forest, and Gradient Boosting Regressor to identify patterns and produce accurate predictions.</a:t>
            </a:r>
          </a:p>
          <a:p>
            <a:pPr algn="just"/>
            <a:r>
              <a:rPr lang="en-US" dirty="0"/>
              <a:t>• Accounts for critical features affecting car prices, allowing generalization to various car types and conditions.</a:t>
            </a:r>
          </a:p>
        </p:txBody>
      </p:sp>
      <p:pic>
        <p:nvPicPr>
          <p:cNvPr id="6146" name="Picture 2" descr="Car Images | Car Photos | Pics of New Cars | Latest Car ...">
            <a:extLst>
              <a:ext uri="{FF2B5EF4-FFF2-40B4-BE49-F238E27FC236}">
                <a16:creationId xmlns:a16="http://schemas.microsoft.com/office/drawing/2014/main" id="{CDFD1050-F30F-8F2E-C532-4F1069C77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342" y="1706524"/>
            <a:ext cx="5674833" cy="324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8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BA0E8-3023-F3F8-8961-107CDC9A40A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00EAFB2-0F13-1BBE-1612-C874F5579B3E}"/>
              </a:ext>
            </a:extLst>
          </p:cNvPr>
          <p:cNvSpPr txBox="1"/>
          <p:nvPr/>
        </p:nvSpPr>
        <p:spPr>
          <a:xfrm>
            <a:off x="1061047" y="224684"/>
            <a:ext cx="6094562" cy="523220"/>
          </a:xfrm>
          <a:prstGeom prst="rect">
            <a:avLst/>
          </a:prstGeom>
          <a:noFill/>
        </p:spPr>
        <p:txBody>
          <a:bodyPr wrap="square">
            <a:spAutoFit/>
          </a:bodyPr>
          <a:lstStyle/>
          <a:p>
            <a:r>
              <a:rPr lang="en-IN" sz="2800" b="1" dirty="0">
                <a:solidFill>
                  <a:srgbClr val="FF0000"/>
                </a:solidFill>
              </a:rPr>
              <a:t>Data Processing</a:t>
            </a:r>
            <a:endParaRPr lang="en-IN" sz="2800" dirty="0"/>
          </a:p>
        </p:txBody>
      </p:sp>
      <p:sp>
        <p:nvSpPr>
          <p:cNvPr id="20" name="TextBox 19">
            <a:extLst>
              <a:ext uri="{FF2B5EF4-FFF2-40B4-BE49-F238E27FC236}">
                <a16:creationId xmlns:a16="http://schemas.microsoft.com/office/drawing/2014/main" id="{770EAD6F-7223-76B4-5DA2-9CC1C9BD5826}"/>
              </a:ext>
            </a:extLst>
          </p:cNvPr>
          <p:cNvSpPr txBox="1"/>
          <p:nvPr/>
        </p:nvSpPr>
        <p:spPr>
          <a:xfrm>
            <a:off x="871265" y="640472"/>
            <a:ext cx="10817527" cy="5632311"/>
          </a:xfrm>
          <a:prstGeom prst="rect">
            <a:avLst/>
          </a:prstGeom>
          <a:noFill/>
        </p:spPr>
        <p:txBody>
          <a:bodyPr wrap="square">
            <a:spAutoFit/>
          </a:bodyPr>
          <a:lstStyle/>
          <a:p>
            <a:pPr algn="just"/>
            <a:endParaRPr lang="en-US" b="1" dirty="0"/>
          </a:p>
          <a:p>
            <a:pPr algn="just"/>
            <a:r>
              <a:rPr lang="en-US" b="1" dirty="0"/>
              <a:t>Data source:</a:t>
            </a:r>
          </a:p>
          <a:p>
            <a:pPr algn="just"/>
            <a:r>
              <a:rPr lang="en-US" dirty="0"/>
              <a:t>The dataset used for this project is obtained from Car </a:t>
            </a:r>
            <a:r>
              <a:rPr lang="en-US" dirty="0" err="1"/>
              <a:t>Dheko</a:t>
            </a:r>
            <a:r>
              <a:rPr lang="en-US" dirty="0"/>
              <a:t>, a leading automotive website in India that provides data on car listings, including specifications, pricing, and other relevant information. The Excel dataset of cars from different city (Chennai, Bangalore, Hyderabad, Delhi, Kolkata, Jaipur) are in unstructured format (nested dictionary type).</a:t>
            </a:r>
          </a:p>
          <a:p>
            <a:pPr algn="just"/>
            <a:endParaRPr lang="en-US" b="1" dirty="0"/>
          </a:p>
          <a:p>
            <a:pPr algn="just"/>
            <a:r>
              <a:rPr lang="en-US" b="1" dirty="0"/>
              <a:t>Data Cleaning and Pre-Processing:</a:t>
            </a:r>
          </a:p>
          <a:p>
            <a:pPr algn="just"/>
            <a:r>
              <a:rPr lang="en-US" b="1" dirty="0"/>
              <a:t>Step 1: </a:t>
            </a:r>
            <a:r>
              <a:rPr lang="en-US" dirty="0"/>
              <a:t>Each city dataset is loaded and read with Pandas.</a:t>
            </a:r>
          </a:p>
          <a:p>
            <a:pPr algn="just"/>
            <a:endParaRPr lang="en-US" b="1" dirty="0"/>
          </a:p>
          <a:p>
            <a:pPr algn="just"/>
            <a:r>
              <a:rPr lang="en-US" b="1" dirty="0"/>
              <a:t>Step 2: </a:t>
            </a:r>
            <a:r>
              <a:rPr lang="en-US" dirty="0"/>
              <a:t>Each column values in the Dataset (Chennai cars) is unnested:</a:t>
            </a:r>
          </a:p>
          <a:p>
            <a:pPr marL="285750" indent="-285750" algn="just">
              <a:buFont typeface="Wingdings" panose="05000000000000000000" pitchFamily="2" charset="2"/>
              <a:buChar char="v"/>
            </a:pPr>
            <a:r>
              <a:rPr lang="en-US" dirty="0"/>
              <a:t>Using “</a:t>
            </a:r>
            <a:r>
              <a:rPr lang="en-IN" dirty="0"/>
              <a:t>def </a:t>
            </a:r>
            <a:r>
              <a:rPr lang="en-IN" dirty="0" err="1"/>
              <a:t>parse_dict</a:t>
            </a:r>
            <a:r>
              <a:rPr lang="en-IN" dirty="0"/>
              <a:t>(x)” function to convert string representation of dictionary values into an actual dictionary</a:t>
            </a:r>
            <a:endParaRPr lang="en-US" dirty="0"/>
          </a:p>
          <a:p>
            <a:pPr marL="285750" indent="-285750" algn="just">
              <a:buFont typeface="Wingdings" panose="05000000000000000000" pitchFamily="2" charset="2"/>
              <a:buChar char="v"/>
            </a:pPr>
            <a:r>
              <a:rPr lang="en-US" dirty="0"/>
              <a:t>Using “</a:t>
            </a:r>
            <a:r>
              <a:rPr lang="en-US" dirty="0" err="1"/>
              <a:t>ast.literal_eval</a:t>
            </a:r>
            <a:r>
              <a:rPr lang="en-US" dirty="0"/>
              <a:t>(x)” function converts strings representing data structures into actual dataset, </a:t>
            </a:r>
            <a:r>
              <a:rPr lang="en-US" dirty="0" err="1"/>
              <a:t>literal_eval</a:t>
            </a:r>
            <a:r>
              <a:rPr lang="en-US" dirty="0"/>
              <a:t> only parses string containing python literals (like dictionaries, lists, tuples, numbers, strings, etc.) into corresponding python objects.</a:t>
            </a:r>
          </a:p>
          <a:p>
            <a:pPr marL="285750" indent="-285750" algn="just">
              <a:buFont typeface="Wingdings" panose="05000000000000000000" pitchFamily="2" charset="2"/>
              <a:buChar char="v"/>
            </a:pPr>
            <a:r>
              <a:rPr lang="en-US" dirty="0"/>
              <a:t>Applying “flatten function” on specific column to extract the key-value pairs (to get  converter flat dictionary from the nested or unstructured data).</a:t>
            </a:r>
          </a:p>
          <a:p>
            <a:pPr marL="285750" indent="-285750" algn="just">
              <a:buFont typeface="Wingdings" panose="05000000000000000000" pitchFamily="2" charset="2"/>
              <a:buChar char="v"/>
            </a:pPr>
            <a:r>
              <a:rPr lang="en-US" dirty="0"/>
              <a:t>Function “</a:t>
            </a:r>
            <a:r>
              <a:rPr lang="en-US" dirty="0" err="1"/>
              <a:t>pd.Series</a:t>
            </a:r>
            <a:r>
              <a:rPr lang="en-US" dirty="0"/>
              <a:t>” applied to each row of the features column, converting each dictionary into multiple columns with corresponding keys and values.</a:t>
            </a:r>
          </a:p>
        </p:txBody>
      </p:sp>
    </p:spTree>
    <p:extLst>
      <p:ext uri="{BB962C8B-B14F-4D97-AF65-F5344CB8AC3E}">
        <p14:creationId xmlns:p14="http://schemas.microsoft.com/office/powerpoint/2010/main" val="52732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C2DF61-2D2E-7AE6-13B2-D7D1AB932A5B}"/>
              </a:ext>
            </a:extLst>
          </p:cNvPr>
          <p:cNvGraphicFramePr>
            <a:graphicFrameLocks noGrp="1"/>
          </p:cNvGraphicFramePr>
          <p:nvPr>
            <p:extLst>
              <p:ext uri="{D42A27DB-BD31-4B8C-83A1-F6EECF244321}">
                <p14:modId xmlns:p14="http://schemas.microsoft.com/office/powerpoint/2010/main" val="4125247387"/>
              </p:ext>
            </p:extLst>
          </p:nvPr>
        </p:nvGraphicFramePr>
        <p:xfrm>
          <a:off x="1061047" y="2470769"/>
          <a:ext cx="10567363" cy="3098518"/>
        </p:xfrm>
        <a:graphic>
          <a:graphicData uri="http://schemas.openxmlformats.org/drawingml/2006/table">
            <a:tbl>
              <a:tblPr>
                <a:tableStyleId>{5C22544A-7EE6-4342-B048-85BDC9FD1C3A}</a:tableStyleId>
              </a:tblPr>
              <a:tblGrid>
                <a:gridCol w="701568">
                  <a:extLst>
                    <a:ext uri="{9D8B030D-6E8A-4147-A177-3AD203B41FA5}">
                      <a16:colId xmlns:a16="http://schemas.microsoft.com/office/drawing/2014/main" val="3866889309"/>
                    </a:ext>
                  </a:extLst>
                </a:gridCol>
                <a:gridCol w="701568">
                  <a:extLst>
                    <a:ext uri="{9D8B030D-6E8A-4147-A177-3AD203B41FA5}">
                      <a16:colId xmlns:a16="http://schemas.microsoft.com/office/drawing/2014/main" val="2807021396"/>
                    </a:ext>
                  </a:extLst>
                </a:gridCol>
                <a:gridCol w="818496">
                  <a:extLst>
                    <a:ext uri="{9D8B030D-6E8A-4147-A177-3AD203B41FA5}">
                      <a16:colId xmlns:a16="http://schemas.microsoft.com/office/drawing/2014/main" val="2856495562"/>
                    </a:ext>
                  </a:extLst>
                </a:gridCol>
                <a:gridCol w="774647">
                  <a:extLst>
                    <a:ext uri="{9D8B030D-6E8A-4147-A177-3AD203B41FA5}">
                      <a16:colId xmlns:a16="http://schemas.microsoft.com/office/drawing/2014/main" val="2165870718"/>
                    </a:ext>
                  </a:extLst>
                </a:gridCol>
                <a:gridCol w="891576">
                  <a:extLst>
                    <a:ext uri="{9D8B030D-6E8A-4147-A177-3AD203B41FA5}">
                      <a16:colId xmlns:a16="http://schemas.microsoft.com/office/drawing/2014/main" val="1345403174"/>
                    </a:ext>
                  </a:extLst>
                </a:gridCol>
                <a:gridCol w="803879">
                  <a:extLst>
                    <a:ext uri="{9D8B030D-6E8A-4147-A177-3AD203B41FA5}">
                      <a16:colId xmlns:a16="http://schemas.microsoft.com/office/drawing/2014/main" val="2758986153"/>
                    </a:ext>
                  </a:extLst>
                </a:gridCol>
                <a:gridCol w="701568">
                  <a:extLst>
                    <a:ext uri="{9D8B030D-6E8A-4147-A177-3AD203B41FA5}">
                      <a16:colId xmlns:a16="http://schemas.microsoft.com/office/drawing/2014/main" val="1731353802"/>
                    </a:ext>
                  </a:extLst>
                </a:gridCol>
                <a:gridCol w="833112">
                  <a:extLst>
                    <a:ext uri="{9D8B030D-6E8A-4147-A177-3AD203B41FA5}">
                      <a16:colId xmlns:a16="http://schemas.microsoft.com/office/drawing/2014/main" val="3013065334"/>
                    </a:ext>
                  </a:extLst>
                </a:gridCol>
                <a:gridCol w="950039">
                  <a:extLst>
                    <a:ext uri="{9D8B030D-6E8A-4147-A177-3AD203B41FA5}">
                      <a16:colId xmlns:a16="http://schemas.microsoft.com/office/drawing/2014/main" val="3637534670"/>
                    </a:ext>
                  </a:extLst>
                </a:gridCol>
                <a:gridCol w="701568">
                  <a:extLst>
                    <a:ext uri="{9D8B030D-6E8A-4147-A177-3AD203B41FA5}">
                      <a16:colId xmlns:a16="http://schemas.microsoft.com/office/drawing/2014/main" val="1875597649"/>
                    </a:ext>
                  </a:extLst>
                </a:gridCol>
                <a:gridCol w="1023119">
                  <a:extLst>
                    <a:ext uri="{9D8B030D-6E8A-4147-A177-3AD203B41FA5}">
                      <a16:colId xmlns:a16="http://schemas.microsoft.com/office/drawing/2014/main" val="3592886598"/>
                    </a:ext>
                  </a:extLst>
                </a:gridCol>
                <a:gridCol w="964655">
                  <a:extLst>
                    <a:ext uri="{9D8B030D-6E8A-4147-A177-3AD203B41FA5}">
                      <a16:colId xmlns:a16="http://schemas.microsoft.com/office/drawing/2014/main" val="1371494406"/>
                    </a:ext>
                  </a:extLst>
                </a:gridCol>
                <a:gridCol w="701568">
                  <a:extLst>
                    <a:ext uri="{9D8B030D-6E8A-4147-A177-3AD203B41FA5}">
                      <a16:colId xmlns:a16="http://schemas.microsoft.com/office/drawing/2014/main" val="3811395815"/>
                    </a:ext>
                  </a:extLst>
                </a:gridCol>
              </a:tblGrid>
              <a:tr h="523126">
                <a:tc>
                  <a:txBody>
                    <a:bodyPr/>
                    <a:lstStyle/>
                    <a:p>
                      <a:pPr algn="ctr" fontAlgn="ctr"/>
                      <a:r>
                        <a:rPr lang="en-IN" sz="1000" u="none" strike="noStrike" dirty="0">
                          <a:effectLst/>
                        </a:rPr>
                        <a:t> </a:t>
                      </a:r>
                      <a:endParaRPr lang="en-IN" sz="1000" b="1"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Fuel_Type</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dirty="0" err="1">
                          <a:effectLst/>
                        </a:rPr>
                        <a:t>Body_Type</a:t>
                      </a:r>
                      <a:endParaRPr lang="en-IN" sz="1000" b="1"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dirty="0" err="1">
                          <a:effectLst/>
                        </a:rPr>
                        <a:t>Km_Driven</a:t>
                      </a:r>
                      <a:endParaRPr lang="en-IN" sz="1000" b="1"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Transmission</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Ownership</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Model</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dirty="0" err="1">
                          <a:effectLst/>
                        </a:rPr>
                        <a:t>Model_Year</a:t>
                      </a:r>
                      <a:endParaRPr lang="en-IN" sz="1000" b="1"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Price_Rupees</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Engine_cc</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MaxPower_bhp</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Mileage_kmpl</a:t>
                      </a:r>
                      <a:endParaRPr lang="en-IN" sz="1000" b="1"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City</a:t>
                      </a:r>
                      <a:endParaRPr lang="en-IN" sz="1000" b="1"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691182857"/>
                  </a:ext>
                </a:extLst>
              </a:tr>
              <a:tr h="321924">
                <a:tc>
                  <a:txBody>
                    <a:bodyPr/>
                    <a:lstStyle/>
                    <a:p>
                      <a:pPr algn="ctr" fontAlgn="ctr"/>
                      <a:r>
                        <a:rPr lang="en-IN" sz="1000" u="none" strike="noStrike">
                          <a:effectLst/>
                        </a:rPr>
                        <a:t>0</a:t>
                      </a:r>
                      <a:endParaRPr lang="en-IN" sz="1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dirty="0">
                          <a:effectLst/>
                        </a:rPr>
                        <a:t>Petrol</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SUV</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20,000</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Automatic</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Kia Sonet</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2022</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 11.50 Lakh</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998 CC</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118.36bhp</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NaN</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Chennai</a:t>
                      </a:r>
                      <a:endParaRPr lang="en-IN" sz="1000" b="0" i="0" u="none" strike="noStrike">
                        <a:solidFill>
                          <a:srgbClr val="000000"/>
                        </a:solidFill>
                        <a:effectLst/>
                        <a:latin typeface="Times New Roman" panose="02020603050405020304" pitchFamily="18" charset="0"/>
                      </a:endParaRPr>
                    </a:p>
                  </a:txBody>
                  <a:tcPr marL="6350" marR="6350" marT="25400" marB="25400" anchor="ctr"/>
                </a:tc>
                <a:extLst>
                  <a:ext uri="{0D108BD9-81ED-4DB2-BD59-A6C34878D82A}">
                    <a16:rowId xmlns:a16="http://schemas.microsoft.com/office/drawing/2014/main" val="1685774832"/>
                  </a:ext>
                </a:extLst>
              </a:tr>
              <a:tr h="563367">
                <a:tc>
                  <a:txBody>
                    <a:bodyPr/>
                    <a:lstStyle/>
                    <a:p>
                      <a:pPr algn="ctr" fontAlgn="ctr"/>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Petrol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Minivans</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20,687</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Manual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1</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Maruti Eeco</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2015</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 4.15 Lakh</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1196 CC</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73bhp</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15.37 kmpl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Chennai</a:t>
                      </a:r>
                      <a:endParaRPr lang="en-IN" sz="1000" b="0" i="0" u="none" strike="noStrike">
                        <a:solidFill>
                          <a:srgbClr val="000000"/>
                        </a:solidFill>
                        <a:effectLst/>
                        <a:latin typeface="Times New Roman" panose="02020603050405020304" pitchFamily="18" charset="0"/>
                      </a:endParaRPr>
                    </a:p>
                  </a:txBody>
                  <a:tcPr marL="6350" marR="6350" marT="25400" marB="25400" anchor="ctr"/>
                </a:tc>
                <a:extLst>
                  <a:ext uri="{0D108BD9-81ED-4DB2-BD59-A6C34878D82A}">
                    <a16:rowId xmlns:a16="http://schemas.microsoft.com/office/drawing/2014/main" val="3984608377"/>
                  </a:ext>
                </a:extLst>
              </a:tr>
              <a:tr h="563367">
                <a:tc>
                  <a:txBody>
                    <a:bodyPr/>
                    <a:lstStyle/>
                    <a:p>
                      <a:pPr algn="ctr" fontAlgn="ctr"/>
                      <a:r>
                        <a:rPr lang="en-IN" sz="1000" u="none" strike="noStrike">
                          <a:effectLst/>
                        </a:rPr>
                        <a:t>2</a:t>
                      </a:r>
                      <a:endParaRPr lang="en-IN" sz="1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Petrol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SUV</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30,000</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Manual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Nissan Magnite</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2021</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 7.50 Lakh</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999 CC</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98.63bhp</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 kmpl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Chennai</a:t>
                      </a:r>
                      <a:endParaRPr lang="en-IN" sz="1000" b="0" i="0" u="none" strike="noStrike">
                        <a:solidFill>
                          <a:srgbClr val="000000"/>
                        </a:solidFill>
                        <a:effectLst/>
                        <a:latin typeface="Times New Roman" panose="02020603050405020304" pitchFamily="18" charset="0"/>
                      </a:endParaRPr>
                    </a:p>
                  </a:txBody>
                  <a:tcPr marL="6350" marR="6350" marT="25400" marB="25400" anchor="ctr"/>
                </a:tc>
                <a:extLst>
                  <a:ext uri="{0D108BD9-81ED-4DB2-BD59-A6C34878D82A}">
                    <a16:rowId xmlns:a16="http://schemas.microsoft.com/office/drawing/2014/main" val="3524307746"/>
                  </a:ext>
                </a:extLst>
              </a:tr>
              <a:tr h="563367">
                <a:tc>
                  <a:txBody>
                    <a:bodyPr/>
                    <a:lstStyle/>
                    <a:p>
                      <a:pPr algn="ctr" fontAlgn="ctr"/>
                      <a:r>
                        <a:rPr lang="en-IN" sz="1000" u="none" strike="noStrike">
                          <a:effectLst/>
                        </a:rPr>
                        <a:t>3</a:t>
                      </a:r>
                      <a:endParaRPr lang="en-IN" sz="1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Petrol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Hatchback</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59,247</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Manual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Hyundai i10</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2015</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 3.98 Lakh</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1086 CC</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68.05bhp</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a:effectLst/>
                        </a:rPr>
                        <a:t>19.81 kmpl</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Chennai</a:t>
                      </a:r>
                      <a:endParaRPr lang="en-IN" sz="1000" b="0" i="0" u="none" strike="noStrike">
                        <a:solidFill>
                          <a:srgbClr val="000000"/>
                        </a:solidFill>
                        <a:effectLst/>
                        <a:latin typeface="Times New Roman" panose="02020603050405020304" pitchFamily="18" charset="0"/>
                      </a:endParaRPr>
                    </a:p>
                  </a:txBody>
                  <a:tcPr marL="6350" marR="6350" marT="25400" marB="25400" anchor="ctr"/>
                </a:tc>
                <a:extLst>
                  <a:ext uri="{0D108BD9-81ED-4DB2-BD59-A6C34878D82A}">
                    <a16:rowId xmlns:a16="http://schemas.microsoft.com/office/drawing/2014/main" val="1696007223"/>
                  </a:ext>
                </a:extLst>
              </a:tr>
              <a:tr h="563367">
                <a:tc>
                  <a:txBody>
                    <a:bodyPr/>
                    <a:lstStyle/>
                    <a:p>
                      <a:pPr algn="ctr" fontAlgn="ctr"/>
                      <a:r>
                        <a:rPr lang="en-IN" sz="1000" u="none" strike="noStrike">
                          <a:effectLst/>
                        </a:rPr>
                        <a:t>4</a:t>
                      </a:r>
                      <a:endParaRPr lang="en-IN" sz="1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IN" sz="1000" u="none" strike="noStrike">
                          <a:effectLst/>
                        </a:rPr>
                        <a:t>Petrol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Hatchback</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50,000</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Manual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Honda Jazz</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2015</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 5.50 Lakh</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1199 CC</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88.7bhp</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a:effectLst/>
                        </a:rPr>
                        <a:t>18.7 kmpl</a:t>
                      </a:r>
                      <a:endParaRPr lang="en-IN" sz="1000" b="0" i="0" u="none" strike="noStrike">
                        <a:solidFill>
                          <a:srgbClr val="000000"/>
                        </a:solidFill>
                        <a:effectLst/>
                        <a:latin typeface="Times New Roman" panose="02020603050405020304" pitchFamily="18" charset="0"/>
                      </a:endParaRPr>
                    </a:p>
                  </a:txBody>
                  <a:tcPr marL="6350" marR="6350" marT="25400" marB="25400" anchor="ctr"/>
                </a:tc>
                <a:tc>
                  <a:txBody>
                    <a:bodyPr/>
                    <a:lstStyle/>
                    <a:p>
                      <a:pPr algn="ctr" fontAlgn="ctr"/>
                      <a:r>
                        <a:rPr lang="en-IN" sz="1000" u="none" strike="noStrike" dirty="0" err="1">
                          <a:effectLst/>
                        </a:rPr>
                        <a:t>Chenna</a:t>
                      </a:r>
                      <a:endParaRPr lang="en-IN" sz="1000" b="0" i="0" u="none" strike="noStrike" dirty="0">
                        <a:solidFill>
                          <a:srgbClr val="000000"/>
                        </a:solidFill>
                        <a:effectLst/>
                        <a:latin typeface="Times New Roman" panose="02020603050405020304" pitchFamily="18" charset="0"/>
                      </a:endParaRPr>
                    </a:p>
                  </a:txBody>
                  <a:tcPr marL="6350" marR="6350" marT="25400" marB="25400" anchor="ctr"/>
                </a:tc>
                <a:extLst>
                  <a:ext uri="{0D108BD9-81ED-4DB2-BD59-A6C34878D82A}">
                    <a16:rowId xmlns:a16="http://schemas.microsoft.com/office/drawing/2014/main" val="279222892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47E701-5796-BFAE-06DC-7018D962D11A}"/>
                  </a:ext>
                </a:extLst>
              </p14:cNvPr>
              <p14:cNvContentPartPr/>
              <p14:nvPr/>
            </p14:nvContentPartPr>
            <p14:xfrm>
              <a:off x="1690635" y="5356657"/>
              <a:ext cx="360" cy="360"/>
            </p14:xfrm>
          </p:contentPart>
        </mc:Choice>
        <mc:Fallback xmlns="">
          <p:pic>
            <p:nvPicPr>
              <p:cNvPr id="4" name="Ink 3">
                <a:extLst>
                  <a:ext uri="{FF2B5EF4-FFF2-40B4-BE49-F238E27FC236}">
                    <a16:creationId xmlns:a16="http://schemas.microsoft.com/office/drawing/2014/main" id="{2C47E701-5796-BFAE-06DC-7018D962D11A}"/>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AB232F47-5CAB-D529-AFCB-EC51A95DAB91}"/>
              </a:ext>
            </a:extLst>
          </p:cNvPr>
          <p:cNvSpPr txBox="1"/>
          <p:nvPr/>
        </p:nvSpPr>
        <p:spPr>
          <a:xfrm>
            <a:off x="957530" y="568901"/>
            <a:ext cx="10142508" cy="1477328"/>
          </a:xfrm>
          <a:prstGeom prst="rect">
            <a:avLst/>
          </a:prstGeom>
          <a:noFill/>
        </p:spPr>
        <p:txBody>
          <a:bodyPr wrap="square">
            <a:spAutoFit/>
          </a:bodyPr>
          <a:lstStyle/>
          <a:p>
            <a:pPr algn="just"/>
            <a:r>
              <a:rPr lang="en-US" b="1" dirty="0"/>
              <a:t>Data Cleaning and Pre-Processing: (contd..)</a:t>
            </a:r>
          </a:p>
          <a:p>
            <a:pPr algn="just"/>
            <a:endParaRPr lang="en-US" b="1" dirty="0"/>
          </a:p>
          <a:p>
            <a:pPr algn="just"/>
            <a:r>
              <a:rPr lang="en-US" b="1" dirty="0"/>
              <a:t>Step 3: </a:t>
            </a:r>
            <a:r>
              <a:rPr lang="en-US" dirty="0"/>
              <a:t>Removed unwanted columns which are not make much impacts on the target variable (Car Prices) and added new column with name of City (added Chennai)</a:t>
            </a:r>
          </a:p>
          <a:p>
            <a:pPr algn="just"/>
            <a:r>
              <a:rPr lang="en-US" b="1" dirty="0"/>
              <a:t>Step 4</a:t>
            </a:r>
            <a:r>
              <a:rPr lang="en-US" dirty="0"/>
              <a:t>: Data Frame with details of cars for Chennai city is created  with name of “df_chenna1”</a:t>
            </a:r>
          </a:p>
        </p:txBody>
      </p:sp>
      <p:sp>
        <p:nvSpPr>
          <p:cNvPr id="10" name="TextBox 9">
            <a:extLst>
              <a:ext uri="{FF2B5EF4-FFF2-40B4-BE49-F238E27FC236}">
                <a16:creationId xmlns:a16="http://schemas.microsoft.com/office/drawing/2014/main" id="{969BFA04-F29A-1B72-D426-F8E26E091597}"/>
              </a:ext>
            </a:extLst>
          </p:cNvPr>
          <p:cNvSpPr txBox="1"/>
          <p:nvPr/>
        </p:nvSpPr>
        <p:spPr>
          <a:xfrm>
            <a:off x="836760" y="45681"/>
            <a:ext cx="6094562" cy="523220"/>
          </a:xfrm>
          <a:prstGeom prst="rect">
            <a:avLst/>
          </a:prstGeom>
          <a:noFill/>
        </p:spPr>
        <p:txBody>
          <a:bodyPr wrap="square">
            <a:spAutoFit/>
          </a:bodyPr>
          <a:lstStyle/>
          <a:p>
            <a:r>
              <a:rPr lang="en-IN" sz="2800" b="1" dirty="0">
                <a:solidFill>
                  <a:srgbClr val="FF0000"/>
                </a:solidFill>
              </a:rPr>
              <a:t>Data Processing</a:t>
            </a:r>
            <a:endParaRPr lang="en-IN" sz="2800" dirty="0"/>
          </a:p>
        </p:txBody>
      </p:sp>
      <p:sp>
        <p:nvSpPr>
          <p:cNvPr id="12" name="TextBox 11">
            <a:extLst>
              <a:ext uri="{FF2B5EF4-FFF2-40B4-BE49-F238E27FC236}">
                <a16:creationId xmlns:a16="http://schemas.microsoft.com/office/drawing/2014/main" id="{1900909F-89FB-4EF5-5BD2-3E139B55F715}"/>
              </a:ext>
            </a:extLst>
          </p:cNvPr>
          <p:cNvSpPr txBox="1"/>
          <p:nvPr/>
        </p:nvSpPr>
        <p:spPr>
          <a:xfrm>
            <a:off x="1061047" y="2073833"/>
            <a:ext cx="6094562" cy="369332"/>
          </a:xfrm>
          <a:prstGeom prst="rect">
            <a:avLst/>
          </a:prstGeom>
          <a:noFill/>
        </p:spPr>
        <p:txBody>
          <a:bodyPr wrap="square">
            <a:spAutoFit/>
          </a:bodyPr>
          <a:lstStyle/>
          <a:p>
            <a:r>
              <a:rPr lang="en-US" dirty="0"/>
              <a:t>df_chennai1:</a:t>
            </a:r>
            <a:endParaRPr lang="en-IN" dirty="0"/>
          </a:p>
        </p:txBody>
      </p:sp>
    </p:spTree>
    <p:extLst>
      <p:ext uri="{BB962C8B-B14F-4D97-AF65-F5344CB8AC3E}">
        <p14:creationId xmlns:p14="http://schemas.microsoft.com/office/powerpoint/2010/main" val="198334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96EB5-BC89-F6BA-6E00-00A9C8525A27}"/>
            </a:ext>
          </a:extLst>
        </p:cNvPr>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19033FF-F700-CA86-33EF-EE72BD882C57}"/>
                  </a:ext>
                </a:extLst>
              </p14:cNvPr>
              <p14:cNvContentPartPr/>
              <p14:nvPr/>
            </p14:nvContentPartPr>
            <p14:xfrm>
              <a:off x="1690635" y="5356657"/>
              <a:ext cx="360" cy="360"/>
            </p14:xfrm>
          </p:contentPart>
        </mc:Choice>
        <mc:Fallback xmlns="">
          <p:pic>
            <p:nvPicPr>
              <p:cNvPr id="4" name="Ink 3">
                <a:extLst>
                  <a:ext uri="{FF2B5EF4-FFF2-40B4-BE49-F238E27FC236}">
                    <a16:creationId xmlns:a16="http://schemas.microsoft.com/office/drawing/2014/main" id="{319033FF-F700-CA86-33EF-EE72BD882C57}"/>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885A80D5-9BBB-C8F0-8AF3-473853DCCC76}"/>
              </a:ext>
            </a:extLst>
          </p:cNvPr>
          <p:cNvSpPr txBox="1"/>
          <p:nvPr/>
        </p:nvSpPr>
        <p:spPr>
          <a:xfrm>
            <a:off x="836760" y="513827"/>
            <a:ext cx="10142508" cy="1477328"/>
          </a:xfrm>
          <a:prstGeom prst="rect">
            <a:avLst/>
          </a:prstGeom>
          <a:noFill/>
        </p:spPr>
        <p:txBody>
          <a:bodyPr wrap="square">
            <a:spAutoFit/>
          </a:bodyPr>
          <a:lstStyle/>
          <a:p>
            <a:pPr algn="just"/>
            <a:r>
              <a:rPr lang="en-US" b="1" dirty="0"/>
              <a:t>Data Cleaning and Pre-Processing: (contd..)</a:t>
            </a:r>
          </a:p>
          <a:p>
            <a:pPr algn="just"/>
            <a:r>
              <a:rPr lang="en-US" b="1" dirty="0"/>
              <a:t>Step 5:</a:t>
            </a:r>
            <a:r>
              <a:rPr lang="en-US" dirty="0"/>
              <a:t> Repeating steps 1 to 4, and created Data Frame for other cities with respective names as follows:   df_bangalore1, df_hyderabad1, df_delhi1, df_Kolkata1,  and df_jaipur1.</a:t>
            </a:r>
          </a:p>
          <a:p>
            <a:pPr algn="just"/>
            <a:endParaRPr lang="en-US" dirty="0"/>
          </a:p>
          <a:p>
            <a:pPr algn="just"/>
            <a:r>
              <a:rPr lang="en-US" b="1" dirty="0"/>
              <a:t>Step 6: </a:t>
            </a:r>
            <a:r>
              <a:rPr lang="en-US" dirty="0"/>
              <a:t>Merge all the data frames and make it single data Frame named as df_combined1</a:t>
            </a:r>
          </a:p>
        </p:txBody>
      </p:sp>
      <p:sp>
        <p:nvSpPr>
          <p:cNvPr id="10" name="TextBox 9">
            <a:extLst>
              <a:ext uri="{FF2B5EF4-FFF2-40B4-BE49-F238E27FC236}">
                <a16:creationId xmlns:a16="http://schemas.microsoft.com/office/drawing/2014/main" id="{FA7BEDFF-CB65-A9CC-325E-54E98D593204}"/>
              </a:ext>
            </a:extLst>
          </p:cNvPr>
          <p:cNvSpPr txBox="1"/>
          <p:nvPr/>
        </p:nvSpPr>
        <p:spPr>
          <a:xfrm>
            <a:off x="836760" y="45681"/>
            <a:ext cx="6094562" cy="523220"/>
          </a:xfrm>
          <a:prstGeom prst="rect">
            <a:avLst/>
          </a:prstGeom>
          <a:noFill/>
        </p:spPr>
        <p:txBody>
          <a:bodyPr wrap="square">
            <a:spAutoFit/>
          </a:bodyPr>
          <a:lstStyle/>
          <a:p>
            <a:r>
              <a:rPr lang="en-IN" sz="2800" b="1" dirty="0">
                <a:solidFill>
                  <a:srgbClr val="FF0000"/>
                </a:solidFill>
              </a:rPr>
              <a:t>Data Processing</a:t>
            </a:r>
            <a:endParaRPr lang="en-IN" sz="2800" dirty="0"/>
          </a:p>
        </p:txBody>
      </p:sp>
      <p:sp>
        <p:nvSpPr>
          <p:cNvPr id="12" name="TextBox 11">
            <a:extLst>
              <a:ext uri="{FF2B5EF4-FFF2-40B4-BE49-F238E27FC236}">
                <a16:creationId xmlns:a16="http://schemas.microsoft.com/office/drawing/2014/main" id="{55A961E6-2FAE-639C-6961-67BB44AB6581}"/>
              </a:ext>
            </a:extLst>
          </p:cNvPr>
          <p:cNvSpPr txBox="1"/>
          <p:nvPr/>
        </p:nvSpPr>
        <p:spPr>
          <a:xfrm>
            <a:off x="923024" y="2331661"/>
            <a:ext cx="4531745" cy="369332"/>
          </a:xfrm>
          <a:prstGeom prst="rect">
            <a:avLst/>
          </a:prstGeom>
          <a:noFill/>
        </p:spPr>
        <p:txBody>
          <a:bodyPr wrap="square">
            <a:spAutoFit/>
          </a:bodyPr>
          <a:lstStyle/>
          <a:p>
            <a:r>
              <a:rPr lang="en-US" dirty="0"/>
              <a:t>df_combined1:   (12 columns X 8368 rows)</a:t>
            </a:r>
            <a:endParaRPr lang="en-IN" dirty="0"/>
          </a:p>
        </p:txBody>
      </p:sp>
      <p:graphicFrame>
        <p:nvGraphicFramePr>
          <p:cNvPr id="3" name="Table 2">
            <a:extLst>
              <a:ext uri="{FF2B5EF4-FFF2-40B4-BE49-F238E27FC236}">
                <a16:creationId xmlns:a16="http://schemas.microsoft.com/office/drawing/2014/main" id="{49A267D6-46A3-9DA9-FADB-6D74D24072DD}"/>
              </a:ext>
            </a:extLst>
          </p:cNvPr>
          <p:cNvGraphicFramePr>
            <a:graphicFrameLocks noGrp="1"/>
          </p:cNvGraphicFramePr>
          <p:nvPr>
            <p:extLst>
              <p:ext uri="{D42A27DB-BD31-4B8C-83A1-F6EECF244321}">
                <p14:modId xmlns:p14="http://schemas.microsoft.com/office/powerpoint/2010/main" val="2137535961"/>
              </p:ext>
            </p:extLst>
          </p:nvPr>
        </p:nvGraphicFramePr>
        <p:xfrm>
          <a:off x="986283" y="2799655"/>
          <a:ext cx="10945483" cy="2674050"/>
        </p:xfrm>
        <a:graphic>
          <a:graphicData uri="http://schemas.openxmlformats.org/drawingml/2006/table">
            <a:tbl>
              <a:tblPr>
                <a:tableStyleId>{5C22544A-7EE6-4342-B048-85BDC9FD1C3A}</a:tableStyleId>
              </a:tblPr>
              <a:tblGrid>
                <a:gridCol w="681431">
                  <a:extLst>
                    <a:ext uri="{9D8B030D-6E8A-4147-A177-3AD203B41FA5}">
                      <a16:colId xmlns:a16="http://schemas.microsoft.com/office/drawing/2014/main" val="1860693539"/>
                    </a:ext>
                  </a:extLst>
                </a:gridCol>
                <a:gridCol w="738217">
                  <a:extLst>
                    <a:ext uri="{9D8B030D-6E8A-4147-A177-3AD203B41FA5}">
                      <a16:colId xmlns:a16="http://schemas.microsoft.com/office/drawing/2014/main" val="4076413113"/>
                    </a:ext>
                  </a:extLst>
                </a:gridCol>
                <a:gridCol w="795003">
                  <a:extLst>
                    <a:ext uri="{9D8B030D-6E8A-4147-A177-3AD203B41FA5}">
                      <a16:colId xmlns:a16="http://schemas.microsoft.com/office/drawing/2014/main" val="370693382"/>
                    </a:ext>
                  </a:extLst>
                </a:gridCol>
                <a:gridCol w="823395">
                  <a:extLst>
                    <a:ext uri="{9D8B030D-6E8A-4147-A177-3AD203B41FA5}">
                      <a16:colId xmlns:a16="http://schemas.microsoft.com/office/drawing/2014/main" val="1051531921"/>
                    </a:ext>
                  </a:extLst>
                </a:gridCol>
                <a:gridCol w="951164">
                  <a:extLst>
                    <a:ext uri="{9D8B030D-6E8A-4147-A177-3AD203B41FA5}">
                      <a16:colId xmlns:a16="http://schemas.microsoft.com/office/drawing/2014/main" val="2209071234"/>
                    </a:ext>
                  </a:extLst>
                </a:gridCol>
                <a:gridCol w="780806">
                  <a:extLst>
                    <a:ext uri="{9D8B030D-6E8A-4147-A177-3AD203B41FA5}">
                      <a16:colId xmlns:a16="http://schemas.microsoft.com/office/drawing/2014/main" val="1148017701"/>
                    </a:ext>
                  </a:extLst>
                </a:gridCol>
                <a:gridCol w="681431">
                  <a:extLst>
                    <a:ext uri="{9D8B030D-6E8A-4147-A177-3AD203B41FA5}">
                      <a16:colId xmlns:a16="http://schemas.microsoft.com/office/drawing/2014/main" val="579929960"/>
                    </a:ext>
                  </a:extLst>
                </a:gridCol>
                <a:gridCol w="880182">
                  <a:extLst>
                    <a:ext uri="{9D8B030D-6E8A-4147-A177-3AD203B41FA5}">
                      <a16:colId xmlns:a16="http://schemas.microsoft.com/office/drawing/2014/main" val="2646434457"/>
                    </a:ext>
                  </a:extLst>
                </a:gridCol>
                <a:gridCol w="965359">
                  <a:extLst>
                    <a:ext uri="{9D8B030D-6E8A-4147-A177-3AD203B41FA5}">
                      <a16:colId xmlns:a16="http://schemas.microsoft.com/office/drawing/2014/main" val="4031862199"/>
                    </a:ext>
                  </a:extLst>
                </a:gridCol>
                <a:gridCol w="795003">
                  <a:extLst>
                    <a:ext uri="{9D8B030D-6E8A-4147-A177-3AD203B41FA5}">
                      <a16:colId xmlns:a16="http://schemas.microsoft.com/office/drawing/2014/main" val="2984864225"/>
                    </a:ext>
                  </a:extLst>
                </a:gridCol>
                <a:gridCol w="1149915">
                  <a:extLst>
                    <a:ext uri="{9D8B030D-6E8A-4147-A177-3AD203B41FA5}">
                      <a16:colId xmlns:a16="http://schemas.microsoft.com/office/drawing/2014/main" val="840932289"/>
                    </a:ext>
                  </a:extLst>
                </a:gridCol>
                <a:gridCol w="1022146">
                  <a:extLst>
                    <a:ext uri="{9D8B030D-6E8A-4147-A177-3AD203B41FA5}">
                      <a16:colId xmlns:a16="http://schemas.microsoft.com/office/drawing/2014/main" val="1511848920"/>
                    </a:ext>
                  </a:extLst>
                </a:gridCol>
                <a:gridCol w="681431">
                  <a:extLst>
                    <a:ext uri="{9D8B030D-6E8A-4147-A177-3AD203B41FA5}">
                      <a16:colId xmlns:a16="http://schemas.microsoft.com/office/drawing/2014/main" val="1193999177"/>
                    </a:ext>
                  </a:extLst>
                </a:gridCol>
              </a:tblGrid>
              <a:tr h="445675">
                <a:tc>
                  <a:txBody>
                    <a:bodyPr/>
                    <a:lstStyle/>
                    <a:p>
                      <a:pPr algn="ctr" fontAlgn="b"/>
                      <a:endParaRPr lang="en-IN" sz="1000" b="0" i="0" u="none" strike="noStrike">
                        <a:solidFill>
                          <a:srgbClr val="000000"/>
                        </a:solidFill>
                        <a:effectLst/>
                        <a:latin typeface="Calibri" panose="020F0502020204030204" pitchFamily="34" charset="0"/>
                      </a:endParaRPr>
                    </a:p>
                  </a:txBody>
                  <a:tcPr marL="6226" marR="6226" marT="24906" marB="24906" anchor="b"/>
                </a:tc>
                <a:tc>
                  <a:txBody>
                    <a:bodyPr/>
                    <a:lstStyle/>
                    <a:p>
                      <a:pPr algn="ctr" fontAlgn="ctr"/>
                      <a:r>
                        <a:rPr lang="en-IN" sz="1000" u="none" strike="noStrike" dirty="0" err="1">
                          <a:effectLst/>
                        </a:rPr>
                        <a:t>Fuel_Type</a:t>
                      </a:r>
                      <a:endParaRPr lang="en-IN" sz="1000" b="1" i="0" u="none" strike="noStrike" dirty="0">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Body_Type</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Km_Driven</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dirty="0">
                          <a:effectLst/>
                        </a:rPr>
                        <a:t>Transmission</a:t>
                      </a:r>
                      <a:endParaRPr lang="en-IN" sz="1000" b="1" i="0" u="none" strike="noStrike" dirty="0">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dirty="0">
                          <a:effectLst/>
                        </a:rPr>
                        <a:t>Ownership</a:t>
                      </a:r>
                      <a:endParaRPr lang="en-IN" sz="1000" b="1" i="0" u="none" strike="noStrike" dirty="0">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Model</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Model_Year</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Price_Rupees</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Engine_cc</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MaxPower_bhp</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Mileage_kmpl</a:t>
                      </a:r>
                      <a:endParaRPr lang="en-IN" sz="1000" b="1"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City</a:t>
                      </a:r>
                      <a:endParaRPr lang="en-IN" sz="1000" b="1" i="0" u="none" strike="noStrike">
                        <a:solidFill>
                          <a:srgbClr val="000000"/>
                        </a:solidFill>
                        <a:effectLst/>
                        <a:latin typeface="Segoe UI" panose="020B0502040204020203" pitchFamily="34" charset="0"/>
                      </a:endParaRPr>
                    </a:p>
                  </a:txBody>
                  <a:tcPr marL="6226" marR="6226" marT="6226" marB="0" anchor="ctr"/>
                </a:tc>
                <a:extLst>
                  <a:ext uri="{0D108BD9-81ED-4DB2-BD59-A6C34878D82A}">
                    <a16:rowId xmlns:a16="http://schemas.microsoft.com/office/drawing/2014/main" val="3927315302"/>
                  </a:ext>
                </a:extLst>
              </a:tr>
              <a:tr h="445675">
                <a:tc>
                  <a:txBody>
                    <a:bodyPr/>
                    <a:lstStyle/>
                    <a:p>
                      <a:pPr algn="ctr" fontAlgn="ctr"/>
                      <a:r>
                        <a:rPr lang="en-IN" sz="1000" u="none" strike="noStrike">
                          <a:effectLst/>
                        </a:rPr>
                        <a:t>8364</a:t>
                      </a:r>
                      <a:endParaRPr lang="en-IN" sz="1000" b="0"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dirty="0">
                          <a:effectLst/>
                        </a:rPr>
                        <a:t>Diesel</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SUV</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1,56,039</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Manual</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Toyota Fortuner</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2012</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 16.49 Lakh</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2982 CC</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168.5bhp</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12.55 kmpl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Bangalore</a:t>
                      </a:r>
                      <a:endParaRPr lang="en-IN" sz="1000" b="0" i="0" u="none" strike="noStrike">
                        <a:solidFill>
                          <a:srgbClr val="000000"/>
                        </a:solidFill>
                        <a:effectLst/>
                        <a:latin typeface="Segoe UI" panose="020B0502040204020203" pitchFamily="34" charset="0"/>
                      </a:endParaRPr>
                    </a:p>
                  </a:txBody>
                  <a:tcPr marL="6226" marR="6226" marT="24906" marB="24906" anchor="ctr"/>
                </a:tc>
                <a:extLst>
                  <a:ext uri="{0D108BD9-81ED-4DB2-BD59-A6C34878D82A}">
                    <a16:rowId xmlns:a16="http://schemas.microsoft.com/office/drawing/2014/main" val="3315144860"/>
                  </a:ext>
                </a:extLst>
              </a:tr>
              <a:tr h="445675">
                <a:tc>
                  <a:txBody>
                    <a:bodyPr/>
                    <a:lstStyle/>
                    <a:p>
                      <a:pPr algn="ctr" fontAlgn="ctr"/>
                      <a:r>
                        <a:rPr lang="en-IN" sz="1000" u="none" strike="noStrike">
                          <a:effectLst/>
                        </a:rPr>
                        <a:t>8365</a:t>
                      </a:r>
                      <a:endParaRPr lang="en-IN" sz="1000" b="0"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Petrol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Sedan</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56,000</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Manual</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Maruti SX4</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2008</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 3.30 Lakh</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1586 CC</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104.68</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15 kmpl</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Bangalore</a:t>
                      </a:r>
                      <a:endParaRPr lang="en-IN" sz="1000" b="0" i="0" u="none" strike="noStrike">
                        <a:solidFill>
                          <a:srgbClr val="000000"/>
                        </a:solidFill>
                        <a:effectLst/>
                        <a:latin typeface="Segoe UI" panose="020B0502040204020203" pitchFamily="34" charset="0"/>
                      </a:endParaRPr>
                    </a:p>
                  </a:txBody>
                  <a:tcPr marL="6226" marR="6226" marT="24906" marB="24906" anchor="ctr"/>
                </a:tc>
                <a:extLst>
                  <a:ext uri="{0D108BD9-81ED-4DB2-BD59-A6C34878D82A}">
                    <a16:rowId xmlns:a16="http://schemas.microsoft.com/office/drawing/2014/main" val="3323931883"/>
                  </a:ext>
                </a:extLst>
              </a:tr>
              <a:tr h="445675">
                <a:tc>
                  <a:txBody>
                    <a:bodyPr/>
                    <a:lstStyle/>
                    <a:p>
                      <a:pPr algn="ctr" fontAlgn="ctr"/>
                      <a:r>
                        <a:rPr lang="en-IN" sz="1000" u="none" strike="noStrike">
                          <a:effectLst/>
                        </a:rPr>
                        <a:t>8366</a:t>
                      </a:r>
                      <a:endParaRPr lang="en-IN" sz="1000" b="0"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Petrol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Hatchback</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42,000</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Manual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Honda Brio</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2014</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 4.25 Lakh</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1198 CC</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86.8bhp</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19.4 kmpl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Bangalore</a:t>
                      </a:r>
                      <a:endParaRPr lang="en-IN" sz="1000" b="0" i="0" u="none" strike="noStrike">
                        <a:solidFill>
                          <a:srgbClr val="000000"/>
                        </a:solidFill>
                        <a:effectLst/>
                        <a:latin typeface="Segoe UI" panose="020B0502040204020203" pitchFamily="34" charset="0"/>
                      </a:endParaRPr>
                    </a:p>
                  </a:txBody>
                  <a:tcPr marL="6226" marR="6226" marT="24906" marB="24906" anchor="ctr"/>
                </a:tc>
                <a:extLst>
                  <a:ext uri="{0D108BD9-81ED-4DB2-BD59-A6C34878D82A}">
                    <a16:rowId xmlns:a16="http://schemas.microsoft.com/office/drawing/2014/main" val="613853576"/>
                  </a:ext>
                </a:extLst>
              </a:tr>
              <a:tr h="445675">
                <a:tc>
                  <a:txBody>
                    <a:bodyPr/>
                    <a:lstStyle/>
                    <a:p>
                      <a:pPr algn="ctr" fontAlgn="ctr"/>
                      <a:r>
                        <a:rPr lang="en-IN" sz="1000" u="none" strike="noStrike">
                          <a:effectLst/>
                        </a:rPr>
                        <a:t>8367</a:t>
                      </a:r>
                      <a:endParaRPr lang="en-IN" sz="1000" b="0"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Diesel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Hatchback</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93,003</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Manual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Hyundai i20</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2018</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 7.50 Lakh</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1396 CC</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88.73bhp</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22.54 kmpl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Bangalore</a:t>
                      </a:r>
                      <a:endParaRPr lang="en-IN" sz="1000" b="0" i="0" u="none" strike="noStrike">
                        <a:solidFill>
                          <a:srgbClr val="000000"/>
                        </a:solidFill>
                        <a:effectLst/>
                        <a:latin typeface="Segoe UI" panose="020B0502040204020203" pitchFamily="34" charset="0"/>
                      </a:endParaRPr>
                    </a:p>
                  </a:txBody>
                  <a:tcPr marL="6226" marR="6226" marT="24906" marB="24906" anchor="ctr"/>
                </a:tc>
                <a:extLst>
                  <a:ext uri="{0D108BD9-81ED-4DB2-BD59-A6C34878D82A}">
                    <a16:rowId xmlns:a16="http://schemas.microsoft.com/office/drawing/2014/main" val="3725372876"/>
                  </a:ext>
                </a:extLst>
              </a:tr>
              <a:tr h="445675">
                <a:tc>
                  <a:txBody>
                    <a:bodyPr/>
                    <a:lstStyle/>
                    <a:p>
                      <a:pPr algn="ctr" fontAlgn="ctr"/>
                      <a:r>
                        <a:rPr lang="en-IN" sz="1000" u="none" strike="noStrike">
                          <a:effectLst/>
                        </a:rPr>
                        <a:t>8368</a:t>
                      </a:r>
                      <a:endParaRPr lang="en-IN" sz="1000" b="0" i="0" u="none" strike="noStrike">
                        <a:solidFill>
                          <a:srgbClr val="000000"/>
                        </a:solidFill>
                        <a:effectLst/>
                        <a:latin typeface="Segoe UI" panose="020B0502040204020203" pitchFamily="34" charset="0"/>
                      </a:endParaRPr>
                    </a:p>
                  </a:txBody>
                  <a:tcPr marL="6226" marR="6226" marT="6226" marB="0" anchor="ctr"/>
                </a:tc>
                <a:tc>
                  <a:txBody>
                    <a:bodyPr/>
                    <a:lstStyle/>
                    <a:p>
                      <a:pPr algn="ctr" fontAlgn="ctr"/>
                      <a:r>
                        <a:rPr lang="en-IN" sz="1000" u="none" strike="noStrike">
                          <a:effectLst/>
                        </a:rPr>
                        <a:t>Petrol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Hatchback</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36,000</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Automatic</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Hyundai Grand i10</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2017</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 6.75 Lakh</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1197 CC</a:t>
                      </a:r>
                      <a:endParaRPr lang="en-IN" sz="1000" b="0" i="0" u="none" strike="noStrike" dirty="0">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82bhp</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a:effectLst/>
                        </a:rPr>
                        <a:t>18.9 kmpl</a:t>
                      </a:r>
                      <a:endParaRPr lang="en-IN" sz="1000" b="0" i="0" u="none" strike="noStrike">
                        <a:solidFill>
                          <a:srgbClr val="000000"/>
                        </a:solidFill>
                        <a:effectLst/>
                        <a:latin typeface="Segoe UI" panose="020B0502040204020203" pitchFamily="34" charset="0"/>
                      </a:endParaRPr>
                    </a:p>
                  </a:txBody>
                  <a:tcPr marL="6226" marR="6226" marT="24906" marB="24906" anchor="ctr"/>
                </a:tc>
                <a:tc>
                  <a:txBody>
                    <a:bodyPr/>
                    <a:lstStyle/>
                    <a:p>
                      <a:pPr algn="ctr" fontAlgn="ctr"/>
                      <a:r>
                        <a:rPr lang="en-IN" sz="1000" u="none" strike="noStrike" dirty="0">
                          <a:effectLst/>
                        </a:rPr>
                        <a:t>Bangalore</a:t>
                      </a:r>
                      <a:endParaRPr lang="en-IN" sz="1000" b="0" i="0" u="none" strike="noStrike" dirty="0">
                        <a:solidFill>
                          <a:srgbClr val="000000"/>
                        </a:solidFill>
                        <a:effectLst/>
                        <a:latin typeface="Segoe UI" panose="020B0502040204020203" pitchFamily="34" charset="0"/>
                      </a:endParaRPr>
                    </a:p>
                  </a:txBody>
                  <a:tcPr marL="6226" marR="6226" marT="24906" marB="24906" anchor="ctr"/>
                </a:tc>
                <a:extLst>
                  <a:ext uri="{0D108BD9-81ED-4DB2-BD59-A6C34878D82A}">
                    <a16:rowId xmlns:a16="http://schemas.microsoft.com/office/drawing/2014/main" val="2819649451"/>
                  </a:ext>
                </a:extLst>
              </a:tr>
            </a:tbl>
          </a:graphicData>
        </a:graphic>
      </p:graphicFrame>
    </p:spTree>
    <p:extLst>
      <p:ext uri="{BB962C8B-B14F-4D97-AF65-F5344CB8AC3E}">
        <p14:creationId xmlns:p14="http://schemas.microsoft.com/office/powerpoint/2010/main" val="72230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0F60-8738-1EAF-8E7D-822DFD78D5A8}"/>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E54C008-74EE-8462-FDF7-75FCDE01BC16}"/>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EE54C008-74EE-8462-FDF7-75FCDE01BC16}"/>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E7817785-4BEB-05E8-3700-84D0AF42D091}"/>
              </a:ext>
            </a:extLst>
          </p:cNvPr>
          <p:cNvSpPr txBox="1"/>
          <p:nvPr/>
        </p:nvSpPr>
        <p:spPr>
          <a:xfrm>
            <a:off x="793628" y="426893"/>
            <a:ext cx="10142508" cy="1200329"/>
          </a:xfrm>
          <a:prstGeom prst="rect">
            <a:avLst/>
          </a:prstGeom>
          <a:noFill/>
        </p:spPr>
        <p:txBody>
          <a:bodyPr wrap="square">
            <a:spAutoFit/>
          </a:bodyPr>
          <a:lstStyle/>
          <a:p>
            <a:pPr algn="just"/>
            <a:r>
              <a:rPr lang="en-US" b="1" dirty="0"/>
              <a:t>Data Cleaning and Pre-Processing: (contd..)</a:t>
            </a:r>
          </a:p>
          <a:p>
            <a:pPr algn="just"/>
            <a:r>
              <a:rPr lang="en-US" b="1" dirty="0"/>
              <a:t>Step 7:</a:t>
            </a:r>
            <a:r>
              <a:rPr lang="en-US" dirty="0"/>
              <a:t> Identify the null/missing values from the “</a:t>
            </a:r>
            <a:r>
              <a:rPr lang="en-US" dirty="0" err="1"/>
              <a:t>df_combined</a:t>
            </a:r>
            <a:r>
              <a:rPr lang="en-US" dirty="0"/>
              <a:t>” data frame</a:t>
            </a:r>
          </a:p>
          <a:p>
            <a:pPr algn="just"/>
            <a:r>
              <a:rPr lang="en-US" dirty="0"/>
              <a:t> </a:t>
            </a:r>
          </a:p>
          <a:p>
            <a:pPr algn="just"/>
            <a:r>
              <a:rPr lang="en-US" dirty="0"/>
              <a:t>df_combined1.isnull().sum()</a:t>
            </a:r>
          </a:p>
        </p:txBody>
      </p:sp>
      <p:sp>
        <p:nvSpPr>
          <p:cNvPr id="10" name="TextBox 9">
            <a:extLst>
              <a:ext uri="{FF2B5EF4-FFF2-40B4-BE49-F238E27FC236}">
                <a16:creationId xmlns:a16="http://schemas.microsoft.com/office/drawing/2014/main" id="{5C23FCA4-3CFB-7866-0C58-FA5212C991EA}"/>
              </a:ext>
            </a:extLst>
          </p:cNvPr>
          <p:cNvSpPr txBox="1"/>
          <p:nvPr/>
        </p:nvSpPr>
        <p:spPr>
          <a:xfrm>
            <a:off x="750496" y="-15485"/>
            <a:ext cx="6094562" cy="523220"/>
          </a:xfrm>
          <a:prstGeom prst="rect">
            <a:avLst/>
          </a:prstGeom>
          <a:noFill/>
        </p:spPr>
        <p:txBody>
          <a:bodyPr wrap="square">
            <a:spAutoFit/>
          </a:bodyPr>
          <a:lstStyle/>
          <a:p>
            <a:r>
              <a:rPr lang="en-IN" sz="2800" b="1" dirty="0">
                <a:solidFill>
                  <a:srgbClr val="FF0000"/>
                </a:solidFill>
              </a:rPr>
              <a:t>Data Processing</a:t>
            </a:r>
            <a:endParaRPr lang="en-IN" sz="2800" dirty="0"/>
          </a:p>
        </p:txBody>
      </p:sp>
      <p:graphicFrame>
        <p:nvGraphicFramePr>
          <p:cNvPr id="5" name="Table 4">
            <a:extLst>
              <a:ext uri="{FF2B5EF4-FFF2-40B4-BE49-F238E27FC236}">
                <a16:creationId xmlns:a16="http://schemas.microsoft.com/office/drawing/2014/main" id="{F6F85569-C2F2-7996-BF5A-7E09A813B92A}"/>
              </a:ext>
            </a:extLst>
          </p:cNvPr>
          <p:cNvGraphicFramePr>
            <a:graphicFrameLocks noGrp="1"/>
          </p:cNvGraphicFramePr>
          <p:nvPr>
            <p:extLst>
              <p:ext uri="{D42A27DB-BD31-4B8C-83A1-F6EECF244321}">
                <p14:modId xmlns:p14="http://schemas.microsoft.com/office/powerpoint/2010/main" val="2827755510"/>
              </p:ext>
            </p:extLst>
          </p:nvPr>
        </p:nvGraphicFramePr>
        <p:xfrm>
          <a:off x="836760" y="1802920"/>
          <a:ext cx="2441276" cy="3252470"/>
        </p:xfrm>
        <a:graphic>
          <a:graphicData uri="http://schemas.openxmlformats.org/drawingml/2006/table">
            <a:tbl>
              <a:tblPr>
                <a:tableStyleId>{5C22544A-7EE6-4342-B048-85BDC9FD1C3A}</a:tableStyleId>
              </a:tblPr>
              <a:tblGrid>
                <a:gridCol w="1585938">
                  <a:extLst>
                    <a:ext uri="{9D8B030D-6E8A-4147-A177-3AD203B41FA5}">
                      <a16:colId xmlns:a16="http://schemas.microsoft.com/office/drawing/2014/main" val="3150417684"/>
                    </a:ext>
                  </a:extLst>
                </a:gridCol>
                <a:gridCol w="855338">
                  <a:extLst>
                    <a:ext uri="{9D8B030D-6E8A-4147-A177-3AD203B41FA5}">
                      <a16:colId xmlns:a16="http://schemas.microsoft.com/office/drawing/2014/main" val="4021985971"/>
                    </a:ext>
                  </a:extLst>
                </a:gridCol>
              </a:tblGrid>
              <a:tr h="235568">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Fuel_Type</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361236159"/>
                  </a:ext>
                </a:extLst>
              </a:tr>
              <a:tr h="235568">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Body_Type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04677839"/>
                  </a:ext>
                </a:extLst>
              </a:tr>
              <a:tr h="235568">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Km_Driven</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016336767"/>
                  </a:ext>
                </a:extLst>
              </a:tr>
              <a:tr h="235568">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Transmission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522285502"/>
                  </a:ext>
                </a:extLst>
              </a:tr>
              <a:tr h="235568">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Ownership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589118451"/>
                  </a:ext>
                </a:extLst>
              </a:tr>
              <a:tr h="235568">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Model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666664864"/>
                  </a:ext>
                </a:extLst>
              </a:tr>
              <a:tr h="235568">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Model_Year</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537750577"/>
                  </a:ext>
                </a:extLst>
              </a:tr>
              <a:tr h="235568">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Price_Rupees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640175460"/>
                  </a:ext>
                </a:extLst>
              </a:tr>
              <a:tr h="235568">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Mileage_kmpl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267</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542112548"/>
                  </a:ext>
                </a:extLst>
              </a:tr>
              <a:tr h="235568">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Engine_cc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4</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091694250"/>
                  </a:ext>
                </a:extLst>
              </a:tr>
              <a:tr h="235568">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MaxPower_bhp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60</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775987396"/>
                  </a:ext>
                </a:extLst>
              </a:tr>
              <a:tr h="235568">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City              </a:t>
                      </a: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422697461"/>
                  </a:ext>
                </a:extLst>
              </a:tr>
              <a:tr h="235568">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dtype</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int64</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69288579"/>
                  </a:ext>
                </a:extLst>
              </a:tr>
            </a:tbl>
          </a:graphicData>
        </a:graphic>
      </p:graphicFrame>
      <p:sp>
        <p:nvSpPr>
          <p:cNvPr id="7" name="TextBox 6">
            <a:extLst>
              <a:ext uri="{FF2B5EF4-FFF2-40B4-BE49-F238E27FC236}">
                <a16:creationId xmlns:a16="http://schemas.microsoft.com/office/drawing/2014/main" id="{D0724B72-AB32-3F58-93DE-3C864081EC0C}"/>
              </a:ext>
            </a:extLst>
          </p:cNvPr>
          <p:cNvSpPr txBox="1"/>
          <p:nvPr/>
        </p:nvSpPr>
        <p:spPr>
          <a:xfrm>
            <a:off x="3683478" y="1093054"/>
            <a:ext cx="8126083" cy="3416320"/>
          </a:xfrm>
          <a:prstGeom prst="rect">
            <a:avLst/>
          </a:prstGeom>
          <a:noFill/>
        </p:spPr>
        <p:txBody>
          <a:bodyPr wrap="square" rtlCol="0">
            <a:spAutoFit/>
          </a:bodyPr>
          <a:lstStyle/>
          <a:p>
            <a:pPr algn="just"/>
            <a:r>
              <a:rPr lang="en-US" b="1" dirty="0"/>
              <a:t>Step 8:</a:t>
            </a:r>
            <a:r>
              <a:rPr lang="en-US" dirty="0"/>
              <a:t> Removed null or invalid entry in the df_combined1 data frame for the </a:t>
            </a:r>
            <a:r>
              <a:rPr lang="en-US" dirty="0" err="1"/>
              <a:t>Mileage_kmpl</a:t>
            </a:r>
            <a:r>
              <a:rPr lang="en-US" dirty="0"/>
              <a:t>, </a:t>
            </a:r>
            <a:r>
              <a:rPr lang="en-US" dirty="0" err="1"/>
              <a:t>Enginee_cc</a:t>
            </a:r>
            <a:r>
              <a:rPr lang="en-US" dirty="0"/>
              <a:t>, </a:t>
            </a:r>
            <a:r>
              <a:rPr lang="en-US" dirty="0" err="1"/>
              <a:t>MaxPower_bhp</a:t>
            </a:r>
            <a:r>
              <a:rPr lang="en-US" dirty="0"/>
              <a:t> column values</a:t>
            </a:r>
          </a:p>
          <a:p>
            <a:pPr algn="just"/>
            <a:endParaRPr lang="en-US" dirty="0"/>
          </a:p>
          <a:p>
            <a:pPr algn="just"/>
            <a:r>
              <a:rPr lang="en-IN" sz="1600" b="0" dirty="0">
                <a:effectLst/>
                <a:latin typeface="Consolas" panose="020B0609020204030204" pitchFamily="49" charset="0"/>
              </a:rPr>
              <a:t>df_combined1['</a:t>
            </a:r>
            <a:r>
              <a:rPr lang="en-IN" sz="1600" b="0" dirty="0" err="1">
                <a:effectLst/>
                <a:latin typeface="Consolas" panose="020B0609020204030204" pitchFamily="49" charset="0"/>
              </a:rPr>
              <a:t>Mileage_kmpl</a:t>
            </a:r>
            <a:r>
              <a:rPr lang="en-IN" sz="1600" b="0" dirty="0">
                <a:effectLst/>
                <a:latin typeface="Consolas" panose="020B0609020204030204" pitchFamily="49" charset="0"/>
              </a:rPr>
              <a:t>'].</a:t>
            </a:r>
            <a:r>
              <a:rPr lang="en-IN" sz="1600" b="0" dirty="0" err="1">
                <a:effectLst/>
                <a:latin typeface="Consolas" panose="020B0609020204030204" pitchFamily="49" charset="0"/>
              </a:rPr>
              <a:t>fillna</a:t>
            </a:r>
            <a:r>
              <a:rPr lang="en-IN" sz="1600" b="0" dirty="0">
                <a:effectLst/>
                <a:latin typeface="Consolas" panose="020B0609020204030204" pitchFamily="49" charset="0"/>
              </a:rPr>
              <a:t>(df_combined1['</a:t>
            </a:r>
            <a:r>
              <a:rPr lang="en-IN" sz="1600" b="0" dirty="0" err="1">
                <a:effectLst/>
                <a:latin typeface="Consolas" panose="020B0609020204030204" pitchFamily="49" charset="0"/>
              </a:rPr>
              <a:t>Mileage_kmpl</a:t>
            </a:r>
            <a:r>
              <a:rPr lang="en-IN" sz="1600" b="0" dirty="0">
                <a:effectLst/>
                <a:latin typeface="Consolas" panose="020B0609020204030204" pitchFamily="49" charset="0"/>
              </a:rPr>
              <a:t>'].mode()[0], </a:t>
            </a:r>
            <a:r>
              <a:rPr lang="en-IN" sz="1600" b="0" dirty="0" err="1">
                <a:effectLst/>
                <a:latin typeface="Consolas" panose="020B0609020204030204" pitchFamily="49" charset="0"/>
              </a:rPr>
              <a:t>inplace</a:t>
            </a:r>
            <a:r>
              <a:rPr lang="en-IN" sz="1600" b="0" dirty="0">
                <a:effectLst/>
                <a:latin typeface="Consolas" panose="020B0609020204030204" pitchFamily="49" charset="0"/>
              </a:rPr>
              <a:t>=True)</a:t>
            </a:r>
          </a:p>
          <a:p>
            <a:pPr algn="just"/>
            <a:r>
              <a:rPr lang="en-IN" sz="1600" b="0" dirty="0">
                <a:effectLst/>
                <a:latin typeface="Consolas" panose="020B0609020204030204" pitchFamily="49" charset="0"/>
              </a:rPr>
              <a:t>df_combined1['</a:t>
            </a:r>
            <a:r>
              <a:rPr lang="en-IN" sz="1600" b="0" dirty="0" err="1">
                <a:effectLst/>
                <a:latin typeface="Consolas" panose="020B0609020204030204" pitchFamily="49" charset="0"/>
              </a:rPr>
              <a:t>Engine_cc</a:t>
            </a:r>
            <a:r>
              <a:rPr lang="en-IN" sz="1600" b="0" dirty="0">
                <a:effectLst/>
                <a:latin typeface="Consolas" panose="020B0609020204030204" pitchFamily="49" charset="0"/>
              </a:rPr>
              <a:t>'].</a:t>
            </a:r>
            <a:r>
              <a:rPr lang="en-IN" sz="1600" b="0" dirty="0" err="1">
                <a:effectLst/>
                <a:latin typeface="Consolas" panose="020B0609020204030204" pitchFamily="49" charset="0"/>
              </a:rPr>
              <a:t>fillna</a:t>
            </a:r>
            <a:r>
              <a:rPr lang="en-IN" sz="1600" b="0" dirty="0">
                <a:effectLst/>
                <a:latin typeface="Consolas" panose="020B0609020204030204" pitchFamily="49" charset="0"/>
              </a:rPr>
              <a:t>(df_combined1['</a:t>
            </a:r>
            <a:r>
              <a:rPr lang="en-IN" sz="1600" b="0" dirty="0" err="1">
                <a:effectLst/>
                <a:latin typeface="Consolas" panose="020B0609020204030204" pitchFamily="49" charset="0"/>
              </a:rPr>
              <a:t>Engine_cc</a:t>
            </a:r>
            <a:r>
              <a:rPr lang="en-IN" sz="1600" b="0" dirty="0">
                <a:effectLst/>
                <a:latin typeface="Consolas" panose="020B0609020204030204" pitchFamily="49" charset="0"/>
              </a:rPr>
              <a:t>'].mode()[0], </a:t>
            </a:r>
            <a:r>
              <a:rPr lang="en-IN" sz="1600" b="0" dirty="0" err="1">
                <a:effectLst/>
                <a:latin typeface="Consolas" panose="020B0609020204030204" pitchFamily="49" charset="0"/>
              </a:rPr>
              <a:t>inplace</a:t>
            </a:r>
            <a:r>
              <a:rPr lang="en-IN" sz="1600" b="0" dirty="0">
                <a:effectLst/>
                <a:latin typeface="Consolas" panose="020B0609020204030204" pitchFamily="49" charset="0"/>
              </a:rPr>
              <a:t>=True)</a:t>
            </a:r>
          </a:p>
          <a:p>
            <a:pPr algn="just"/>
            <a:r>
              <a:rPr lang="en-IN" sz="1600" b="0" dirty="0">
                <a:effectLst/>
                <a:latin typeface="Consolas" panose="020B0609020204030204" pitchFamily="49" charset="0"/>
              </a:rPr>
              <a:t>df_combined1['</a:t>
            </a:r>
            <a:r>
              <a:rPr lang="en-IN" sz="1600" b="0" dirty="0" err="1">
                <a:effectLst/>
                <a:latin typeface="Consolas" panose="020B0609020204030204" pitchFamily="49" charset="0"/>
              </a:rPr>
              <a:t>MaxPower_bhp</a:t>
            </a:r>
            <a:r>
              <a:rPr lang="en-IN" sz="1600" b="0" dirty="0">
                <a:effectLst/>
                <a:latin typeface="Consolas" panose="020B0609020204030204" pitchFamily="49" charset="0"/>
              </a:rPr>
              <a:t>'].</a:t>
            </a:r>
            <a:r>
              <a:rPr lang="en-IN" sz="1600" b="0" dirty="0" err="1">
                <a:effectLst/>
                <a:latin typeface="Consolas" panose="020B0609020204030204" pitchFamily="49" charset="0"/>
              </a:rPr>
              <a:t>fillna</a:t>
            </a:r>
            <a:r>
              <a:rPr lang="en-IN" sz="1600" b="0" dirty="0">
                <a:effectLst/>
                <a:latin typeface="Consolas" panose="020B0609020204030204" pitchFamily="49" charset="0"/>
              </a:rPr>
              <a:t>(df_combined1['</a:t>
            </a:r>
            <a:r>
              <a:rPr lang="en-IN" sz="1600" b="0" dirty="0" err="1">
                <a:effectLst/>
                <a:latin typeface="Consolas" panose="020B0609020204030204" pitchFamily="49" charset="0"/>
              </a:rPr>
              <a:t>MaxPower_bhp</a:t>
            </a:r>
            <a:r>
              <a:rPr lang="en-IN" sz="1600" b="0" dirty="0">
                <a:effectLst/>
                <a:latin typeface="Consolas" panose="020B0609020204030204" pitchFamily="49" charset="0"/>
              </a:rPr>
              <a:t>'].mode()[0], </a:t>
            </a:r>
            <a:r>
              <a:rPr lang="en-IN" sz="1600" b="0" dirty="0" err="1">
                <a:effectLst/>
                <a:latin typeface="Consolas" panose="020B0609020204030204" pitchFamily="49" charset="0"/>
              </a:rPr>
              <a:t>inplace</a:t>
            </a:r>
            <a:r>
              <a:rPr lang="en-IN" sz="1600" b="0" dirty="0">
                <a:effectLst/>
                <a:latin typeface="Consolas" panose="020B0609020204030204" pitchFamily="49" charset="0"/>
              </a:rPr>
              <a:t>=True)</a:t>
            </a:r>
          </a:p>
          <a:p>
            <a:pPr algn="just"/>
            <a:endParaRPr lang="en-IN" sz="1600" dirty="0">
              <a:latin typeface="Consolas" panose="020B0609020204030204" pitchFamily="49" charset="0"/>
            </a:endParaRPr>
          </a:p>
          <a:p>
            <a:pPr algn="just"/>
            <a:r>
              <a:rPr lang="en-US" sz="1600" dirty="0"/>
              <a:t>df_combined1.isnull().sum()    </a:t>
            </a:r>
          </a:p>
          <a:p>
            <a:endParaRPr lang="en-IN" sz="1600" b="0" dirty="0">
              <a:effectLst/>
              <a:latin typeface="Consolas" panose="020B0609020204030204" pitchFamily="49" charset="0"/>
            </a:endParaRPr>
          </a:p>
          <a:p>
            <a:endParaRPr lang="en-IN" dirty="0"/>
          </a:p>
        </p:txBody>
      </p:sp>
      <p:graphicFrame>
        <p:nvGraphicFramePr>
          <p:cNvPr id="8" name="Table 7">
            <a:extLst>
              <a:ext uri="{FF2B5EF4-FFF2-40B4-BE49-F238E27FC236}">
                <a16:creationId xmlns:a16="http://schemas.microsoft.com/office/drawing/2014/main" id="{E3349B2F-E0D3-C07F-131F-C52358A6DD57}"/>
              </a:ext>
            </a:extLst>
          </p:cNvPr>
          <p:cNvGraphicFramePr>
            <a:graphicFrameLocks noGrp="1"/>
          </p:cNvGraphicFramePr>
          <p:nvPr>
            <p:extLst>
              <p:ext uri="{D42A27DB-BD31-4B8C-83A1-F6EECF244321}">
                <p14:modId xmlns:p14="http://schemas.microsoft.com/office/powerpoint/2010/main" val="2411369529"/>
              </p:ext>
            </p:extLst>
          </p:nvPr>
        </p:nvGraphicFramePr>
        <p:xfrm>
          <a:off x="6368448" y="3429000"/>
          <a:ext cx="2756142" cy="3252470"/>
        </p:xfrm>
        <a:graphic>
          <a:graphicData uri="http://schemas.openxmlformats.org/drawingml/2006/table">
            <a:tbl>
              <a:tblPr>
                <a:tableStyleId>{5C22544A-7EE6-4342-B048-85BDC9FD1C3A}</a:tableStyleId>
              </a:tblPr>
              <a:tblGrid>
                <a:gridCol w="1790487">
                  <a:extLst>
                    <a:ext uri="{9D8B030D-6E8A-4147-A177-3AD203B41FA5}">
                      <a16:colId xmlns:a16="http://schemas.microsoft.com/office/drawing/2014/main" val="211579364"/>
                    </a:ext>
                  </a:extLst>
                </a:gridCol>
                <a:gridCol w="965655">
                  <a:extLst>
                    <a:ext uri="{9D8B030D-6E8A-4147-A177-3AD203B41FA5}">
                      <a16:colId xmlns:a16="http://schemas.microsoft.com/office/drawing/2014/main" val="2848022500"/>
                    </a:ext>
                  </a:extLst>
                </a:gridCol>
              </a:tblGrid>
              <a:tr h="184150">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Fuel_Type</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965877015"/>
                  </a:ext>
                </a:extLst>
              </a:tr>
              <a:tr h="184150">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Body_Type</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839498605"/>
                  </a:ext>
                </a:extLst>
              </a:tr>
              <a:tr h="184150">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Km_Driven</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211551112"/>
                  </a:ext>
                </a:extLst>
              </a:tr>
              <a:tr h="184150">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Transmission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49632225"/>
                  </a:ext>
                </a:extLst>
              </a:tr>
              <a:tr h="184150">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Ownership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41824060"/>
                  </a:ext>
                </a:extLst>
              </a:tr>
              <a:tr h="184150">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Model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27871041"/>
                  </a:ext>
                </a:extLst>
              </a:tr>
              <a:tr h="184150">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Model_Year</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706274801"/>
                  </a:ext>
                </a:extLst>
              </a:tr>
              <a:tr h="184150">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Price_Rupees</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5932561"/>
                  </a:ext>
                </a:extLst>
              </a:tr>
              <a:tr h="184150">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Mileage_kmpl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p>
                  </a:txBody>
                  <a:tcPr marL="6350" marR="6350" marT="6350" marB="0" anchor="b"/>
                </a:tc>
                <a:extLst>
                  <a:ext uri="{0D108BD9-81ED-4DB2-BD59-A6C34878D82A}">
                    <a16:rowId xmlns:a16="http://schemas.microsoft.com/office/drawing/2014/main" val="1232897612"/>
                  </a:ext>
                </a:extLst>
              </a:tr>
              <a:tr h="184150">
                <a:tc>
                  <a:txBody>
                    <a:bodyPr/>
                    <a:lstStyle/>
                    <a:p>
                      <a:pPr algn="ctr" fontAlgn="b"/>
                      <a:r>
                        <a:rPr lang="en-IN" sz="1600" u="none" strike="noStrike" dirty="0" err="1">
                          <a:effectLst/>
                          <a:latin typeface="Calibri" panose="020F0502020204030204" pitchFamily="34" charset="0"/>
                          <a:ea typeface="Calibri" panose="020F0502020204030204" pitchFamily="34" charset="0"/>
                          <a:cs typeface="Calibri" panose="020F0502020204030204" pitchFamily="34" charset="0"/>
                        </a:rPr>
                        <a:t>Engine_cc</a:t>
                      </a:r>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p>
                  </a:txBody>
                  <a:tcPr marL="6350" marR="6350" marT="6350" marB="0" anchor="b"/>
                </a:tc>
                <a:extLst>
                  <a:ext uri="{0D108BD9-81ED-4DB2-BD59-A6C34878D82A}">
                    <a16:rowId xmlns:a16="http://schemas.microsoft.com/office/drawing/2014/main" val="1521495263"/>
                  </a:ext>
                </a:extLst>
              </a:tr>
              <a:tr h="184150">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MaxPower_bhp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p>
                  </a:txBody>
                  <a:tcPr marL="6350" marR="6350" marT="6350" marB="0" anchor="b"/>
                </a:tc>
                <a:extLst>
                  <a:ext uri="{0D108BD9-81ED-4DB2-BD59-A6C34878D82A}">
                    <a16:rowId xmlns:a16="http://schemas.microsoft.com/office/drawing/2014/main" val="3095086486"/>
                  </a:ext>
                </a:extLst>
              </a:tr>
              <a:tr h="184150">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City              </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377906717"/>
                  </a:ext>
                </a:extLst>
              </a:tr>
              <a:tr h="184150">
                <a:tc>
                  <a:txBody>
                    <a:bodyPr/>
                    <a:lstStyle/>
                    <a:p>
                      <a:pPr algn="ctr" fontAlgn="b"/>
                      <a:r>
                        <a:rPr lang="en-IN" sz="1600" u="none" strike="noStrike">
                          <a:effectLst/>
                          <a:latin typeface="Calibri" panose="020F0502020204030204" pitchFamily="34" charset="0"/>
                          <a:ea typeface="Calibri" panose="020F0502020204030204" pitchFamily="34" charset="0"/>
                          <a:cs typeface="Calibri" panose="020F0502020204030204" pitchFamily="34" charset="0"/>
                        </a:rPr>
                        <a:t>dtype: int64</a:t>
                      </a:r>
                      <a:endParaRPr lang="en-IN"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N" sz="1600" u="none" strike="noStrike" dirty="0">
                          <a:effectLst/>
                          <a:latin typeface="Calibri" panose="020F0502020204030204" pitchFamily="34" charset="0"/>
                          <a:ea typeface="Calibri" panose="020F0502020204030204" pitchFamily="34" charset="0"/>
                          <a:cs typeface="Calibri" panose="020F0502020204030204" pitchFamily="34" charset="0"/>
                        </a:rPr>
                        <a:t>0</a:t>
                      </a:r>
                      <a:endPar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95578490"/>
                  </a:ext>
                </a:extLst>
              </a:tr>
            </a:tbl>
          </a:graphicData>
        </a:graphic>
      </p:graphicFrame>
    </p:spTree>
    <p:extLst>
      <p:ext uri="{BB962C8B-B14F-4D97-AF65-F5344CB8AC3E}">
        <p14:creationId xmlns:p14="http://schemas.microsoft.com/office/powerpoint/2010/main" val="408898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B2004-81ED-4D4A-F5D3-4F2BCE52481A}"/>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5D5568D-5A62-B624-AC1A-F7C0E0BE13AE}"/>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65D5568D-5A62-B624-AC1A-F7C0E0BE13AE}"/>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1F9C280F-0955-D033-D99B-D633C370885E}"/>
              </a:ext>
            </a:extLst>
          </p:cNvPr>
          <p:cNvSpPr txBox="1"/>
          <p:nvPr/>
        </p:nvSpPr>
        <p:spPr>
          <a:xfrm>
            <a:off x="836760" y="728817"/>
            <a:ext cx="10912056" cy="4801314"/>
          </a:xfrm>
          <a:prstGeom prst="rect">
            <a:avLst/>
          </a:prstGeom>
          <a:noFill/>
        </p:spPr>
        <p:txBody>
          <a:bodyPr wrap="square">
            <a:spAutoFit/>
          </a:bodyPr>
          <a:lstStyle/>
          <a:p>
            <a:pPr algn="just"/>
            <a:r>
              <a:rPr lang="en-US" b="1" dirty="0"/>
              <a:t>Data Cleaning and Pre-Processing: (contd..)</a:t>
            </a:r>
          </a:p>
          <a:p>
            <a:pPr algn="just"/>
            <a:endParaRPr lang="en-US" b="1" dirty="0"/>
          </a:p>
          <a:p>
            <a:pPr algn="just"/>
            <a:r>
              <a:rPr lang="en-US" b="1" dirty="0"/>
              <a:t>Step 9:</a:t>
            </a:r>
            <a:r>
              <a:rPr lang="en-US" dirty="0"/>
              <a:t> Make standardized data format:</a:t>
            </a:r>
          </a:p>
          <a:p>
            <a:pPr marL="285750" indent="-285750" algn="just">
              <a:buFont typeface="Wingdings" panose="05000000000000000000" pitchFamily="2" charset="2"/>
              <a:buChar char="v"/>
            </a:pPr>
            <a:r>
              <a:rPr lang="en-US" dirty="0">
                <a:latin typeface="+mj-lt"/>
              </a:rPr>
              <a:t>Column </a:t>
            </a:r>
            <a:r>
              <a:rPr lang="en-US" b="0" dirty="0">
                <a:effectLst/>
                <a:latin typeface="+mj-lt"/>
              </a:rPr>
              <a:t>'</a:t>
            </a:r>
            <a:r>
              <a:rPr lang="en-US" b="0" dirty="0" err="1">
                <a:effectLst/>
                <a:latin typeface="+mj-lt"/>
              </a:rPr>
              <a:t>Km_Driven</a:t>
            </a:r>
            <a:r>
              <a:rPr lang="en-US" b="0" dirty="0">
                <a:effectLst/>
                <a:latin typeface="+mj-lt"/>
              </a:rPr>
              <a:t>’ (convert into string, remove commas, and convert back to int),</a:t>
            </a:r>
          </a:p>
          <a:p>
            <a:pPr marL="285750" indent="-285750" algn="just">
              <a:buFont typeface="Wingdings" panose="05000000000000000000" pitchFamily="2" charset="2"/>
              <a:buChar char="v"/>
            </a:pPr>
            <a:r>
              <a:rPr lang="en-US" b="0" dirty="0">
                <a:effectLst/>
                <a:latin typeface="+mj-lt"/>
              </a:rPr>
              <a:t>Column ‘Prices’ (Remove '₹', 'Lakh', 'Crore', and any commas and convert into float),</a:t>
            </a:r>
          </a:p>
          <a:p>
            <a:pPr marL="285750" indent="-285750" algn="just">
              <a:buFont typeface="Wingdings" panose="05000000000000000000" pitchFamily="2" charset="2"/>
              <a:buChar char="v"/>
            </a:pPr>
            <a:r>
              <a:rPr lang="en-US" b="0" dirty="0">
                <a:effectLst/>
                <a:latin typeface="+mj-lt"/>
              </a:rPr>
              <a:t> Column ‘Mileage’ (remove 'kmpl' or 'km/kg' and convert to float),</a:t>
            </a:r>
          </a:p>
          <a:p>
            <a:pPr marL="285750" indent="-285750" algn="just">
              <a:buFont typeface="Wingdings" panose="05000000000000000000" pitchFamily="2" charset="2"/>
              <a:buChar char="v"/>
            </a:pPr>
            <a:r>
              <a:rPr lang="en-US" b="0" dirty="0">
                <a:effectLst/>
                <a:latin typeface="+mj-lt"/>
              </a:rPr>
              <a:t>Column ‘Engine’ (remove 'CC' and convert to integer),</a:t>
            </a:r>
          </a:p>
          <a:p>
            <a:pPr marL="285750" indent="-285750" algn="just">
              <a:buFont typeface="Wingdings" panose="05000000000000000000" pitchFamily="2" charset="2"/>
              <a:buChar char="v"/>
            </a:pPr>
            <a:r>
              <a:rPr lang="en-US" dirty="0">
                <a:latin typeface="+mj-lt"/>
              </a:rPr>
              <a:t>Column ‘</a:t>
            </a:r>
            <a:r>
              <a:rPr lang="en-US" dirty="0" err="1">
                <a:latin typeface="+mj-lt"/>
              </a:rPr>
              <a:t>MaxPower</a:t>
            </a:r>
            <a:r>
              <a:rPr lang="en-US" dirty="0">
                <a:latin typeface="+mj-lt"/>
              </a:rPr>
              <a:t>’ (</a:t>
            </a:r>
            <a:r>
              <a:rPr lang="en-US" b="0" dirty="0">
                <a:effectLst/>
                <a:latin typeface="+mj-lt"/>
              </a:rPr>
              <a:t>remove ‘bhp’ and ‘</a:t>
            </a:r>
            <a:r>
              <a:rPr lang="en-US" b="0" dirty="0" err="1">
                <a:effectLst/>
                <a:latin typeface="+mj-lt"/>
              </a:rPr>
              <a:t>ps</a:t>
            </a:r>
            <a:r>
              <a:rPr lang="en-US" b="0" dirty="0">
                <a:effectLst/>
                <a:latin typeface="+mj-lt"/>
              </a:rPr>
              <a:t>’ and convert to float)</a:t>
            </a:r>
          </a:p>
          <a:p>
            <a:pPr algn="just"/>
            <a:endParaRPr lang="en-US" b="0" dirty="0">
              <a:effectLst/>
              <a:latin typeface="+mj-lt"/>
            </a:endParaRPr>
          </a:p>
          <a:p>
            <a:pPr algn="just"/>
            <a:r>
              <a:rPr lang="en-US" b="1" dirty="0">
                <a:effectLst/>
                <a:latin typeface="+mj-lt"/>
              </a:rPr>
              <a:t>Step 10: </a:t>
            </a:r>
            <a:r>
              <a:rPr lang="en-US" b="0" dirty="0">
                <a:effectLst/>
                <a:latin typeface="+mj-lt"/>
              </a:rPr>
              <a:t>Encoding categorical Variables:</a:t>
            </a:r>
          </a:p>
          <a:p>
            <a:pPr marL="285750" indent="-285750" algn="just">
              <a:buFont typeface="Wingdings" panose="05000000000000000000" pitchFamily="2" charset="2"/>
              <a:buChar char="v"/>
            </a:pPr>
            <a:r>
              <a:rPr lang="en-US" b="0" dirty="0">
                <a:effectLst/>
                <a:latin typeface="+mj-lt"/>
              </a:rPr>
              <a:t>Using one hot and label encoding methods, the categorical variables (</a:t>
            </a:r>
            <a:r>
              <a:rPr lang="en-US" b="0" dirty="0" err="1">
                <a:effectLst/>
                <a:latin typeface="+mj-lt"/>
              </a:rPr>
              <a:t>Fuel_Type</a:t>
            </a:r>
            <a:r>
              <a:rPr lang="en-US" b="0" dirty="0">
                <a:effectLst/>
                <a:latin typeface="+mj-lt"/>
              </a:rPr>
              <a:t>', '</a:t>
            </a:r>
            <a:r>
              <a:rPr lang="en-US" b="0" dirty="0" err="1">
                <a:effectLst/>
                <a:latin typeface="+mj-lt"/>
              </a:rPr>
              <a:t>Body_Type</a:t>
            </a:r>
            <a:r>
              <a:rPr lang="en-US" b="0" dirty="0">
                <a:effectLst/>
                <a:latin typeface="+mj-lt"/>
              </a:rPr>
              <a:t>', 'Transmission', 'City’, </a:t>
            </a:r>
            <a:r>
              <a:rPr lang="en-IN" b="0" dirty="0">
                <a:effectLst/>
                <a:latin typeface="+mj-lt"/>
              </a:rPr>
              <a:t>'Ownership’) are encoded. </a:t>
            </a:r>
          </a:p>
          <a:p>
            <a:pPr algn="just"/>
            <a:endParaRPr lang="en-IN" b="0" dirty="0">
              <a:effectLst/>
              <a:latin typeface="+mj-lt"/>
            </a:endParaRPr>
          </a:p>
          <a:p>
            <a:pPr algn="just"/>
            <a:r>
              <a:rPr lang="en-IN" b="1" dirty="0">
                <a:effectLst/>
                <a:latin typeface="+mj-lt"/>
              </a:rPr>
              <a:t>Step 11</a:t>
            </a:r>
            <a:r>
              <a:rPr lang="en-IN" b="0" dirty="0">
                <a:effectLst/>
                <a:latin typeface="+mj-lt"/>
              </a:rPr>
              <a:t>: </a:t>
            </a:r>
            <a:r>
              <a:rPr lang="en-US" b="0" dirty="0">
                <a:effectLst/>
                <a:latin typeface="+mj-lt"/>
              </a:rPr>
              <a:t>normalization of numerical features:</a:t>
            </a:r>
          </a:p>
          <a:p>
            <a:pPr marL="285750" indent="-285750" algn="just">
              <a:buFont typeface="Wingdings" panose="05000000000000000000" pitchFamily="2" charset="2"/>
              <a:buChar char="v"/>
            </a:pPr>
            <a:r>
              <a:rPr lang="en-US" b="0" dirty="0">
                <a:effectLst/>
                <a:latin typeface="+mj-lt"/>
              </a:rPr>
              <a:t>Using standard scaler from </a:t>
            </a:r>
            <a:r>
              <a:rPr lang="en-US" b="0" dirty="0" err="1">
                <a:effectLst/>
                <a:latin typeface="+mj-lt"/>
              </a:rPr>
              <a:t>sklearn</a:t>
            </a:r>
            <a:r>
              <a:rPr lang="en-US" b="0" dirty="0">
                <a:effectLst/>
                <a:latin typeface="+mj-lt"/>
              </a:rPr>
              <a:t>, normalization of numerical features (</a:t>
            </a:r>
            <a:r>
              <a:rPr lang="en-US" b="0" dirty="0" err="1">
                <a:effectLst/>
                <a:latin typeface="+mj-lt"/>
              </a:rPr>
              <a:t>Km_Driven</a:t>
            </a:r>
            <a:r>
              <a:rPr lang="en-US" b="0" dirty="0">
                <a:effectLst/>
                <a:latin typeface="+mj-lt"/>
              </a:rPr>
              <a:t>, </a:t>
            </a:r>
            <a:r>
              <a:rPr lang="en-US" b="0" dirty="0" err="1">
                <a:effectLst/>
                <a:latin typeface="+mj-lt"/>
              </a:rPr>
              <a:t>Price_Rupees</a:t>
            </a:r>
            <a:r>
              <a:rPr lang="en-US" b="0" dirty="0">
                <a:effectLst/>
                <a:latin typeface="+mj-lt"/>
              </a:rPr>
              <a:t>, </a:t>
            </a:r>
            <a:r>
              <a:rPr lang="en-US" b="0" dirty="0" err="1">
                <a:effectLst/>
                <a:latin typeface="+mj-lt"/>
              </a:rPr>
              <a:t>Mileage_kmpl</a:t>
            </a:r>
            <a:r>
              <a:rPr lang="en-US" b="0" dirty="0">
                <a:effectLst/>
                <a:latin typeface="+mj-lt"/>
              </a:rPr>
              <a:t>, </a:t>
            </a:r>
            <a:r>
              <a:rPr lang="en-US" b="0" dirty="0" err="1">
                <a:effectLst/>
                <a:latin typeface="+mj-lt"/>
              </a:rPr>
              <a:t>Engine_cc</a:t>
            </a:r>
            <a:r>
              <a:rPr lang="en-US" b="0" dirty="0">
                <a:effectLst/>
                <a:latin typeface="+mj-lt"/>
              </a:rPr>
              <a:t>, </a:t>
            </a:r>
            <a:r>
              <a:rPr lang="en-US" b="0" dirty="0" err="1">
                <a:effectLst/>
                <a:latin typeface="+mj-lt"/>
              </a:rPr>
              <a:t>MaxPower_bhp</a:t>
            </a:r>
            <a:r>
              <a:rPr lang="en-US" b="0" dirty="0">
                <a:effectLst/>
                <a:latin typeface="+mj-lt"/>
              </a:rPr>
              <a:t>) is carried out.</a:t>
            </a:r>
          </a:p>
          <a:p>
            <a:pPr algn="just"/>
            <a:endParaRPr lang="en-US" b="0" dirty="0">
              <a:effectLst/>
              <a:latin typeface="+mj-lt"/>
            </a:endParaRPr>
          </a:p>
        </p:txBody>
      </p:sp>
      <p:sp>
        <p:nvSpPr>
          <p:cNvPr id="10" name="TextBox 9">
            <a:extLst>
              <a:ext uri="{FF2B5EF4-FFF2-40B4-BE49-F238E27FC236}">
                <a16:creationId xmlns:a16="http://schemas.microsoft.com/office/drawing/2014/main" id="{83EF66C0-260F-8D69-9BD8-A67EB7EBECB0}"/>
              </a:ext>
            </a:extLst>
          </p:cNvPr>
          <p:cNvSpPr txBox="1"/>
          <p:nvPr/>
        </p:nvSpPr>
        <p:spPr>
          <a:xfrm>
            <a:off x="750496" y="-15485"/>
            <a:ext cx="6094562" cy="523220"/>
          </a:xfrm>
          <a:prstGeom prst="rect">
            <a:avLst/>
          </a:prstGeom>
          <a:noFill/>
        </p:spPr>
        <p:txBody>
          <a:bodyPr wrap="square">
            <a:spAutoFit/>
          </a:bodyPr>
          <a:lstStyle/>
          <a:p>
            <a:r>
              <a:rPr lang="en-IN" sz="2800" b="1" dirty="0">
                <a:solidFill>
                  <a:srgbClr val="FF0000"/>
                </a:solidFill>
              </a:rPr>
              <a:t>Data Processing</a:t>
            </a:r>
            <a:endParaRPr lang="en-IN" sz="2800" dirty="0"/>
          </a:p>
        </p:txBody>
      </p:sp>
    </p:spTree>
    <p:extLst>
      <p:ext uri="{BB962C8B-B14F-4D97-AF65-F5344CB8AC3E}">
        <p14:creationId xmlns:p14="http://schemas.microsoft.com/office/powerpoint/2010/main" val="43399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86A1A-93AE-51D6-B738-577F3341E512}"/>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F3E609F-1A9F-993A-4634-B42175399A50}"/>
                  </a:ext>
                </a:extLst>
              </p14:cNvPr>
              <p14:cNvContentPartPr/>
              <p14:nvPr/>
            </p14:nvContentPartPr>
            <p14:xfrm>
              <a:off x="1690635" y="5356657"/>
              <a:ext cx="360" cy="360"/>
            </p14:xfrm>
          </p:contentPart>
        </mc:Choice>
        <mc:Fallback>
          <p:pic>
            <p:nvPicPr>
              <p:cNvPr id="4" name="Ink 3">
                <a:extLst>
                  <a:ext uri="{FF2B5EF4-FFF2-40B4-BE49-F238E27FC236}">
                    <a16:creationId xmlns:a16="http://schemas.microsoft.com/office/drawing/2014/main" id="{1F3E609F-1A9F-993A-4634-B42175399A50}"/>
                  </a:ext>
                </a:extLst>
              </p:cNvPr>
              <p:cNvPicPr/>
              <p:nvPr/>
            </p:nvPicPr>
            <p:blipFill>
              <a:blip r:embed="rId3"/>
              <a:stretch>
                <a:fillRect/>
              </a:stretch>
            </p:blipFill>
            <p:spPr>
              <a:xfrm>
                <a:off x="1684515" y="5350537"/>
                <a:ext cx="12600" cy="12600"/>
              </a:xfrm>
              <a:prstGeom prst="rect">
                <a:avLst/>
              </a:prstGeom>
            </p:spPr>
          </p:pic>
        </mc:Fallback>
      </mc:AlternateContent>
      <p:sp>
        <p:nvSpPr>
          <p:cNvPr id="6" name="TextBox 5">
            <a:extLst>
              <a:ext uri="{FF2B5EF4-FFF2-40B4-BE49-F238E27FC236}">
                <a16:creationId xmlns:a16="http://schemas.microsoft.com/office/drawing/2014/main" id="{B31A0F82-FCF0-AE3C-2E2D-FFD230F39C39}"/>
              </a:ext>
            </a:extLst>
          </p:cNvPr>
          <p:cNvSpPr txBox="1"/>
          <p:nvPr/>
        </p:nvSpPr>
        <p:spPr>
          <a:xfrm>
            <a:off x="793628" y="426893"/>
            <a:ext cx="10912056" cy="1754326"/>
          </a:xfrm>
          <a:prstGeom prst="rect">
            <a:avLst/>
          </a:prstGeom>
          <a:noFill/>
        </p:spPr>
        <p:txBody>
          <a:bodyPr wrap="square">
            <a:spAutoFit/>
          </a:bodyPr>
          <a:lstStyle/>
          <a:p>
            <a:pPr algn="just"/>
            <a:r>
              <a:rPr lang="en-US" b="1" dirty="0"/>
              <a:t>Data Cleaning and Pre-Processing: (contd..)</a:t>
            </a:r>
          </a:p>
          <a:p>
            <a:pPr algn="just"/>
            <a:endParaRPr lang="en-US" b="1" dirty="0"/>
          </a:p>
          <a:p>
            <a:pPr algn="just"/>
            <a:r>
              <a:rPr lang="en-US" b="1" dirty="0"/>
              <a:t>Step 12: </a:t>
            </a:r>
            <a:r>
              <a:rPr lang="en-US" dirty="0"/>
              <a:t>Removal of outliers:</a:t>
            </a:r>
          </a:p>
          <a:p>
            <a:pPr marL="285750" indent="-285750" algn="just">
              <a:buFont typeface="Wingdings" panose="05000000000000000000" pitchFamily="2" charset="2"/>
              <a:buChar char="v"/>
            </a:pPr>
            <a:r>
              <a:rPr lang="en-US" dirty="0"/>
              <a:t>For the target variable ‘</a:t>
            </a:r>
            <a:r>
              <a:rPr lang="en-US" dirty="0" err="1"/>
              <a:t>price_rupees</a:t>
            </a:r>
            <a:r>
              <a:rPr lang="en-US" dirty="0"/>
              <a:t>’, created box plot to visualize the outlier points</a:t>
            </a:r>
          </a:p>
          <a:p>
            <a:pPr marL="285750" indent="-285750" algn="just">
              <a:buFont typeface="Wingdings" panose="05000000000000000000" pitchFamily="2" charset="2"/>
              <a:buChar char="v"/>
            </a:pPr>
            <a:r>
              <a:rPr lang="en-US" dirty="0"/>
              <a:t>Applied IQR method, estimated and removed min and max outliers </a:t>
            </a:r>
            <a:r>
              <a:rPr lang="en-US" dirty="0">
                <a:latin typeface="+mj-lt"/>
              </a:rPr>
              <a:t>(</a:t>
            </a:r>
            <a:r>
              <a:rPr lang="en-US" b="0" i="0" dirty="0">
                <a:effectLst/>
                <a:latin typeface="+mj-lt"/>
              </a:rPr>
              <a:t>Lower Bound: -425000.0, Upper Bound: 1775000.0)</a:t>
            </a:r>
          </a:p>
        </p:txBody>
      </p:sp>
      <p:sp>
        <p:nvSpPr>
          <p:cNvPr id="10" name="TextBox 9">
            <a:extLst>
              <a:ext uri="{FF2B5EF4-FFF2-40B4-BE49-F238E27FC236}">
                <a16:creationId xmlns:a16="http://schemas.microsoft.com/office/drawing/2014/main" id="{F6D35D3E-FE3D-A36E-646A-FC51944F34B3}"/>
              </a:ext>
            </a:extLst>
          </p:cNvPr>
          <p:cNvSpPr txBox="1"/>
          <p:nvPr/>
        </p:nvSpPr>
        <p:spPr>
          <a:xfrm>
            <a:off x="750496" y="-15485"/>
            <a:ext cx="6094562" cy="523220"/>
          </a:xfrm>
          <a:prstGeom prst="rect">
            <a:avLst/>
          </a:prstGeom>
          <a:noFill/>
        </p:spPr>
        <p:txBody>
          <a:bodyPr wrap="square">
            <a:spAutoFit/>
          </a:bodyPr>
          <a:lstStyle/>
          <a:p>
            <a:r>
              <a:rPr lang="en-IN" sz="2800" b="1" dirty="0">
                <a:solidFill>
                  <a:srgbClr val="FF0000"/>
                </a:solidFill>
              </a:rPr>
              <a:t>Data Processing</a:t>
            </a:r>
            <a:endParaRPr lang="en-IN" sz="2800" dirty="0"/>
          </a:p>
        </p:txBody>
      </p:sp>
      <p:pic>
        <p:nvPicPr>
          <p:cNvPr id="3" name="Picture 2">
            <a:extLst>
              <a:ext uri="{FF2B5EF4-FFF2-40B4-BE49-F238E27FC236}">
                <a16:creationId xmlns:a16="http://schemas.microsoft.com/office/drawing/2014/main" id="{68F3F0DE-88FF-0035-687A-6A62C814D782}"/>
              </a:ext>
            </a:extLst>
          </p:cNvPr>
          <p:cNvPicPr>
            <a:picLocks noChangeAspect="1"/>
          </p:cNvPicPr>
          <p:nvPr/>
        </p:nvPicPr>
        <p:blipFill>
          <a:blip r:embed="rId4"/>
          <a:srcRect l="21798" t="16352" r="28220" b="11473"/>
          <a:stretch/>
        </p:blipFill>
        <p:spPr>
          <a:xfrm>
            <a:off x="951424" y="2181219"/>
            <a:ext cx="5415229" cy="4065222"/>
          </a:xfrm>
          <a:prstGeom prst="rect">
            <a:avLst/>
          </a:prstGeom>
        </p:spPr>
      </p:pic>
      <p:sp>
        <p:nvSpPr>
          <p:cNvPr id="7" name="TextBox 6">
            <a:extLst>
              <a:ext uri="{FF2B5EF4-FFF2-40B4-BE49-F238E27FC236}">
                <a16:creationId xmlns:a16="http://schemas.microsoft.com/office/drawing/2014/main" id="{0B0C9DA7-DA42-F6DB-E93D-99756C55BA8B}"/>
              </a:ext>
            </a:extLst>
          </p:cNvPr>
          <p:cNvSpPr txBox="1"/>
          <p:nvPr/>
        </p:nvSpPr>
        <p:spPr>
          <a:xfrm>
            <a:off x="2383404" y="6246441"/>
            <a:ext cx="3267257" cy="369332"/>
          </a:xfrm>
          <a:prstGeom prst="rect">
            <a:avLst/>
          </a:prstGeom>
          <a:noFill/>
        </p:spPr>
        <p:txBody>
          <a:bodyPr wrap="square">
            <a:spAutoFit/>
          </a:bodyPr>
          <a:lstStyle/>
          <a:p>
            <a:r>
              <a:rPr lang="en-US" dirty="0"/>
              <a:t>Box Plot of </a:t>
            </a:r>
            <a:r>
              <a:rPr lang="en-US" dirty="0" err="1"/>
              <a:t>Price_rupees</a:t>
            </a:r>
            <a:endParaRPr lang="en-IN" dirty="0"/>
          </a:p>
        </p:txBody>
      </p:sp>
      <p:sp>
        <p:nvSpPr>
          <p:cNvPr id="9" name="TextBox 8">
            <a:extLst>
              <a:ext uri="{FF2B5EF4-FFF2-40B4-BE49-F238E27FC236}">
                <a16:creationId xmlns:a16="http://schemas.microsoft.com/office/drawing/2014/main" id="{B547EBE7-6A80-1D75-30FD-6823F65AF87F}"/>
              </a:ext>
            </a:extLst>
          </p:cNvPr>
          <p:cNvSpPr txBox="1"/>
          <p:nvPr/>
        </p:nvSpPr>
        <p:spPr>
          <a:xfrm>
            <a:off x="6524449" y="3107218"/>
            <a:ext cx="5414869" cy="1323439"/>
          </a:xfrm>
          <a:prstGeom prst="rect">
            <a:avLst/>
          </a:prstGeom>
          <a:noFill/>
        </p:spPr>
        <p:txBody>
          <a:bodyPr wrap="square">
            <a:spAutoFit/>
          </a:bodyPr>
          <a:lstStyle/>
          <a:p>
            <a:r>
              <a:rPr lang="en-IN" sz="1600" b="0" dirty="0">
                <a:effectLst/>
                <a:latin typeface="Consolas" panose="020B0609020204030204" pitchFamily="49" charset="0"/>
              </a:rPr>
              <a:t>Q1 = df_encoded4['</a:t>
            </a:r>
            <a:r>
              <a:rPr lang="en-IN" sz="1600" b="0" dirty="0" err="1">
                <a:effectLst/>
                <a:latin typeface="Consolas" panose="020B0609020204030204" pitchFamily="49" charset="0"/>
              </a:rPr>
              <a:t>Price_Rupees</a:t>
            </a:r>
            <a:r>
              <a:rPr lang="en-IN" sz="1600" b="0" dirty="0">
                <a:effectLst/>
                <a:latin typeface="Consolas" panose="020B0609020204030204" pitchFamily="49" charset="0"/>
              </a:rPr>
              <a:t>'].quantile(0.25)</a:t>
            </a:r>
          </a:p>
          <a:p>
            <a:r>
              <a:rPr lang="en-IN" sz="1600" b="0" dirty="0">
                <a:effectLst/>
                <a:latin typeface="Consolas" panose="020B0609020204030204" pitchFamily="49" charset="0"/>
              </a:rPr>
              <a:t>Q3 = df_encoded4['</a:t>
            </a:r>
            <a:r>
              <a:rPr lang="en-IN" sz="1600" b="0" dirty="0" err="1">
                <a:effectLst/>
                <a:latin typeface="Consolas" panose="020B0609020204030204" pitchFamily="49" charset="0"/>
              </a:rPr>
              <a:t>Price_Rupees</a:t>
            </a:r>
            <a:r>
              <a:rPr lang="en-IN" sz="1600" b="0" dirty="0">
                <a:effectLst/>
                <a:latin typeface="Consolas" panose="020B0609020204030204" pitchFamily="49" charset="0"/>
              </a:rPr>
              <a:t>'].quantile(0.75)</a:t>
            </a:r>
          </a:p>
          <a:p>
            <a:r>
              <a:rPr lang="en-IN" sz="1600" b="0" dirty="0">
                <a:effectLst/>
                <a:latin typeface="Consolas" panose="020B0609020204030204" pitchFamily="49" charset="0"/>
              </a:rPr>
              <a:t>IQR = Q3 - Q1</a:t>
            </a:r>
          </a:p>
          <a:p>
            <a:r>
              <a:rPr lang="en-IN" sz="1600" b="0" dirty="0" err="1">
                <a:effectLst/>
                <a:latin typeface="Consolas" panose="020B0609020204030204" pitchFamily="49" charset="0"/>
              </a:rPr>
              <a:t>lower_bound</a:t>
            </a:r>
            <a:r>
              <a:rPr lang="en-IN" sz="1600" b="0" dirty="0">
                <a:effectLst/>
                <a:latin typeface="Consolas" panose="020B0609020204030204" pitchFamily="49" charset="0"/>
              </a:rPr>
              <a:t> = Q1 - 1.5 * IQR</a:t>
            </a:r>
          </a:p>
          <a:p>
            <a:r>
              <a:rPr lang="en-IN" sz="1600" b="0" dirty="0" err="1">
                <a:effectLst/>
                <a:latin typeface="Consolas" panose="020B0609020204030204" pitchFamily="49" charset="0"/>
              </a:rPr>
              <a:t>upper_bound</a:t>
            </a:r>
            <a:r>
              <a:rPr lang="en-IN" sz="1600" b="0" dirty="0">
                <a:effectLst/>
                <a:latin typeface="Consolas" panose="020B0609020204030204" pitchFamily="49" charset="0"/>
              </a:rPr>
              <a:t> = Q3 + 1.5 * IQR</a:t>
            </a:r>
          </a:p>
        </p:txBody>
      </p:sp>
    </p:spTree>
    <p:extLst>
      <p:ext uri="{BB962C8B-B14F-4D97-AF65-F5344CB8AC3E}">
        <p14:creationId xmlns:p14="http://schemas.microsoft.com/office/powerpoint/2010/main" val="42255867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{F9ED7E1F-1293-4926-A651-D51FA28E5831}tf10001105</Template>
  <TotalTime>7887</TotalTime>
  <Words>2230</Words>
  <Application>Microsoft Office PowerPoint</Application>
  <PresentationFormat>Widescreen</PresentationFormat>
  <Paragraphs>418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Baguet Script</vt:lpstr>
      <vt:lpstr>Calibri</vt:lpstr>
      <vt:lpstr>Consolas</vt:lpstr>
      <vt:lpstr>Franklin Gothic Book</vt:lpstr>
      <vt:lpstr>Segoe UI</vt:lpstr>
      <vt:lpstr>Times New Roman</vt:lpstr>
      <vt:lpstr>Wingdings</vt:lpstr>
      <vt:lpstr>Crop</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Arangarajan Vinayagam</dc:creator>
  <cp:lastModifiedBy>Arangarajan Vinayagam</cp:lastModifiedBy>
  <cp:revision>9</cp:revision>
  <dcterms:created xsi:type="dcterms:W3CDTF">2024-10-15T11:48:12Z</dcterms:created>
  <dcterms:modified xsi:type="dcterms:W3CDTF">2024-10-28T16:45:43Z</dcterms:modified>
</cp:coreProperties>
</file>