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1" r:id="rId3"/>
    <p:sldId id="266" r:id="rId4"/>
    <p:sldId id="267" r:id="rId5"/>
    <p:sldId id="268" r:id="rId6"/>
    <p:sldId id="269" r:id="rId7"/>
    <p:sldId id="271" r:id="rId8"/>
    <p:sldId id="272" r:id="rId9"/>
    <p:sldId id="273" r:id="rId10"/>
    <p:sldId id="274" r:id="rId11"/>
    <p:sldId id="275" r:id="rId12"/>
    <p:sldId id="276" r:id="rId13"/>
    <p:sldId id="277" r:id="rId14"/>
    <p:sldId id="278" r:id="rId15"/>
    <p:sldId id="279" r:id="rId16"/>
    <p:sldId id="280" r:id="rId17"/>
    <p:sldId id="282" r:id="rId18"/>
    <p:sldId id="283" r:id="rId19"/>
    <p:sldId id="284" r:id="rId20"/>
    <p:sldId id="281"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638" autoAdjust="0"/>
  </p:normalViewPr>
  <p:slideViewPr>
    <p:cSldViewPr snapToGrid="0">
      <p:cViewPr varScale="1">
        <p:scale>
          <a:sx n="72" d="100"/>
          <a:sy n="72"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ED32D-1EE9-4FCE-B742-15333351F527}" type="datetimeFigureOut">
              <a:rPr lang="en-IN" smtClean="0"/>
              <a:t>06-01-2025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7E599-B0D7-4019-A926-B2B9F3289F72}" type="slidenum">
              <a:rPr lang="en-IN" smtClean="0"/>
              <a:t>‹#›</a:t>
            </a:fld>
            <a:endParaRPr lang="en-IN"/>
          </a:p>
        </p:txBody>
      </p:sp>
    </p:spTree>
    <p:extLst>
      <p:ext uri="{BB962C8B-B14F-4D97-AF65-F5344CB8AC3E}">
        <p14:creationId xmlns:p14="http://schemas.microsoft.com/office/powerpoint/2010/main" val="869005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47E599-B0D7-4019-A926-B2B9F3289F72}" type="slidenum">
              <a:rPr lang="en-IN" smtClean="0"/>
              <a:t>3</a:t>
            </a:fld>
            <a:endParaRPr lang="en-IN"/>
          </a:p>
        </p:txBody>
      </p:sp>
    </p:spTree>
    <p:extLst>
      <p:ext uri="{BB962C8B-B14F-4D97-AF65-F5344CB8AC3E}">
        <p14:creationId xmlns:p14="http://schemas.microsoft.com/office/powerpoint/2010/main" val="229220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3FEC0-09FF-6481-4B63-6241F35C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ECFB7-7BE4-F27A-0251-6F3D401399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72D680-1E0F-FB85-A6AB-CEB4CB1AEAC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137BAA8-CBA1-4D3A-626F-09958299B241}"/>
              </a:ext>
            </a:extLst>
          </p:cNvPr>
          <p:cNvSpPr>
            <a:spLocks noGrp="1"/>
          </p:cNvSpPr>
          <p:nvPr>
            <p:ph type="sldNum" sz="quarter" idx="5"/>
          </p:nvPr>
        </p:nvSpPr>
        <p:spPr/>
        <p:txBody>
          <a:bodyPr/>
          <a:lstStyle/>
          <a:p>
            <a:fld id="{D647E599-B0D7-4019-A926-B2B9F3289F72}" type="slidenum">
              <a:rPr lang="en-IN" smtClean="0"/>
              <a:t>12</a:t>
            </a:fld>
            <a:endParaRPr lang="en-IN"/>
          </a:p>
        </p:txBody>
      </p:sp>
    </p:spTree>
    <p:extLst>
      <p:ext uri="{BB962C8B-B14F-4D97-AF65-F5344CB8AC3E}">
        <p14:creationId xmlns:p14="http://schemas.microsoft.com/office/powerpoint/2010/main" val="2468662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95DA2-C30A-6057-A64A-0B0FC79F74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8E8721-4654-F4B8-F88D-26A50F64B0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35F7FA-ACAD-E11E-7F49-0B3ACA65607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00CD554-6293-36E9-DE5A-C5F8ACA2D3FB}"/>
              </a:ext>
            </a:extLst>
          </p:cNvPr>
          <p:cNvSpPr>
            <a:spLocks noGrp="1"/>
          </p:cNvSpPr>
          <p:nvPr>
            <p:ph type="sldNum" sz="quarter" idx="5"/>
          </p:nvPr>
        </p:nvSpPr>
        <p:spPr/>
        <p:txBody>
          <a:bodyPr/>
          <a:lstStyle/>
          <a:p>
            <a:fld id="{D647E599-B0D7-4019-A926-B2B9F3289F72}" type="slidenum">
              <a:rPr lang="en-IN" smtClean="0"/>
              <a:t>13</a:t>
            </a:fld>
            <a:endParaRPr lang="en-IN"/>
          </a:p>
        </p:txBody>
      </p:sp>
    </p:spTree>
    <p:extLst>
      <p:ext uri="{BB962C8B-B14F-4D97-AF65-F5344CB8AC3E}">
        <p14:creationId xmlns:p14="http://schemas.microsoft.com/office/powerpoint/2010/main" val="3661848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F6429-3D66-08B5-1C2E-9481DEDAA4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694B33-A8F1-B173-64A0-A589DB13D6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FB2340-F1DA-7799-C7BF-7A12A97CF7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CA5330D-A6E8-DE00-BDEF-37B96878D0D8}"/>
              </a:ext>
            </a:extLst>
          </p:cNvPr>
          <p:cNvSpPr>
            <a:spLocks noGrp="1"/>
          </p:cNvSpPr>
          <p:nvPr>
            <p:ph type="sldNum" sz="quarter" idx="5"/>
          </p:nvPr>
        </p:nvSpPr>
        <p:spPr/>
        <p:txBody>
          <a:bodyPr/>
          <a:lstStyle/>
          <a:p>
            <a:fld id="{D647E599-B0D7-4019-A926-B2B9F3289F72}" type="slidenum">
              <a:rPr lang="en-IN" smtClean="0"/>
              <a:t>14</a:t>
            </a:fld>
            <a:endParaRPr lang="en-IN"/>
          </a:p>
        </p:txBody>
      </p:sp>
    </p:spTree>
    <p:extLst>
      <p:ext uri="{BB962C8B-B14F-4D97-AF65-F5344CB8AC3E}">
        <p14:creationId xmlns:p14="http://schemas.microsoft.com/office/powerpoint/2010/main" val="281290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FD334-0F10-7A65-DB4B-48F52B455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31B616-ABBB-63BB-9853-7A0C40E4D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1EA73-B340-515B-9461-CCE34034A52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CE00DAB-29A6-DA3C-5FBA-4E301974215D}"/>
              </a:ext>
            </a:extLst>
          </p:cNvPr>
          <p:cNvSpPr>
            <a:spLocks noGrp="1"/>
          </p:cNvSpPr>
          <p:nvPr>
            <p:ph type="sldNum" sz="quarter" idx="5"/>
          </p:nvPr>
        </p:nvSpPr>
        <p:spPr/>
        <p:txBody>
          <a:bodyPr/>
          <a:lstStyle/>
          <a:p>
            <a:fld id="{D647E599-B0D7-4019-A926-B2B9F3289F72}" type="slidenum">
              <a:rPr lang="en-IN" smtClean="0"/>
              <a:t>15</a:t>
            </a:fld>
            <a:endParaRPr lang="en-IN"/>
          </a:p>
        </p:txBody>
      </p:sp>
    </p:spTree>
    <p:extLst>
      <p:ext uri="{BB962C8B-B14F-4D97-AF65-F5344CB8AC3E}">
        <p14:creationId xmlns:p14="http://schemas.microsoft.com/office/powerpoint/2010/main" val="1962590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6F83-B98B-51AA-05CE-52867B0329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B6EDC7-DBC3-191D-B2AE-FEF1E64678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2A9770-FBFA-CF1F-BE33-F00D1C1AD2F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806CE4A-2C1C-AE67-A799-C008CA746EC2}"/>
              </a:ext>
            </a:extLst>
          </p:cNvPr>
          <p:cNvSpPr>
            <a:spLocks noGrp="1"/>
          </p:cNvSpPr>
          <p:nvPr>
            <p:ph type="sldNum" sz="quarter" idx="5"/>
          </p:nvPr>
        </p:nvSpPr>
        <p:spPr/>
        <p:txBody>
          <a:bodyPr/>
          <a:lstStyle/>
          <a:p>
            <a:fld id="{D647E599-B0D7-4019-A926-B2B9F3289F72}" type="slidenum">
              <a:rPr lang="en-IN" smtClean="0"/>
              <a:t>16</a:t>
            </a:fld>
            <a:endParaRPr lang="en-IN"/>
          </a:p>
        </p:txBody>
      </p:sp>
    </p:spTree>
    <p:extLst>
      <p:ext uri="{BB962C8B-B14F-4D97-AF65-F5344CB8AC3E}">
        <p14:creationId xmlns:p14="http://schemas.microsoft.com/office/powerpoint/2010/main" val="6796269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DB060-28BA-DE8D-A6D2-DD6CEBD59D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0A2818-C522-AAFB-DA39-3BCCAD709F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61367E-366A-3055-B6D6-4D74071FAB2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7D9FF98-C98F-5508-7B2C-BF12A62F7F1E}"/>
              </a:ext>
            </a:extLst>
          </p:cNvPr>
          <p:cNvSpPr>
            <a:spLocks noGrp="1"/>
          </p:cNvSpPr>
          <p:nvPr>
            <p:ph type="sldNum" sz="quarter" idx="5"/>
          </p:nvPr>
        </p:nvSpPr>
        <p:spPr/>
        <p:txBody>
          <a:bodyPr/>
          <a:lstStyle/>
          <a:p>
            <a:fld id="{D647E599-B0D7-4019-A926-B2B9F3289F72}" type="slidenum">
              <a:rPr lang="en-IN" smtClean="0"/>
              <a:t>17</a:t>
            </a:fld>
            <a:endParaRPr lang="en-IN"/>
          </a:p>
        </p:txBody>
      </p:sp>
    </p:spTree>
    <p:extLst>
      <p:ext uri="{BB962C8B-B14F-4D97-AF65-F5344CB8AC3E}">
        <p14:creationId xmlns:p14="http://schemas.microsoft.com/office/powerpoint/2010/main" val="2586871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44637-4E78-EF45-1648-4A4D162190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99C442-09AC-D80B-6640-BBD770B3ED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03491B-7E9F-2E6F-8797-5CB6A527A42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C21F8E2-3820-749B-A37E-CAFB07F8288A}"/>
              </a:ext>
            </a:extLst>
          </p:cNvPr>
          <p:cNvSpPr>
            <a:spLocks noGrp="1"/>
          </p:cNvSpPr>
          <p:nvPr>
            <p:ph type="sldNum" sz="quarter" idx="5"/>
          </p:nvPr>
        </p:nvSpPr>
        <p:spPr/>
        <p:txBody>
          <a:bodyPr/>
          <a:lstStyle/>
          <a:p>
            <a:fld id="{D647E599-B0D7-4019-A926-B2B9F3289F72}" type="slidenum">
              <a:rPr lang="en-IN" smtClean="0"/>
              <a:t>18</a:t>
            </a:fld>
            <a:endParaRPr lang="en-IN"/>
          </a:p>
        </p:txBody>
      </p:sp>
    </p:spTree>
    <p:extLst>
      <p:ext uri="{BB962C8B-B14F-4D97-AF65-F5344CB8AC3E}">
        <p14:creationId xmlns:p14="http://schemas.microsoft.com/office/powerpoint/2010/main" val="2472513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BDCA8-092B-77E0-0A92-BAC74B6A59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8D0DD3-3A73-B14F-DC93-48A75FCF90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323120-CD2A-EF2B-8F2E-8010B7FAABD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84EFFDC-3E44-F197-6F4F-0BFB4EA53490}"/>
              </a:ext>
            </a:extLst>
          </p:cNvPr>
          <p:cNvSpPr>
            <a:spLocks noGrp="1"/>
          </p:cNvSpPr>
          <p:nvPr>
            <p:ph type="sldNum" sz="quarter" idx="5"/>
          </p:nvPr>
        </p:nvSpPr>
        <p:spPr/>
        <p:txBody>
          <a:bodyPr/>
          <a:lstStyle/>
          <a:p>
            <a:fld id="{D647E599-B0D7-4019-A926-B2B9F3289F72}" type="slidenum">
              <a:rPr lang="en-IN" smtClean="0"/>
              <a:t>19</a:t>
            </a:fld>
            <a:endParaRPr lang="en-IN"/>
          </a:p>
        </p:txBody>
      </p:sp>
    </p:spTree>
    <p:extLst>
      <p:ext uri="{BB962C8B-B14F-4D97-AF65-F5344CB8AC3E}">
        <p14:creationId xmlns:p14="http://schemas.microsoft.com/office/powerpoint/2010/main" val="2014926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9DA96-63E2-8EEC-8D76-A43C0935BC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BC5CA7-15FB-AB36-5512-1BFF6CDC5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148C65-8E39-9960-5EEB-88F7CEBE067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E0CA4F1-5C72-F9F0-E6AC-24793E7EC003}"/>
              </a:ext>
            </a:extLst>
          </p:cNvPr>
          <p:cNvSpPr>
            <a:spLocks noGrp="1"/>
          </p:cNvSpPr>
          <p:nvPr>
            <p:ph type="sldNum" sz="quarter" idx="5"/>
          </p:nvPr>
        </p:nvSpPr>
        <p:spPr/>
        <p:txBody>
          <a:bodyPr/>
          <a:lstStyle/>
          <a:p>
            <a:fld id="{D647E599-B0D7-4019-A926-B2B9F3289F72}" type="slidenum">
              <a:rPr lang="en-IN" smtClean="0"/>
              <a:t>20</a:t>
            </a:fld>
            <a:endParaRPr lang="en-IN"/>
          </a:p>
        </p:txBody>
      </p:sp>
    </p:spTree>
    <p:extLst>
      <p:ext uri="{BB962C8B-B14F-4D97-AF65-F5344CB8AC3E}">
        <p14:creationId xmlns:p14="http://schemas.microsoft.com/office/powerpoint/2010/main" val="2373672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3D472-A7D1-444D-C8B7-91FF3E69A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1E3F8D-9402-B4C3-3528-BE0CEF0FEE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BAEAC2-6B00-6B03-2178-E88765B3E51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C06AA7B-05ED-FAE3-399D-F70F79DE7CD0}"/>
              </a:ext>
            </a:extLst>
          </p:cNvPr>
          <p:cNvSpPr>
            <a:spLocks noGrp="1"/>
          </p:cNvSpPr>
          <p:nvPr>
            <p:ph type="sldNum" sz="quarter" idx="5"/>
          </p:nvPr>
        </p:nvSpPr>
        <p:spPr/>
        <p:txBody>
          <a:bodyPr/>
          <a:lstStyle/>
          <a:p>
            <a:fld id="{D647E599-B0D7-4019-A926-B2B9F3289F72}" type="slidenum">
              <a:rPr lang="en-IN" smtClean="0"/>
              <a:t>4</a:t>
            </a:fld>
            <a:endParaRPr lang="en-IN"/>
          </a:p>
        </p:txBody>
      </p:sp>
    </p:spTree>
    <p:extLst>
      <p:ext uri="{BB962C8B-B14F-4D97-AF65-F5344CB8AC3E}">
        <p14:creationId xmlns:p14="http://schemas.microsoft.com/office/powerpoint/2010/main" val="1387218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DB3E0-E523-EAEB-5E61-13D34D719D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869EA3-E95C-4BC0-A680-DA8492F56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DD6BB2-5C55-C026-A022-E4701D68215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FBD6B77-2C3E-C90A-00D9-8AA7EF933241}"/>
              </a:ext>
            </a:extLst>
          </p:cNvPr>
          <p:cNvSpPr>
            <a:spLocks noGrp="1"/>
          </p:cNvSpPr>
          <p:nvPr>
            <p:ph type="sldNum" sz="quarter" idx="5"/>
          </p:nvPr>
        </p:nvSpPr>
        <p:spPr/>
        <p:txBody>
          <a:bodyPr/>
          <a:lstStyle/>
          <a:p>
            <a:fld id="{D647E599-B0D7-4019-A926-B2B9F3289F72}" type="slidenum">
              <a:rPr lang="en-IN" smtClean="0"/>
              <a:t>5</a:t>
            </a:fld>
            <a:endParaRPr lang="en-IN"/>
          </a:p>
        </p:txBody>
      </p:sp>
    </p:spTree>
    <p:extLst>
      <p:ext uri="{BB962C8B-B14F-4D97-AF65-F5344CB8AC3E}">
        <p14:creationId xmlns:p14="http://schemas.microsoft.com/office/powerpoint/2010/main" val="220899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A0284-ADFA-2A9F-3EAA-F8C6F4CFCF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059848-8398-42AB-21A2-1B4F44FCAF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99118-9093-9B27-5BDA-58A5964F59E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F5DDEF5-B8E4-7A2A-9B54-AA1FEABD4D57}"/>
              </a:ext>
            </a:extLst>
          </p:cNvPr>
          <p:cNvSpPr>
            <a:spLocks noGrp="1"/>
          </p:cNvSpPr>
          <p:nvPr>
            <p:ph type="sldNum" sz="quarter" idx="5"/>
          </p:nvPr>
        </p:nvSpPr>
        <p:spPr/>
        <p:txBody>
          <a:bodyPr/>
          <a:lstStyle/>
          <a:p>
            <a:fld id="{D647E599-B0D7-4019-A926-B2B9F3289F72}" type="slidenum">
              <a:rPr lang="en-IN" smtClean="0"/>
              <a:t>6</a:t>
            </a:fld>
            <a:endParaRPr lang="en-IN"/>
          </a:p>
        </p:txBody>
      </p:sp>
    </p:spTree>
    <p:extLst>
      <p:ext uri="{BB962C8B-B14F-4D97-AF65-F5344CB8AC3E}">
        <p14:creationId xmlns:p14="http://schemas.microsoft.com/office/powerpoint/2010/main" val="192270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A7598-CDA4-6895-BAEE-E2530143C5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25AED4-345E-2CE1-4A91-31D75989CF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E8EFE2-F482-AF64-D0FD-BF322CEB7CB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470DB7B-67B1-6E65-DB84-8742B5407B2B}"/>
              </a:ext>
            </a:extLst>
          </p:cNvPr>
          <p:cNvSpPr>
            <a:spLocks noGrp="1"/>
          </p:cNvSpPr>
          <p:nvPr>
            <p:ph type="sldNum" sz="quarter" idx="5"/>
          </p:nvPr>
        </p:nvSpPr>
        <p:spPr/>
        <p:txBody>
          <a:bodyPr/>
          <a:lstStyle/>
          <a:p>
            <a:fld id="{D647E599-B0D7-4019-A926-B2B9F3289F72}" type="slidenum">
              <a:rPr lang="en-IN" smtClean="0"/>
              <a:t>7</a:t>
            </a:fld>
            <a:endParaRPr lang="en-IN"/>
          </a:p>
        </p:txBody>
      </p:sp>
    </p:spTree>
    <p:extLst>
      <p:ext uri="{BB962C8B-B14F-4D97-AF65-F5344CB8AC3E}">
        <p14:creationId xmlns:p14="http://schemas.microsoft.com/office/powerpoint/2010/main" val="367541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978E9-4466-CF3F-7163-2F915EB6D7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2D59C-1B1F-4D06-1CFB-09CEAACA03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4AAE84-3B4B-A740-0148-EAB86D40AF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1108391-B056-E1B1-4ED8-BE14CD498110}"/>
              </a:ext>
            </a:extLst>
          </p:cNvPr>
          <p:cNvSpPr>
            <a:spLocks noGrp="1"/>
          </p:cNvSpPr>
          <p:nvPr>
            <p:ph type="sldNum" sz="quarter" idx="5"/>
          </p:nvPr>
        </p:nvSpPr>
        <p:spPr/>
        <p:txBody>
          <a:bodyPr/>
          <a:lstStyle/>
          <a:p>
            <a:fld id="{D647E599-B0D7-4019-A926-B2B9F3289F72}" type="slidenum">
              <a:rPr lang="en-IN" smtClean="0"/>
              <a:t>8</a:t>
            </a:fld>
            <a:endParaRPr lang="en-IN"/>
          </a:p>
        </p:txBody>
      </p:sp>
    </p:spTree>
    <p:extLst>
      <p:ext uri="{BB962C8B-B14F-4D97-AF65-F5344CB8AC3E}">
        <p14:creationId xmlns:p14="http://schemas.microsoft.com/office/powerpoint/2010/main" val="3951870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5FB85-75D4-0003-7BF8-38C7F3254E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1B5D52-B1CB-25BB-B1CB-B9D63E284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A9A8F1-0E78-352E-434C-21F2E5227C8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5A85C66-D283-F083-5E65-8702D3E4264F}"/>
              </a:ext>
            </a:extLst>
          </p:cNvPr>
          <p:cNvSpPr>
            <a:spLocks noGrp="1"/>
          </p:cNvSpPr>
          <p:nvPr>
            <p:ph type="sldNum" sz="quarter" idx="5"/>
          </p:nvPr>
        </p:nvSpPr>
        <p:spPr/>
        <p:txBody>
          <a:bodyPr/>
          <a:lstStyle/>
          <a:p>
            <a:fld id="{D647E599-B0D7-4019-A926-B2B9F3289F72}" type="slidenum">
              <a:rPr lang="en-IN" smtClean="0"/>
              <a:t>9</a:t>
            </a:fld>
            <a:endParaRPr lang="en-IN"/>
          </a:p>
        </p:txBody>
      </p:sp>
    </p:spTree>
    <p:extLst>
      <p:ext uri="{BB962C8B-B14F-4D97-AF65-F5344CB8AC3E}">
        <p14:creationId xmlns:p14="http://schemas.microsoft.com/office/powerpoint/2010/main" val="29576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6E645-E368-D83F-C630-454EE4D2A2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7BC4A7-7CE2-4C1E-62AC-BAE00BCBA8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78943E-0FCD-1411-2ECE-ABF7899770C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CCE6DF7-5F6E-3B8B-3F60-C6C9580B009D}"/>
              </a:ext>
            </a:extLst>
          </p:cNvPr>
          <p:cNvSpPr>
            <a:spLocks noGrp="1"/>
          </p:cNvSpPr>
          <p:nvPr>
            <p:ph type="sldNum" sz="quarter" idx="5"/>
          </p:nvPr>
        </p:nvSpPr>
        <p:spPr/>
        <p:txBody>
          <a:bodyPr/>
          <a:lstStyle/>
          <a:p>
            <a:fld id="{D647E599-B0D7-4019-A926-B2B9F3289F72}" type="slidenum">
              <a:rPr lang="en-IN" smtClean="0"/>
              <a:t>10</a:t>
            </a:fld>
            <a:endParaRPr lang="en-IN"/>
          </a:p>
        </p:txBody>
      </p:sp>
    </p:spTree>
    <p:extLst>
      <p:ext uri="{BB962C8B-B14F-4D97-AF65-F5344CB8AC3E}">
        <p14:creationId xmlns:p14="http://schemas.microsoft.com/office/powerpoint/2010/main" val="1338322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0F9C9-1D4F-3172-700B-85C84FB6AB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EB57AB-2313-1CB5-3A09-5806402782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F3A2E0-4857-4808-F8B5-9035F521D81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2805256-BEBC-B693-BB4E-AA51A7662CBE}"/>
              </a:ext>
            </a:extLst>
          </p:cNvPr>
          <p:cNvSpPr>
            <a:spLocks noGrp="1"/>
          </p:cNvSpPr>
          <p:nvPr>
            <p:ph type="sldNum" sz="quarter" idx="5"/>
          </p:nvPr>
        </p:nvSpPr>
        <p:spPr/>
        <p:txBody>
          <a:bodyPr/>
          <a:lstStyle/>
          <a:p>
            <a:fld id="{D647E599-B0D7-4019-A926-B2B9F3289F72}" type="slidenum">
              <a:rPr lang="en-IN" smtClean="0"/>
              <a:t>11</a:t>
            </a:fld>
            <a:endParaRPr lang="en-IN"/>
          </a:p>
        </p:txBody>
      </p:sp>
    </p:spTree>
    <p:extLst>
      <p:ext uri="{BB962C8B-B14F-4D97-AF65-F5344CB8AC3E}">
        <p14:creationId xmlns:p14="http://schemas.microsoft.com/office/powerpoint/2010/main" val="3109755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1/6/2025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1/6/2025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1/6/2025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D304F7-07B8-2492-DC0D-226C4A1CAB0D}"/>
              </a:ext>
            </a:extLst>
          </p:cNvPr>
          <p:cNvSpPr txBox="1"/>
          <p:nvPr/>
        </p:nvSpPr>
        <p:spPr>
          <a:xfrm>
            <a:off x="1457863" y="1500107"/>
            <a:ext cx="8929777" cy="954107"/>
          </a:xfrm>
          <a:prstGeom prst="rect">
            <a:avLst/>
          </a:prstGeom>
          <a:noFill/>
        </p:spPr>
        <p:txBody>
          <a:bodyPr wrap="square">
            <a:spAutoFit/>
          </a:bodyPr>
          <a:lstStyle/>
          <a:p>
            <a:pPr algn="ctr"/>
            <a:r>
              <a:rPr lang="en-IN" sz="2800" b="1" dirty="0">
                <a:solidFill>
                  <a:srgbClr val="FF0000"/>
                </a:solidFill>
                <a:effectLst/>
                <a:latin typeface="Times New Roman" panose="02020603050405020304" pitchFamily="18" charset="0"/>
                <a:ea typeface="Arial" panose="020B0604020202020204" pitchFamily="34" charset="0"/>
              </a:rPr>
              <a:t>Predicting Disease Outbreaks with Health and Environmental Data</a:t>
            </a:r>
            <a:endParaRPr lang="en-IN" sz="2800" b="1" dirty="0">
              <a:solidFill>
                <a:srgbClr val="FF0000"/>
              </a:solidFill>
            </a:endParaRPr>
          </a:p>
        </p:txBody>
      </p:sp>
      <p:sp>
        <p:nvSpPr>
          <p:cNvPr id="6" name="Subtitle 2">
            <a:extLst>
              <a:ext uri="{FF2B5EF4-FFF2-40B4-BE49-F238E27FC236}">
                <a16:creationId xmlns:a16="http://schemas.microsoft.com/office/drawing/2014/main" id="{3962D9A9-65DE-FB01-2B8A-3FE6866771C5}"/>
              </a:ext>
            </a:extLst>
          </p:cNvPr>
          <p:cNvSpPr>
            <a:spLocks noGrp="1"/>
          </p:cNvSpPr>
          <p:nvPr>
            <p:ph type="subTitle" idx="1"/>
          </p:nvPr>
        </p:nvSpPr>
        <p:spPr>
          <a:xfrm>
            <a:off x="4109769" y="3070894"/>
            <a:ext cx="4119831" cy="716211"/>
          </a:xfrm>
        </p:spPr>
        <p:txBody>
          <a:bodyPr>
            <a:noAutofit/>
          </a:bodyPr>
          <a:lstStyle/>
          <a:p>
            <a:r>
              <a:rPr lang="en-IN" sz="3600" b="1" i="1" dirty="0">
                <a:solidFill>
                  <a:srgbClr val="FF0000"/>
                </a:solidFill>
              </a:rPr>
              <a:t>Final Project</a:t>
            </a:r>
          </a:p>
        </p:txBody>
      </p:sp>
      <p:sp>
        <p:nvSpPr>
          <p:cNvPr id="7" name="Subtitle 2">
            <a:extLst>
              <a:ext uri="{FF2B5EF4-FFF2-40B4-BE49-F238E27FC236}">
                <a16:creationId xmlns:a16="http://schemas.microsoft.com/office/drawing/2014/main" id="{D5AD9BC1-60CA-CE05-ED6F-6A0EB590A2DA}"/>
              </a:ext>
            </a:extLst>
          </p:cNvPr>
          <p:cNvSpPr txBox="1">
            <a:spLocks/>
          </p:cNvSpPr>
          <p:nvPr/>
        </p:nvSpPr>
        <p:spPr>
          <a:xfrm>
            <a:off x="6096000" y="4968577"/>
            <a:ext cx="4825041" cy="64060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en-IN" sz="2800" b="1" i="1" dirty="0">
                <a:solidFill>
                  <a:srgbClr val="FF0000"/>
                </a:solidFill>
              </a:rPr>
              <a:t>Arangarajan Vinayagam</a:t>
            </a:r>
          </a:p>
        </p:txBody>
      </p:sp>
    </p:spTree>
    <p:extLst>
      <p:ext uri="{BB962C8B-B14F-4D97-AF65-F5344CB8AC3E}">
        <p14:creationId xmlns:p14="http://schemas.microsoft.com/office/powerpoint/2010/main" val="2395271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32E25-32B6-249B-3023-B884B927A686}"/>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FD4E9DAB-4944-1322-24AE-9162356DAA32}"/>
              </a:ext>
            </a:extLst>
          </p:cNvPr>
          <p:cNvSpPr>
            <a:spLocks noGrp="1"/>
          </p:cNvSpPr>
          <p:nvPr>
            <p:ph type="title"/>
          </p:nvPr>
        </p:nvSpPr>
        <p:spPr>
          <a:xfrm>
            <a:off x="787150" y="93646"/>
            <a:ext cx="6681934" cy="470517"/>
          </a:xfrm>
        </p:spPr>
        <p:txBody>
          <a:bodyPr anchor="ctr">
            <a:normAutofit fontScale="90000"/>
          </a:bodyPr>
          <a:lstStyle/>
          <a:p>
            <a:r>
              <a:rPr lang="en-US" sz="2400" b="1" i="1" dirty="0">
                <a:solidFill>
                  <a:srgbClr val="FF0000"/>
                </a:solidFill>
              </a:rPr>
              <a:t>Step 3:	Classification Model for Outbreak Prediction:</a:t>
            </a:r>
            <a:endParaRPr lang="en-IN" sz="2400" b="1" i="1" dirty="0">
              <a:solidFill>
                <a:srgbClr val="FF0000"/>
              </a:solidFill>
            </a:endParaRPr>
          </a:p>
        </p:txBody>
      </p:sp>
      <p:sp>
        <p:nvSpPr>
          <p:cNvPr id="10" name="TextBox 9">
            <a:extLst>
              <a:ext uri="{FF2B5EF4-FFF2-40B4-BE49-F238E27FC236}">
                <a16:creationId xmlns:a16="http://schemas.microsoft.com/office/drawing/2014/main" id="{1BD49661-84C7-D5F5-1843-DCA894566DD0}"/>
              </a:ext>
            </a:extLst>
          </p:cNvPr>
          <p:cNvSpPr txBox="1"/>
          <p:nvPr/>
        </p:nvSpPr>
        <p:spPr>
          <a:xfrm>
            <a:off x="947546" y="538457"/>
            <a:ext cx="10621488" cy="369332"/>
          </a:xfrm>
          <a:prstGeom prst="rect">
            <a:avLst/>
          </a:prstGeom>
          <a:noFill/>
        </p:spPr>
        <p:txBody>
          <a:bodyPr wrap="square">
            <a:spAutoFit/>
          </a:bodyPr>
          <a:lstStyle/>
          <a:p>
            <a:pPr marL="285750" indent="-285750">
              <a:buFont typeface="Wingdings" panose="05000000000000000000" pitchFamily="2" charset="2"/>
              <a:buChar char="q"/>
            </a:pPr>
            <a:r>
              <a:rPr lang="en-US" b="1" dirty="0"/>
              <a:t>Naive Bayes</a:t>
            </a:r>
          </a:p>
        </p:txBody>
      </p:sp>
      <p:sp>
        <p:nvSpPr>
          <p:cNvPr id="3" name="TextBox 2">
            <a:extLst>
              <a:ext uri="{FF2B5EF4-FFF2-40B4-BE49-F238E27FC236}">
                <a16:creationId xmlns:a16="http://schemas.microsoft.com/office/drawing/2014/main" id="{F21EFC28-0AD9-2472-32FA-42F907D14EC1}"/>
              </a:ext>
            </a:extLst>
          </p:cNvPr>
          <p:cNvSpPr txBox="1"/>
          <p:nvPr/>
        </p:nvSpPr>
        <p:spPr>
          <a:xfrm>
            <a:off x="5648736" y="2022715"/>
            <a:ext cx="5879632" cy="1200329"/>
          </a:xfrm>
          <a:prstGeom prst="rect">
            <a:avLst/>
          </a:prstGeom>
          <a:noFill/>
        </p:spPr>
        <p:txBody>
          <a:bodyPr wrap="square">
            <a:spAutoFit/>
          </a:bodyPr>
          <a:lstStyle/>
          <a:p>
            <a:pPr algn="just"/>
            <a:r>
              <a:rPr lang="en-US" b="1" dirty="0"/>
              <a:t>Observed Outcomes:</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0 - Precision: 0.9984, Recall: 1.0000, F1-score: 0.9992 </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1 - Precision: 0.9509, Recall: </a:t>
            </a:r>
            <a:r>
              <a:rPr lang="en-US" dirty="0">
                <a:solidFill>
                  <a:srgbClr val="1F1F1F"/>
                </a:solidFill>
                <a:latin typeface="Times New Roman" panose="02020603050405020304" pitchFamily="18" charset="0"/>
                <a:cs typeface="Times New Roman" panose="02020603050405020304" pitchFamily="18" charset="0"/>
              </a:rPr>
              <a:t>0.9756</a:t>
            </a:r>
            <a:r>
              <a:rPr lang="en-US" b="0" i="0" dirty="0">
                <a:solidFill>
                  <a:srgbClr val="1F1F1F"/>
                </a:solidFill>
                <a:effectLst/>
                <a:latin typeface="Times New Roman" panose="02020603050405020304" pitchFamily="18" charset="0"/>
                <a:cs typeface="Times New Roman" panose="02020603050405020304" pitchFamily="18" charset="0"/>
              </a:rPr>
              <a:t>, F1-score: 0.9631 </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2 - Precision: </a:t>
            </a:r>
            <a:r>
              <a:rPr lang="en-US" dirty="0">
                <a:solidFill>
                  <a:srgbClr val="1F1F1F"/>
                </a:solidFill>
                <a:latin typeface="Times New Roman" panose="02020603050405020304" pitchFamily="18" charset="0"/>
                <a:cs typeface="Times New Roman" panose="02020603050405020304" pitchFamily="18" charset="0"/>
              </a:rPr>
              <a:t>0.9752</a:t>
            </a:r>
            <a:r>
              <a:rPr lang="en-US" b="0" i="0" dirty="0">
                <a:solidFill>
                  <a:srgbClr val="1F1F1F"/>
                </a:solidFill>
                <a:effectLst/>
                <a:latin typeface="Times New Roman" panose="02020603050405020304" pitchFamily="18" charset="0"/>
                <a:cs typeface="Times New Roman" panose="02020603050405020304" pitchFamily="18" charset="0"/>
              </a:rPr>
              <a:t>, Recall: 0.9486, F1-score: 0.9617</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56F5CF3-09F8-B75A-A091-8DBA1E715000}"/>
              </a:ext>
            </a:extLst>
          </p:cNvPr>
          <p:cNvSpPr txBox="1"/>
          <p:nvPr/>
        </p:nvSpPr>
        <p:spPr>
          <a:xfrm>
            <a:off x="947546" y="2253548"/>
            <a:ext cx="2891902"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ROC-AUC Score: </a:t>
            </a:r>
            <a:r>
              <a:rPr lang="fr-FR" dirty="0">
                <a:solidFill>
                  <a:srgbClr val="1F1F1F"/>
                </a:solidFill>
                <a:latin typeface="Times New Roman" panose="02020603050405020304" pitchFamily="18" charset="0"/>
                <a:cs typeface="Times New Roman" panose="02020603050405020304" pitchFamily="18" charset="0"/>
              </a:rPr>
              <a:t>0.9512</a:t>
            </a:r>
            <a:r>
              <a:rPr lang="fr-FR" b="0" i="0" dirty="0">
                <a:solidFill>
                  <a:srgbClr val="1F1F1F"/>
                </a:solidFill>
                <a:effectLst/>
                <a:latin typeface="Times New Roman" panose="02020603050405020304" pitchFamily="18" charset="0"/>
                <a:cs typeface="Times New Roman" panose="02020603050405020304" pitchFamily="18" charset="0"/>
              </a:rPr>
              <a:t> </a:t>
            </a:r>
          </a:p>
        </p:txBody>
      </p:sp>
      <p:graphicFrame>
        <p:nvGraphicFramePr>
          <p:cNvPr id="9" name="Table 8">
            <a:extLst>
              <a:ext uri="{FF2B5EF4-FFF2-40B4-BE49-F238E27FC236}">
                <a16:creationId xmlns:a16="http://schemas.microsoft.com/office/drawing/2014/main" id="{E5B17FCA-C2EE-B95C-C7D8-EC94AF88377D}"/>
              </a:ext>
            </a:extLst>
          </p:cNvPr>
          <p:cNvGraphicFramePr>
            <a:graphicFrameLocks noGrp="1"/>
          </p:cNvGraphicFramePr>
          <p:nvPr>
            <p:extLst>
              <p:ext uri="{D42A27DB-BD31-4B8C-83A1-F6EECF244321}">
                <p14:modId xmlns:p14="http://schemas.microsoft.com/office/powerpoint/2010/main" val="978252770"/>
              </p:ext>
            </p:extLst>
          </p:nvPr>
        </p:nvGraphicFramePr>
        <p:xfrm>
          <a:off x="863218" y="3042185"/>
          <a:ext cx="4172629" cy="1483360"/>
        </p:xfrm>
        <a:graphic>
          <a:graphicData uri="http://schemas.openxmlformats.org/drawingml/2006/table">
            <a:tbl>
              <a:tblPr firstRow="1" bandRow="1">
                <a:tableStyleId>{5C22544A-7EE6-4342-B048-85BDC9FD1C3A}</a:tableStyleId>
              </a:tblPr>
              <a:tblGrid>
                <a:gridCol w="1087232">
                  <a:extLst>
                    <a:ext uri="{9D8B030D-6E8A-4147-A177-3AD203B41FA5}">
                      <a16:colId xmlns:a16="http://schemas.microsoft.com/office/drawing/2014/main" val="27771658"/>
                    </a:ext>
                  </a:extLst>
                </a:gridCol>
                <a:gridCol w="1076733">
                  <a:extLst>
                    <a:ext uri="{9D8B030D-6E8A-4147-A177-3AD203B41FA5}">
                      <a16:colId xmlns:a16="http://schemas.microsoft.com/office/drawing/2014/main" val="2223623526"/>
                    </a:ext>
                  </a:extLst>
                </a:gridCol>
                <a:gridCol w="1097440">
                  <a:extLst>
                    <a:ext uri="{9D8B030D-6E8A-4147-A177-3AD203B41FA5}">
                      <a16:colId xmlns:a16="http://schemas.microsoft.com/office/drawing/2014/main" val="700043280"/>
                    </a:ext>
                  </a:extLst>
                </a:gridCol>
                <a:gridCol w="911224">
                  <a:extLst>
                    <a:ext uri="{9D8B030D-6E8A-4147-A177-3AD203B41FA5}">
                      <a16:colId xmlns:a16="http://schemas.microsoft.com/office/drawing/2014/main" val="3718925849"/>
                    </a:ext>
                  </a:extLst>
                </a:gridCol>
              </a:tblGrid>
              <a:tr h="370840">
                <a:tc>
                  <a:txBody>
                    <a:bodyPr/>
                    <a:lstStyle/>
                    <a:p>
                      <a:endParaRPr lang="en-IN" dirty="0"/>
                    </a:p>
                  </a:txBody>
                  <a:tcPr/>
                </a:tc>
                <a:tc>
                  <a:txBody>
                    <a:bodyPr/>
                    <a:lstStyle/>
                    <a:p>
                      <a:pPr algn="ctr"/>
                      <a:r>
                        <a:rPr lang="en-IN" dirty="0"/>
                        <a:t>Class 0</a:t>
                      </a:r>
                    </a:p>
                  </a:txBody>
                  <a:tcPr/>
                </a:tc>
                <a:tc>
                  <a:txBody>
                    <a:bodyPr/>
                    <a:lstStyle/>
                    <a:p>
                      <a:pPr algn="ctr"/>
                      <a:r>
                        <a:rPr lang="en-IN" dirty="0"/>
                        <a:t>Class 1</a:t>
                      </a:r>
                    </a:p>
                  </a:txBody>
                  <a:tcPr/>
                </a:tc>
                <a:tc>
                  <a:txBody>
                    <a:bodyPr/>
                    <a:lstStyle/>
                    <a:p>
                      <a:pPr algn="ctr"/>
                      <a:r>
                        <a:rPr lang="en-IN" dirty="0"/>
                        <a:t>Class 2</a:t>
                      </a:r>
                    </a:p>
                  </a:txBody>
                  <a:tcPr/>
                </a:tc>
                <a:extLst>
                  <a:ext uri="{0D108BD9-81ED-4DB2-BD59-A6C34878D82A}">
                    <a16:rowId xmlns:a16="http://schemas.microsoft.com/office/drawing/2014/main" val="1278098823"/>
                  </a:ext>
                </a:extLst>
              </a:tr>
              <a:tr h="370840">
                <a:tc>
                  <a:txBody>
                    <a:bodyPr/>
                    <a:lstStyle/>
                    <a:p>
                      <a:r>
                        <a:rPr lang="en-IN" dirty="0"/>
                        <a:t>Class 0</a:t>
                      </a:r>
                    </a:p>
                  </a:txBody>
                  <a:tcPr/>
                </a:tc>
                <a:tc>
                  <a:txBody>
                    <a:bodyPr/>
                    <a:lstStyle/>
                    <a:p>
                      <a:pPr algn="ctr"/>
                      <a:r>
                        <a:rPr lang="en-IN" dirty="0"/>
                        <a:t>1881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681944156"/>
                  </a:ext>
                </a:extLst>
              </a:tr>
              <a:tr h="370840">
                <a:tc>
                  <a:txBody>
                    <a:bodyPr/>
                    <a:lstStyle/>
                    <a:p>
                      <a:r>
                        <a:rPr lang="en-IN" dirty="0"/>
                        <a:t>Class 1</a:t>
                      </a:r>
                    </a:p>
                  </a:txBody>
                  <a:tcPr/>
                </a:tc>
                <a:tc>
                  <a:txBody>
                    <a:bodyPr/>
                    <a:lstStyle/>
                    <a:p>
                      <a:pPr algn="ctr"/>
                      <a:r>
                        <a:rPr lang="en-IN" dirty="0"/>
                        <a:t>0</a:t>
                      </a:r>
                    </a:p>
                  </a:txBody>
                  <a:tcPr/>
                </a:tc>
                <a:tc>
                  <a:txBody>
                    <a:bodyPr/>
                    <a:lstStyle/>
                    <a:p>
                      <a:pPr algn="ctr"/>
                      <a:r>
                        <a:rPr lang="en-IN" dirty="0"/>
                        <a:t>1839</a:t>
                      </a:r>
                    </a:p>
                  </a:txBody>
                  <a:tcPr/>
                </a:tc>
                <a:tc>
                  <a:txBody>
                    <a:bodyPr/>
                    <a:lstStyle/>
                    <a:p>
                      <a:pPr algn="ctr"/>
                      <a:r>
                        <a:rPr lang="en-IN" dirty="0"/>
                        <a:t>46</a:t>
                      </a:r>
                    </a:p>
                  </a:txBody>
                  <a:tcPr/>
                </a:tc>
                <a:extLst>
                  <a:ext uri="{0D108BD9-81ED-4DB2-BD59-A6C34878D82A}">
                    <a16:rowId xmlns:a16="http://schemas.microsoft.com/office/drawing/2014/main" val="3925464306"/>
                  </a:ext>
                </a:extLst>
              </a:tr>
              <a:tr h="370840">
                <a:tc>
                  <a:txBody>
                    <a:bodyPr/>
                    <a:lstStyle/>
                    <a:p>
                      <a:r>
                        <a:rPr lang="en-IN" dirty="0"/>
                        <a:t>Class 2</a:t>
                      </a:r>
                    </a:p>
                  </a:txBody>
                  <a:tcPr/>
                </a:tc>
                <a:tc>
                  <a:txBody>
                    <a:bodyPr/>
                    <a:lstStyle/>
                    <a:p>
                      <a:pPr algn="ctr"/>
                      <a:r>
                        <a:rPr lang="en-IN" dirty="0"/>
                        <a:t>3</a:t>
                      </a:r>
                    </a:p>
                  </a:txBody>
                  <a:tcPr/>
                </a:tc>
                <a:tc>
                  <a:txBody>
                    <a:bodyPr/>
                    <a:lstStyle/>
                    <a:p>
                      <a:pPr algn="ctr"/>
                      <a:r>
                        <a:rPr lang="en-IN" dirty="0"/>
                        <a:t>95</a:t>
                      </a:r>
                    </a:p>
                  </a:txBody>
                  <a:tcPr/>
                </a:tc>
                <a:tc>
                  <a:txBody>
                    <a:bodyPr/>
                    <a:lstStyle/>
                    <a:p>
                      <a:pPr algn="ctr"/>
                      <a:r>
                        <a:rPr lang="en-IN" dirty="0"/>
                        <a:t>1809</a:t>
                      </a:r>
                    </a:p>
                  </a:txBody>
                  <a:tcPr/>
                </a:tc>
                <a:extLst>
                  <a:ext uri="{0D108BD9-81ED-4DB2-BD59-A6C34878D82A}">
                    <a16:rowId xmlns:a16="http://schemas.microsoft.com/office/drawing/2014/main" val="1996331918"/>
                  </a:ext>
                </a:extLst>
              </a:tr>
            </a:tbl>
          </a:graphicData>
        </a:graphic>
      </p:graphicFrame>
      <p:sp>
        <p:nvSpPr>
          <p:cNvPr id="11" name="TextBox 10">
            <a:extLst>
              <a:ext uri="{FF2B5EF4-FFF2-40B4-BE49-F238E27FC236}">
                <a16:creationId xmlns:a16="http://schemas.microsoft.com/office/drawing/2014/main" id="{5E27ED6A-5B1D-0F57-8E2A-A49FE6C513FD}"/>
              </a:ext>
            </a:extLst>
          </p:cNvPr>
          <p:cNvSpPr txBox="1"/>
          <p:nvPr/>
        </p:nvSpPr>
        <p:spPr>
          <a:xfrm>
            <a:off x="1183544" y="2612019"/>
            <a:ext cx="2419906"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Confusion Matrix</a:t>
            </a:r>
          </a:p>
        </p:txBody>
      </p:sp>
      <p:sp>
        <p:nvSpPr>
          <p:cNvPr id="4" name="TextBox 3">
            <a:extLst>
              <a:ext uri="{FF2B5EF4-FFF2-40B4-BE49-F238E27FC236}">
                <a16:creationId xmlns:a16="http://schemas.microsoft.com/office/drawing/2014/main" id="{33EEDD88-3F4D-0CBA-0A9B-DD9DFBBEE128}"/>
              </a:ext>
            </a:extLst>
          </p:cNvPr>
          <p:cNvSpPr txBox="1"/>
          <p:nvPr/>
        </p:nvSpPr>
        <p:spPr>
          <a:xfrm>
            <a:off x="904992" y="1612224"/>
            <a:ext cx="6094520"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Over all Classification </a:t>
            </a:r>
            <a:r>
              <a:rPr lang="fr-FR" b="0" i="0" dirty="0" err="1">
                <a:solidFill>
                  <a:srgbClr val="1F1F1F"/>
                </a:solidFill>
                <a:effectLst/>
                <a:latin typeface="Times New Roman" panose="02020603050405020304" pitchFamily="18" charset="0"/>
                <a:cs typeface="Times New Roman" panose="02020603050405020304" pitchFamily="18" charset="0"/>
              </a:rPr>
              <a:t>Accuracy</a:t>
            </a:r>
            <a:r>
              <a:rPr lang="fr-FR" b="0" i="0" dirty="0">
                <a:solidFill>
                  <a:srgbClr val="1F1F1F"/>
                </a:solidFill>
                <a:effectLst/>
                <a:latin typeface="Times New Roman" panose="02020603050405020304" pitchFamily="18" charset="0"/>
                <a:cs typeface="Times New Roman" panose="02020603050405020304" pitchFamily="18" charset="0"/>
              </a:rPr>
              <a:t> = </a:t>
            </a:r>
            <a:r>
              <a:rPr lang="fr-FR" dirty="0">
                <a:solidFill>
                  <a:srgbClr val="1F1F1F"/>
                </a:solidFill>
                <a:latin typeface="Times New Roman" panose="02020603050405020304" pitchFamily="18" charset="0"/>
                <a:cs typeface="Times New Roman" panose="02020603050405020304" pitchFamily="18" charset="0"/>
              </a:rPr>
              <a:t>97.1 </a:t>
            </a:r>
            <a:r>
              <a:rPr lang="fr-FR" b="0" i="0" dirty="0">
                <a:solidFill>
                  <a:srgbClr val="1F1F1F"/>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1664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13AF1-6611-B887-FEC3-20A7A6C1E442}"/>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CA587415-6220-A5A8-B495-F6EE3C5A8075}"/>
              </a:ext>
            </a:extLst>
          </p:cNvPr>
          <p:cNvSpPr>
            <a:spLocks noGrp="1"/>
          </p:cNvSpPr>
          <p:nvPr>
            <p:ph type="title"/>
          </p:nvPr>
        </p:nvSpPr>
        <p:spPr>
          <a:xfrm>
            <a:off x="787150" y="93646"/>
            <a:ext cx="6681934" cy="470517"/>
          </a:xfrm>
        </p:spPr>
        <p:txBody>
          <a:bodyPr anchor="ctr">
            <a:normAutofit fontScale="90000"/>
          </a:bodyPr>
          <a:lstStyle/>
          <a:p>
            <a:r>
              <a:rPr lang="en-US" sz="2400" b="1" i="1" dirty="0">
                <a:solidFill>
                  <a:srgbClr val="FF0000"/>
                </a:solidFill>
              </a:rPr>
              <a:t>Step 3:	Classification Model for Outbreak Prediction:</a:t>
            </a:r>
            <a:endParaRPr lang="en-IN" sz="2400" b="1" i="1" dirty="0">
              <a:solidFill>
                <a:srgbClr val="FF0000"/>
              </a:solidFill>
            </a:endParaRPr>
          </a:p>
        </p:txBody>
      </p:sp>
      <p:sp>
        <p:nvSpPr>
          <p:cNvPr id="10" name="TextBox 9">
            <a:extLst>
              <a:ext uri="{FF2B5EF4-FFF2-40B4-BE49-F238E27FC236}">
                <a16:creationId xmlns:a16="http://schemas.microsoft.com/office/drawing/2014/main" id="{E237FC41-523C-905E-CF78-0C90D62A19EB}"/>
              </a:ext>
            </a:extLst>
          </p:cNvPr>
          <p:cNvSpPr txBox="1"/>
          <p:nvPr/>
        </p:nvSpPr>
        <p:spPr>
          <a:xfrm>
            <a:off x="947546" y="538457"/>
            <a:ext cx="10621488" cy="369332"/>
          </a:xfrm>
          <a:prstGeom prst="rect">
            <a:avLst/>
          </a:prstGeom>
          <a:noFill/>
        </p:spPr>
        <p:txBody>
          <a:bodyPr wrap="square">
            <a:spAutoFit/>
          </a:bodyPr>
          <a:lstStyle/>
          <a:p>
            <a:pPr marL="285750" indent="-285750">
              <a:buFont typeface="Wingdings" panose="05000000000000000000" pitchFamily="2" charset="2"/>
              <a:buChar char="q"/>
            </a:pPr>
            <a:r>
              <a:rPr lang="en-US" b="1" dirty="0"/>
              <a:t>KNN Classifier</a:t>
            </a:r>
          </a:p>
        </p:txBody>
      </p:sp>
      <p:sp>
        <p:nvSpPr>
          <p:cNvPr id="3" name="TextBox 2">
            <a:extLst>
              <a:ext uri="{FF2B5EF4-FFF2-40B4-BE49-F238E27FC236}">
                <a16:creationId xmlns:a16="http://schemas.microsoft.com/office/drawing/2014/main" id="{930FC5D6-AF07-FBD6-54B3-DF938D7701DF}"/>
              </a:ext>
            </a:extLst>
          </p:cNvPr>
          <p:cNvSpPr txBox="1"/>
          <p:nvPr/>
        </p:nvSpPr>
        <p:spPr>
          <a:xfrm>
            <a:off x="5648736" y="2022715"/>
            <a:ext cx="5879632" cy="1200329"/>
          </a:xfrm>
          <a:prstGeom prst="rect">
            <a:avLst/>
          </a:prstGeom>
          <a:noFill/>
        </p:spPr>
        <p:txBody>
          <a:bodyPr wrap="square">
            <a:spAutoFit/>
          </a:bodyPr>
          <a:lstStyle/>
          <a:p>
            <a:pPr algn="just"/>
            <a:r>
              <a:rPr lang="en-US" b="1" dirty="0"/>
              <a:t>Observed Outcomes:</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0 - Precision: 0.9973, Recall: 1.0000, F1-score: 0.9987 </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1 - Precision: 0.9593, Recall: </a:t>
            </a:r>
            <a:r>
              <a:rPr lang="en-US" dirty="0">
                <a:solidFill>
                  <a:srgbClr val="1F1F1F"/>
                </a:solidFill>
                <a:latin typeface="Times New Roman" panose="02020603050405020304" pitchFamily="18" charset="0"/>
                <a:cs typeface="Times New Roman" panose="02020603050405020304" pitchFamily="18" charset="0"/>
              </a:rPr>
              <a:t>1.0000</a:t>
            </a:r>
            <a:r>
              <a:rPr lang="en-US" b="0" i="0" dirty="0">
                <a:solidFill>
                  <a:srgbClr val="1F1F1F"/>
                </a:solidFill>
                <a:effectLst/>
                <a:latin typeface="Times New Roman" panose="02020603050405020304" pitchFamily="18" charset="0"/>
                <a:cs typeface="Times New Roman" panose="02020603050405020304" pitchFamily="18" charset="0"/>
              </a:rPr>
              <a:t>, F1-score: 0.9792 </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2 - Precision: 1</a:t>
            </a:r>
            <a:r>
              <a:rPr lang="en-US" dirty="0">
                <a:solidFill>
                  <a:srgbClr val="1F1F1F"/>
                </a:solidFill>
                <a:latin typeface="Times New Roman" panose="02020603050405020304" pitchFamily="18" charset="0"/>
                <a:cs typeface="Times New Roman" panose="02020603050405020304" pitchFamily="18" charset="0"/>
              </a:rPr>
              <a:t>.0000</a:t>
            </a:r>
            <a:r>
              <a:rPr lang="en-US" b="0" i="0" dirty="0">
                <a:solidFill>
                  <a:srgbClr val="1F1F1F"/>
                </a:solidFill>
                <a:effectLst/>
                <a:latin typeface="Times New Roman" panose="02020603050405020304" pitchFamily="18" charset="0"/>
                <a:cs typeface="Times New Roman" panose="02020603050405020304" pitchFamily="18" charset="0"/>
              </a:rPr>
              <a:t>, Recall: 0.9554, F1-score: 0.9772</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8865E4-BDF4-A60E-A072-CC539F7FFD27}"/>
              </a:ext>
            </a:extLst>
          </p:cNvPr>
          <p:cNvSpPr txBox="1"/>
          <p:nvPr/>
        </p:nvSpPr>
        <p:spPr>
          <a:xfrm>
            <a:off x="947546" y="2253548"/>
            <a:ext cx="2891902"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ROC-AUC Score: </a:t>
            </a:r>
            <a:r>
              <a:rPr lang="fr-FR" dirty="0">
                <a:solidFill>
                  <a:srgbClr val="1F1F1F"/>
                </a:solidFill>
                <a:latin typeface="Times New Roman" panose="02020603050405020304" pitchFamily="18" charset="0"/>
                <a:cs typeface="Times New Roman" panose="02020603050405020304" pitchFamily="18" charset="0"/>
              </a:rPr>
              <a:t>0.980</a:t>
            </a:r>
            <a:r>
              <a:rPr lang="fr-FR" b="0" i="0" dirty="0">
                <a:solidFill>
                  <a:srgbClr val="1F1F1F"/>
                </a:solidFill>
                <a:effectLst/>
                <a:latin typeface="Times New Roman" panose="02020603050405020304" pitchFamily="18" charset="0"/>
                <a:cs typeface="Times New Roman" panose="02020603050405020304" pitchFamily="18" charset="0"/>
              </a:rPr>
              <a:t> </a:t>
            </a:r>
          </a:p>
        </p:txBody>
      </p:sp>
      <p:graphicFrame>
        <p:nvGraphicFramePr>
          <p:cNvPr id="9" name="Table 8">
            <a:extLst>
              <a:ext uri="{FF2B5EF4-FFF2-40B4-BE49-F238E27FC236}">
                <a16:creationId xmlns:a16="http://schemas.microsoft.com/office/drawing/2014/main" id="{B053F38E-8370-B4E6-3359-A0519BB78692}"/>
              </a:ext>
            </a:extLst>
          </p:cNvPr>
          <p:cNvGraphicFramePr>
            <a:graphicFrameLocks noGrp="1"/>
          </p:cNvGraphicFramePr>
          <p:nvPr>
            <p:extLst>
              <p:ext uri="{D42A27DB-BD31-4B8C-83A1-F6EECF244321}">
                <p14:modId xmlns:p14="http://schemas.microsoft.com/office/powerpoint/2010/main" val="1545577238"/>
              </p:ext>
            </p:extLst>
          </p:nvPr>
        </p:nvGraphicFramePr>
        <p:xfrm>
          <a:off x="863218" y="3042185"/>
          <a:ext cx="4172629" cy="1483360"/>
        </p:xfrm>
        <a:graphic>
          <a:graphicData uri="http://schemas.openxmlformats.org/drawingml/2006/table">
            <a:tbl>
              <a:tblPr firstRow="1" bandRow="1">
                <a:tableStyleId>{5C22544A-7EE6-4342-B048-85BDC9FD1C3A}</a:tableStyleId>
              </a:tblPr>
              <a:tblGrid>
                <a:gridCol w="1087232">
                  <a:extLst>
                    <a:ext uri="{9D8B030D-6E8A-4147-A177-3AD203B41FA5}">
                      <a16:colId xmlns:a16="http://schemas.microsoft.com/office/drawing/2014/main" val="27771658"/>
                    </a:ext>
                  </a:extLst>
                </a:gridCol>
                <a:gridCol w="1076733">
                  <a:extLst>
                    <a:ext uri="{9D8B030D-6E8A-4147-A177-3AD203B41FA5}">
                      <a16:colId xmlns:a16="http://schemas.microsoft.com/office/drawing/2014/main" val="2223623526"/>
                    </a:ext>
                  </a:extLst>
                </a:gridCol>
                <a:gridCol w="1097440">
                  <a:extLst>
                    <a:ext uri="{9D8B030D-6E8A-4147-A177-3AD203B41FA5}">
                      <a16:colId xmlns:a16="http://schemas.microsoft.com/office/drawing/2014/main" val="700043280"/>
                    </a:ext>
                  </a:extLst>
                </a:gridCol>
                <a:gridCol w="911224">
                  <a:extLst>
                    <a:ext uri="{9D8B030D-6E8A-4147-A177-3AD203B41FA5}">
                      <a16:colId xmlns:a16="http://schemas.microsoft.com/office/drawing/2014/main" val="3718925849"/>
                    </a:ext>
                  </a:extLst>
                </a:gridCol>
              </a:tblGrid>
              <a:tr h="370840">
                <a:tc>
                  <a:txBody>
                    <a:bodyPr/>
                    <a:lstStyle/>
                    <a:p>
                      <a:endParaRPr lang="en-IN" dirty="0"/>
                    </a:p>
                  </a:txBody>
                  <a:tcPr/>
                </a:tc>
                <a:tc>
                  <a:txBody>
                    <a:bodyPr/>
                    <a:lstStyle/>
                    <a:p>
                      <a:pPr algn="ctr"/>
                      <a:r>
                        <a:rPr lang="en-IN" dirty="0"/>
                        <a:t>Class 0</a:t>
                      </a:r>
                    </a:p>
                  </a:txBody>
                  <a:tcPr/>
                </a:tc>
                <a:tc>
                  <a:txBody>
                    <a:bodyPr/>
                    <a:lstStyle/>
                    <a:p>
                      <a:pPr algn="ctr"/>
                      <a:r>
                        <a:rPr lang="en-IN" dirty="0"/>
                        <a:t>Class 1</a:t>
                      </a:r>
                    </a:p>
                  </a:txBody>
                  <a:tcPr/>
                </a:tc>
                <a:tc>
                  <a:txBody>
                    <a:bodyPr/>
                    <a:lstStyle/>
                    <a:p>
                      <a:pPr algn="ctr"/>
                      <a:r>
                        <a:rPr lang="en-IN" dirty="0"/>
                        <a:t>Class 2</a:t>
                      </a:r>
                    </a:p>
                  </a:txBody>
                  <a:tcPr/>
                </a:tc>
                <a:extLst>
                  <a:ext uri="{0D108BD9-81ED-4DB2-BD59-A6C34878D82A}">
                    <a16:rowId xmlns:a16="http://schemas.microsoft.com/office/drawing/2014/main" val="1278098823"/>
                  </a:ext>
                </a:extLst>
              </a:tr>
              <a:tr h="370840">
                <a:tc>
                  <a:txBody>
                    <a:bodyPr/>
                    <a:lstStyle/>
                    <a:p>
                      <a:r>
                        <a:rPr lang="en-IN" dirty="0"/>
                        <a:t>Class 0</a:t>
                      </a:r>
                    </a:p>
                  </a:txBody>
                  <a:tcPr/>
                </a:tc>
                <a:tc>
                  <a:txBody>
                    <a:bodyPr/>
                    <a:lstStyle/>
                    <a:p>
                      <a:pPr algn="ctr"/>
                      <a:r>
                        <a:rPr lang="en-IN" dirty="0"/>
                        <a:t>1881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681944156"/>
                  </a:ext>
                </a:extLst>
              </a:tr>
              <a:tr h="370840">
                <a:tc>
                  <a:txBody>
                    <a:bodyPr/>
                    <a:lstStyle/>
                    <a:p>
                      <a:r>
                        <a:rPr lang="en-IN" dirty="0"/>
                        <a:t>Class 1</a:t>
                      </a:r>
                    </a:p>
                  </a:txBody>
                  <a:tcPr/>
                </a:tc>
                <a:tc>
                  <a:txBody>
                    <a:bodyPr/>
                    <a:lstStyle/>
                    <a:p>
                      <a:pPr algn="ctr"/>
                      <a:r>
                        <a:rPr lang="en-IN" dirty="0"/>
                        <a:t>0</a:t>
                      </a:r>
                    </a:p>
                  </a:txBody>
                  <a:tcPr/>
                </a:tc>
                <a:tc>
                  <a:txBody>
                    <a:bodyPr/>
                    <a:lstStyle/>
                    <a:p>
                      <a:pPr algn="ctr"/>
                      <a:r>
                        <a:rPr lang="en-IN" dirty="0"/>
                        <a:t>1885</a:t>
                      </a:r>
                    </a:p>
                  </a:txBody>
                  <a:tcPr/>
                </a:tc>
                <a:tc>
                  <a:txBody>
                    <a:bodyPr/>
                    <a:lstStyle/>
                    <a:p>
                      <a:pPr algn="ctr"/>
                      <a:r>
                        <a:rPr lang="en-IN" dirty="0"/>
                        <a:t>0</a:t>
                      </a:r>
                    </a:p>
                  </a:txBody>
                  <a:tcPr/>
                </a:tc>
                <a:extLst>
                  <a:ext uri="{0D108BD9-81ED-4DB2-BD59-A6C34878D82A}">
                    <a16:rowId xmlns:a16="http://schemas.microsoft.com/office/drawing/2014/main" val="3925464306"/>
                  </a:ext>
                </a:extLst>
              </a:tr>
              <a:tr h="370840">
                <a:tc>
                  <a:txBody>
                    <a:bodyPr/>
                    <a:lstStyle/>
                    <a:p>
                      <a:r>
                        <a:rPr lang="en-IN" dirty="0"/>
                        <a:t>Class 2</a:t>
                      </a:r>
                    </a:p>
                  </a:txBody>
                  <a:tcPr/>
                </a:tc>
                <a:tc>
                  <a:txBody>
                    <a:bodyPr/>
                    <a:lstStyle/>
                    <a:p>
                      <a:pPr algn="ctr"/>
                      <a:r>
                        <a:rPr lang="en-IN" dirty="0"/>
                        <a:t>5</a:t>
                      </a:r>
                    </a:p>
                  </a:txBody>
                  <a:tcPr/>
                </a:tc>
                <a:tc>
                  <a:txBody>
                    <a:bodyPr/>
                    <a:lstStyle/>
                    <a:p>
                      <a:pPr algn="ctr"/>
                      <a:r>
                        <a:rPr lang="en-IN" dirty="0"/>
                        <a:t>80</a:t>
                      </a:r>
                    </a:p>
                  </a:txBody>
                  <a:tcPr/>
                </a:tc>
                <a:tc>
                  <a:txBody>
                    <a:bodyPr/>
                    <a:lstStyle/>
                    <a:p>
                      <a:pPr algn="ctr"/>
                      <a:r>
                        <a:rPr lang="en-IN" dirty="0"/>
                        <a:t>1822</a:t>
                      </a:r>
                    </a:p>
                  </a:txBody>
                  <a:tcPr/>
                </a:tc>
                <a:extLst>
                  <a:ext uri="{0D108BD9-81ED-4DB2-BD59-A6C34878D82A}">
                    <a16:rowId xmlns:a16="http://schemas.microsoft.com/office/drawing/2014/main" val="1996331918"/>
                  </a:ext>
                </a:extLst>
              </a:tr>
            </a:tbl>
          </a:graphicData>
        </a:graphic>
      </p:graphicFrame>
      <p:sp>
        <p:nvSpPr>
          <p:cNvPr id="11" name="TextBox 10">
            <a:extLst>
              <a:ext uri="{FF2B5EF4-FFF2-40B4-BE49-F238E27FC236}">
                <a16:creationId xmlns:a16="http://schemas.microsoft.com/office/drawing/2014/main" id="{43ED6C33-AAD8-2BBF-E5EC-24D57CDD9F83}"/>
              </a:ext>
            </a:extLst>
          </p:cNvPr>
          <p:cNvSpPr txBox="1"/>
          <p:nvPr/>
        </p:nvSpPr>
        <p:spPr>
          <a:xfrm>
            <a:off x="1183544" y="2612019"/>
            <a:ext cx="2419906"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Confusion Matrix</a:t>
            </a:r>
          </a:p>
        </p:txBody>
      </p:sp>
      <p:sp>
        <p:nvSpPr>
          <p:cNvPr id="4" name="TextBox 3">
            <a:extLst>
              <a:ext uri="{FF2B5EF4-FFF2-40B4-BE49-F238E27FC236}">
                <a16:creationId xmlns:a16="http://schemas.microsoft.com/office/drawing/2014/main" id="{9AF4494F-DB82-AFC7-32FC-EF9C4BE414E0}"/>
              </a:ext>
            </a:extLst>
          </p:cNvPr>
          <p:cNvSpPr txBox="1"/>
          <p:nvPr/>
        </p:nvSpPr>
        <p:spPr>
          <a:xfrm>
            <a:off x="904992" y="1612224"/>
            <a:ext cx="6094520"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Over all Classification </a:t>
            </a:r>
            <a:r>
              <a:rPr lang="fr-FR" b="0" i="0" dirty="0" err="1">
                <a:solidFill>
                  <a:srgbClr val="1F1F1F"/>
                </a:solidFill>
                <a:effectLst/>
                <a:latin typeface="Times New Roman" panose="02020603050405020304" pitchFamily="18" charset="0"/>
                <a:cs typeface="Times New Roman" panose="02020603050405020304" pitchFamily="18" charset="0"/>
              </a:rPr>
              <a:t>Accuracy</a:t>
            </a:r>
            <a:r>
              <a:rPr lang="fr-FR" b="0" i="0" dirty="0">
                <a:solidFill>
                  <a:srgbClr val="1F1F1F"/>
                </a:solidFill>
                <a:effectLst/>
                <a:latin typeface="Times New Roman" panose="02020603050405020304" pitchFamily="18" charset="0"/>
                <a:cs typeface="Times New Roman" panose="02020603050405020304" pitchFamily="18" charset="0"/>
              </a:rPr>
              <a:t> = </a:t>
            </a:r>
            <a:r>
              <a:rPr lang="fr-FR" dirty="0">
                <a:solidFill>
                  <a:srgbClr val="1F1F1F"/>
                </a:solidFill>
                <a:latin typeface="Times New Roman" panose="02020603050405020304" pitchFamily="18" charset="0"/>
                <a:cs typeface="Times New Roman" panose="02020603050405020304" pitchFamily="18" charset="0"/>
              </a:rPr>
              <a:t>98.06 </a:t>
            </a:r>
            <a:r>
              <a:rPr lang="fr-FR" b="0" i="0" dirty="0">
                <a:solidFill>
                  <a:srgbClr val="1F1F1F"/>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8290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0C8A3-8412-A249-F244-A22451D32498}"/>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8B1C75D9-495E-E420-3520-EE5B15AB282B}"/>
              </a:ext>
            </a:extLst>
          </p:cNvPr>
          <p:cNvSpPr>
            <a:spLocks noGrp="1"/>
          </p:cNvSpPr>
          <p:nvPr>
            <p:ph type="title"/>
          </p:nvPr>
        </p:nvSpPr>
        <p:spPr>
          <a:xfrm>
            <a:off x="787150" y="93646"/>
            <a:ext cx="6681934" cy="470517"/>
          </a:xfrm>
        </p:spPr>
        <p:txBody>
          <a:bodyPr anchor="ctr">
            <a:normAutofit fontScale="90000"/>
          </a:bodyPr>
          <a:lstStyle/>
          <a:p>
            <a:r>
              <a:rPr lang="en-US" sz="2400" b="1" i="1" dirty="0">
                <a:solidFill>
                  <a:srgbClr val="FF0000"/>
                </a:solidFill>
              </a:rPr>
              <a:t>Step 3:	Classification Model for Outbreak Prediction:</a:t>
            </a:r>
            <a:endParaRPr lang="en-IN" sz="2400" b="1" i="1" dirty="0">
              <a:solidFill>
                <a:srgbClr val="FF0000"/>
              </a:solidFill>
            </a:endParaRPr>
          </a:p>
        </p:txBody>
      </p:sp>
      <p:sp>
        <p:nvSpPr>
          <p:cNvPr id="10" name="TextBox 9">
            <a:extLst>
              <a:ext uri="{FF2B5EF4-FFF2-40B4-BE49-F238E27FC236}">
                <a16:creationId xmlns:a16="http://schemas.microsoft.com/office/drawing/2014/main" id="{DD2570C4-3EE4-5094-EB5D-A43432E715B9}"/>
              </a:ext>
            </a:extLst>
          </p:cNvPr>
          <p:cNvSpPr txBox="1"/>
          <p:nvPr/>
        </p:nvSpPr>
        <p:spPr>
          <a:xfrm>
            <a:off x="947546" y="538457"/>
            <a:ext cx="10621488" cy="369332"/>
          </a:xfrm>
          <a:prstGeom prst="rect">
            <a:avLst/>
          </a:prstGeom>
          <a:noFill/>
        </p:spPr>
        <p:txBody>
          <a:bodyPr wrap="square">
            <a:spAutoFit/>
          </a:bodyPr>
          <a:lstStyle/>
          <a:p>
            <a:pPr marL="285750" indent="-285750">
              <a:buFont typeface="Wingdings" panose="05000000000000000000" pitchFamily="2" charset="2"/>
              <a:buChar char="q"/>
            </a:pPr>
            <a:r>
              <a:rPr lang="en-US" b="1" dirty="0"/>
              <a:t>SVM Classifier</a:t>
            </a:r>
          </a:p>
        </p:txBody>
      </p:sp>
      <p:sp>
        <p:nvSpPr>
          <p:cNvPr id="3" name="TextBox 2">
            <a:extLst>
              <a:ext uri="{FF2B5EF4-FFF2-40B4-BE49-F238E27FC236}">
                <a16:creationId xmlns:a16="http://schemas.microsoft.com/office/drawing/2014/main" id="{8A643446-9BAE-2C32-7346-01825818D452}"/>
              </a:ext>
            </a:extLst>
          </p:cNvPr>
          <p:cNvSpPr txBox="1"/>
          <p:nvPr/>
        </p:nvSpPr>
        <p:spPr>
          <a:xfrm>
            <a:off x="5648736" y="2022715"/>
            <a:ext cx="5879632" cy="1200329"/>
          </a:xfrm>
          <a:prstGeom prst="rect">
            <a:avLst/>
          </a:prstGeom>
          <a:noFill/>
        </p:spPr>
        <p:txBody>
          <a:bodyPr wrap="square">
            <a:spAutoFit/>
          </a:bodyPr>
          <a:lstStyle/>
          <a:p>
            <a:pPr algn="just"/>
            <a:r>
              <a:rPr lang="en-US" b="1" dirty="0"/>
              <a:t>Observed Outcomes:</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0 - Precision: 0.9979, Recall: 1.0000, F1-score: 0.9989 </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1 - Precision: 0.96</a:t>
            </a:r>
            <a:r>
              <a:rPr lang="en-US" dirty="0">
                <a:solidFill>
                  <a:srgbClr val="1F1F1F"/>
                </a:solidFill>
                <a:latin typeface="Times New Roman" panose="02020603050405020304" pitchFamily="18" charset="0"/>
                <a:cs typeface="Times New Roman" panose="02020603050405020304" pitchFamily="18" charset="0"/>
              </a:rPr>
              <a:t>72</a:t>
            </a:r>
            <a:r>
              <a:rPr lang="en-US" b="0" i="0" dirty="0">
                <a:solidFill>
                  <a:srgbClr val="1F1F1F"/>
                </a:solidFill>
                <a:effectLst/>
                <a:latin typeface="Times New Roman" panose="02020603050405020304" pitchFamily="18" charset="0"/>
                <a:cs typeface="Times New Roman" panose="02020603050405020304" pitchFamily="18" charset="0"/>
              </a:rPr>
              <a:t>, Recall: </a:t>
            </a:r>
            <a:r>
              <a:rPr lang="en-US" dirty="0">
                <a:solidFill>
                  <a:srgbClr val="1F1F1F"/>
                </a:solidFill>
                <a:latin typeface="Times New Roman" panose="02020603050405020304" pitchFamily="18" charset="0"/>
                <a:cs typeface="Times New Roman" panose="02020603050405020304" pitchFamily="18" charset="0"/>
              </a:rPr>
              <a:t>1.0000</a:t>
            </a:r>
            <a:r>
              <a:rPr lang="en-US" b="0" i="0" dirty="0">
                <a:solidFill>
                  <a:srgbClr val="1F1F1F"/>
                </a:solidFill>
                <a:effectLst/>
                <a:latin typeface="Times New Roman" panose="02020603050405020304" pitchFamily="18" charset="0"/>
                <a:cs typeface="Times New Roman" panose="02020603050405020304" pitchFamily="18" charset="0"/>
              </a:rPr>
              <a:t>, F1-score: 0.98</a:t>
            </a:r>
            <a:r>
              <a:rPr lang="en-US" dirty="0">
                <a:solidFill>
                  <a:srgbClr val="1F1F1F"/>
                </a:solidFill>
                <a:latin typeface="Times New Roman" panose="02020603050405020304" pitchFamily="18" charset="0"/>
                <a:cs typeface="Times New Roman" panose="02020603050405020304" pitchFamily="18" charset="0"/>
              </a:rPr>
              <a:t>33</a:t>
            </a:r>
            <a:r>
              <a:rPr lang="en-US" b="0" i="0" dirty="0">
                <a:solidFill>
                  <a:srgbClr val="1F1F1F"/>
                </a:solidFill>
                <a:effectLst/>
                <a:latin typeface="Times New Roman" panose="02020603050405020304" pitchFamily="18" charset="0"/>
                <a:cs typeface="Times New Roman" panose="02020603050405020304" pitchFamily="18" charset="0"/>
              </a:rPr>
              <a:t> </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2 - Precision: 1</a:t>
            </a:r>
            <a:r>
              <a:rPr lang="en-US" dirty="0">
                <a:solidFill>
                  <a:srgbClr val="1F1F1F"/>
                </a:solidFill>
                <a:latin typeface="Times New Roman" panose="02020603050405020304" pitchFamily="18" charset="0"/>
                <a:cs typeface="Times New Roman" panose="02020603050405020304" pitchFamily="18" charset="0"/>
              </a:rPr>
              <a:t>.0000</a:t>
            </a:r>
            <a:r>
              <a:rPr lang="en-US" b="0" i="0" dirty="0">
                <a:solidFill>
                  <a:srgbClr val="1F1F1F"/>
                </a:solidFill>
                <a:effectLst/>
                <a:latin typeface="Times New Roman" panose="02020603050405020304" pitchFamily="18" charset="0"/>
                <a:cs typeface="Times New Roman" panose="02020603050405020304" pitchFamily="18" charset="0"/>
              </a:rPr>
              <a:t>, Recall: 0.9643, F1-score: 0.9818</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A24036C-9DA9-11F9-84D9-96731DDD559A}"/>
              </a:ext>
            </a:extLst>
          </p:cNvPr>
          <p:cNvSpPr txBox="1"/>
          <p:nvPr/>
        </p:nvSpPr>
        <p:spPr>
          <a:xfrm>
            <a:off x="947546" y="2253548"/>
            <a:ext cx="2891902"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ROC-AUC Score: </a:t>
            </a:r>
            <a:r>
              <a:rPr lang="fr-FR" dirty="0">
                <a:solidFill>
                  <a:srgbClr val="1F1F1F"/>
                </a:solidFill>
                <a:latin typeface="Times New Roman" panose="02020603050405020304" pitchFamily="18" charset="0"/>
                <a:cs typeface="Times New Roman" panose="02020603050405020304" pitchFamily="18" charset="0"/>
              </a:rPr>
              <a:t>0.984</a:t>
            </a:r>
            <a:r>
              <a:rPr lang="fr-FR" b="0" i="0" dirty="0">
                <a:solidFill>
                  <a:srgbClr val="1F1F1F"/>
                </a:solidFill>
                <a:effectLst/>
                <a:latin typeface="Times New Roman" panose="02020603050405020304" pitchFamily="18" charset="0"/>
                <a:cs typeface="Times New Roman" panose="02020603050405020304" pitchFamily="18" charset="0"/>
              </a:rPr>
              <a:t> </a:t>
            </a:r>
          </a:p>
        </p:txBody>
      </p:sp>
      <p:graphicFrame>
        <p:nvGraphicFramePr>
          <p:cNvPr id="9" name="Table 8">
            <a:extLst>
              <a:ext uri="{FF2B5EF4-FFF2-40B4-BE49-F238E27FC236}">
                <a16:creationId xmlns:a16="http://schemas.microsoft.com/office/drawing/2014/main" id="{77C124B2-D803-7854-F7E8-7DE6122C0BA7}"/>
              </a:ext>
            </a:extLst>
          </p:cNvPr>
          <p:cNvGraphicFramePr>
            <a:graphicFrameLocks noGrp="1"/>
          </p:cNvGraphicFramePr>
          <p:nvPr>
            <p:extLst>
              <p:ext uri="{D42A27DB-BD31-4B8C-83A1-F6EECF244321}">
                <p14:modId xmlns:p14="http://schemas.microsoft.com/office/powerpoint/2010/main" val="1436461776"/>
              </p:ext>
            </p:extLst>
          </p:nvPr>
        </p:nvGraphicFramePr>
        <p:xfrm>
          <a:off x="863218" y="3042185"/>
          <a:ext cx="4172629" cy="1483360"/>
        </p:xfrm>
        <a:graphic>
          <a:graphicData uri="http://schemas.openxmlformats.org/drawingml/2006/table">
            <a:tbl>
              <a:tblPr firstRow="1" bandRow="1">
                <a:tableStyleId>{5C22544A-7EE6-4342-B048-85BDC9FD1C3A}</a:tableStyleId>
              </a:tblPr>
              <a:tblGrid>
                <a:gridCol w="1087232">
                  <a:extLst>
                    <a:ext uri="{9D8B030D-6E8A-4147-A177-3AD203B41FA5}">
                      <a16:colId xmlns:a16="http://schemas.microsoft.com/office/drawing/2014/main" val="27771658"/>
                    </a:ext>
                  </a:extLst>
                </a:gridCol>
                <a:gridCol w="1076733">
                  <a:extLst>
                    <a:ext uri="{9D8B030D-6E8A-4147-A177-3AD203B41FA5}">
                      <a16:colId xmlns:a16="http://schemas.microsoft.com/office/drawing/2014/main" val="2223623526"/>
                    </a:ext>
                  </a:extLst>
                </a:gridCol>
                <a:gridCol w="1097440">
                  <a:extLst>
                    <a:ext uri="{9D8B030D-6E8A-4147-A177-3AD203B41FA5}">
                      <a16:colId xmlns:a16="http://schemas.microsoft.com/office/drawing/2014/main" val="700043280"/>
                    </a:ext>
                  </a:extLst>
                </a:gridCol>
                <a:gridCol w="911224">
                  <a:extLst>
                    <a:ext uri="{9D8B030D-6E8A-4147-A177-3AD203B41FA5}">
                      <a16:colId xmlns:a16="http://schemas.microsoft.com/office/drawing/2014/main" val="3718925849"/>
                    </a:ext>
                  </a:extLst>
                </a:gridCol>
              </a:tblGrid>
              <a:tr h="370840">
                <a:tc>
                  <a:txBody>
                    <a:bodyPr/>
                    <a:lstStyle/>
                    <a:p>
                      <a:endParaRPr lang="en-IN" dirty="0"/>
                    </a:p>
                  </a:txBody>
                  <a:tcPr/>
                </a:tc>
                <a:tc>
                  <a:txBody>
                    <a:bodyPr/>
                    <a:lstStyle/>
                    <a:p>
                      <a:pPr algn="ctr"/>
                      <a:r>
                        <a:rPr lang="en-IN" dirty="0"/>
                        <a:t>Class 0</a:t>
                      </a:r>
                    </a:p>
                  </a:txBody>
                  <a:tcPr/>
                </a:tc>
                <a:tc>
                  <a:txBody>
                    <a:bodyPr/>
                    <a:lstStyle/>
                    <a:p>
                      <a:pPr algn="ctr"/>
                      <a:r>
                        <a:rPr lang="en-IN" dirty="0"/>
                        <a:t>Class 1</a:t>
                      </a:r>
                    </a:p>
                  </a:txBody>
                  <a:tcPr/>
                </a:tc>
                <a:tc>
                  <a:txBody>
                    <a:bodyPr/>
                    <a:lstStyle/>
                    <a:p>
                      <a:pPr algn="ctr"/>
                      <a:r>
                        <a:rPr lang="en-IN" dirty="0"/>
                        <a:t>Class 2</a:t>
                      </a:r>
                    </a:p>
                  </a:txBody>
                  <a:tcPr/>
                </a:tc>
                <a:extLst>
                  <a:ext uri="{0D108BD9-81ED-4DB2-BD59-A6C34878D82A}">
                    <a16:rowId xmlns:a16="http://schemas.microsoft.com/office/drawing/2014/main" val="1278098823"/>
                  </a:ext>
                </a:extLst>
              </a:tr>
              <a:tr h="370840">
                <a:tc>
                  <a:txBody>
                    <a:bodyPr/>
                    <a:lstStyle/>
                    <a:p>
                      <a:r>
                        <a:rPr lang="en-IN" dirty="0"/>
                        <a:t>Class 0</a:t>
                      </a:r>
                    </a:p>
                  </a:txBody>
                  <a:tcPr/>
                </a:tc>
                <a:tc>
                  <a:txBody>
                    <a:bodyPr/>
                    <a:lstStyle/>
                    <a:p>
                      <a:pPr algn="ctr"/>
                      <a:r>
                        <a:rPr lang="en-IN" dirty="0"/>
                        <a:t>1881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681944156"/>
                  </a:ext>
                </a:extLst>
              </a:tr>
              <a:tr h="370840">
                <a:tc>
                  <a:txBody>
                    <a:bodyPr/>
                    <a:lstStyle/>
                    <a:p>
                      <a:r>
                        <a:rPr lang="en-IN" dirty="0"/>
                        <a:t>Class 1</a:t>
                      </a:r>
                    </a:p>
                  </a:txBody>
                  <a:tcPr/>
                </a:tc>
                <a:tc>
                  <a:txBody>
                    <a:bodyPr/>
                    <a:lstStyle/>
                    <a:p>
                      <a:pPr algn="ctr"/>
                      <a:r>
                        <a:rPr lang="en-IN" dirty="0"/>
                        <a:t>0</a:t>
                      </a:r>
                    </a:p>
                  </a:txBody>
                  <a:tcPr/>
                </a:tc>
                <a:tc>
                  <a:txBody>
                    <a:bodyPr/>
                    <a:lstStyle/>
                    <a:p>
                      <a:pPr algn="ctr"/>
                      <a:r>
                        <a:rPr lang="en-IN" dirty="0"/>
                        <a:t>1885</a:t>
                      </a:r>
                    </a:p>
                  </a:txBody>
                  <a:tcPr/>
                </a:tc>
                <a:tc>
                  <a:txBody>
                    <a:bodyPr/>
                    <a:lstStyle/>
                    <a:p>
                      <a:pPr algn="ctr"/>
                      <a:r>
                        <a:rPr lang="en-IN" dirty="0"/>
                        <a:t>0</a:t>
                      </a:r>
                    </a:p>
                  </a:txBody>
                  <a:tcPr/>
                </a:tc>
                <a:extLst>
                  <a:ext uri="{0D108BD9-81ED-4DB2-BD59-A6C34878D82A}">
                    <a16:rowId xmlns:a16="http://schemas.microsoft.com/office/drawing/2014/main" val="3925464306"/>
                  </a:ext>
                </a:extLst>
              </a:tr>
              <a:tr h="370840">
                <a:tc>
                  <a:txBody>
                    <a:bodyPr/>
                    <a:lstStyle/>
                    <a:p>
                      <a:r>
                        <a:rPr lang="en-IN" dirty="0"/>
                        <a:t>Class 2</a:t>
                      </a:r>
                    </a:p>
                  </a:txBody>
                  <a:tcPr/>
                </a:tc>
                <a:tc>
                  <a:txBody>
                    <a:bodyPr/>
                    <a:lstStyle/>
                    <a:p>
                      <a:pPr algn="ctr"/>
                      <a:r>
                        <a:rPr lang="en-IN" dirty="0"/>
                        <a:t>4</a:t>
                      </a:r>
                    </a:p>
                  </a:txBody>
                  <a:tcPr/>
                </a:tc>
                <a:tc>
                  <a:txBody>
                    <a:bodyPr/>
                    <a:lstStyle/>
                    <a:p>
                      <a:pPr algn="ctr"/>
                      <a:r>
                        <a:rPr lang="en-IN" dirty="0"/>
                        <a:t>64</a:t>
                      </a:r>
                    </a:p>
                  </a:txBody>
                  <a:tcPr/>
                </a:tc>
                <a:tc>
                  <a:txBody>
                    <a:bodyPr/>
                    <a:lstStyle/>
                    <a:p>
                      <a:pPr algn="ctr"/>
                      <a:r>
                        <a:rPr lang="en-IN" dirty="0"/>
                        <a:t>1839</a:t>
                      </a:r>
                    </a:p>
                  </a:txBody>
                  <a:tcPr/>
                </a:tc>
                <a:extLst>
                  <a:ext uri="{0D108BD9-81ED-4DB2-BD59-A6C34878D82A}">
                    <a16:rowId xmlns:a16="http://schemas.microsoft.com/office/drawing/2014/main" val="1996331918"/>
                  </a:ext>
                </a:extLst>
              </a:tr>
            </a:tbl>
          </a:graphicData>
        </a:graphic>
      </p:graphicFrame>
      <p:sp>
        <p:nvSpPr>
          <p:cNvPr id="11" name="TextBox 10">
            <a:extLst>
              <a:ext uri="{FF2B5EF4-FFF2-40B4-BE49-F238E27FC236}">
                <a16:creationId xmlns:a16="http://schemas.microsoft.com/office/drawing/2014/main" id="{059E88C5-FC93-7E93-8C28-FB816EEFBF0B}"/>
              </a:ext>
            </a:extLst>
          </p:cNvPr>
          <p:cNvSpPr txBox="1"/>
          <p:nvPr/>
        </p:nvSpPr>
        <p:spPr>
          <a:xfrm>
            <a:off x="1183544" y="2612019"/>
            <a:ext cx="2419906"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Confusion Matrix</a:t>
            </a:r>
          </a:p>
        </p:txBody>
      </p:sp>
      <p:sp>
        <p:nvSpPr>
          <p:cNvPr id="4" name="TextBox 3">
            <a:extLst>
              <a:ext uri="{FF2B5EF4-FFF2-40B4-BE49-F238E27FC236}">
                <a16:creationId xmlns:a16="http://schemas.microsoft.com/office/drawing/2014/main" id="{A91C65CA-3222-C659-9FFD-1B06E6798950}"/>
              </a:ext>
            </a:extLst>
          </p:cNvPr>
          <p:cNvSpPr txBox="1"/>
          <p:nvPr/>
        </p:nvSpPr>
        <p:spPr>
          <a:xfrm>
            <a:off x="904992" y="1612224"/>
            <a:ext cx="6094520"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Over all Classification </a:t>
            </a:r>
            <a:r>
              <a:rPr lang="fr-FR" b="0" i="0" dirty="0" err="1">
                <a:solidFill>
                  <a:srgbClr val="1F1F1F"/>
                </a:solidFill>
                <a:effectLst/>
                <a:latin typeface="Times New Roman" panose="02020603050405020304" pitchFamily="18" charset="0"/>
                <a:cs typeface="Times New Roman" panose="02020603050405020304" pitchFamily="18" charset="0"/>
              </a:rPr>
              <a:t>Accuracy</a:t>
            </a:r>
            <a:r>
              <a:rPr lang="fr-FR" b="0" i="0" dirty="0">
                <a:solidFill>
                  <a:srgbClr val="1F1F1F"/>
                </a:solidFill>
                <a:effectLst/>
                <a:latin typeface="Times New Roman" panose="02020603050405020304" pitchFamily="18" charset="0"/>
                <a:cs typeface="Times New Roman" panose="02020603050405020304" pitchFamily="18" charset="0"/>
              </a:rPr>
              <a:t> = </a:t>
            </a:r>
            <a:r>
              <a:rPr lang="fr-FR" dirty="0">
                <a:solidFill>
                  <a:srgbClr val="1F1F1F"/>
                </a:solidFill>
                <a:latin typeface="Times New Roman" panose="02020603050405020304" pitchFamily="18" charset="0"/>
                <a:cs typeface="Times New Roman" panose="02020603050405020304" pitchFamily="18" charset="0"/>
              </a:rPr>
              <a:t>98.15</a:t>
            </a:r>
            <a:r>
              <a:rPr lang="fr-FR" b="0" i="0" dirty="0">
                <a:solidFill>
                  <a:srgbClr val="1F1F1F"/>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91450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7EDA9-6774-4008-015E-A3064A78DE63}"/>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898FEE3-7FA4-8B2B-A19D-4F204FC6503F}"/>
              </a:ext>
            </a:extLst>
          </p:cNvPr>
          <p:cNvSpPr>
            <a:spLocks noGrp="1"/>
          </p:cNvSpPr>
          <p:nvPr>
            <p:ph type="title"/>
          </p:nvPr>
        </p:nvSpPr>
        <p:spPr>
          <a:xfrm>
            <a:off x="787150" y="8877"/>
            <a:ext cx="6681934" cy="470517"/>
          </a:xfrm>
        </p:spPr>
        <p:txBody>
          <a:bodyPr anchor="ctr">
            <a:normAutofit/>
          </a:bodyPr>
          <a:lstStyle/>
          <a:p>
            <a:r>
              <a:rPr lang="en-US" sz="2400" b="1" i="1" dirty="0">
                <a:solidFill>
                  <a:srgbClr val="FF0000"/>
                </a:solidFill>
              </a:rPr>
              <a:t>Step 4: Insights &amp; Visualization::</a:t>
            </a:r>
            <a:endParaRPr lang="en-IN" sz="2400" b="1" i="1" dirty="0">
              <a:solidFill>
                <a:srgbClr val="FF0000"/>
              </a:solidFill>
            </a:endParaRPr>
          </a:p>
        </p:txBody>
      </p:sp>
      <p:sp>
        <p:nvSpPr>
          <p:cNvPr id="10" name="TextBox 9">
            <a:extLst>
              <a:ext uri="{FF2B5EF4-FFF2-40B4-BE49-F238E27FC236}">
                <a16:creationId xmlns:a16="http://schemas.microsoft.com/office/drawing/2014/main" id="{FB9404A5-57DF-A70B-C3FD-DC46EA1F5086}"/>
              </a:ext>
            </a:extLst>
          </p:cNvPr>
          <p:cNvSpPr txBox="1"/>
          <p:nvPr/>
        </p:nvSpPr>
        <p:spPr>
          <a:xfrm>
            <a:off x="707251" y="1624829"/>
            <a:ext cx="3048003" cy="646331"/>
          </a:xfrm>
          <a:prstGeom prst="rect">
            <a:avLst/>
          </a:prstGeom>
          <a:noFill/>
        </p:spPr>
        <p:txBody>
          <a:bodyPr wrap="square">
            <a:spAutoFit/>
          </a:bodyPr>
          <a:lstStyle/>
          <a:p>
            <a:pPr marL="285750" indent="-285750">
              <a:buFont typeface="Wingdings" panose="05000000000000000000" pitchFamily="2" charset="2"/>
              <a:buChar char="q"/>
            </a:pPr>
            <a:r>
              <a:rPr lang="en-US" b="1" dirty="0"/>
              <a:t>Heatmap: Risk score </a:t>
            </a:r>
          </a:p>
          <a:p>
            <a:r>
              <a:rPr lang="en-US" b="1" dirty="0"/>
              <a:t>distribution across regions</a:t>
            </a:r>
          </a:p>
        </p:txBody>
      </p:sp>
      <p:pic>
        <p:nvPicPr>
          <p:cNvPr id="2" name="Picture 1">
            <a:extLst>
              <a:ext uri="{FF2B5EF4-FFF2-40B4-BE49-F238E27FC236}">
                <a16:creationId xmlns:a16="http://schemas.microsoft.com/office/drawing/2014/main" id="{A7751DE0-123C-443A-E525-76DF6CA668C7}"/>
              </a:ext>
            </a:extLst>
          </p:cNvPr>
          <p:cNvPicPr>
            <a:picLocks noChangeAspect="1"/>
          </p:cNvPicPr>
          <p:nvPr/>
        </p:nvPicPr>
        <p:blipFill>
          <a:blip r:embed="rId3"/>
          <a:stretch>
            <a:fillRect/>
          </a:stretch>
        </p:blipFill>
        <p:spPr>
          <a:xfrm>
            <a:off x="3420865" y="479394"/>
            <a:ext cx="8395313" cy="6161103"/>
          </a:xfrm>
          <a:prstGeom prst="rect">
            <a:avLst/>
          </a:prstGeom>
        </p:spPr>
      </p:pic>
    </p:spTree>
    <p:extLst>
      <p:ext uri="{BB962C8B-B14F-4D97-AF65-F5344CB8AC3E}">
        <p14:creationId xmlns:p14="http://schemas.microsoft.com/office/powerpoint/2010/main" val="4132808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70FCF-20EA-55CD-CC42-3E4D31368859}"/>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EB3F92AA-1100-95B2-0345-2C7088071AA0}"/>
              </a:ext>
            </a:extLst>
          </p:cNvPr>
          <p:cNvSpPr>
            <a:spLocks noGrp="1"/>
          </p:cNvSpPr>
          <p:nvPr>
            <p:ph type="title"/>
          </p:nvPr>
        </p:nvSpPr>
        <p:spPr>
          <a:xfrm>
            <a:off x="787150" y="8877"/>
            <a:ext cx="6681934" cy="470517"/>
          </a:xfrm>
        </p:spPr>
        <p:txBody>
          <a:bodyPr anchor="ctr">
            <a:normAutofit/>
          </a:bodyPr>
          <a:lstStyle/>
          <a:p>
            <a:r>
              <a:rPr lang="en-US" sz="2400" b="1" i="1" dirty="0">
                <a:solidFill>
                  <a:srgbClr val="FF0000"/>
                </a:solidFill>
              </a:rPr>
              <a:t>Step 4: Insights &amp; Visualization::</a:t>
            </a:r>
            <a:endParaRPr lang="en-IN" sz="2400" b="1" i="1" dirty="0">
              <a:solidFill>
                <a:srgbClr val="FF0000"/>
              </a:solidFill>
            </a:endParaRPr>
          </a:p>
        </p:txBody>
      </p:sp>
      <p:sp>
        <p:nvSpPr>
          <p:cNvPr id="10" name="TextBox 9">
            <a:extLst>
              <a:ext uri="{FF2B5EF4-FFF2-40B4-BE49-F238E27FC236}">
                <a16:creationId xmlns:a16="http://schemas.microsoft.com/office/drawing/2014/main" id="{1F2E3B75-2C29-2D84-9FD9-240D2BE31F2E}"/>
              </a:ext>
            </a:extLst>
          </p:cNvPr>
          <p:cNvSpPr txBox="1"/>
          <p:nvPr/>
        </p:nvSpPr>
        <p:spPr>
          <a:xfrm>
            <a:off x="893683" y="595020"/>
            <a:ext cx="5320686" cy="369332"/>
          </a:xfrm>
          <a:prstGeom prst="rect">
            <a:avLst/>
          </a:prstGeom>
          <a:noFill/>
        </p:spPr>
        <p:txBody>
          <a:bodyPr wrap="square">
            <a:spAutoFit/>
          </a:bodyPr>
          <a:lstStyle/>
          <a:p>
            <a:pPr marL="285750" indent="-285750">
              <a:buFont typeface="Wingdings" panose="05000000000000000000" pitchFamily="2" charset="2"/>
              <a:buChar char="q"/>
            </a:pPr>
            <a:r>
              <a:rPr lang="en-US" b="1" dirty="0"/>
              <a:t>Risk score Distribution on high risk regions</a:t>
            </a:r>
          </a:p>
        </p:txBody>
      </p:sp>
      <p:sp>
        <p:nvSpPr>
          <p:cNvPr id="3" name="Rectangle 1">
            <a:extLst>
              <a:ext uri="{FF2B5EF4-FFF2-40B4-BE49-F238E27FC236}">
                <a16:creationId xmlns:a16="http://schemas.microsoft.com/office/drawing/2014/main" id="{C71E2E75-7B63-513F-6722-6329E1420B2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Roboto" panose="02000000000000000000" pitchFamily="2" charset="0"/>
              </a:rPr>
              <a:t>Risk score on high risk regions and Correlation heat map of key features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70B6A92-F3E2-78D1-5392-BA9035BF9207}"/>
              </a:ext>
            </a:extLst>
          </p:cNvPr>
          <p:cNvPicPr>
            <a:picLocks noChangeAspect="1"/>
          </p:cNvPicPr>
          <p:nvPr/>
        </p:nvPicPr>
        <p:blipFill>
          <a:blip r:embed="rId3"/>
          <a:stretch>
            <a:fillRect/>
          </a:stretch>
        </p:blipFill>
        <p:spPr>
          <a:xfrm>
            <a:off x="2732842" y="1052805"/>
            <a:ext cx="8096250" cy="5210175"/>
          </a:xfrm>
          <a:prstGeom prst="rect">
            <a:avLst/>
          </a:prstGeom>
        </p:spPr>
      </p:pic>
    </p:spTree>
    <p:extLst>
      <p:ext uri="{BB962C8B-B14F-4D97-AF65-F5344CB8AC3E}">
        <p14:creationId xmlns:p14="http://schemas.microsoft.com/office/powerpoint/2010/main" val="90347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3E4D9-0A9C-A138-DC96-659BAB4F6D06}"/>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6C9C925A-019E-1504-33EA-23416A7B2131}"/>
              </a:ext>
            </a:extLst>
          </p:cNvPr>
          <p:cNvSpPr>
            <a:spLocks noGrp="1"/>
          </p:cNvSpPr>
          <p:nvPr>
            <p:ph type="title"/>
          </p:nvPr>
        </p:nvSpPr>
        <p:spPr>
          <a:xfrm>
            <a:off x="787150" y="8877"/>
            <a:ext cx="6681934" cy="470517"/>
          </a:xfrm>
        </p:spPr>
        <p:txBody>
          <a:bodyPr anchor="ctr">
            <a:normAutofit/>
          </a:bodyPr>
          <a:lstStyle/>
          <a:p>
            <a:r>
              <a:rPr lang="en-US" sz="2400" b="1" i="1" dirty="0">
                <a:solidFill>
                  <a:srgbClr val="FF0000"/>
                </a:solidFill>
              </a:rPr>
              <a:t>Step 4: Insights &amp; Visualization::</a:t>
            </a:r>
            <a:endParaRPr lang="en-IN" sz="2400" b="1" i="1" dirty="0">
              <a:solidFill>
                <a:srgbClr val="FF0000"/>
              </a:solidFill>
            </a:endParaRPr>
          </a:p>
        </p:txBody>
      </p:sp>
      <p:sp>
        <p:nvSpPr>
          <p:cNvPr id="10" name="TextBox 9">
            <a:extLst>
              <a:ext uri="{FF2B5EF4-FFF2-40B4-BE49-F238E27FC236}">
                <a16:creationId xmlns:a16="http://schemas.microsoft.com/office/drawing/2014/main" id="{3C014F78-9342-3057-3F8C-078D8D158635}"/>
              </a:ext>
            </a:extLst>
          </p:cNvPr>
          <p:cNvSpPr txBox="1"/>
          <p:nvPr/>
        </p:nvSpPr>
        <p:spPr>
          <a:xfrm>
            <a:off x="893683" y="595020"/>
            <a:ext cx="2533098" cy="646331"/>
          </a:xfrm>
          <a:prstGeom prst="rect">
            <a:avLst/>
          </a:prstGeom>
          <a:noFill/>
        </p:spPr>
        <p:txBody>
          <a:bodyPr wrap="square">
            <a:spAutoFit/>
          </a:bodyPr>
          <a:lstStyle/>
          <a:p>
            <a:pPr marL="285750" indent="-285750">
              <a:buFont typeface="Wingdings" panose="05000000000000000000" pitchFamily="2" charset="2"/>
              <a:buChar char="q"/>
            </a:pPr>
            <a:r>
              <a:rPr lang="en-US" b="1" dirty="0"/>
              <a:t>Correlation heat map of key features</a:t>
            </a:r>
          </a:p>
        </p:txBody>
      </p:sp>
      <p:sp>
        <p:nvSpPr>
          <p:cNvPr id="3" name="Rectangle 1">
            <a:extLst>
              <a:ext uri="{FF2B5EF4-FFF2-40B4-BE49-F238E27FC236}">
                <a16:creationId xmlns:a16="http://schemas.microsoft.com/office/drawing/2014/main" id="{1443F20F-D40E-A3F8-3346-FE15A628435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Roboto" panose="02000000000000000000" pitchFamily="2" charset="0"/>
              </a:rPr>
              <a:t>Risk score on high risk regions and Correlation heat map of key features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963450D7-21D2-6077-51FC-B1F24190A2CA}"/>
              </a:ext>
            </a:extLst>
          </p:cNvPr>
          <p:cNvPicPr>
            <a:picLocks noChangeAspect="1"/>
          </p:cNvPicPr>
          <p:nvPr/>
        </p:nvPicPr>
        <p:blipFill>
          <a:blip r:embed="rId3"/>
          <a:stretch>
            <a:fillRect/>
          </a:stretch>
        </p:blipFill>
        <p:spPr>
          <a:xfrm>
            <a:off x="3497802" y="488270"/>
            <a:ext cx="8394651" cy="6148002"/>
          </a:xfrm>
          <a:prstGeom prst="rect">
            <a:avLst/>
          </a:prstGeom>
        </p:spPr>
      </p:pic>
    </p:spTree>
    <p:extLst>
      <p:ext uri="{BB962C8B-B14F-4D97-AF65-F5344CB8AC3E}">
        <p14:creationId xmlns:p14="http://schemas.microsoft.com/office/powerpoint/2010/main" val="114258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2315-FC61-F684-8C68-7115B0FA0110}"/>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FE7A0434-9974-5BFD-6EE4-B0E586BD1446}"/>
              </a:ext>
            </a:extLst>
          </p:cNvPr>
          <p:cNvSpPr>
            <a:spLocks noGrp="1"/>
          </p:cNvSpPr>
          <p:nvPr>
            <p:ph type="title"/>
          </p:nvPr>
        </p:nvSpPr>
        <p:spPr>
          <a:xfrm>
            <a:off x="787150" y="8877"/>
            <a:ext cx="6681934" cy="470517"/>
          </a:xfrm>
        </p:spPr>
        <p:txBody>
          <a:bodyPr anchor="ctr">
            <a:normAutofit/>
          </a:bodyPr>
          <a:lstStyle/>
          <a:p>
            <a:r>
              <a:rPr lang="en-US" sz="2400" b="1" i="1" dirty="0">
                <a:solidFill>
                  <a:srgbClr val="FF0000"/>
                </a:solidFill>
              </a:rPr>
              <a:t>Step 4: Insights &amp; Visualization::</a:t>
            </a:r>
            <a:endParaRPr lang="en-IN" sz="2400" b="1" i="1" dirty="0">
              <a:solidFill>
                <a:srgbClr val="FF0000"/>
              </a:solidFill>
            </a:endParaRPr>
          </a:p>
        </p:txBody>
      </p:sp>
      <p:sp>
        <p:nvSpPr>
          <p:cNvPr id="10" name="TextBox 9">
            <a:extLst>
              <a:ext uri="{FF2B5EF4-FFF2-40B4-BE49-F238E27FC236}">
                <a16:creationId xmlns:a16="http://schemas.microsoft.com/office/drawing/2014/main" id="{DEDCB1A5-6AA6-4E5C-BD5E-80BBF5A5AB1F}"/>
              </a:ext>
            </a:extLst>
          </p:cNvPr>
          <p:cNvSpPr txBox="1"/>
          <p:nvPr/>
        </p:nvSpPr>
        <p:spPr>
          <a:xfrm>
            <a:off x="875928" y="563037"/>
            <a:ext cx="11064538" cy="369332"/>
          </a:xfrm>
          <a:prstGeom prst="rect">
            <a:avLst/>
          </a:prstGeom>
          <a:noFill/>
        </p:spPr>
        <p:txBody>
          <a:bodyPr wrap="square">
            <a:spAutoFit/>
          </a:bodyPr>
          <a:lstStyle/>
          <a:p>
            <a:pPr marL="285750" indent="-285750">
              <a:buFont typeface="Wingdings" panose="05000000000000000000" pitchFamily="2" charset="2"/>
              <a:buChar char="q"/>
            </a:pPr>
            <a:r>
              <a:rPr lang="en-US" b="1" dirty="0"/>
              <a:t>Visualize the clusters and identify patterns based on two key features: population density and </a:t>
            </a:r>
            <a:r>
              <a:rPr lang="en-US" b="1" dirty="0" err="1"/>
              <a:t>median_income</a:t>
            </a:r>
            <a:endParaRPr lang="en-US" b="1" dirty="0"/>
          </a:p>
        </p:txBody>
      </p:sp>
      <p:sp>
        <p:nvSpPr>
          <p:cNvPr id="3" name="Rectangle 1">
            <a:extLst>
              <a:ext uri="{FF2B5EF4-FFF2-40B4-BE49-F238E27FC236}">
                <a16:creationId xmlns:a16="http://schemas.microsoft.com/office/drawing/2014/main" id="{A3BB7A27-D38E-8F8D-4D3B-3B2DDD81C8C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Roboto" panose="02000000000000000000" pitchFamily="2" charset="0"/>
              </a:rPr>
              <a:t>Risk score on high risk regions and Correlation heat map of key features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BA65357-7197-6FAA-62BB-1DE2F7F94500}"/>
              </a:ext>
            </a:extLst>
          </p:cNvPr>
          <p:cNvPicPr>
            <a:picLocks noChangeAspect="1"/>
          </p:cNvPicPr>
          <p:nvPr/>
        </p:nvPicPr>
        <p:blipFill>
          <a:blip r:embed="rId3"/>
          <a:stretch>
            <a:fillRect/>
          </a:stretch>
        </p:blipFill>
        <p:spPr>
          <a:xfrm>
            <a:off x="3592501" y="1278599"/>
            <a:ext cx="6971926" cy="5097089"/>
          </a:xfrm>
          <a:prstGeom prst="rect">
            <a:avLst/>
          </a:prstGeom>
        </p:spPr>
      </p:pic>
    </p:spTree>
    <p:extLst>
      <p:ext uri="{BB962C8B-B14F-4D97-AF65-F5344CB8AC3E}">
        <p14:creationId xmlns:p14="http://schemas.microsoft.com/office/powerpoint/2010/main" val="364588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171B5-D401-5BAA-5DEC-4B3D3D33B234}"/>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7729EA62-CE58-8A6A-B1DB-833BD81255D9}"/>
              </a:ext>
            </a:extLst>
          </p:cNvPr>
          <p:cNvSpPr>
            <a:spLocks noGrp="1"/>
          </p:cNvSpPr>
          <p:nvPr>
            <p:ph type="title"/>
          </p:nvPr>
        </p:nvSpPr>
        <p:spPr>
          <a:xfrm>
            <a:off x="875928" y="92520"/>
            <a:ext cx="6681934" cy="470517"/>
          </a:xfrm>
        </p:spPr>
        <p:txBody>
          <a:bodyPr anchor="ctr">
            <a:normAutofit/>
          </a:bodyPr>
          <a:lstStyle/>
          <a:p>
            <a:r>
              <a:rPr lang="en-US" sz="2400" b="1" i="1" dirty="0">
                <a:solidFill>
                  <a:srgbClr val="FF0000"/>
                </a:solidFill>
              </a:rPr>
              <a:t>Step 5: Results &amp; Final Conclusion</a:t>
            </a:r>
            <a:endParaRPr lang="en-IN" sz="2400" b="1" i="1" dirty="0">
              <a:solidFill>
                <a:srgbClr val="FF0000"/>
              </a:solidFill>
            </a:endParaRPr>
          </a:p>
        </p:txBody>
      </p:sp>
      <p:sp>
        <p:nvSpPr>
          <p:cNvPr id="10" name="TextBox 9">
            <a:extLst>
              <a:ext uri="{FF2B5EF4-FFF2-40B4-BE49-F238E27FC236}">
                <a16:creationId xmlns:a16="http://schemas.microsoft.com/office/drawing/2014/main" id="{F03F6F87-51F2-6171-299C-1A9517559766}"/>
              </a:ext>
            </a:extLst>
          </p:cNvPr>
          <p:cNvSpPr txBox="1"/>
          <p:nvPr/>
        </p:nvSpPr>
        <p:spPr>
          <a:xfrm>
            <a:off x="875928" y="563037"/>
            <a:ext cx="7256018" cy="369332"/>
          </a:xfrm>
          <a:prstGeom prst="rect">
            <a:avLst/>
          </a:prstGeom>
          <a:noFill/>
        </p:spPr>
        <p:txBody>
          <a:bodyPr wrap="square">
            <a:spAutoFit/>
          </a:bodyPr>
          <a:lstStyle/>
          <a:p>
            <a:pPr marL="285750" indent="-285750">
              <a:buFont typeface="Wingdings" panose="05000000000000000000" pitchFamily="2" charset="2"/>
              <a:buChar char="q"/>
            </a:pPr>
            <a:r>
              <a:rPr lang="en-US" b="1" dirty="0"/>
              <a:t>Identifying high-risk regions and actionable recommendations</a:t>
            </a:r>
          </a:p>
        </p:txBody>
      </p:sp>
      <p:pic>
        <p:nvPicPr>
          <p:cNvPr id="7" name="Picture 6">
            <a:extLst>
              <a:ext uri="{FF2B5EF4-FFF2-40B4-BE49-F238E27FC236}">
                <a16:creationId xmlns:a16="http://schemas.microsoft.com/office/drawing/2014/main" id="{B4F50692-2FA2-AC92-6DD2-40E97B8C2474}"/>
              </a:ext>
            </a:extLst>
          </p:cNvPr>
          <p:cNvPicPr>
            <a:picLocks noChangeAspect="1"/>
          </p:cNvPicPr>
          <p:nvPr/>
        </p:nvPicPr>
        <p:blipFill>
          <a:blip r:embed="rId3"/>
          <a:srcRect l="29927" t="38317" r="8471" b="10938"/>
          <a:stretch/>
        </p:blipFill>
        <p:spPr>
          <a:xfrm>
            <a:off x="1053491" y="1016012"/>
            <a:ext cx="10718299" cy="5118457"/>
          </a:xfrm>
          <a:prstGeom prst="rect">
            <a:avLst/>
          </a:prstGeom>
        </p:spPr>
      </p:pic>
    </p:spTree>
    <p:extLst>
      <p:ext uri="{BB962C8B-B14F-4D97-AF65-F5344CB8AC3E}">
        <p14:creationId xmlns:p14="http://schemas.microsoft.com/office/powerpoint/2010/main" val="3861173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F3CAD-28CC-C886-2B9B-5ED145218F04}"/>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C87E3F05-9FB3-4A4C-4728-9B84EDB78C3B}"/>
              </a:ext>
            </a:extLst>
          </p:cNvPr>
          <p:cNvSpPr>
            <a:spLocks noGrp="1"/>
          </p:cNvSpPr>
          <p:nvPr>
            <p:ph type="title"/>
          </p:nvPr>
        </p:nvSpPr>
        <p:spPr>
          <a:xfrm>
            <a:off x="751641" y="-8665"/>
            <a:ext cx="6681934" cy="470517"/>
          </a:xfrm>
        </p:spPr>
        <p:txBody>
          <a:bodyPr anchor="ctr">
            <a:normAutofit/>
          </a:bodyPr>
          <a:lstStyle/>
          <a:p>
            <a:r>
              <a:rPr lang="en-US" sz="2400" b="1" i="1" dirty="0">
                <a:solidFill>
                  <a:srgbClr val="FF0000"/>
                </a:solidFill>
              </a:rPr>
              <a:t>Step 5: Results &amp; Final Conclusion</a:t>
            </a:r>
            <a:endParaRPr lang="en-IN" sz="2400" b="1" i="1" dirty="0">
              <a:solidFill>
                <a:srgbClr val="FF0000"/>
              </a:solidFill>
            </a:endParaRPr>
          </a:p>
        </p:txBody>
      </p:sp>
      <p:sp>
        <p:nvSpPr>
          <p:cNvPr id="10" name="TextBox 9">
            <a:extLst>
              <a:ext uri="{FF2B5EF4-FFF2-40B4-BE49-F238E27FC236}">
                <a16:creationId xmlns:a16="http://schemas.microsoft.com/office/drawing/2014/main" id="{80486F59-BCC4-DCBD-BD52-1D7891BB6A2A}"/>
              </a:ext>
            </a:extLst>
          </p:cNvPr>
          <p:cNvSpPr txBox="1"/>
          <p:nvPr/>
        </p:nvSpPr>
        <p:spPr>
          <a:xfrm>
            <a:off x="751641" y="485331"/>
            <a:ext cx="7256018" cy="369332"/>
          </a:xfrm>
          <a:prstGeom prst="rect">
            <a:avLst/>
          </a:prstGeom>
          <a:noFill/>
        </p:spPr>
        <p:txBody>
          <a:bodyPr wrap="square">
            <a:spAutoFit/>
          </a:bodyPr>
          <a:lstStyle/>
          <a:p>
            <a:pPr marL="285750" indent="-285750">
              <a:buFont typeface="Wingdings" panose="05000000000000000000" pitchFamily="2" charset="2"/>
              <a:buChar char="q"/>
            </a:pPr>
            <a:r>
              <a:rPr lang="en-US" b="1" dirty="0"/>
              <a:t>Performance Summary of Different ML Classifiers</a:t>
            </a:r>
          </a:p>
        </p:txBody>
      </p:sp>
      <p:pic>
        <p:nvPicPr>
          <p:cNvPr id="2" name="Picture 1">
            <a:extLst>
              <a:ext uri="{FF2B5EF4-FFF2-40B4-BE49-F238E27FC236}">
                <a16:creationId xmlns:a16="http://schemas.microsoft.com/office/drawing/2014/main" id="{1A14CB45-F8BB-E5FF-03D6-CC28A298D121}"/>
              </a:ext>
            </a:extLst>
          </p:cNvPr>
          <p:cNvPicPr>
            <a:picLocks noChangeAspect="1"/>
          </p:cNvPicPr>
          <p:nvPr/>
        </p:nvPicPr>
        <p:blipFill>
          <a:blip r:embed="rId3"/>
          <a:srcRect l="30801" t="44402" r="16844" b="17410"/>
          <a:stretch/>
        </p:blipFill>
        <p:spPr>
          <a:xfrm>
            <a:off x="970626" y="854663"/>
            <a:ext cx="8025413" cy="2574739"/>
          </a:xfrm>
          <a:prstGeom prst="rect">
            <a:avLst/>
          </a:prstGeom>
        </p:spPr>
      </p:pic>
      <p:pic>
        <p:nvPicPr>
          <p:cNvPr id="4" name="Picture 3">
            <a:extLst>
              <a:ext uri="{FF2B5EF4-FFF2-40B4-BE49-F238E27FC236}">
                <a16:creationId xmlns:a16="http://schemas.microsoft.com/office/drawing/2014/main" id="{6E48296F-0169-9821-BF2F-B60492E1E0F3}"/>
              </a:ext>
            </a:extLst>
          </p:cNvPr>
          <p:cNvPicPr>
            <a:picLocks noChangeAspect="1"/>
          </p:cNvPicPr>
          <p:nvPr/>
        </p:nvPicPr>
        <p:blipFill>
          <a:blip r:embed="rId4"/>
          <a:srcRect l="30663" t="39353" r="42767" b="22200"/>
          <a:stretch/>
        </p:blipFill>
        <p:spPr>
          <a:xfrm>
            <a:off x="970626" y="3638456"/>
            <a:ext cx="4873967" cy="2574739"/>
          </a:xfrm>
          <a:prstGeom prst="rect">
            <a:avLst/>
          </a:prstGeom>
        </p:spPr>
      </p:pic>
      <p:sp>
        <p:nvSpPr>
          <p:cNvPr id="9" name="TextBox 8">
            <a:extLst>
              <a:ext uri="{FF2B5EF4-FFF2-40B4-BE49-F238E27FC236}">
                <a16:creationId xmlns:a16="http://schemas.microsoft.com/office/drawing/2014/main" id="{8C197353-C340-7D7F-5506-31B7CDEF9D99}"/>
              </a:ext>
            </a:extLst>
          </p:cNvPr>
          <p:cNvSpPr txBox="1"/>
          <p:nvPr/>
        </p:nvSpPr>
        <p:spPr>
          <a:xfrm>
            <a:off x="6019066" y="3605165"/>
            <a:ext cx="5800078" cy="3370153"/>
          </a:xfrm>
          <a:prstGeom prst="rect">
            <a:avLst/>
          </a:prstGeom>
          <a:noFill/>
        </p:spPr>
        <p:txBody>
          <a:bodyPr wrap="square">
            <a:spAutoFit/>
          </a:bodyPr>
          <a:lstStyle/>
          <a:p>
            <a:pPr>
              <a:spcAft>
                <a:spcPts val="600"/>
              </a:spcAft>
            </a:pPr>
            <a:r>
              <a:rPr lang="en-US" b="1" dirty="0">
                <a:latin typeface="Times New Roman" panose="02020603050405020304" pitchFamily="18" charset="0"/>
                <a:cs typeface="Times New Roman" panose="02020603050405020304" pitchFamily="18" charset="0"/>
              </a:rPr>
              <a:t>Key Insights (</a:t>
            </a:r>
            <a:r>
              <a:rPr lang="en-US" b="1" dirty="0" err="1">
                <a:latin typeface="Times New Roman" panose="02020603050405020304" pitchFamily="18" charset="0"/>
                <a:cs typeface="Times New Roman" panose="02020603050405020304" pitchFamily="18" charset="0"/>
              </a:rPr>
              <a:t>Perfomrance</a:t>
            </a:r>
            <a:r>
              <a:rPr lang="en-US" b="1" dirty="0">
                <a:latin typeface="Times New Roman" panose="02020603050405020304" pitchFamily="18" charset="0"/>
                <a:cs typeface="Times New Roman" panose="02020603050405020304" pitchFamily="18" charset="0"/>
              </a:rPr>
              <a:t> Analysis): </a:t>
            </a: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Best Classifier: Random Forest </a:t>
            </a:r>
            <a:r>
              <a:rPr lang="en-US" dirty="0">
                <a:latin typeface="Times New Roman" panose="02020603050405020304" pitchFamily="18" charset="0"/>
                <a:cs typeface="Times New Roman" panose="02020603050405020304" pitchFamily="18" charset="0"/>
              </a:rPr>
              <a:t>performs best overall, with perfect accuracy and F1-scores across all classes. </a:t>
            </a:r>
          </a:p>
          <a:p>
            <a:pPr marL="285750" indent="-285750" algn="just">
              <a:spcBef>
                <a:spcPts val="600"/>
              </a:spcBef>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MLP and Logistic Regression also perform excellently</a:t>
            </a:r>
            <a:r>
              <a:rPr lang="en-US" dirty="0">
                <a:latin typeface="Times New Roman" panose="02020603050405020304" pitchFamily="18" charset="0"/>
                <a:cs typeface="Times New Roman" panose="02020603050405020304" pitchFamily="18" charset="0"/>
              </a:rPr>
              <a:t>, with very high ROC-AUC scores and near-perfect metrics. </a:t>
            </a:r>
          </a:p>
          <a:p>
            <a:pPr marL="285750" indent="-285750" algn="just">
              <a:spcBef>
                <a:spcPts val="600"/>
              </a:spcBef>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Naive Bayes, KNN, and SVM show slightly lower accuracy </a:t>
            </a:r>
            <a:r>
              <a:rPr lang="en-US" dirty="0">
                <a:latin typeface="Times New Roman" panose="02020603050405020304" pitchFamily="18" charset="0"/>
                <a:cs typeface="Times New Roman" panose="02020603050405020304" pitchFamily="18" charset="0"/>
              </a:rPr>
              <a:t>but still demonstrate good performance across classes, especially in terms of precision and recall for Class 0.</a:t>
            </a:r>
          </a:p>
          <a:p>
            <a:endParaRPr lang="en-US" dirty="0"/>
          </a:p>
        </p:txBody>
      </p:sp>
    </p:spTree>
    <p:extLst>
      <p:ext uri="{BB962C8B-B14F-4D97-AF65-F5344CB8AC3E}">
        <p14:creationId xmlns:p14="http://schemas.microsoft.com/office/powerpoint/2010/main" val="892107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F7FAB-CDFF-6FCA-9CC4-8F0731E5F9CD}"/>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78238AF3-0D1A-F81C-3175-1AA7AA1C953A}"/>
              </a:ext>
            </a:extLst>
          </p:cNvPr>
          <p:cNvSpPr>
            <a:spLocks noGrp="1"/>
          </p:cNvSpPr>
          <p:nvPr>
            <p:ph type="title"/>
          </p:nvPr>
        </p:nvSpPr>
        <p:spPr>
          <a:xfrm>
            <a:off x="751641" y="-8665"/>
            <a:ext cx="6681934" cy="470517"/>
          </a:xfrm>
        </p:spPr>
        <p:txBody>
          <a:bodyPr anchor="ctr">
            <a:normAutofit/>
          </a:bodyPr>
          <a:lstStyle/>
          <a:p>
            <a:r>
              <a:rPr lang="en-US" sz="2400" b="1" i="1" dirty="0">
                <a:solidFill>
                  <a:srgbClr val="FF0000"/>
                </a:solidFill>
              </a:rPr>
              <a:t>Step 5: Results &amp; Final Conclusion</a:t>
            </a:r>
            <a:endParaRPr lang="en-IN" sz="2400" b="1" i="1" dirty="0">
              <a:solidFill>
                <a:srgbClr val="FF0000"/>
              </a:solidFill>
            </a:endParaRPr>
          </a:p>
        </p:txBody>
      </p:sp>
      <p:sp>
        <p:nvSpPr>
          <p:cNvPr id="10" name="TextBox 9">
            <a:extLst>
              <a:ext uri="{FF2B5EF4-FFF2-40B4-BE49-F238E27FC236}">
                <a16:creationId xmlns:a16="http://schemas.microsoft.com/office/drawing/2014/main" id="{DB589ACB-60DB-BD09-4BBF-CAEF9D587076}"/>
              </a:ext>
            </a:extLst>
          </p:cNvPr>
          <p:cNvSpPr txBox="1"/>
          <p:nvPr/>
        </p:nvSpPr>
        <p:spPr>
          <a:xfrm>
            <a:off x="751641" y="485331"/>
            <a:ext cx="7256018" cy="369332"/>
          </a:xfrm>
          <a:prstGeom prst="rect">
            <a:avLst/>
          </a:prstGeom>
          <a:noFill/>
        </p:spPr>
        <p:txBody>
          <a:bodyPr wrap="square">
            <a:spAutoFit/>
          </a:bodyPr>
          <a:lstStyle/>
          <a:p>
            <a:pPr marL="285750" indent="-285750">
              <a:buFont typeface="Wingdings" panose="05000000000000000000" pitchFamily="2" charset="2"/>
              <a:buChar char="q"/>
            </a:pPr>
            <a:r>
              <a:rPr lang="en-US" b="1" dirty="0"/>
              <a:t>Actionable Insights (Based on Performance Outcomes): </a:t>
            </a:r>
          </a:p>
        </p:txBody>
      </p:sp>
      <p:sp>
        <p:nvSpPr>
          <p:cNvPr id="5" name="TextBox 4">
            <a:extLst>
              <a:ext uri="{FF2B5EF4-FFF2-40B4-BE49-F238E27FC236}">
                <a16:creationId xmlns:a16="http://schemas.microsoft.com/office/drawing/2014/main" id="{8319FF05-F33A-8E0B-1E39-CA753D671987}"/>
              </a:ext>
            </a:extLst>
          </p:cNvPr>
          <p:cNvSpPr txBox="1"/>
          <p:nvPr/>
        </p:nvSpPr>
        <p:spPr>
          <a:xfrm>
            <a:off x="854474" y="878142"/>
            <a:ext cx="11254668" cy="2308324"/>
          </a:xfrm>
          <a:prstGeom prst="rect">
            <a:avLst/>
          </a:prstGeom>
          <a:noFill/>
        </p:spPr>
        <p:txBody>
          <a:bodyPr wrap="square">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 applications requiring the highest accuracy and model confidence, the Random Forest classifier is the best choice due to its perfect performance across all metrics. If computational efficiency is a concern and high performance is still needed,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MLP or Logistic Regression would be the next best choices.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Naive Bayes, KNN, and SVM provide strong performance but may struggle with certain class imbalances and slightly lower overall accuracy compared to the other models</a:t>
            </a:r>
            <a:r>
              <a:rPr lang="en-US" dirty="0"/>
              <a:t>.</a:t>
            </a:r>
            <a:endParaRPr lang="en-IN" dirty="0"/>
          </a:p>
        </p:txBody>
      </p:sp>
      <p:sp>
        <p:nvSpPr>
          <p:cNvPr id="14" name="TextBox 13">
            <a:extLst>
              <a:ext uri="{FF2B5EF4-FFF2-40B4-BE49-F238E27FC236}">
                <a16:creationId xmlns:a16="http://schemas.microsoft.com/office/drawing/2014/main" id="{22AA55F7-49BC-9B6B-BA68-AD330B309B0B}"/>
              </a:ext>
            </a:extLst>
          </p:cNvPr>
          <p:cNvSpPr txBox="1"/>
          <p:nvPr/>
        </p:nvSpPr>
        <p:spPr>
          <a:xfrm>
            <a:off x="6339766" y="3186466"/>
            <a:ext cx="2732103" cy="3139321"/>
          </a:xfrm>
          <a:prstGeom prst="rect">
            <a:avLst/>
          </a:prstGeom>
          <a:noFill/>
        </p:spPr>
        <p:txBody>
          <a:bodyPr wrap="square">
            <a:spAutoFit/>
          </a:bodyPr>
          <a:lstStyle/>
          <a:p>
            <a:r>
              <a:rPr lang="en-IN" b="1" i="0" dirty="0">
                <a:solidFill>
                  <a:srgbClr val="1F1F1F"/>
                </a:solidFill>
                <a:effectLst/>
                <a:latin typeface="Times New Roman" panose="02020603050405020304" pitchFamily="18" charset="0"/>
                <a:cs typeface="Times New Roman" panose="02020603050405020304" pitchFamily="18" charset="0"/>
              </a:rPr>
              <a:t>Naive Bayes </a:t>
            </a:r>
          </a:p>
          <a:p>
            <a:r>
              <a:rPr lang="en-IN" b="0" i="0" dirty="0">
                <a:solidFill>
                  <a:srgbClr val="1F1F1F"/>
                </a:solidFill>
                <a:effectLst/>
                <a:latin typeface="Times New Roman" panose="02020603050405020304" pitchFamily="18" charset="0"/>
                <a:cs typeface="Times New Roman" panose="02020603050405020304" pitchFamily="18" charset="0"/>
              </a:rPr>
              <a:t>ROC-AUC Score 0.9512</a:t>
            </a:r>
          </a:p>
          <a:p>
            <a:r>
              <a:rPr lang="en-IN" dirty="0">
                <a:solidFill>
                  <a:srgbClr val="1F1F1F"/>
                </a:solidFill>
                <a:latin typeface="Times New Roman" panose="02020603050405020304" pitchFamily="18" charset="0"/>
                <a:cs typeface="Times New Roman" panose="02020603050405020304" pitchFamily="18" charset="0"/>
              </a:rPr>
              <a:t>Accuracy 0.971</a:t>
            </a:r>
          </a:p>
          <a:p>
            <a:endParaRPr lang="en-IN" b="0" i="0" dirty="0">
              <a:solidFill>
                <a:srgbClr val="1F1F1F"/>
              </a:solidFill>
              <a:effectLst/>
              <a:latin typeface="Times New Roman" panose="02020603050405020304" pitchFamily="18" charset="0"/>
              <a:cs typeface="Times New Roman" panose="02020603050405020304" pitchFamily="18" charset="0"/>
            </a:endParaRPr>
          </a:p>
          <a:p>
            <a:r>
              <a:rPr lang="en-IN" b="1" i="0" dirty="0">
                <a:solidFill>
                  <a:srgbClr val="1F1F1F"/>
                </a:solidFill>
                <a:effectLst/>
                <a:latin typeface="Times New Roman" panose="02020603050405020304" pitchFamily="18" charset="0"/>
                <a:cs typeface="Times New Roman" panose="02020603050405020304" pitchFamily="18" charset="0"/>
              </a:rPr>
              <a:t>KNN </a:t>
            </a:r>
          </a:p>
          <a:p>
            <a:r>
              <a:rPr lang="en-IN" b="0" i="0" dirty="0">
                <a:solidFill>
                  <a:srgbClr val="1F1F1F"/>
                </a:solidFill>
                <a:effectLst/>
                <a:latin typeface="Times New Roman" panose="02020603050405020304" pitchFamily="18" charset="0"/>
                <a:cs typeface="Times New Roman" panose="02020603050405020304" pitchFamily="18" charset="0"/>
              </a:rPr>
              <a:t>ROC-AUC Score 0.980</a:t>
            </a:r>
          </a:p>
          <a:p>
            <a:r>
              <a:rPr lang="en-IN" dirty="0">
                <a:solidFill>
                  <a:srgbClr val="1F1F1F"/>
                </a:solidFill>
                <a:latin typeface="Times New Roman" panose="02020603050405020304" pitchFamily="18" charset="0"/>
                <a:cs typeface="Times New Roman" panose="02020603050405020304" pitchFamily="18" charset="0"/>
              </a:rPr>
              <a:t>Accuracy 0.9806</a:t>
            </a:r>
          </a:p>
          <a:p>
            <a:endParaRPr lang="en-IN" b="0" i="0" dirty="0">
              <a:solidFill>
                <a:srgbClr val="1F1F1F"/>
              </a:solidFill>
              <a:effectLst/>
              <a:latin typeface="Times New Roman" panose="02020603050405020304" pitchFamily="18" charset="0"/>
              <a:cs typeface="Times New Roman" panose="02020603050405020304" pitchFamily="18" charset="0"/>
            </a:endParaRPr>
          </a:p>
          <a:p>
            <a:r>
              <a:rPr lang="en-IN" b="1" i="0" dirty="0">
                <a:solidFill>
                  <a:srgbClr val="1F1F1F"/>
                </a:solidFill>
                <a:effectLst/>
                <a:latin typeface="Times New Roman" panose="02020603050405020304" pitchFamily="18" charset="0"/>
                <a:cs typeface="Times New Roman" panose="02020603050405020304" pitchFamily="18" charset="0"/>
              </a:rPr>
              <a:t>SVM </a:t>
            </a:r>
          </a:p>
          <a:p>
            <a:r>
              <a:rPr lang="en-IN" b="0" i="0" dirty="0">
                <a:solidFill>
                  <a:srgbClr val="1F1F1F"/>
                </a:solidFill>
                <a:effectLst/>
                <a:latin typeface="Times New Roman" panose="02020603050405020304" pitchFamily="18" charset="0"/>
                <a:cs typeface="Times New Roman" panose="02020603050405020304" pitchFamily="18" charset="0"/>
              </a:rPr>
              <a:t>ROC-AUC Score 0.984</a:t>
            </a:r>
          </a:p>
          <a:p>
            <a:r>
              <a:rPr lang="en-IN" dirty="0">
                <a:solidFill>
                  <a:srgbClr val="1F1F1F"/>
                </a:solidFill>
                <a:latin typeface="Times New Roman" panose="02020603050405020304" pitchFamily="18" charset="0"/>
                <a:cs typeface="Times New Roman" panose="02020603050405020304" pitchFamily="18" charset="0"/>
              </a:rPr>
              <a:t>Accuracy 0.9815</a:t>
            </a:r>
            <a:endParaRPr lang="en-IN" b="0" i="0" dirty="0">
              <a:solidFill>
                <a:srgbClr val="1F1F1F"/>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0734140-4D49-5189-57C0-1AA5BD7ED638}"/>
              </a:ext>
            </a:extLst>
          </p:cNvPr>
          <p:cNvSpPr txBox="1"/>
          <p:nvPr/>
        </p:nvSpPr>
        <p:spPr>
          <a:xfrm>
            <a:off x="2726556" y="3233348"/>
            <a:ext cx="2732103" cy="3139321"/>
          </a:xfrm>
          <a:prstGeom prst="rect">
            <a:avLst/>
          </a:prstGeom>
          <a:noFill/>
        </p:spPr>
        <p:txBody>
          <a:bodyPr wrap="square">
            <a:spAutoFit/>
          </a:bodyPr>
          <a:lstStyle/>
          <a:p>
            <a:r>
              <a:rPr lang="en-IN" b="1" i="0" dirty="0">
                <a:solidFill>
                  <a:srgbClr val="1F1F1F"/>
                </a:solidFill>
                <a:effectLst/>
                <a:latin typeface="Times New Roman" panose="02020603050405020304" pitchFamily="18" charset="0"/>
                <a:cs typeface="Times New Roman" panose="02020603050405020304" pitchFamily="18" charset="0"/>
              </a:rPr>
              <a:t>Random Forest       </a:t>
            </a:r>
          </a:p>
          <a:p>
            <a:r>
              <a:rPr lang="en-IN" b="0" i="0" dirty="0">
                <a:solidFill>
                  <a:srgbClr val="1F1F1F"/>
                </a:solidFill>
                <a:effectLst/>
                <a:latin typeface="Times New Roman" panose="02020603050405020304" pitchFamily="18" charset="0"/>
                <a:cs typeface="Times New Roman" panose="02020603050405020304" pitchFamily="18" charset="0"/>
              </a:rPr>
              <a:t>ROC-AUC Score 1.0</a:t>
            </a:r>
          </a:p>
          <a:p>
            <a:r>
              <a:rPr lang="en-IN" dirty="0">
                <a:solidFill>
                  <a:srgbClr val="1F1F1F"/>
                </a:solidFill>
                <a:latin typeface="Times New Roman" panose="02020603050405020304" pitchFamily="18" charset="0"/>
                <a:cs typeface="Times New Roman" panose="02020603050405020304" pitchFamily="18" charset="0"/>
              </a:rPr>
              <a:t>Accuracy 1.0</a:t>
            </a:r>
          </a:p>
          <a:p>
            <a:endParaRPr lang="en-IN" b="0" i="0" dirty="0">
              <a:solidFill>
                <a:srgbClr val="1F1F1F"/>
              </a:solidFill>
              <a:effectLst/>
              <a:latin typeface="Times New Roman" panose="02020603050405020304" pitchFamily="18" charset="0"/>
              <a:cs typeface="Times New Roman" panose="02020603050405020304" pitchFamily="18" charset="0"/>
            </a:endParaRPr>
          </a:p>
          <a:p>
            <a:r>
              <a:rPr lang="en-IN" b="1" i="0" dirty="0">
                <a:solidFill>
                  <a:srgbClr val="1F1F1F"/>
                </a:solidFill>
                <a:effectLst/>
                <a:latin typeface="Times New Roman" panose="02020603050405020304" pitchFamily="18" charset="0"/>
                <a:cs typeface="Times New Roman" panose="02020603050405020304" pitchFamily="18" charset="0"/>
              </a:rPr>
              <a:t>MLP </a:t>
            </a:r>
          </a:p>
          <a:p>
            <a:r>
              <a:rPr lang="en-IN" b="0" i="0" dirty="0">
                <a:solidFill>
                  <a:srgbClr val="1F1F1F"/>
                </a:solidFill>
                <a:effectLst/>
                <a:latin typeface="Times New Roman" panose="02020603050405020304" pitchFamily="18" charset="0"/>
                <a:cs typeface="Times New Roman" panose="02020603050405020304" pitchFamily="18" charset="0"/>
              </a:rPr>
              <a:t>ROC-AUC Score 0.999</a:t>
            </a:r>
          </a:p>
          <a:p>
            <a:r>
              <a:rPr lang="en-IN" dirty="0">
                <a:solidFill>
                  <a:srgbClr val="1F1F1F"/>
                </a:solidFill>
                <a:latin typeface="Times New Roman" panose="02020603050405020304" pitchFamily="18" charset="0"/>
                <a:cs typeface="Times New Roman" panose="02020603050405020304" pitchFamily="18" charset="0"/>
              </a:rPr>
              <a:t>Accuracy  0.9951</a:t>
            </a:r>
          </a:p>
          <a:p>
            <a:endParaRPr lang="en-IN" b="0" i="0" dirty="0">
              <a:solidFill>
                <a:srgbClr val="1F1F1F"/>
              </a:solidFill>
              <a:effectLst/>
              <a:latin typeface="Times New Roman" panose="02020603050405020304" pitchFamily="18" charset="0"/>
              <a:cs typeface="Times New Roman" panose="02020603050405020304" pitchFamily="18" charset="0"/>
            </a:endParaRPr>
          </a:p>
          <a:p>
            <a:r>
              <a:rPr lang="en-IN" b="1" i="0" dirty="0">
                <a:solidFill>
                  <a:srgbClr val="1F1F1F"/>
                </a:solidFill>
                <a:effectLst/>
                <a:latin typeface="Times New Roman" panose="02020603050405020304" pitchFamily="18" charset="0"/>
                <a:cs typeface="Times New Roman" panose="02020603050405020304" pitchFamily="18" charset="0"/>
              </a:rPr>
              <a:t>Logistic Regression</a:t>
            </a:r>
          </a:p>
          <a:p>
            <a:r>
              <a:rPr lang="en-IN" b="0" i="0" dirty="0">
                <a:solidFill>
                  <a:srgbClr val="1F1F1F"/>
                </a:solidFill>
                <a:effectLst/>
                <a:latin typeface="Times New Roman" panose="02020603050405020304" pitchFamily="18" charset="0"/>
                <a:cs typeface="Times New Roman" panose="02020603050405020304" pitchFamily="18" charset="0"/>
              </a:rPr>
              <a:t>ROC-AUC Score 0.995</a:t>
            </a:r>
          </a:p>
          <a:p>
            <a:r>
              <a:rPr lang="en-IN" dirty="0">
                <a:solidFill>
                  <a:srgbClr val="1F1F1F"/>
                </a:solidFill>
                <a:latin typeface="Times New Roman" panose="02020603050405020304" pitchFamily="18" charset="0"/>
                <a:cs typeface="Times New Roman" panose="02020603050405020304" pitchFamily="18" charset="0"/>
              </a:rPr>
              <a:t>Accuracy  0.999</a:t>
            </a:r>
            <a:endParaRPr lang="en-IN" b="0"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837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C8C5A-C43D-5DEB-A717-DFCF7759A0C6}"/>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7872ECB7-ABBF-C36B-DC29-E3DCE761CDC5}"/>
              </a:ext>
            </a:extLst>
          </p:cNvPr>
          <p:cNvSpPr>
            <a:spLocks noGrp="1"/>
          </p:cNvSpPr>
          <p:nvPr>
            <p:ph type="title"/>
          </p:nvPr>
        </p:nvSpPr>
        <p:spPr>
          <a:xfrm>
            <a:off x="888518" y="72819"/>
            <a:ext cx="4314576" cy="877729"/>
          </a:xfrm>
        </p:spPr>
        <p:txBody>
          <a:bodyPr anchor="ctr">
            <a:normAutofit/>
          </a:bodyPr>
          <a:lstStyle/>
          <a:p>
            <a:r>
              <a:rPr lang="en-IN" sz="3200" b="1" i="1" dirty="0">
                <a:solidFill>
                  <a:srgbClr val="FF0000"/>
                </a:solidFill>
              </a:rPr>
              <a:t>Problem Statement</a:t>
            </a:r>
          </a:p>
        </p:txBody>
      </p:sp>
      <p:sp>
        <p:nvSpPr>
          <p:cNvPr id="11" name="TextBox 10">
            <a:extLst>
              <a:ext uri="{FF2B5EF4-FFF2-40B4-BE49-F238E27FC236}">
                <a16:creationId xmlns:a16="http://schemas.microsoft.com/office/drawing/2014/main" id="{2D200B39-A2D7-19CE-1590-5D3844E2B2BD}"/>
              </a:ext>
            </a:extLst>
          </p:cNvPr>
          <p:cNvSpPr txBox="1"/>
          <p:nvPr/>
        </p:nvSpPr>
        <p:spPr>
          <a:xfrm>
            <a:off x="1020073" y="843677"/>
            <a:ext cx="10634214" cy="1938992"/>
          </a:xfrm>
          <a:prstGeom prst="rect">
            <a:avLst/>
          </a:prstGeom>
          <a:noFill/>
        </p:spPr>
        <p:txBody>
          <a:bodyPr wrap="square">
            <a:spAutoFit/>
          </a:bodyPr>
          <a:lstStyle/>
          <a:p>
            <a:pPr marL="342900" indent="-342900" algn="just">
              <a:buFont typeface="Wingdings" panose="05000000000000000000" pitchFamily="2" charset="2"/>
              <a:buChar char="q"/>
            </a:pPr>
            <a:r>
              <a:rPr lang="en-US" sz="2000" dirty="0">
                <a:latin typeface="+mj-lt"/>
              </a:rPr>
              <a:t>Create a predictive model to classify regions based on a disease outbreak</a:t>
            </a:r>
          </a:p>
          <a:p>
            <a:pPr algn="just"/>
            <a:endParaRPr lang="en-US" sz="2000" dirty="0">
              <a:latin typeface="+mj-lt"/>
            </a:endParaRPr>
          </a:p>
          <a:p>
            <a:pPr marL="342900" indent="-342900" algn="just">
              <a:buFont typeface="Wingdings" panose="05000000000000000000" pitchFamily="2" charset="2"/>
              <a:buChar char="q"/>
            </a:pPr>
            <a:r>
              <a:rPr lang="en-US" sz="2000" dirty="0">
                <a:latin typeface="+mj-lt"/>
              </a:rPr>
              <a:t>Group them into clusters based on the outbreak risk level</a:t>
            </a:r>
          </a:p>
          <a:p>
            <a:pPr algn="just"/>
            <a:endParaRPr lang="en-US" sz="2000" dirty="0">
              <a:latin typeface="+mj-lt"/>
            </a:endParaRPr>
          </a:p>
          <a:p>
            <a:pPr marL="342900" indent="-342900" algn="just">
              <a:buFont typeface="Wingdings" panose="05000000000000000000" pitchFamily="2" charset="2"/>
              <a:buChar char="q"/>
            </a:pPr>
            <a:r>
              <a:rPr lang="en-US" sz="2000" dirty="0">
                <a:latin typeface="+mj-lt"/>
              </a:rPr>
              <a:t>Provide high level recommendations, based on the identified insights on regions with high outbreak probability</a:t>
            </a:r>
          </a:p>
        </p:txBody>
      </p:sp>
    </p:spTree>
    <p:extLst>
      <p:ext uri="{BB962C8B-B14F-4D97-AF65-F5344CB8AC3E}">
        <p14:creationId xmlns:p14="http://schemas.microsoft.com/office/powerpoint/2010/main" val="2491799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8F01E-C436-2681-35FA-05B40A9EF9B5}"/>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C2EDF677-087A-2F5B-BEF2-6AC64209F0A1}"/>
              </a:ext>
            </a:extLst>
          </p:cNvPr>
          <p:cNvSpPr>
            <a:spLocks noGrp="1"/>
          </p:cNvSpPr>
          <p:nvPr>
            <p:ph type="title"/>
          </p:nvPr>
        </p:nvSpPr>
        <p:spPr>
          <a:xfrm>
            <a:off x="787150" y="8877"/>
            <a:ext cx="6681934" cy="470517"/>
          </a:xfrm>
        </p:spPr>
        <p:txBody>
          <a:bodyPr anchor="ctr">
            <a:normAutofit/>
          </a:bodyPr>
          <a:lstStyle/>
          <a:p>
            <a:r>
              <a:rPr lang="en-US" sz="2400" b="1" i="1" dirty="0">
                <a:solidFill>
                  <a:srgbClr val="FF0000"/>
                </a:solidFill>
              </a:rPr>
              <a:t>Step 5: Results &amp; Final Conclusion</a:t>
            </a:r>
            <a:endParaRPr lang="en-IN" sz="2400" b="1" i="1" dirty="0">
              <a:solidFill>
                <a:srgbClr val="FF0000"/>
              </a:solidFill>
            </a:endParaRPr>
          </a:p>
        </p:txBody>
      </p:sp>
      <p:sp>
        <p:nvSpPr>
          <p:cNvPr id="10" name="TextBox 9">
            <a:extLst>
              <a:ext uri="{FF2B5EF4-FFF2-40B4-BE49-F238E27FC236}">
                <a16:creationId xmlns:a16="http://schemas.microsoft.com/office/drawing/2014/main" id="{518D752F-7314-42A8-256F-B1170C0EAB1B}"/>
              </a:ext>
            </a:extLst>
          </p:cNvPr>
          <p:cNvSpPr txBox="1"/>
          <p:nvPr/>
        </p:nvSpPr>
        <p:spPr>
          <a:xfrm>
            <a:off x="875928" y="563037"/>
            <a:ext cx="6261719" cy="369332"/>
          </a:xfrm>
          <a:prstGeom prst="rect">
            <a:avLst/>
          </a:prstGeom>
          <a:noFill/>
        </p:spPr>
        <p:txBody>
          <a:bodyPr wrap="square">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Key Insights from Cluster Analysis:</a:t>
            </a:r>
          </a:p>
        </p:txBody>
      </p:sp>
      <p:sp>
        <p:nvSpPr>
          <p:cNvPr id="13" name="TextBox 12">
            <a:extLst>
              <a:ext uri="{FF2B5EF4-FFF2-40B4-BE49-F238E27FC236}">
                <a16:creationId xmlns:a16="http://schemas.microsoft.com/office/drawing/2014/main" id="{0D3EC13C-EF3D-CC03-1A09-D2104482B65D}"/>
              </a:ext>
            </a:extLst>
          </p:cNvPr>
          <p:cNvSpPr txBox="1"/>
          <p:nvPr/>
        </p:nvSpPr>
        <p:spPr>
          <a:xfrm>
            <a:off x="982460" y="932369"/>
            <a:ext cx="11011272" cy="2036455"/>
          </a:xfrm>
          <a:prstGeom prst="rect">
            <a:avLst/>
          </a:prstGeom>
          <a:noFill/>
        </p:spPr>
        <p:txBody>
          <a:bodyPr wrap="square">
            <a:spAutoFit/>
          </a:bodyPr>
          <a:lstStyle/>
          <a:p>
            <a:pPr marL="285750" indent="-285750" algn="l">
              <a:spcAft>
                <a:spcPts val="600"/>
              </a:spcAft>
              <a:buFont typeface="Wingdings" panose="05000000000000000000" pitchFamily="2" charset="2"/>
              <a:buChar char="v"/>
            </a:pPr>
            <a:r>
              <a:rPr lang="en-US" b="0" i="0" dirty="0">
                <a:solidFill>
                  <a:srgbClr val="1F1F1F"/>
                </a:solidFill>
                <a:effectLst/>
                <a:latin typeface="Times New Roman" panose="02020603050405020304" pitchFamily="18" charset="0"/>
                <a:cs typeface="Times New Roman" panose="02020603050405020304" pitchFamily="18" charset="0"/>
              </a:rPr>
              <a:t>Cluster analysis identified regions at higher outbreak risk, highlighting the impact of vaccination rates, population density, and environmental factors like air quality. </a:t>
            </a:r>
            <a:endParaRPr lang="en-US" dirty="0">
              <a:solidFill>
                <a:srgbClr val="1F1F1F"/>
              </a:solidFill>
              <a:latin typeface="Times New Roman" panose="02020603050405020304" pitchFamily="18" charset="0"/>
              <a:cs typeface="Times New Roman" panose="02020603050405020304" pitchFamily="18" charset="0"/>
            </a:endParaRPr>
          </a:p>
          <a:p>
            <a:pPr marL="285750" indent="-285750" algn="l">
              <a:spcBef>
                <a:spcPts val="600"/>
              </a:spcBef>
              <a:spcAft>
                <a:spcPts val="450"/>
              </a:spcAft>
              <a:buFont typeface="Wingdings" panose="05000000000000000000" pitchFamily="2" charset="2"/>
              <a:buChar char="v"/>
            </a:pPr>
            <a:r>
              <a:rPr lang="en-US" b="0" i="0" dirty="0">
                <a:solidFill>
                  <a:srgbClr val="1F1F1F"/>
                </a:solidFill>
                <a:effectLst/>
                <a:latin typeface="Times New Roman" panose="02020603050405020304" pitchFamily="18" charset="0"/>
                <a:cs typeface="Times New Roman" panose="02020603050405020304" pitchFamily="18" charset="0"/>
              </a:rPr>
              <a:t>High-risk areas often have lower vaccination rates and higher population densities, with varying environmental conditions affecting risk.</a:t>
            </a:r>
          </a:p>
          <a:p>
            <a:pPr algn="l">
              <a:spcAft>
                <a:spcPts val="450"/>
              </a:spcAft>
            </a:pPr>
            <a:endParaRPr lang="en-US" dirty="0">
              <a:solidFill>
                <a:srgbClr val="1F1F1F"/>
              </a:solidFill>
              <a:latin typeface="Times New Roman" panose="02020603050405020304" pitchFamily="18" charset="0"/>
              <a:cs typeface="Times New Roman" panose="02020603050405020304" pitchFamily="18" charset="0"/>
            </a:endParaRPr>
          </a:p>
          <a:p>
            <a:pPr algn="l">
              <a:spcAft>
                <a:spcPts val="450"/>
              </a:spcAft>
            </a:pPr>
            <a:endParaRPr lang="en-US" b="0" i="0" dirty="0">
              <a:solidFill>
                <a:srgbClr val="1F1F1F"/>
              </a:solidFill>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54A8EAA-55DA-F05A-CAB5-22E4D85AA288}"/>
              </a:ext>
            </a:extLst>
          </p:cNvPr>
          <p:cNvSpPr txBox="1"/>
          <p:nvPr/>
        </p:nvSpPr>
        <p:spPr>
          <a:xfrm>
            <a:off x="982460" y="2704035"/>
            <a:ext cx="11011272" cy="1892826"/>
          </a:xfrm>
          <a:prstGeom prst="rect">
            <a:avLst/>
          </a:prstGeom>
          <a:noFill/>
        </p:spPr>
        <p:txBody>
          <a:bodyPr wrap="square">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Potential Limitations:</a:t>
            </a:r>
          </a:p>
          <a:p>
            <a:pPr marL="285750" indent="-285750">
              <a:lnSpc>
                <a:spcPct val="150000"/>
              </a:lnSpc>
              <a:buFont typeface="Wingdings" panose="05000000000000000000" pitchFamily="2" charset="2"/>
              <a:buChar char="v"/>
            </a:pPr>
            <a:r>
              <a:rPr lang="en-US" b="0" i="0" dirty="0">
                <a:solidFill>
                  <a:srgbClr val="1F1F1F"/>
                </a:solidFill>
                <a:effectLst/>
                <a:latin typeface="Times New Roman" panose="02020603050405020304" pitchFamily="18" charset="0"/>
                <a:cs typeface="Times New Roman" panose="02020603050405020304" pitchFamily="18" charset="0"/>
              </a:rPr>
              <a:t>Data Quality: Missing data and incomplete variables can affect the model’s accuracy. </a:t>
            </a:r>
          </a:p>
          <a:p>
            <a:pPr marL="285750" indent="-285750">
              <a:lnSpc>
                <a:spcPct val="150000"/>
              </a:lnSpc>
              <a:buFont typeface="Wingdings" panose="05000000000000000000" pitchFamily="2" charset="2"/>
              <a:buChar char="v"/>
            </a:pPr>
            <a:r>
              <a:rPr lang="en-US" b="0" i="0" dirty="0">
                <a:solidFill>
                  <a:srgbClr val="1F1F1F"/>
                </a:solidFill>
                <a:effectLst/>
                <a:latin typeface="Times New Roman" panose="02020603050405020304" pitchFamily="18" charset="0"/>
                <a:cs typeface="Times New Roman" panose="02020603050405020304" pitchFamily="18" charset="0"/>
              </a:rPr>
              <a:t>Model Assumptions: Homogeneity within clusters may not always apply, and key variables might be overlooked. </a:t>
            </a:r>
          </a:p>
          <a:p>
            <a:pPr marL="285750" indent="-285750">
              <a:lnSpc>
                <a:spcPct val="150000"/>
              </a:lnSpc>
              <a:buFont typeface="Wingdings" panose="05000000000000000000" pitchFamily="2" charset="2"/>
              <a:buChar char="v"/>
            </a:pPr>
            <a:r>
              <a:rPr lang="en-US" b="0" i="0" dirty="0">
                <a:solidFill>
                  <a:srgbClr val="1F1F1F"/>
                </a:solidFill>
                <a:effectLst/>
                <a:latin typeface="Times New Roman" panose="02020603050405020304" pitchFamily="18" charset="0"/>
                <a:cs typeface="Times New Roman" panose="02020603050405020304" pitchFamily="18" charset="0"/>
              </a:rPr>
              <a:t>Temporal Factors: Historical data may not reflect current trends in health dynamics.</a:t>
            </a:r>
          </a:p>
          <a:p>
            <a:endParaRPr lang="en-US"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2FFE0DAF-B2A3-8771-0FA8-DCAA1B1001AD}"/>
              </a:ext>
            </a:extLst>
          </p:cNvPr>
          <p:cNvSpPr txBox="1"/>
          <p:nvPr/>
        </p:nvSpPr>
        <p:spPr>
          <a:xfrm>
            <a:off x="982460" y="4596861"/>
            <a:ext cx="11011272" cy="1566070"/>
          </a:xfrm>
          <a:prstGeom prst="rect">
            <a:avLst/>
          </a:prstGeom>
          <a:noFill/>
        </p:spPr>
        <p:txBody>
          <a:bodyPr wrap="square">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Continuous Model Improvement:</a:t>
            </a:r>
          </a:p>
          <a:p>
            <a:pPr marL="285750" indent="-285750">
              <a:lnSpc>
                <a:spcPct val="150000"/>
              </a:lnSpc>
              <a:buFont typeface="Wingdings" panose="05000000000000000000" pitchFamily="2" charset="2"/>
              <a:buChar char="v"/>
            </a:pPr>
            <a:r>
              <a:rPr lang="en-US" b="0" i="0" dirty="0">
                <a:solidFill>
                  <a:srgbClr val="1F1F1F"/>
                </a:solidFill>
                <a:effectLst/>
                <a:latin typeface="Times New Roman" panose="02020603050405020304" pitchFamily="18" charset="0"/>
                <a:cs typeface="Times New Roman" panose="02020603050405020304" pitchFamily="18" charset="0"/>
              </a:rPr>
              <a:t>Incorporate additional socio-economic and real-time data. </a:t>
            </a:r>
          </a:p>
          <a:p>
            <a:pPr marL="285750" indent="-285750">
              <a:lnSpc>
                <a:spcPct val="150000"/>
              </a:lnSpc>
              <a:buFont typeface="Wingdings" panose="05000000000000000000" pitchFamily="2" charset="2"/>
              <a:buChar char="v"/>
            </a:pPr>
            <a:r>
              <a:rPr lang="en-US" b="0" i="0" dirty="0">
                <a:solidFill>
                  <a:srgbClr val="1F1F1F"/>
                </a:solidFill>
                <a:effectLst/>
                <a:latin typeface="Times New Roman" panose="02020603050405020304" pitchFamily="18" charset="0"/>
                <a:cs typeface="Times New Roman" panose="02020603050405020304" pitchFamily="18" charset="0"/>
              </a:rPr>
              <a:t>Use adaptive clustering methods and interpretable models to enhance accuracy and relevance. </a:t>
            </a:r>
          </a:p>
          <a:p>
            <a:pPr marL="285750" indent="-285750">
              <a:lnSpc>
                <a:spcPct val="150000"/>
              </a:lnSpc>
              <a:buFont typeface="Wingdings" panose="05000000000000000000" pitchFamily="2" charset="2"/>
              <a:buChar char="v"/>
            </a:pPr>
            <a:r>
              <a:rPr lang="en-US" b="0" i="0" dirty="0">
                <a:solidFill>
                  <a:srgbClr val="1F1F1F"/>
                </a:solidFill>
                <a:effectLst/>
                <a:latin typeface="Times New Roman" panose="02020603050405020304" pitchFamily="18" charset="0"/>
                <a:cs typeface="Times New Roman" panose="02020603050405020304" pitchFamily="18" charset="0"/>
              </a:rPr>
              <a:t>Regular validation and expert feedback are necessary for continuous model refinement.</a:t>
            </a:r>
          </a:p>
        </p:txBody>
      </p:sp>
    </p:spTree>
    <p:extLst>
      <p:ext uri="{BB962C8B-B14F-4D97-AF65-F5344CB8AC3E}">
        <p14:creationId xmlns:p14="http://schemas.microsoft.com/office/powerpoint/2010/main" val="532396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9CFCC-EFB5-7BE8-6AE7-C8655907202C}"/>
            </a:ext>
          </a:extLst>
        </p:cNvPr>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D3C9FF6-C48B-F0C4-DC9C-26BFB7B2E27F}"/>
              </a:ext>
            </a:extLst>
          </p:cNvPr>
          <p:cNvSpPr>
            <a:spLocks noGrp="1"/>
          </p:cNvSpPr>
          <p:nvPr>
            <p:ph idx="1"/>
          </p:nvPr>
        </p:nvSpPr>
        <p:spPr>
          <a:xfrm>
            <a:off x="838200" y="2627312"/>
            <a:ext cx="10515600" cy="1603375"/>
          </a:xfrm>
        </p:spPr>
        <p:txBody>
          <a:bodyPr>
            <a:normAutofit/>
          </a:bodyPr>
          <a:lstStyle/>
          <a:p>
            <a:pPr marL="0" indent="0" algn="ctr">
              <a:buNone/>
            </a:pPr>
            <a:r>
              <a:rPr lang="en-IN" sz="9600" b="1" dirty="0">
                <a:solidFill>
                  <a:srgbClr val="FF0000"/>
                </a:solidFill>
                <a:latin typeface="Baguet Script" panose="020F0502020204030204" pitchFamily="2" charset="0"/>
              </a:rPr>
              <a:t>Thank You</a:t>
            </a:r>
          </a:p>
        </p:txBody>
      </p:sp>
    </p:spTree>
    <p:extLst>
      <p:ext uri="{BB962C8B-B14F-4D97-AF65-F5344CB8AC3E}">
        <p14:creationId xmlns:p14="http://schemas.microsoft.com/office/powerpoint/2010/main" val="144081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F549A-BC9A-5E4C-668F-1DA8ED4AAC4E}"/>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E5DE1DE5-837D-0CD4-5852-9C56752DE9B7}"/>
              </a:ext>
            </a:extLst>
          </p:cNvPr>
          <p:cNvSpPr>
            <a:spLocks noGrp="1"/>
          </p:cNvSpPr>
          <p:nvPr>
            <p:ph type="title"/>
          </p:nvPr>
        </p:nvSpPr>
        <p:spPr>
          <a:xfrm>
            <a:off x="888518" y="72819"/>
            <a:ext cx="4713292" cy="877729"/>
          </a:xfrm>
        </p:spPr>
        <p:txBody>
          <a:bodyPr anchor="ctr">
            <a:normAutofit/>
          </a:bodyPr>
          <a:lstStyle/>
          <a:p>
            <a:r>
              <a:rPr lang="en-IN" sz="2400" b="1" i="1" dirty="0">
                <a:solidFill>
                  <a:srgbClr val="FF0000"/>
                </a:solidFill>
              </a:rPr>
              <a:t>Step 1: Data Preprocessing</a:t>
            </a:r>
          </a:p>
        </p:txBody>
      </p:sp>
      <p:sp>
        <p:nvSpPr>
          <p:cNvPr id="11" name="TextBox 10">
            <a:extLst>
              <a:ext uri="{FF2B5EF4-FFF2-40B4-BE49-F238E27FC236}">
                <a16:creationId xmlns:a16="http://schemas.microsoft.com/office/drawing/2014/main" id="{80B02546-891B-C221-B12B-0712C3A9D895}"/>
              </a:ext>
            </a:extLst>
          </p:cNvPr>
          <p:cNvSpPr txBox="1"/>
          <p:nvPr/>
        </p:nvSpPr>
        <p:spPr>
          <a:xfrm>
            <a:off x="1028700" y="848674"/>
            <a:ext cx="10634214" cy="5206554"/>
          </a:xfrm>
          <a:prstGeom prst="rect">
            <a:avLst/>
          </a:prstGeom>
          <a:noFill/>
        </p:spPr>
        <p:txBody>
          <a:bodyPr wrap="square">
            <a:spAutoFit/>
          </a:bodyPr>
          <a:lstStyle/>
          <a:p>
            <a:pPr marL="285750" indent="-285750">
              <a:buFont typeface="Wingdings" panose="05000000000000000000" pitchFamily="2" charset="2"/>
              <a:buChar char="q"/>
            </a:pPr>
            <a:r>
              <a:rPr lang="en-US" b="1" dirty="0"/>
              <a:t>Load and read dataset (1. disease outbreak data and 2. Synthetic hospital readmissions data)</a:t>
            </a:r>
          </a:p>
          <a:p>
            <a:pPr>
              <a:buFont typeface="Arial" panose="020B0604020202020204" pitchFamily="34" charset="0"/>
              <a:buChar char="•"/>
            </a:pPr>
            <a:endParaRPr lang="en-US" b="1" dirty="0"/>
          </a:p>
          <a:p>
            <a:pPr marL="285750" indent="-285750">
              <a:buFont typeface="Wingdings" panose="05000000000000000000" pitchFamily="2" charset="2"/>
              <a:buChar char="q"/>
            </a:pPr>
            <a:r>
              <a:rPr lang="en-US" b="1" dirty="0"/>
              <a:t>Data Cleaning</a:t>
            </a:r>
            <a:r>
              <a:rPr lang="en-US" dirty="0"/>
              <a:t>:: Address missing or inconsistent values in demographic, environmental, and health data.</a:t>
            </a:r>
          </a:p>
          <a:p>
            <a:pPr marL="285750" indent="-285750">
              <a:buFont typeface="Wingdings" panose="05000000000000000000" pitchFamily="2" charset="2"/>
              <a:buChar char="q"/>
            </a:pPr>
            <a:endParaRPr lang="en-US" dirty="0"/>
          </a:p>
          <a:p>
            <a:pPr>
              <a:lnSpc>
                <a:spcPts val="1425"/>
              </a:lnSpc>
            </a:pPr>
            <a:r>
              <a:rPr lang="en-IN" b="0" dirty="0">
                <a:effectLst/>
                <a:latin typeface="Times New Roman" panose="02020603050405020304" pitchFamily="18" charset="0"/>
                <a:cs typeface="Times New Roman" panose="02020603050405020304" pitchFamily="18" charset="0"/>
              </a:rPr>
              <a:t># Fill missing values for numeric columns with the mean</a:t>
            </a:r>
          </a:p>
          <a:p>
            <a:pPr>
              <a:lnSpc>
                <a:spcPts val="1425"/>
              </a:lnSpc>
              <a:spcBef>
                <a:spcPts val="600"/>
              </a:spcBef>
            </a:pPr>
            <a:r>
              <a:rPr lang="en-IN" b="0" dirty="0">
                <a:solidFill>
                  <a:srgbClr val="FF0000"/>
                </a:solidFill>
                <a:effectLst/>
                <a:latin typeface="Times New Roman" panose="02020603050405020304" pitchFamily="18" charset="0"/>
                <a:cs typeface="Times New Roman" panose="02020603050405020304" pitchFamily="18" charset="0"/>
              </a:rPr>
              <a:t>data[</a:t>
            </a:r>
            <a:r>
              <a:rPr lang="en-IN" b="0" dirty="0" err="1">
                <a:solidFill>
                  <a:srgbClr val="FF0000"/>
                </a:solidFill>
                <a:effectLst/>
                <a:latin typeface="Times New Roman" panose="02020603050405020304" pitchFamily="18" charset="0"/>
                <a:cs typeface="Times New Roman" panose="02020603050405020304" pitchFamily="18" charset="0"/>
              </a:rPr>
              <a:t>numeric_cols</a:t>
            </a:r>
            <a:r>
              <a:rPr lang="en-IN" b="0" dirty="0">
                <a:solidFill>
                  <a:srgbClr val="FF0000"/>
                </a:solidFill>
                <a:effectLst/>
                <a:latin typeface="Times New Roman" panose="02020603050405020304" pitchFamily="18" charset="0"/>
                <a:cs typeface="Times New Roman" panose="02020603050405020304" pitchFamily="18" charset="0"/>
              </a:rPr>
              <a:t>] = data[</a:t>
            </a:r>
            <a:r>
              <a:rPr lang="en-IN" b="0" dirty="0" err="1">
                <a:solidFill>
                  <a:srgbClr val="FF0000"/>
                </a:solidFill>
                <a:effectLst/>
                <a:latin typeface="Times New Roman" panose="02020603050405020304" pitchFamily="18" charset="0"/>
                <a:cs typeface="Times New Roman" panose="02020603050405020304" pitchFamily="18" charset="0"/>
              </a:rPr>
              <a:t>numeric_cols</a:t>
            </a:r>
            <a:r>
              <a:rPr lang="en-IN" b="0" dirty="0">
                <a:solidFill>
                  <a:srgbClr val="FF0000"/>
                </a:solidFill>
                <a:effectLst/>
                <a:latin typeface="Times New Roman" panose="02020603050405020304" pitchFamily="18" charset="0"/>
                <a:cs typeface="Times New Roman" panose="02020603050405020304" pitchFamily="18" charset="0"/>
              </a:rPr>
              <a:t>].</a:t>
            </a:r>
            <a:r>
              <a:rPr lang="en-IN" b="0" dirty="0" err="1">
                <a:solidFill>
                  <a:srgbClr val="FF0000"/>
                </a:solidFill>
                <a:effectLst/>
                <a:latin typeface="Times New Roman" panose="02020603050405020304" pitchFamily="18" charset="0"/>
                <a:cs typeface="Times New Roman" panose="02020603050405020304" pitchFamily="18" charset="0"/>
              </a:rPr>
              <a:t>fillna</a:t>
            </a:r>
            <a:r>
              <a:rPr lang="en-IN" b="0" dirty="0">
                <a:solidFill>
                  <a:srgbClr val="FF0000"/>
                </a:solidFill>
                <a:effectLst/>
                <a:latin typeface="Times New Roman" panose="02020603050405020304" pitchFamily="18" charset="0"/>
                <a:cs typeface="Times New Roman" panose="02020603050405020304" pitchFamily="18" charset="0"/>
              </a:rPr>
              <a:t>(data[</a:t>
            </a:r>
            <a:r>
              <a:rPr lang="en-IN" b="0" dirty="0" err="1">
                <a:solidFill>
                  <a:srgbClr val="FF0000"/>
                </a:solidFill>
                <a:effectLst/>
                <a:latin typeface="Times New Roman" panose="02020603050405020304" pitchFamily="18" charset="0"/>
                <a:cs typeface="Times New Roman" panose="02020603050405020304" pitchFamily="18" charset="0"/>
              </a:rPr>
              <a:t>numeric_cols</a:t>
            </a:r>
            <a:r>
              <a:rPr lang="en-IN" b="0" dirty="0">
                <a:solidFill>
                  <a:srgbClr val="FF0000"/>
                </a:solidFill>
                <a:effectLst/>
                <a:latin typeface="Times New Roman" panose="02020603050405020304" pitchFamily="18" charset="0"/>
                <a:cs typeface="Times New Roman" panose="02020603050405020304" pitchFamily="18" charset="0"/>
              </a:rPr>
              <a:t>].mean())</a:t>
            </a:r>
          </a:p>
          <a:p>
            <a:pPr>
              <a:lnSpc>
                <a:spcPts val="1425"/>
              </a:lnSpc>
              <a:spcBef>
                <a:spcPts val="600"/>
              </a:spcBef>
            </a:pPr>
            <a:br>
              <a:rPr lang="en-IN" b="0" dirty="0">
                <a:solidFill>
                  <a:srgbClr val="000000"/>
                </a:solidFill>
                <a:effectLst/>
                <a:latin typeface="Times New Roman" panose="02020603050405020304" pitchFamily="18" charset="0"/>
                <a:cs typeface="Times New Roman" panose="02020603050405020304" pitchFamily="18" charset="0"/>
              </a:rPr>
            </a:br>
            <a:r>
              <a:rPr lang="en-IN" b="0" dirty="0">
                <a:effectLst/>
                <a:latin typeface="Times New Roman" panose="02020603050405020304" pitchFamily="18" charset="0"/>
                <a:cs typeface="Times New Roman" panose="02020603050405020304" pitchFamily="18" charset="0"/>
              </a:rPr>
              <a:t># Fill missing values for categorical columns with the mode</a:t>
            </a:r>
          </a:p>
          <a:p>
            <a:pPr>
              <a:lnSpc>
                <a:spcPts val="1425"/>
              </a:lnSpc>
              <a:spcBef>
                <a:spcPts val="600"/>
              </a:spcBef>
            </a:pPr>
            <a:r>
              <a:rPr lang="en-IN" b="0" dirty="0">
                <a:solidFill>
                  <a:srgbClr val="FF0000"/>
                </a:solidFill>
                <a:effectLst/>
                <a:latin typeface="Times New Roman" panose="02020603050405020304" pitchFamily="18" charset="0"/>
                <a:cs typeface="Times New Roman" panose="02020603050405020304" pitchFamily="18" charset="0"/>
              </a:rPr>
              <a:t>for col in </a:t>
            </a:r>
            <a:r>
              <a:rPr lang="en-IN" b="0" dirty="0" err="1">
                <a:solidFill>
                  <a:srgbClr val="FF0000"/>
                </a:solidFill>
                <a:effectLst/>
                <a:latin typeface="Times New Roman" panose="02020603050405020304" pitchFamily="18" charset="0"/>
                <a:cs typeface="Times New Roman" panose="02020603050405020304" pitchFamily="18" charset="0"/>
              </a:rPr>
              <a:t>categorical_cols</a:t>
            </a:r>
            <a:r>
              <a:rPr lang="en-IN" b="0" dirty="0">
                <a:solidFill>
                  <a:srgbClr val="FF0000"/>
                </a:solidFill>
                <a:effectLst/>
                <a:latin typeface="Times New Roman" panose="02020603050405020304" pitchFamily="18" charset="0"/>
                <a:cs typeface="Times New Roman" panose="02020603050405020304" pitchFamily="18" charset="0"/>
              </a:rPr>
              <a:t>: data[col] = data[col].</a:t>
            </a:r>
            <a:r>
              <a:rPr lang="en-IN" b="0" dirty="0" err="1">
                <a:solidFill>
                  <a:srgbClr val="FF0000"/>
                </a:solidFill>
                <a:effectLst/>
                <a:latin typeface="Times New Roman" panose="02020603050405020304" pitchFamily="18" charset="0"/>
                <a:cs typeface="Times New Roman" panose="02020603050405020304" pitchFamily="18" charset="0"/>
              </a:rPr>
              <a:t>fillna</a:t>
            </a:r>
            <a:r>
              <a:rPr lang="en-IN" b="0" dirty="0">
                <a:solidFill>
                  <a:srgbClr val="FF0000"/>
                </a:solidFill>
                <a:effectLst/>
                <a:latin typeface="Times New Roman" panose="02020603050405020304" pitchFamily="18" charset="0"/>
                <a:cs typeface="Times New Roman" panose="02020603050405020304" pitchFamily="18" charset="0"/>
              </a:rPr>
              <a:t>(data[col].mode()[0])</a:t>
            </a:r>
          </a:p>
          <a:p>
            <a:endParaRPr lang="en-US" dirty="0"/>
          </a:p>
          <a:p>
            <a:pPr marL="285750" indent="-285750">
              <a:buFont typeface="Wingdings" panose="05000000000000000000" pitchFamily="2" charset="2"/>
              <a:buChar char="q"/>
            </a:pPr>
            <a:r>
              <a:rPr lang="en-US" b="1" dirty="0"/>
              <a:t>Encoding Categorical Variables</a:t>
            </a:r>
            <a:r>
              <a:rPr lang="en-US" dirty="0"/>
              <a:t>: Encode categorical data (</a:t>
            </a:r>
            <a:r>
              <a:rPr lang="en-US" dirty="0">
                <a:solidFill>
                  <a:srgbClr val="FF0000"/>
                </a:solidFill>
              </a:rPr>
              <a:t>e.g., </a:t>
            </a:r>
            <a:r>
              <a:rPr lang="en-US" dirty="0" err="1">
                <a:solidFill>
                  <a:srgbClr val="FF0000"/>
                </a:solidFill>
              </a:rPr>
              <a:t>outbreak_risk_category</a:t>
            </a:r>
            <a:r>
              <a:rPr lang="en-US" dirty="0"/>
              <a:t>) for compatibility with models.</a:t>
            </a:r>
          </a:p>
          <a:p>
            <a:endParaRPr lang="en-US" dirty="0"/>
          </a:p>
          <a:p>
            <a:pPr marL="285750" indent="-285750">
              <a:spcAft>
                <a:spcPts val="600"/>
              </a:spcAft>
              <a:buFont typeface="Wingdings" panose="05000000000000000000" pitchFamily="2" charset="2"/>
              <a:buChar char="q"/>
            </a:pPr>
            <a:r>
              <a:rPr lang="en-US" b="1" dirty="0"/>
              <a:t>Normalization/Scaling</a:t>
            </a:r>
            <a:r>
              <a:rPr lang="en-US" dirty="0"/>
              <a:t>:: Standardize data to handle varying scales between numerical features.</a:t>
            </a:r>
          </a:p>
          <a:p>
            <a:pPr algn="just"/>
            <a:r>
              <a:rPr lang="en-IN" dirty="0">
                <a:effectLst/>
                <a:latin typeface="Times New Roman" panose="02020603050405020304" pitchFamily="18" charset="0"/>
                <a:cs typeface="Times New Roman" panose="02020603050405020304" pitchFamily="18" charset="0"/>
              </a:rPr>
              <a:t># Normalize numerical columns</a:t>
            </a:r>
          </a:p>
          <a:p>
            <a:pPr algn="just"/>
            <a:r>
              <a:rPr lang="en-IN" dirty="0">
                <a:solidFill>
                  <a:srgbClr val="FF0000"/>
                </a:solidFill>
                <a:effectLst/>
                <a:latin typeface="Times New Roman" panose="02020603050405020304" pitchFamily="18" charset="0"/>
                <a:cs typeface="Times New Roman" panose="02020603050405020304" pitchFamily="18" charset="0"/>
              </a:rPr>
              <a:t>(</a:t>
            </a:r>
            <a:r>
              <a:rPr lang="en-IN" dirty="0" err="1">
                <a:solidFill>
                  <a:srgbClr val="FF0000"/>
                </a:solidFill>
                <a:effectLst/>
                <a:latin typeface="Times New Roman" panose="02020603050405020304" pitchFamily="18" charset="0"/>
                <a:cs typeface="Times New Roman" panose="02020603050405020304" pitchFamily="18" charset="0"/>
              </a:rPr>
              <a:t>numerical_columns</a:t>
            </a:r>
            <a:r>
              <a:rPr lang="en-IN" dirty="0">
                <a:solidFill>
                  <a:srgbClr val="FF0000"/>
                </a:solidFill>
                <a:effectLst/>
                <a:latin typeface="Times New Roman" panose="02020603050405020304" pitchFamily="18" charset="0"/>
                <a:cs typeface="Times New Roman" panose="02020603050405020304" pitchFamily="18" charset="0"/>
              </a:rPr>
              <a:t> = ['</a:t>
            </a:r>
            <a:r>
              <a:rPr lang="en-IN" dirty="0" err="1">
                <a:solidFill>
                  <a:srgbClr val="FF0000"/>
                </a:solidFill>
                <a:effectLst/>
                <a:latin typeface="Times New Roman" panose="02020603050405020304" pitchFamily="18" charset="0"/>
                <a:cs typeface="Times New Roman" panose="02020603050405020304" pitchFamily="18" charset="0"/>
              </a:rPr>
              <a:t>population_density</a:t>
            </a:r>
            <a:r>
              <a:rPr lang="en-IN" dirty="0">
                <a:solidFill>
                  <a:srgbClr val="FF0000"/>
                </a:solidFill>
                <a:effectLst/>
                <a:latin typeface="Times New Roman" panose="02020603050405020304" pitchFamily="18" charset="0"/>
                <a:cs typeface="Times New Roman" panose="02020603050405020304" pitchFamily="18" charset="0"/>
              </a:rPr>
              <a:t>', '</a:t>
            </a:r>
            <a:r>
              <a:rPr lang="en-IN" dirty="0" err="1">
                <a:solidFill>
                  <a:srgbClr val="FF0000"/>
                </a:solidFill>
                <a:effectLst/>
                <a:latin typeface="Times New Roman" panose="02020603050405020304" pitchFamily="18" charset="0"/>
                <a:cs typeface="Times New Roman" panose="02020603050405020304" pitchFamily="18" charset="0"/>
              </a:rPr>
              <a:t>median_income</a:t>
            </a:r>
            <a:r>
              <a:rPr lang="en-IN" dirty="0">
                <a:solidFill>
                  <a:srgbClr val="FF0000"/>
                </a:solidFill>
                <a:effectLst/>
                <a:latin typeface="Times New Roman" panose="02020603050405020304" pitchFamily="18" charset="0"/>
                <a:cs typeface="Times New Roman" panose="02020603050405020304" pitchFamily="18" charset="0"/>
              </a:rPr>
              <a:t>’, '</a:t>
            </a:r>
            <a:r>
              <a:rPr lang="en-IN" dirty="0" err="1">
                <a:solidFill>
                  <a:srgbClr val="FF0000"/>
                </a:solidFill>
                <a:effectLst/>
                <a:latin typeface="Times New Roman" panose="02020603050405020304" pitchFamily="18" charset="0"/>
                <a:cs typeface="Times New Roman" panose="02020603050405020304" pitchFamily="18" charset="0"/>
              </a:rPr>
              <a:t>vaccination_rate</a:t>
            </a:r>
            <a:r>
              <a:rPr lang="en-IN" dirty="0">
                <a:solidFill>
                  <a:srgbClr val="FF0000"/>
                </a:solidFill>
                <a:effectLst/>
                <a:latin typeface="Times New Roman" panose="02020603050405020304" pitchFamily="18" charset="0"/>
                <a:cs typeface="Times New Roman" panose="02020603050405020304" pitchFamily="18" charset="0"/>
              </a:rPr>
              <a:t>', 'avg_temperature','hospitals_per_100k', '</a:t>
            </a:r>
            <a:r>
              <a:rPr lang="en-IN" dirty="0" err="1">
                <a:solidFill>
                  <a:srgbClr val="FF0000"/>
                </a:solidFill>
                <a:effectLst/>
                <a:latin typeface="Times New Roman" panose="02020603050405020304" pitchFamily="18" charset="0"/>
                <a:cs typeface="Times New Roman" panose="02020603050405020304" pitchFamily="18" charset="0"/>
              </a:rPr>
              <a:t>healthcare_accessibility_score</a:t>
            </a:r>
            <a:r>
              <a:rPr lang="en-IN" dirty="0">
                <a:solidFill>
                  <a:srgbClr val="FF0000"/>
                </a:solidFill>
                <a:effectLst/>
                <a:latin typeface="Times New Roman" panose="02020603050405020304" pitchFamily="18" charset="0"/>
                <a:cs typeface="Times New Roman" panose="02020603050405020304" pitchFamily="18" charset="0"/>
              </a:rPr>
              <a:t>', '</a:t>
            </a:r>
            <a:r>
              <a:rPr lang="en-IN" dirty="0" err="1">
                <a:solidFill>
                  <a:srgbClr val="FF0000"/>
                </a:solidFill>
                <a:effectLst/>
                <a:latin typeface="Times New Roman" panose="02020603050405020304" pitchFamily="18" charset="0"/>
                <a:cs typeface="Times New Roman" panose="02020603050405020304" pitchFamily="18" charset="0"/>
              </a:rPr>
              <a:t>annual_rainfall</a:t>
            </a:r>
            <a:r>
              <a:rPr lang="en-IN" dirty="0">
                <a:solidFill>
                  <a:srgbClr val="FF0000"/>
                </a:solidFill>
                <a:effectLst/>
                <a:latin typeface="Times New Roman" panose="02020603050405020304" pitchFamily="18" charset="0"/>
                <a:cs typeface="Times New Roman" panose="02020603050405020304" pitchFamily="18" charset="0"/>
              </a:rPr>
              <a:t>', '</a:t>
            </a:r>
            <a:r>
              <a:rPr lang="en-IN" dirty="0" err="1">
                <a:solidFill>
                  <a:srgbClr val="FF0000"/>
                </a:solidFill>
                <a:effectLst/>
                <a:latin typeface="Times New Roman" panose="02020603050405020304" pitchFamily="18" charset="0"/>
                <a:cs typeface="Times New Roman" panose="02020603050405020304" pitchFamily="18" charset="0"/>
              </a:rPr>
              <a:t>air_quality_index</a:t>
            </a:r>
            <a:r>
              <a:rPr lang="en-IN" dirty="0">
                <a:solidFill>
                  <a:srgbClr val="FF0000"/>
                </a:solidFill>
                <a:effectLst/>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endParaRPr lang="en-US" dirty="0"/>
          </a:p>
          <a:p>
            <a:pPr algn="just"/>
            <a:endParaRPr lang="en-US" sz="2000" dirty="0">
              <a:latin typeface="+mj-lt"/>
            </a:endParaRPr>
          </a:p>
        </p:txBody>
      </p:sp>
    </p:spTree>
    <p:extLst>
      <p:ext uri="{BB962C8B-B14F-4D97-AF65-F5344CB8AC3E}">
        <p14:creationId xmlns:p14="http://schemas.microsoft.com/office/powerpoint/2010/main" val="403547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77DCC-5E49-D155-BB97-6840A5A93188}"/>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CAA6CA50-9AAE-5687-B96C-1553EBFB3816}"/>
              </a:ext>
            </a:extLst>
          </p:cNvPr>
          <p:cNvSpPr>
            <a:spLocks noGrp="1"/>
          </p:cNvSpPr>
          <p:nvPr>
            <p:ph type="title"/>
          </p:nvPr>
        </p:nvSpPr>
        <p:spPr>
          <a:xfrm>
            <a:off x="784186" y="135877"/>
            <a:ext cx="6280033" cy="470517"/>
          </a:xfrm>
        </p:spPr>
        <p:txBody>
          <a:bodyPr anchor="ctr">
            <a:normAutofit/>
          </a:bodyPr>
          <a:lstStyle/>
          <a:p>
            <a:r>
              <a:rPr lang="en-US" sz="2400" b="1" i="1" dirty="0">
                <a:solidFill>
                  <a:srgbClr val="FF0000"/>
                </a:solidFill>
              </a:rPr>
              <a:t>Step 2: Clustering Regions</a:t>
            </a:r>
            <a:endParaRPr lang="en-IN" sz="2400" b="1" i="1" dirty="0">
              <a:solidFill>
                <a:srgbClr val="FF0000"/>
              </a:solidFill>
            </a:endParaRPr>
          </a:p>
        </p:txBody>
      </p:sp>
      <p:sp>
        <p:nvSpPr>
          <p:cNvPr id="11" name="TextBox 10">
            <a:extLst>
              <a:ext uri="{FF2B5EF4-FFF2-40B4-BE49-F238E27FC236}">
                <a16:creationId xmlns:a16="http://schemas.microsoft.com/office/drawing/2014/main" id="{67913053-A5B0-919F-7BF3-E1EFCFB67C79}"/>
              </a:ext>
            </a:extLst>
          </p:cNvPr>
          <p:cNvSpPr txBox="1"/>
          <p:nvPr/>
        </p:nvSpPr>
        <p:spPr>
          <a:xfrm>
            <a:off x="889330" y="937878"/>
            <a:ext cx="4813731" cy="646331"/>
          </a:xfrm>
          <a:prstGeom prst="rect">
            <a:avLst/>
          </a:prstGeom>
          <a:noFill/>
        </p:spPr>
        <p:txBody>
          <a:bodyPr wrap="square">
            <a:spAutoFit/>
          </a:bodyPr>
          <a:lstStyle/>
          <a:p>
            <a:pPr algn="just"/>
            <a:r>
              <a:rPr lang="en-US" i="0" dirty="0">
                <a:solidFill>
                  <a:srgbClr val="1F1F1F"/>
                </a:solidFill>
                <a:effectLst/>
                <a:latin typeface="Roboto" panose="02000000000000000000" pitchFamily="2" charset="0"/>
              </a:rPr>
              <a:t>K-means clustering:  region based on population density and vaccination rate</a:t>
            </a:r>
            <a:endParaRPr lang="en-US" dirty="0"/>
          </a:p>
        </p:txBody>
      </p:sp>
      <p:pic>
        <p:nvPicPr>
          <p:cNvPr id="2050" name="Picture 2">
            <a:extLst>
              <a:ext uri="{FF2B5EF4-FFF2-40B4-BE49-F238E27FC236}">
                <a16:creationId xmlns:a16="http://schemas.microsoft.com/office/drawing/2014/main" id="{7C9AEFC8-AAD7-12C0-605C-75E6762B9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3061" y="102147"/>
            <a:ext cx="6280033" cy="32420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655DF2-9783-441A-C587-6976561A3D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416" y="3344232"/>
            <a:ext cx="6205491" cy="33268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FB7DD48-53A8-8AA9-F598-5495186E9CDC}"/>
              </a:ext>
            </a:extLst>
          </p:cNvPr>
          <p:cNvSpPr txBox="1"/>
          <p:nvPr/>
        </p:nvSpPr>
        <p:spPr>
          <a:xfrm>
            <a:off x="7169363" y="4289783"/>
            <a:ext cx="4813731" cy="369332"/>
          </a:xfrm>
          <a:prstGeom prst="rect">
            <a:avLst/>
          </a:prstGeom>
          <a:noFill/>
        </p:spPr>
        <p:txBody>
          <a:bodyPr wrap="square">
            <a:spAutoFit/>
          </a:bodyPr>
          <a:lstStyle/>
          <a:p>
            <a:r>
              <a:rPr lang="en-US" i="0" dirty="0">
                <a:solidFill>
                  <a:srgbClr val="1F1F1F"/>
                </a:solidFill>
                <a:effectLst/>
                <a:latin typeface="Roboto" panose="02000000000000000000" pitchFamily="2" charset="0"/>
              </a:rPr>
              <a:t>K-means clustering: regions by Risk Level</a:t>
            </a:r>
            <a:endParaRPr lang="en-IN" dirty="0"/>
          </a:p>
        </p:txBody>
      </p:sp>
      <p:sp>
        <p:nvSpPr>
          <p:cNvPr id="5" name="TextBox 4">
            <a:extLst>
              <a:ext uri="{FF2B5EF4-FFF2-40B4-BE49-F238E27FC236}">
                <a16:creationId xmlns:a16="http://schemas.microsoft.com/office/drawing/2014/main" id="{06F5F2DE-F66E-10A9-69E4-A0FDC25FA99F}"/>
              </a:ext>
            </a:extLst>
          </p:cNvPr>
          <p:cNvSpPr txBox="1"/>
          <p:nvPr/>
        </p:nvSpPr>
        <p:spPr>
          <a:xfrm>
            <a:off x="7379585" y="5744501"/>
            <a:ext cx="4976813" cy="369332"/>
          </a:xfrm>
          <a:prstGeom prst="rect">
            <a:avLst/>
          </a:prstGeom>
          <a:noFill/>
        </p:spPr>
        <p:txBody>
          <a:bodyPr wrap="square">
            <a:spAutoFit/>
          </a:bodyPr>
          <a:lstStyle/>
          <a:p>
            <a:r>
              <a:rPr lang="en-IN" b="1" dirty="0">
                <a:effectLst/>
                <a:latin typeface="Times New Roman" panose="02020603050405020304" pitchFamily="18" charset="0"/>
                <a:cs typeface="Times New Roman" panose="02020603050405020304" pitchFamily="18" charset="0"/>
              </a:rPr>
              <a:t>Evaluate K-Means using silhouette score</a:t>
            </a:r>
          </a:p>
        </p:txBody>
      </p:sp>
      <p:sp>
        <p:nvSpPr>
          <p:cNvPr id="7" name="TextBox 6">
            <a:extLst>
              <a:ext uri="{FF2B5EF4-FFF2-40B4-BE49-F238E27FC236}">
                <a16:creationId xmlns:a16="http://schemas.microsoft.com/office/drawing/2014/main" id="{22983B3D-C4C8-6801-A116-1AF9A7FD35FC}"/>
              </a:ext>
            </a:extLst>
          </p:cNvPr>
          <p:cNvSpPr txBox="1"/>
          <p:nvPr/>
        </p:nvSpPr>
        <p:spPr>
          <a:xfrm>
            <a:off x="7956192" y="6097116"/>
            <a:ext cx="3442736" cy="369332"/>
          </a:xfrm>
          <a:prstGeom prst="rect">
            <a:avLst/>
          </a:prstGeom>
          <a:noFill/>
        </p:spPr>
        <p:txBody>
          <a:bodyPr wrap="square">
            <a:spAutoFit/>
          </a:bodyPr>
          <a:lstStyle/>
          <a:p>
            <a:r>
              <a:rPr lang="en-IN" b="0" i="0" dirty="0">
                <a:effectLst/>
                <a:latin typeface="Times New Roman" panose="02020603050405020304" pitchFamily="18" charset="0"/>
                <a:cs typeface="Times New Roman" panose="02020603050405020304" pitchFamily="18" charset="0"/>
              </a:rPr>
              <a:t>K-Means Silhouette Score: 0.14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37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AC97F-A99D-6A1D-D3C8-9145DBDC0C0E}"/>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70C8A812-7DD9-5C07-83FB-D547D4D3DCC5}"/>
              </a:ext>
            </a:extLst>
          </p:cNvPr>
          <p:cNvSpPr>
            <a:spLocks noGrp="1"/>
          </p:cNvSpPr>
          <p:nvPr>
            <p:ph type="title"/>
          </p:nvPr>
        </p:nvSpPr>
        <p:spPr>
          <a:xfrm>
            <a:off x="857416" y="186915"/>
            <a:ext cx="6681934" cy="470517"/>
          </a:xfrm>
        </p:spPr>
        <p:txBody>
          <a:bodyPr anchor="ctr">
            <a:normAutofit fontScale="90000"/>
          </a:bodyPr>
          <a:lstStyle/>
          <a:p>
            <a:r>
              <a:rPr lang="en-US" sz="2400" b="1" i="1" dirty="0">
                <a:solidFill>
                  <a:srgbClr val="FF0000"/>
                </a:solidFill>
              </a:rPr>
              <a:t>Step 3:	Classification Model for Outbreak Prediction:</a:t>
            </a:r>
            <a:endParaRPr lang="en-IN" sz="2400" b="1" i="1" dirty="0">
              <a:solidFill>
                <a:srgbClr val="FF0000"/>
              </a:solidFill>
            </a:endParaRPr>
          </a:p>
        </p:txBody>
      </p:sp>
      <p:sp>
        <p:nvSpPr>
          <p:cNvPr id="4" name="TextBox 3">
            <a:extLst>
              <a:ext uri="{FF2B5EF4-FFF2-40B4-BE49-F238E27FC236}">
                <a16:creationId xmlns:a16="http://schemas.microsoft.com/office/drawing/2014/main" id="{FE2A733A-004E-3B3D-A522-F1B9CFDB42B6}"/>
              </a:ext>
            </a:extLst>
          </p:cNvPr>
          <p:cNvSpPr txBox="1"/>
          <p:nvPr/>
        </p:nvSpPr>
        <p:spPr>
          <a:xfrm>
            <a:off x="990504" y="774979"/>
            <a:ext cx="10408423" cy="3693319"/>
          </a:xfrm>
          <a:prstGeom prst="rect">
            <a:avLst/>
          </a:prstGeom>
          <a:noFill/>
        </p:spPr>
        <p:txBody>
          <a:bodyPr wrap="square">
            <a:spAutoFit/>
          </a:bodyPr>
          <a:lstStyle/>
          <a:p>
            <a:pPr marL="285750" indent="-285750">
              <a:buFont typeface="Wingdings" panose="05000000000000000000" pitchFamily="2" charset="2"/>
              <a:buChar char="q"/>
            </a:pPr>
            <a:r>
              <a:rPr lang="en-US" b="1" dirty="0"/>
              <a:t>Identified important features using Random Forest Algorithm</a:t>
            </a:r>
          </a:p>
          <a:p>
            <a:endParaRPr lang="en-IN" b="0" i="0" dirty="0">
              <a:solidFill>
                <a:srgbClr val="1F1F1F"/>
              </a:solidFill>
              <a:effectLst/>
              <a:latin typeface="Times New Roman" panose="02020603050405020304" pitchFamily="18" charset="0"/>
              <a:cs typeface="Times New Roman" panose="02020603050405020304" pitchFamily="18" charset="0"/>
            </a:endParaRPr>
          </a:p>
          <a:p>
            <a:r>
              <a:rPr lang="en-IN" b="0" i="0" dirty="0">
                <a:solidFill>
                  <a:srgbClr val="1F1F1F"/>
                </a:solidFill>
                <a:effectLst/>
                <a:latin typeface="Times New Roman" panose="02020603050405020304" pitchFamily="18" charset="0"/>
                <a:cs typeface="Times New Roman" panose="02020603050405020304" pitchFamily="18" charset="0"/>
              </a:rPr>
              <a:t>Top 10 Important Features considered for Model Training: Feature Importance </a:t>
            </a:r>
          </a:p>
          <a:p>
            <a:pPr marL="285750" indent="-285750">
              <a:buFont typeface="Wingdings" panose="05000000000000000000" pitchFamily="2" charset="2"/>
              <a:buChar char="v"/>
            </a:pPr>
            <a:r>
              <a:rPr lang="en-IN" b="0" i="0" dirty="0" err="1">
                <a:solidFill>
                  <a:srgbClr val="1F1F1F"/>
                </a:solidFill>
                <a:effectLst/>
                <a:latin typeface="Times New Roman" panose="02020603050405020304" pitchFamily="18" charset="0"/>
                <a:cs typeface="Times New Roman" panose="02020603050405020304" pitchFamily="18" charset="0"/>
              </a:rPr>
              <a:t>risk_score</a:t>
            </a:r>
            <a:r>
              <a:rPr lang="en-IN" b="0" i="0" dirty="0">
                <a:solidFill>
                  <a:srgbClr val="1F1F1F"/>
                </a:solidFill>
                <a:effectLst/>
                <a:latin typeface="Times New Roman" panose="02020603050405020304" pitchFamily="18" charset="0"/>
                <a:cs typeface="Times New Roman" panose="02020603050405020304" pitchFamily="18" charset="0"/>
              </a:rPr>
              <a:t> 0.675164 </a:t>
            </a:r>
          </a:p>
          <a:p>
            <a:pPr marL="285750" indent="-285750">
              <a:buFont typeface="Wingdings" panose="05000000000000000000" pitchFamily="2" charset="2"/>
              <a:buChar char="v"/>
            </a:pPr>
            <a:r>
              <a:rPr lang="en-IN" b="0" i="0" dirty="0" err="1">
                <a:solidFill>
                  <a:srgbClr val="1F1F1F"/>
                </a:solidFill>
                <a:effectLst/>
                <a:latin typeface="Times New Roman" panose="02020603050405020304" pitchFamily="18" charset="0"/>
                <a:cs typeface="Times New Roman" panose="02020603050405020304" pitchFamily="18" charset="0"/>
              </a:rPr>
              <a:t>international_travel_freq</a:t>
            </a:r>
            <a:r>
              <a:rPr lang="en-IN" b="0" i="0" dirty="0">
                <a:solidFill>
                  <a:srgbClr val="1F1F1F"/>
                </a:solidFill>
                <a:effectLst/>
                <a:latin typeface="Times New Roman" panose="02020603050405020304" pitchFamily="18" charset="0"/>
                <a:cs typeface="Times New Roman" panose="02020603050405020304" pitchFamily="18" charset="0"/>
              </a:rPr>
              <a:t> 0.049422 </a:t>
            </a:r>
          </a:p>
          <a:p>
            <a:pPr marL="285750" indent="-285750">
              <a:buFont typeface="Wingdings" panose="05000000000000000000" pitchFamily="2" charset="2"/>
              <a:buChar char="v"/>
            </a:pPr>
            <a:r>
              <a:rPr lang="en-IN" b="0" i="0" dirty="0" err="1">
                <a:solidFill>
                  <a:srgbClr val="1F1F1F"/>
                </a:solidFill>
                <a:effectLst/>
                <a:latin typeface="Times New Roman" panose="02020603050405020304" pitchFamily="18" charset="0"/>
                <a:cs typeface="Times New Roman" panose="02020603050405020304" pitchFamily="18" charset="0"/>
              </a:rPr>
              <a:t>avg_humidity</a:t>
            </a:r>
            <a:r>
              <a:rPr lang="en-IN" b="0" i="0" dirty="0">
                <a:solidFill>
                  <a:srgbClr val="1F1F1F"/>
                </a:solidFill>
                <a:effectLst/>
                <a:latin typeface="Times New Roman" panose="02020603050405020304" pitchFamily="18" charset="0"/>
                <a:cs typeface="Times New Roman" panose="02020603050405020304" pitchFamily="18" charset="0"/>
              </a:rPr>
              <a:t> 0.038839 </a:t>
            </a:r>
          </a:p>
          <a:p>
            <a:pPr marL="285750" indent="-285750">
              <a:buFont typeface="Wingdings" panose="05000000000000000000" pitchFamily="2" charset="2"/>
              <a:buChar char="v"/>
            </a:pPr>
            <a:r>
              <a:rPr lang="en-IN" b="0" i="0" dirty="0" err="1">
                <a:solidFill>
                  <a:srgbClr val="1F1F1F"/>
                </a:solidFill>
                <a:effectLst/>
                <a:latin typeface="Times New Roman" panose="02020603050405020304" pitchFamily="18" charset="0"/>
                <a:cs typeface="Times New Roman" panose="02020603050405020304" pitchFamily="18" charset="0"/>
              </a:rPr>
              <a:t>air_quality_index</a:t>
            </a:r>
            <a:r>
              <a:rPr lang="en-IN" b="0" i="0" dirty="0">
                <a:solidFill>
                  <a:srgbClr val="1F1F1F"/>
                </a:solidFill>
                <a:effectLst/>
                <a:latin typeface="Times New Roman" panose="02020603050405020304" pitchFamily="18" charset="0"/>
                <a:cs typeface="Times New Roman" panose="02020603050405020304" pitchFamily="18" charset="0"/>
              </a:rPr>
              <a:t> 0.035382 </a:t>
            </a:r>
          </a:p>
          <a:p>
            <a:pPr marL="285750" indent="-285750">
              <a:buFont typeface="Wingdings" panose="05000000000000000000" pitchFamily="2" charset="2"/>
              <a:buChar char="v"/>
            </a:pPr>
            <a:r>
              <a:rPr lang="en-IN" b="0" i="0" dirty="0">
                <a:solidFill>
                  <a:srgbClr val="1F1F1F"/>
                </a:solidFill>
                <a:effectLst/>
                <a:latin typeface="Times New Roman" panose="02020603050405020304" pitchFamily="18" charset="0"/>
                <a:cs typeface="Times New Roman" panose="02020603050405020304" pitchFamily="18" charset="0"/>
              </a:rPr>
              <a:t>outbreak_frequency_5years 0.032730 </a:t>
            </a:r>
          </a:p>
          <a:p>
            <a:pPr marL="285750" indent="-285750">
              <a:buFont typeface="Wingdings" panose="05000000000000000000" pitchFamily="2" charset="2"/>
              <a:buChar char="v"/>
            </a:pPr>
            <a:r>
              <a:rPr lang="en-IN" b="0" i="0" dirty="0" err="1">
                <a:solidFill>
                  <a:srgbClr val="1F1F1F"/>
                </a:solidFill>
                <a:effectLst/>
                <a:latin typeface="Times New Roman" panose="02020603050405020304" pitchFamily="18" charset="0"/>
                <a:cs typeface="Times New Roman" panose="02020603050405020304" pitchFamily="18" charset="0"/>
              </a:rPr>
              <a:t>public_transport_usage</a:t>
            </a:r>
            <a:r>
              <a:rPr lang="en-IN" b="0" i="0" dirty="0">
                <a:solidFill>
                  <a:srgbClr val="1F1F1F"/>
                </a:solidFill>
                <a:effectLst/>
                <a:latin typeface="Times New Roman" panose="02020603050405020304" pitchFamily="18" charset="0"/>
                <a:cs typeface="Times New Roman" panose="02020603050405020304" pitchFamily="18" charset="0"/>
              </a:rPr>
              <a:t> 0.019400 </a:t>
            </a:r>
          </a:p>
          <a:p>
            <a:pPr marL="285750" indent="-285750">
              <a:buFont typeface="Wingdings" panose="05000000000000000000" pitchFamily="2" charset="2"/>
              <a:buChar char="v"/>
            </a:pPr>
            <a:r>
              <a:rPr lang="en-IN" b="0" i="0" dirty="0" err="1">
                <a:solidFill>
                  <a:srgbClr val="1F1F1F"/>
                </a:solidFill>
                <a:effectLst/>
                <a:latin typeface="Times New Roman" panose="02020603050405020304" pitchFamily="18" charset="0"/>
                <a:cs typeface="Times New Roman" panose="02020603050405020304" pitchFamily="18" charset="0"/>
              </a:rPr>
              <a:t>healthcare_accessibility_score</a:t>
            </a:r>
            <a:r>
              <a:rPr lang="en-IN" b="0" i="0" dirty="0">
                <a:solidFill>
                  <a:srgbClr val="1F1F1F"/>
                </a:solidFill>
                <a:effectLst/>
                <a:latin typeface="Times New Roman" panose="02020603050405020304" pitchFamily="18" charset="0"/>
                <a:cs typeface="Times New Roman" panose="02020603050405020304" pitchFamily="18" charset="0"/>
              </a:rPr>
              <a:t> 0.014062 </a:t>
            </a:r>
          </a:p>
          <a:p>
            <a:pPr marL="285750" indent="-285750">
              <a:buFont typeface="Wingdings" panose="05000000000000000000" pitchFamily="2" charset="2"/>
              <a:buChar char="v"/>
            </a:pPr>
            <a:r>
              <a:rPr lang="en-IN" b="0" i="0" dirty="0" err="1">
                <a:solidFill>
                  <a:srgbClr val="1F1F1F"/>
                </a:solidFill>
                <a:effectLst/>
                <a:latin typeface="Times New Roman" panose="02020603050405020304" pitchFamily="18" charset="0"/>
                <a:cs typeface="Times New Roman" panose="02020603050405020304" pitchFamily="18" charset="0"/>
              </a:rPr>
              <a:t>daily_commuter_percentage</a:t>
            </a:r>
            <a:r>
              <a:rPr lang="en-IN" b="0" i="0" dirty="0">
                <a:solidFill>
                  <a:srgbClr val="1F1F1F"/>
                </a:solidFill>
                <a:effectLst/>
                <a:latin typeface="Times New Roman" panose="02020603050405020304" pitchFamily="18" charset="0"/>
                <a:cs typeface="Times New Roman" panose="02020603050405020304" pitchFamily="18" charset="0"/>
              </a:rPr>
              <a:t> 0.010766 </a:t>
            </a:r>
          </a:p>
          <a:p>
            <a:pPr marL="285750" indent="-285750">
              <a:buFont typeface="Wingdings" panose="05000000000000000000" pitchFamily="2" charset="2"/>
              <a:buChar char="v"/>
            </a:pPr>
            <a:r>
              <a:rPr lang="en-IN" b="0" i="0" dirty="0" err="1">
                <a:solidFill>
                  <a:srgbClr val="1F1F1F"/>
                </a:solidFill>
                <a:effectLst/>
                <a:latin typeface="Times New Roman" panose="02020603050405020304" pitchFamily="18" charset="0"/>
                <a:cs typeface="Times New Roman" panose="02020603050405020304" pitchFamily="18" charset="0"/>
              </a:rPr>
              <a:t>kmeans_cluster</a:t>
            </a:r>
            <a:r>
              <a:rPr lang="en-IN" b="0" i="0" dirty="0">
                <a:solidFill>
                  <a:srgbClr val="1F1F1F"/>
                </a:solidFill>
                <a:effectLst/>
                <a:latin typeface="Times New Roman" panose="02020603050405020304" pitchFamily="18" charset="0"/>
                <a:cs typeface="Times New Roman" panose="02020603050405020304" pitchFamily="18" charset="0"/>
              </a:rPr>
              <a:t> 0.009863 </a:t>
            </a:r>
          </a:p>
          <a:p>
            <a:pPr marL="285750" indent="-285750">
              <a:buFont typeface="Wingdings" panose="05000000000000000000" pitchFamily="2" charset="2"/>
              <a:buChar char="v"/>
            </a:pPr>
            <a:r>
              <a:rPr lang="en-IN" b="0" i="0" dirty="0" err="1">
                <a:solidFill>
                  <a:srgbClr val="1F1F1F"/>
                </a:solidFill>
                <a:effectLst/>
                <a:latin typeface="Times New Roman" panose="02020603050405020304" pitchFamily="18" charset="0"/>
                <a:cs typeface="Times New Roman" panose="02020603050405020304" pitchFamily="18" charset="0"/>
              </a:rPr>
              <a:t>vaccination_rate</a:t>
            </a:r>
            <a:r>
              <a:rPr lang="en-IN" b="0" i="0" dirty="0">
                <a:solidFill>
                  <a:srgbClr val="1F1F1F"/>
                </a:solidFill>
                <a:effectLst/>
                <a:latin typeface="Times New Roman" panose="02020603050405020304" pitchFamily="18" charset="0"/>
                <a:cs typeface="Times New Roman" panose="02020603050405020304" pitchFamily="18" charset="0"/>
              </a:rPr>
              <a:t> 0.008947</a:t>
            </a: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1A85ADE-BCFA-5055-3D3D-CA4ACC27ABC4}"/>
              </a:ext>
            </a:extLst>
          </p:cNvPr>
          <p:cNvSpPr txBox="1"/>
          <p:nvPr/>
        </p:nvSpPr>
        <p:spPr>
          <a:xfrm>
            <a:off x="990504" y="4585845"/>
            <a:ext cx="6094520" cy="2031325"/>
          </a:xfrm>
          <a:prstGeom prst="rect">
            <a:avLst/>
          </a:prstGeom>
          <a:noFill/>
        </p:spPr>
        <p:txBody>
          <a:bodyPr wrap="square">
            <a:spAutoFit/>
          </a:bodyPr>
          <a:lstStyle/>
          <a:p>
            <a:pPr marL="285750" indent="-285750">
              <a:buFont typeface="Wingdings" panose="05000000000000000000" pitchFamily="2" charset="2"/>
              <a:buChar char="q"/>
            </a:pPr>
            <a:r>
              <a:rPr lang="en-US" b="1" dirty="0"/>
              <a:t>Model Selection and trained with important </a:t>
            </a:r>
            <a:r>
              <a:rPr lang="en-US" b="1" dirty="0" err="1"/>
              <a:t>reatures</a:t>
            </a:r>
            <a:endParaRPr lang="en-US" b="1" dirty="0"/>
          </a:p>
          <a:p>
            <a:pPr marL="285750" indent="-285750">
              <a:buFont typeface="Wingdings" panose="05000000000000000000" pitchFamily="2" charset="2"/>
              <a:buChar char="v"/>
            </a:pPr>
            <a:r>
              <a:rPr lang="en-US" dirty="0"/>
              <a:t>Random Forest</a:t>
            </a:r>
          </a:p>
          <a:p>
            <a:pPr marL="285750" indent="-285750">
              <a:buFont typeface="Wingdings" panose="05000000000000000000" pitchFamily="2" charset="2"/>
              <a:buChar char="v"/>
            </a:pPr>
            <a:r>
              <a:rPr lang="en-US" dirty="0"/>
              <a:t>MLP Neural network</a:t>
            </a:r>
          </a:p>
          <a:p>
            <a:pPr marL="285750" indent="-285750">
              <a:buFont typeface="Wingdings" panose="05000000000000000000" pitchFamily="2" charset="2"/>
              <a:buChar char="v"/>
            </a:pPr>
            <a:r>
              <a:rPr lang="en-US" dirty="0"/>
              <a:t>Logistic Regression</a:t>
            </a:r>
          </a:p>
          <a:p>
            <a:pPr marL="285750" indent="-285750">
              <a:buFont typeface="Wingdings" panose="05000000000000000000" pitchFamily="2" charset="2"/>
              <a:buChar char="v"/>
            </a:pPr>
            <a:r>
              <a:rPr lang="en-US" dirty="0"/>
              <a:t>Naïve Bayes</a:t>
            </a:r>
          </a:p>
          <a:p>
            <a:pPr marL="285750" indent="-285750">
              <a:buFont typeface="Wingdings" panose="05000000000000000000" pitchFamily="2" charset="2"/>
              <a:buChar char="v"/>
            </a:pPr>
            <a:r>
              <a:rPr lang="en-US" dirty="0"/>
              <a:t>KNN Classifier</a:t>
            </a:r>
          </a:p>
          <a:p>
            <a:pPr marL="285750" indent="-285750">
              <a:buFont typeface="Wingdings" panose="05000000000000000000" pitchFamily="2" charset="2"/>
              <a:buChar char="v"/>
            </a:pPr>
            <a:r>
              <a:rPr lang="en-US" dirty="0"/>
              <a:t>SVM Classifier</a:t>
            </a:r>
          </a:p>
        </p:txBody>
      </p:sp>
    </p:spTree>
    <p:extLst>
      <p:ext uri="{BB962C8B-B14F-4D97-AF65-F5344CB8AC3E}">
        <p14:creationId xmlns:p14="http://schemas.microsoft.com/office/powerpoint/2010/main" val="347668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1D6DF-551D-923B-3A3C-AE84113FCB64}"/>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A9FC84D3-8392-4373-7E1C-392DC84E2870}"/>
              </a:ext>
            </a:extLst>
          </p:cNvPr>
          <p:cNvSpPr>
            <a:spLocks noGrp="1"/>
          </p:cNvSpPr>
          <p:nvPr>
            <p:ph type="title"/>
          </p:nvPr>
        </p:nvSpPr>
        <p:spPr>
          <a:xfrm>
            <a:off x="857416" y="186915"/>
            <a:ext cx="6681934" cy="470517"/>
          </a:xfrm>
        </p:spPr>
        <p:txBody>
          <a:bodyPr anchor="ctr">
            <a:normAutofit fontScale="90000"/>
          </a:bodyPr>
          <a:lstStyle/>
          <a:p>
            <a:r>
              <a:rPr lang="en-US" sz="2400" b="1" i="1" dirty="0">
                <a:solidFill>
                  <a:srgbClr val="FF0000"/>
                </a:solidFill>
              </a:rPr>
              <a:t>Step 3:	Classification Model for Outbreak Prediction:</a:t>
            </a:r>
            <a:endParaRPr lang="en-IN" sz="2400" b="1" i="1" dirty="0">
              <a:solidFill>
                <a:srgbClr val="FF0000"/>
              </a:solidFill>
            </a:endParaRPr>
          </a:p>
        </p:txBody>
      </p:sp>
      <p:sp>
        <p:nvSpPr>
          <p:cNvPr id="10" name="TextBox 9">
            <a:extLst>
              <a:ext uri="{FF2B5EF4-FFF2-40B4-BE49-F238E27FC236}">
                <a16:creationId xmlns:a16="http://schemas.microsoft.com/office/drawing/2014/main" id="{9470180F-86E7-8426-067D-6C63BA40DEBB}"/>
              </a:ext>
            </a:extLst>
          </p:cNvPr>
          <p:cNvSpPr txBox="1"/>
          <p:nvPr/>
        </p:nvSpPr>
        <p:spPr>
          <a:xfrm>
            <a:off x="947547" y="565091"/>
            <a:ext cx="10621488" cy="1754326"/>
          </a:xfrm>
          <a:prstGeom prst="rect">
            <a:avLst/>
          </a:prstGeom>
          <a:noFill/>
        </p:spPr>
        <p:txBody>
          <a:bodyPr wrap="square">
            <a:spAutoFit/>
          </a:bodyPr>
          <a:lstStyle/>
          <a:p>
            <a:pPr marL="285750" indent="-285750">
              <a:buFont typeface="Wingdings" panose="05000000000000000000" pitchFamily="2" charset="2"/>
              <a:buChar char="q"/>
            </a:pPr>
            <a:r>
              <a:rPr lang="en-US" b="1" dirty="0"/>
              <a:t>Model Evaluation</a:t>
            </a:r>
          </a:p>
          <a:p>
            <a:endParaRPr lang="en-US" b="1" dirty="0"/>
          </a:p>
          <a:p>
            <a:pPr marL="285750" indent="-285750">
              <a:buFont typeface="Wingdings" panose="05000000000000000000" pitchFamily="2" charset="2"/>
              <a:buChar char="v"/>
            </a:pPr>
            <a:r>
              <a:rPr lang="en-IN" b="0" i="0" dirty="0">
                <a:solidFill>
                  <a:srgbClr val="1F1F1F"/>
                </a:solidFill>
                <a:effectLst/>
                <a:latin typeface="Times New Roman" panose="02020603050405020304" pitchFamily="18" charset="0"/>
                <a:cs typeface="Times New Roman" panose="02020603050405020304" pitchFamily="18" charset="0"/>
              </a:rPr>
              <a:t>The classifiers are trained and evaluated the following performance metrics: Accuracy, Precision, F1-Measure, and Recall</a:t>
            </a:r>
          </a:p>
          <a:p>
            <a:pPr marL="285750" indent="-285750">
              <a:buFont typeface="Wingdings" panose="05000000000000000000" pitchFamily="2" charset="2"/>
              <a:buChar char="v"/>
            </a:pPr>
            <a:r>
              <a:rPr lang="en-IN" b="0" i="0" dirty="0">
                <a:solidFill>
                  <a:srgbClr val="1F1F1F"/>
                </a:solidFill>
                <a:effectLst/>
                <a:latin typeface="Times New Roman" panose="02020603050405020304" pitchFamily="18" charset="0"/>
                <a:cs typeface="Times New Roman" panose="02020603050405020304" pitchFamily="18" charset="0"/>
              </a:rPr>
              <a:t>First the Random Forest model is trained with existing data features and got unbalanced class results  as follows: </a:t>
            </a:r>
          </a:p>
        </p:txBody>
      </p:sp>
      <p:sp>
        <p:nvSpPr>
          <p:cNvPr id="3" name="TextBox 2">
            <a:extLst>
              <a:ext uri="{FF2B5EF4-FFF2-40B4-BE49-F238E27FC236}">
                <a16:creationId xmlns:a16="http://schemas.microsoft.com/office/drawing/2014/main" id="{2AB311A8-03F7-9FB0-8A75-FF6EE8BA9E6C}"/>
              </a:ext>
            </a:extLst>
          </p:cNvPr>
          <p:cNvSpPr txBox="1"/>
          <p:nvPr/>
        </p:nvSpPr>
        <p:spPr>
          <a:xfrm>
            <a:off x="1079280" y="4159869"/>
            <a:ext cx="10358021" cy="2585323"/>
          </a:xfrm>
          <a:prstGeom prst="rect">
            <a:avLst/>
          </a:prstGeom>
          <a:noFill/>
        </p:spPr>
        <p:txBody>
          <a:bodyPr wrap="square">
            <a:spAutoFit/>
          </a:bodyPr>
          <a:lstStyle/>
          <a:p>
            <a:pPr algn="just"/>
            <a:r>
              <a:rPr lang="en-US" b="1" dirty="0"/>
              <a:t>Observed Outcomes: </a:t>
            </a:r>
            <a:r>
              <a:rPr lang="en-US" dirty="0"/>
              <a:t>Class Imbalance</a:t>
            </a:r>
          </a:p>
          <a:p>
            <a:pPr marL="285750" indent="-285750" algn="just">
              <a:buFont typeface="Wingdings" panose="05000000000000000000" pitchFamily="2" charset="2"/>
              <a:buChar char="v"/>
            </a:pPr>
            <a:r>
              <a:rPr lang="en-US" dirty="0"/>
              <a:t>The presence of a </a:t>
            </a:r>
            <a:r>
              <a:rPr lang="en-US" b="1" dirty="0"/>
              <a:t>small number of samples for Class 0</a:t>
            </a:r>
            <a:r>
              <a:rPr lang="en-US" dirty="0"/>
              <a:t> (only 1) and </a:t>
            </a:r>
            <a:r>
              <a:rPr lang="en-US" b="1" dirty="0"/>
              <a:t>Class 1</a:t>
            </a:r>
            <a:r>
              <a:rPr lang="en-US" dirty="0"/>
              <a:t> (85 samples) compared to </a:t>
            </a:r>
            <a:r>
              <a:rPr lang="en-US" b="1" dirty="0"/>
              <a:t>Class 2</a:t>
            </a:r>
            <a:r>
              <a:rPr lang="en-US" dirty="0"/>
              <a:t> (1914 samples) could suggest that the dataset is </a:t>
            </a:r>
            <a:r>
              <a:rPr lang="en-US" b="1" dirty="0"/>
              <a:t>imbalanced</a:t>
            </a:r>
            <a:r>
              <a:rPr lang="en-US" dirty="0"/>
              <a:t>. </a:t>
            </a:r>
          </a:p>
          <a:p>
            <a:pPr algn="just"/>
            <a:endParaRPr lang="en-US" dirty="0"/>
          </a:p>
          <a:p>
            <a:pPr marL="285750" indent="-285750" algn="just">
              <a:buFont typeface="Wingdings" panose="05000000000000000000" pitchFamily="2" charset="2"/>
              <a:buChar char="v"/>
            </a:pPr>
            <a:r>
              <a:rPr lang="en-US" dirty="0"/>
              <a:t>While the model classifies the classes well, the small number of samples in the minority classes may not provide enough variance or complexity for the model to learn in a real-world scenario.</a:t>
            </a:r>
          </a:p>
          <a:p>
            <a:pPr algn="just"/>
            <a:endParaRPr lang="en-US" dirty="0"/>
          </a:p>
          <a:p>
            <a:pPr marL="285750" indent="-285750" algn="just">
              <a:buFont typeface="Wingdings" panose="05000000000000000000" pitchFamily="2" charset="2"/>
              <a:buChar char="v"/>
            </a:pPr>
            <a:r>
              <a:rPr lang="en-US" dirty="0"/>
              <a:t>Class imbalance can lead to bias, where the model could be favoring the majority class (Class 2) while performing very well on the minority classes due to their simple and small nature.</a:t>
            </a:r>
          </a:p>
        </p:txBody>
      </p:sp>
      <p:sp>
        <p:nvSpPr>
          <p:cNvPr id="6" name="TextBox 5">
            <a:extLst>
              <a:ext uri="{FF2B5EF4-FFF2-40B4-BE49-F238E27FC236}">
                <a16:creationId xmlns:a16="http://schemas.microsoft.com/office/drawing/2014/main" id="{4AA4F70F-4B87-92AB-A76C-B369D9A7FA04}"/>
              </a:ext>
            </a:extLst>
          </p:cNvPr>
          <p:cNvSpPr txBox="1"/>
          <p:nvPr/>
        </p:nvSpPr>
        <p:spPr>
          <a:xfrm>
            <a:off x="947547" y="2455817"/>
            <a:ext cx="3999460" cy="646331"/>
          </a:xfrm>
          <a:prstGeom prst="rect">
            <a:avLst/>
          </a:prstGeom>
          <a:noFill/>
        </p:spPr>
        <p:txBody>
          <a:bodyPr wrap="square">
            <a:spAutoFit/>
          </a:bodyPr>
          <a:lstStyle/>
          <a:p>
            <a:endParaRPr lang="fr-FR" b="0" i="0" dirty="0">
              <a:solidFill>
                <a:srgbClr val="1F1F1F"/>
              </a:solidFill>
              <a:effectLst/>
              <a:latin typeface="Times New Roman" panose="02020603050405020304" pitchFamily="18" charset="0"/>
              <a:cs typeface="Times New Roman" panose="02020603050405020304" pitchFamily="18" charset="0"/>
            </a:endParaRPr>
          </a:p>
          <a:p>
            <a:r>
              <a:rPr lang="fr-FR" b="0" i="0" dirty="0">
                <a:solidFill>
                  <a:srgbClr val="1F1F1F"/>
                </a:solidFill>
                <a:effectLst/>
                <a:latin typeface="Times New Roman" panose="02020603050405020304" pitchFamily="18" charset="0"/>
                <a:cs typeface="Times New Roman" panose="02020603050405020304" pitchFamily="18" charset="0"/>
              </a:rPr>
              <a:t>ROC-AUC Score: 1.0000 </a:t>
            </a:r>
          </a:p>
        </p:txBody>
      </p:sp>
      <p:graphicFrame>
        <p:nvGraphicFramePr>
          <p:cNvPr id="9" name="Table 8">
            <a:extLst>
              <a:ext uri="{FF2B5EF4-FFF2-40B4-BE49-F238E27FC236}">
                <a16:creationId xmlns:a16="http://schemas.microsoft.com/office/drawing/2014/main" id="{DFBC9F1D-99E6-CC03-1EFF-8FF30112B2A8}"/>
              </a:ext>
            </a:extLst>
          </p:cNvPr>
          <p:cNvGraphicFramePr>
            <a:graphicFrameLocks noGrp="1"/>
          </p:cNvGraphicFramePr>
          <p:nvPr>
            <p:extLst>
              <p:ext uri="{D42A27DB-BD31-4B8C-83A1-F6EECF244321}">
                <p14:modId xmlns:p14="http://schemas.microsoft.com/office/powerpoint/2010/main" val="3804941569"/>
              </p:ext>
            </p:extLst>
          </p:nvPr>
        </p:nvGraphicFramePr>
        <p:xfrm>
          <a:off x="5745997" y="2687320"/>
          <a:ext cx="4172629" cy="1483360"/>
        </p:xfrm>
        <a:graphic>
          <a:graphicData uri="http://schemas.openxmlformats.org/drawingml/2006/table">
            <a:tbl>
              <a:tblPr firstRow="1" bandRow="1">
                <a:tableStyleId>{5C22544A-7EE6-4342-B048-85BDC9FD1C3A}</a:tableStyleId>
              </a:tblPr>
              <a:tblGrid>
                <a:gridCol w="1087232">
                  <a:extLst>
                    <a:ext uri="{9D8B030D-6E8A-4147-A177-3AD203B41FA5}">
                      <a16:colId xmlns:a16="http://schemas.microsoft.com/office/drawing/2014/main" val="27771658"/>
                    </a:ext>
                  </a:extLst>
                </a:gridCol>
                <a:gridCol w="1076733">
                  <a:extLst>
                    <a:ext uri="{9D8B030D-6E8A-4147-A177-3AD203B41FA5}">
                      <a16:colId xmlns:a16="http://schemas.microsoft.com/office/drawing/2014/main" val="2223623526"/>
                    </a:ext>
                  </a:extLst>
                </a:gridCol>
                <a:gridCol w="1097440">
                  <a:extLst>
                    <a:ext uri="{9D8B030D-6E8A-4147-A177-3AD203B41FA5}">
                      <a16:colId xmlns:a16="http://schemas.microsoft.com/office/drawing/2014/main" val="700043280"/>
                    </a:ext>
                  </a:extLst>
                </a:gridCol>
                <a:gridCol w="911224">
                  <a:extLst>
                    <a:ext uri="{9D8B030D-6E8A-4147-A177-3AD203B41FA5}">
                      <a16:colId xmlns:a16="http://schemas.microsoft.com/office/drawing/2014/main" val="3718925849"/>
                    </a:ext>
                  </a:extLst>
                </a:gridCol>
              </a:tblGrid>
              <a:tr h="370840">
                <a:tc>
                  <a:txBody>
                    <a:bodyPr/>
                    <a:lstStyle/>
                    <a:p>
                      <a:endParaRPr lang="en-IN" dirty="0"/>
                    </a:p>
                  </a:txBody>
                  <a:tcPr/>
                </a:tc>
                <a:tc>
                  <a:txBody>
                    <a:bodyPr/>
                    <a:lstStyle/>
                    <a:p>
                      <a:pPr algn="ctr"/>
                      <a:r>
                        <a:rPr lang="en-IN" dirty="0"/>
                        <a:t>Class 0</a:t>
                      </a:r>
                    </a:p>
                  </a:txBody>
                  <a:tcPr/>
                </a:tc>
                <a:tc>
                  <a:txBody>
                    <a:bodyPr/>
                    <a:lstStyle/>
                    <a:p>
                      <a:pPr algn="ctr"/>
                      <a:r>
                        <a:rPr lang="en-IN" dirty="0"/>
                        <a:t>Class 1</a:t>
                      </a:r>
                    </a:p>
                  </a:txBody>
                  <a:tcPr/>
                </a:tc>
                <a:tc>
                  <a:txBody>
                    <a:bodyPr/>
                    <a:lstStyle/>
                    <a:p>
                      <a:pPr algn="ctr"/>
                      <a:r>
                        <a:rPr lang="en-IN" dirty="0"/>
                        <a:t>Class 2</a:t>
                      </a:r>
                    </a:p>
                  </a:txBody>
                  <a:tcPr/>
                </a:tc>
                <a:extLst>
                  <a:ext uri="{0D108BD9-81ED-4DB2-BD59-A6C34878D82A}">
                    <a16:rowId xmlns:a16="http://schemas.microsoft.com/office/drawing/2014/main" val="1278098823"/>
                  </a:ext>
                </a:extLst>
              </a:tr>
              <a:tr h="370840">
                <a:tc>
                  <a:txBody>
                    <a:bodyPr/>
                    <a:lstStyle/>
                    <a:p>
                      <a:r>
                        <a:rPr lang="en-IN" dirty="0"/>
                        <a:t>Class 0</a:t>
                      </a:r>
                    </a:p>
                  </a:txBody>
                  <a:tcPr/>
                </a:tc>
                <a:tc>
                  <a:txBody>
                    <a:bodyPr/>
                    <a:lstStyle/>
                    <a:p>
                      <a:pPr algn="ctr"/>
                      <a:r>
                        <a:rPr lang="en-IN" dirty="0"/>
                        <a:t>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681944156"/>
                  </a:ext>
                </a:extLst>
              </a:tr>
              <a:tr h="370840">
                <a:tc>
                  <a:txBody>
                    <a:bodyPr/>
                    <a:lstStyle/>
                    <a:p>
                      <a:r>
                        <a:rPr lang="en-IN" dirty="0"/>
                        <a:t>Class 1</a:t>
                      </a:r>
                    </a:p>
                  </a:txBody>
                  <a:tcPr/>
                </a:tc>
                <a:tc>
                  <a:txBody>
                    <a:bodyPr/>
                    <a:lstStyle/>
                    <a:p>
                      <a:pPr algn="ctr"/>
                      <a:r>
                        <a:rPr lang="en-IN" dirty="0"/>
                        <a:t>0</a:t>
                      </a:r>
                    </a:p>
                  </a:txBody>
                  <a:tcPr/>
                </a:tc>
                <a:tc>
                  <a:txBody>
                    <a:bodyPr/>
                    <a:lstStyle/>
                    <a:p>
                      <a:pPr algn="ctr"/>
                      <a:r>
                        <a:rPr lang="en-IN" dirty="0"/>
                        <a:t>85</a:t>
                      </a:r>
                    </a:p>
                  </a:txBody>
                  <a:tcPr/>
                </a:tc>
                <a:tc>
                  <a:txBody>
                    <a:bodyPr/>
                    <a:lstStyle/>
                    <a:p>
                      <a:pPr algn="ctr"/>
                      <a:r>
                        <a:rPr lang="en-IN" dirty="0"/>
                        <a:t>0</a:t>
                      </a:r>
                    </a:p>
                  </a:txBody>
                  <a:tcPr/>
                </a:tc>
                <a:extLst>
                  <a:ext uri="{0D108BD9-81ED-4DB2-BD59-A6C34878D82A}">
                    <a16:rowId xmlns:a16="http://schemas.microsoft.com/office/drawing/2014/main" val="3925464306"/>
                  </a:ext>
                </a:extLst>
              </a:tr>
              <a:tr h="370840">
                <a:tc>
                  <a:txBody>
                    <a:bodyPr/>
                    <a:lstStyle/>
                    <a:p>
                      <a:r>
                        <a:rPr lang="en-IN" dirty="0"/>
                        <a:t>Class 2</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1914</a:t>
                      </a:r>
                    </a:p>
                  </a:txBody>
                  <a:tcPr/>
                </a:tc>
                <a:extLst>
                  <a:ext uri="{0D108BD9-81ED-4DB2-BD59-A6C34878D82A}">
                    <a16:rowId xmlns:a16="http://schemas.microsoft.com/office/drawing/2014/main" val="1996331918"/>
                  </a:ext>
                </a:extLst>
              </a:tr>
            </a:tbl>
          </a:graphicData>
        </a:graphic>
      </p:graphicFrame>
      <p:sp>
        <p:nvSpPr>
          <p:cNvPr id="11" name="TextBox 10">
            <a:extLst>
              <a:ext uri="{FF2B5EF4-FFF2-40B4-BE49-F238E27FC236}">
                <a16:creationId xmlns:a16="http://schemas.microsoft.com/office/drawing/2014/main" id="{1805F2F8-DD51-6DEF-56FB-904E1C413163}"/>
              </a:ext>
            </a:extLst>
          </p:cNvPr>
          <p:cNvSpPr txBox="1"/>
          <p:nvPr/>
        </p:nvSpPr>
        <p:spPr>
          <a:xfrm>
            <a:off x="6894990" y="2281962"/>
            <a:ext cx="2419906"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Confusion Matrix</a:t>
            </a:r>
          </a:p>
        </p:txBody>
      </p:sp>
    </p:spTree>
    <p:extLst>
      <p:ext uri="{BB962C8B-B14F-4D97-AF65-F5344CB8AC3E}">
        <p14:creationId xmlns:p14="http://schemas.microsoft.com/office/powerpoint/2010/main" val="2078777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B82A0-264A-FD50-9DF4-B5402ED9F7C6}"/>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31BD54BB-6AC9-F065-B509-D0A12A0BDCF3}"/>
              </a:ext>
            </a:extLst>
          </p:cNvPr>
          <p:cNvSpPr>
            <a:spLocks noGrp="1"/>
          </p:cNvSpPr>
          <p:nvPr>
            <p:ph type="title"/>
          </p:nvPr>
        </p:nvSpPr>
        <p:spPr>
          <a:xfrm>
            <a:off x="787150" y="93646"/>
            <a:ext cx="6681934" cy="470517"/>
          </a:xfrm>
        </p:spPr>
        <p:txBody>
          <a:bodyPr anchor="ctr">
            <a:normAutofit fontScale="90000"/>
          </a:bodyPr>
          <a:lstStyle/>
          <a:p>
            <a:r>
              <a:rPr lang="en-US" sz="2400" b="1" i="1" dirty="0">
                <a:solidFill>
                  <a:srgbClr val="FF0000"/>
                </a:solidFill>
                <a:latin typeface="Times New Roman" panose="02020603050405020304" pitchFamily="18" charset="0"/>
                <a:cs typeface="Times New Roman" panose="02020603050405020304" pitchFamily="18" charset="0"/>
              </a:rPr>
              <a:t>Step 3:	Classification Model for Outbreak Prediction:</a:t>
            </a:r>
            <a:endParaRPr lang="en-IN" sz="2400" b="1" i="1" dirty="0">
              <a:solidFill>
                <a:srgbClr val="FF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3780863-DA47-8C64-A047-58938906B1C9}"/>
              </a:ext>
            </a:extLst>
          </p:cNvPr>
          <p:cNvSpPr txBox="1"/>
          <p:nvPr/>
        </p:nvSpPr>
        <p:spPr>
          <a:xfrm>
            <a:off x="947546" y="538457"/>
            <a:ext cx="10621488" cy="1200329"/>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Apply SMOTE technique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with </a:t>
            </a:r>
            <a:r>
              <a:rPr lang="en-US" b="1" dirty="0">
                <a:latin typeface="Times New Roman" panose="02020603050405020304" pitchFamily="18" charset="0"/>
                <a:cs typeface="Times New Roman" panose="02020603050405020304" pitchFamily="18" charset="0"/>
              </a:rPr>
              <a:t>Random Forest Classifier)</a:t>
            </a:r>
          </a:p>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SMOTE (Synthetic Minority Over-sampling Technique)</a:t>
            </a:r>
            <a:r>
              <a:rPr lang="en-US" dirty="0">
                <a:latin typeface="Times New Roman" panose="02020603050405020304" pitchFamily="18" charset="0"/>
                <a:cs typeface="Times New Roman" panose="02020603050405020304" pitchFamily="18" charset="0"/>
              </a:rPr>
              <a:t> is a popular technique used to address the issue of </a:t>
            </a:r>
            <a:r>
              <a:rPr lang="en-US" b="1" dirty="0">
                <a:latin typeface="Times New Roman" panose="02020603050405020304" pitchFamily="18" charset="0"/>
                <a:cs typeface="Times New Roman" panose="02020603050405020304" pitchFamily="18" charset="0"/>
              </a:rPr>
              <a:t>class imbalance</a:t>
            </a:r>
            <a:r>
              <a:rPr lang="en-US" dirty="0">
                <a:latin typeface="Times New Roman" panose="02020603050405020304" pitchFamily="18" charset="0"/>
                <a:cs typeface="Times New Roman" panose="02020603050405020304" pitchFamily="18" charset="0"/>
              </a:rPr>
              <a:t> by generating synthetic samples for the minority class. </a:t>
            </a:r>
            <a:endParaRPr lang="en-US" b="1" dirty="0">
              <a:latin typeface="Times New Roman" panose="02020603050405020304" pitchFamily="18" charset="0"/>
              <a:cs typeface="Times New Roman" panose="02020603050405020304" pitchFamily="18" charset="0"/>
            </a:endParaRPr>
          </a:p>
          <a:p>
            <a:endParaRPr lang="en-US" b="1" dirty="0"/>
          </a:p>
        </p:txBody>
      </p:sp>
      <p:sp>
        <p:nvSpPr>
          <p:cNvPr id="3" name="TextBox 2">
            <a:extLst>
              <a:ext uri="{FF2B5EF4-FFF2-40B4-BE49-F238E27FC236}">
                <a16:creationId xmlns:a16="http://schemas.microsoft.com/office/drawing/2014/main" id="{C60096DB-3CAF-6CD0-5B1B-8CE63345EE61}"/>
              </a:ext>
            </a:extLst>
          </p:cNvPr>
          <p:cNvSpPr txBox="1"/>
          <p:nvPr/>
        </p:nvSpPr>
        <p:spPr>
          <a:xfrm>
            <a:off x="5288477" y="1598101"/>
            <a:ext cx="6440953" cy="369331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Observed Outcomes:</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0: True Positives: 1881, False Positives: 0, False Negatives: 0, True Negatives: 3792 </a:t>
            </a:r>
          </a:p>
          <a:p>
            <a:pPr algn="just"/>
            <a:r>
              <a:rPr lang="en-US" b="0" i="0" dirty="0">
                <a:solidFill>
                  <a:srgbClr val="1F1F1F"/>
                </a:solidFill>
                <a:effectLst/>
                <a:latin typeface="Times New Roman" panose="02020603050405020304" pitchFamily="18" charset="0"/>
                <a:cs typeface="Times New Roman" panose="02020603050405020304" pitchFamily="18" charset="0"/>
              </a:rPr>
              <a:t>Precision: 1.0000 Recall: 1.0000 F1-Score: 1.0000</a:t>
            </a:r>
          </a:p>
          <a:p>
            <a:pPr algn="just"/>
            <a:endParaRPr lang="en-US" dirty="0">
              <a:solidFill>
                <a:srgbClr val="1F1F1F"/>
              </a:solidFill>
              <a:latin typeface="Times New Roman" panose="02020603050405020304" pitchFamily="18" charset="0"/>
              <a:cs typeface="Times New Roman" panose="02020603050405020304" pitchFamily="18" charset="0"/>
            </a:endParaRPr>
          </a:p>
          <a:p>
            <a:pPr algn="just"/>
            <a:r>
              <a:rPr lang="en-US" b="0" i="0" dirty="0">
                <a:solidFill>
                  <a:srgbClr val="1F1F1F"/>
                </a:solidFill>
                <a:effectLst/>
                <a:latin typeface="Times New Roman" panose="02020603050405020304" pitchFamily="18" charset="0"/>
                <a:cs typeface="Times New Roman" panose="02020603050405020304" pitchFamily="18" charset="0"/>
              </a:rPr>
              <a:t>Class 1: True Positives: 1885, False Positives: 0, False Negatives: 0,  True Negatives: 3788</a:t>
            </a:r>
          </a:p>
          <a:p>
            <a:pPr algn="just"/>
            <a:r>
              <a:rPr lang="en-US" b="0" i="0" dirty="0">
                <a:solidFill>
                  <a:srgbClr val="1F1F1F"/>
                </a:solidFill>
                <a:effectLst/>
                <a:latin typeface="Times New Roman" panose="02020603050405020304" pitchFamily="18" charset="0"/>
                <a:cs typeface="Times New Roman" panose="02020603050405020304" pitchFamily="18" charset="0"/>
              </a:rPr>
              <a:t> Precision: 1.0000 Recall: 1.0000 F1-Score: 1.0000</a:t>
            </a:r>
          </a:p>
          <a:p>
            <a:pPr algn="just"/>
            <a:endParaRPr lang="en-US" dirty="0">
              <a:solidFill>
                <a:srgbClr val="1F1F1F"/>
              </a:solidFill>
              <a:latin typeface="Times New Roman" panose="02020603050405020304" pitchFamily="18" charset="0"/>
              <a:cs typeface="Times New Roman" panose="02020603050405020304" pitchFamily="18" charset="0"/>
            </a:endParaRPr>
          </a:p>
          <a:p>
            <a:pPr algn="just"/>
            <a:r>
              <a:rPr lang="en-US" b="0" i="0" dirty="0">
                <a:solidFill>
                  <a:srgbClr val="1F1F1F"/>
                </a:solidFill>
                <a:effectLst/>
                <a:latin typeface="Times New Roman" panose="02020603050405020304" pitchFamily="18" charset="0"/>
                <a:cs typeface="Times New Roman" panose="02020603050405020304" pitchFamily="18" charset="0"/>
              </a:rPr>
              <a:t>Class 1: True Positives: 1907, False Positives: 0, False Negatives: 0, True Negatives: 3766 </a:t>
            </a:r>
          </a:p>
          <a:p>
            <a:pPr algn="just"/>
            <a:r>
              <a:rPr lang="en-US" b="0" i="0" dirty="0">
                <a:solidFill>
                  <a:srgbClr val="1F1F1F"/>
                </a:solidFill>
                <a:effectLst/>
                <a:latin typeface="Times New Roman" panose="02020603050405020304" pitchFamily="18" charset="0"/>
                <a:cs typeface="Times New Roman" panose="02020603050405020304" pitchFamily="18" charset="0"/>
              </a:rPr>
              <a:t>Precision: 1.0000 Recall: 1.0000 F1-Score: 1.0000</a:t>
            </a:r>
          </a:p>
          <a:p>
            <a:pPr algn="just"/>
            <a:endParaRPr lang="en-US" dirty="0"/>
          </a:p>
        </p:txBody>
      </p:sp>
      <p:sp>
        <p:nvSpPr>
          <p:cNvPr id="6" name="TextBox 5">
            <a:extLst>
              <a:ext uri="{FF2B5EF4-FFF2-40B4-BE49-F238E27FC236}">
                <a16:creationId xmlns:a16="http://schemas.microsoft.com/office/drawing/2014/main" id="{A4BA7BED-A834-8384-D0CA-1BABF85E7DEF}"/>
              </a:ext>
            </a:extLst>
          </p:cNvPr>
          <p:cNvSpPr txBox="1"/>
          <p:nvPr/>
        </p:nvSpPr>
        <p:spPr>
          <a:xfrm>
            <a:off x="947546" y="2253548"/>
            <a:ext cx="2891902"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ROC-AUC Score: 1.0000 </a:t>
            </a:r>
          </a:p>
        </p:txBody>
      </p:sp>
      <p:graphicFrame>
        <p:nvGraphicFramePr>
          <p:cNvPr id="9" name="Table 8">
            <a:extLst>
              <a:ext uri="{FF2B5EF4-FFF2-40B4-BE49-F238E27FC236}">
                <a16:creationId xmlns:a16="http://schemas.microsoft.com/office/drawing/2014/main" id="{91E81389-BC64-FF6B-5288-E8167F04EBA7}"/>
              </a:ext>
            </a:extLst>
          </p:cNvPr>
          <p:cNvGraphicFramePr>
            <a:graphicFrameLocks noGrp="1"/>
          </p:cNvGraphicFramePr>
          <p:nvPr>
            <p:extLst>
              <p:ext uri="{D42A27DB-BD31-4B8C-83A1-F6EECF244321}">
                <p14:modId xmlns:p14="http://schemas.microsoft.com/office/powerpoint/2010/main" val="1948704526"/>
              </p:ext>
            </p:extLst>
          </p:nvPr>
        </p:nvGraphicFramePr>
        <p:xfrm>
          <a:off x="863218" y="3042185"/>
          <a:ext cx="4172629" cy="1483360"/>
        </p:xfrm>
        <a:graphic>
          <a:graphicData uri="http://schemas.openxmlformats.org/drawingml/2006/table">
            <a:tbl>
              <a:tblPr firstRow="1" bandRow="1">
                <a:tableStyleId>{5C22544A-7EE6-4342-B048-85BDC9FD1C3A}</a:tableStyleId>
              </a:tblPr>
              <a:tblGrid>
                <a:gridCol w="1087232">
                  <a:extLst>
                    <a:ext uri="{9D8B030D-6E8A-4147-A177-3AD203B41FA5}">
                      <a16:colId xmlns:a16="http://schemas.microsoft.com/office/drawing/2014/main" val="27771658"/>
                    </a:ext>
                  </a:extLst>
                </a:gridCol>
                <a:gridCol w="1076733">
                  <a:extLst>
                    <a:ext uri="{9D8B030D-6E8A-4147-A177-3AD203B41FA5}">
                      <a16:colId xmlns:a16="http://schemas.microsoft.com/office/drawing/2014/main" val="2223623526"/>
                    </a:ext>
                  </a:extLst>
                </a:gridCol>
                <a:gridCol w="1097440">
                  <a:extLst>
                    <a:ext uri="{9D8B030D-6E8A-4147-A177-3AD203B41FA5}">
                      <a16:colId xmlns:a16="http://schemas.microsoft.com/office/drawing/2014/main" val="700043280"/>
                    </a:ext>
                  </a:extLst>
                </a:gridCol>
                <a:gridCol w="911224">
                  <a:extLst>
                    <a:ext uri="{9D8B030D-6E8A-4147-A177-3AD203B41FA5}">
                      <a16:colId xmlns:a16="http://schemas.microsoft.com/office/drawing/2014/main" val="3718925849"/>
                    </a:ext>
                  </a:extLst>
                </a:gridCol>
              </a:tblGrid>
              <a:tr h="370840">
                <a:tc>
                  <a:txBody>
                    <a:bodyPr/>
                    <a:lstStyle/>
                    <a:p>
                      <a:endParaRPr lang="en-IN" dirty="0"/>
                    </a:p>
                  </a:txBody>
                  <a:tcPr/>
                </a:tc>
                <a:tc>
                  <a:txBody>
                    <a:bodyPr/>
                    <a:lstStyle/>
                    <a:p>
                      <a:pPr algn="ctr"/>
                      <a:r>
                        <a:rPr lang="en-IN" dirty="0"/>
                        <a:t>Class 0</a:t>
                      </a:r>
                    </a:p>
                  </a:txBody>
                  <a:tcPr/>
                </a:tc>
                <a:tc>
                  <a:txBody>
                    <a:bodyPr/>
                    <a:lstStyle/>
                    <a:p>
                      <a:pPr algn="ctr"/>
                      <a:r>
                        <a:rPr lang="en-IN" dirty="0"/>
                        <a:t>Class 1</a:t>
                      </a:r>
                    </a:p>
                  </a:txBody>
                  <a:tcPr/>
                </a:tc>
                <a:tc>
                  <a:txBody>
                    <a:bodyPr/>
                    <a:lstStyle/>
                    <a:p>
                      <a:pPr algn="ctr"/>
                      <a:r>
                        <a:rPr lang="en-IN" dirty="0"/>
                        <a:t>Class 2</a:t>
                      </a:r>
                    </a:p>
                  </a:txBody>
                  <a:tcPr/>
                </a:tc>
                <a:extLst>
                  <a:ext uri="{0D108BD9-81ED-4DB2-BD59-A6C34878D82A}">
                    <a16:rowId xmlns:a16="http://schemas.microsoft.com/office/drawing/2014/main" val="1278098823"/>
                  </a:ext>
                </a:extLst>
              </a:tr>
              <a:tr h="370840">
                <a:tc>
                  <a:txBody>
                    <a:bodyPr/>
                    <a:lstStyle/>
                    <a:p>
                      <a:r>
                        <a:rPr lang="en-IN" dirty="0"/>
                        <a:t>Class 0</a:t>
                      </a:r>
                    </a:p>
                  </a:txBody>
                  <a:tcPr/>
                </a:tc>
                <a:tc>
                  <a:txBody>
                    <a:bodyPr/>
                    <a:lstStyle/>
                    <a:p>
                      <a:pPr algn="ctr"/>
                      <a:r>
                        <a:rPr lang="en-IN" dirty="0"/>
                        <a:t>1881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681944156"/>
                  </a:ext>
                </a:extLst>
              </a:tr>
              <a:tr h="370840">
                <a:tc>
                  <a:txBody>
                    <a:bodyPr/>
                    <a:lstStyle/>
                    <a:p>
                      <a:r>
                        <a:rPr lang="en-IN" dirty="0"/>
                        <a:t>Class 1</a:t>
                      </a:r>
                    </a:p>
                  </a:txBody>
                  <a:tcPr/>
                </a:tc>
                <a:tc>
                  <a:txBody>
                    <a:bodyPr/>
                    <a:lstStyle/>
                    <a:p>
                      <a:pPr algn="ctr"/>
                      <a:r>
                        <a:rPr lang="en-IN" dirty="0"/>
                        <a:t>0</a:t>
                      </a:r>
                    </a:p>
                  </a:txBody>
                  <a:tcPr/>
                </a:tc>
                <a:tc>
                  <a:txBody>
                    <a:bodyPr/>
                    <a:lstStyle/>
                    <a:p>
                      <a:pPr algn="ctr"/>
                      <a:r>
                        <a:rPr lang="en-IN" dirty="0"/>
                        <a:t>1885</a:t>
                      </a:r>
                    </a:p>
                  </a:txBody>
                  <a:tcPr/>
                </a:tc>
                <a:tc>
                  <a:txBody>
                    <a:bodyPr/>
                    <a:lstStyle/>
                    <a:p>
                      <a:pPr algn="ctr"/>
                      <a:r>
                        <a:rPr lang="en-IN" dirty="0"/>
                        <a:t>0</a:t>
                      </a:r>
                    </a:p>
                  </a:txBody>
                  <a:tcPr/>
                </a:tc>
                <a:extLst>
                  <a:ext uri="{0D108BD9-81ED-4DB2-BD59-A6C34878D82A}">
                    <a16:rowId xmlns:a16="http://schemas.microsoft.com/office/drawing/2014/main" val="3925464306"/>
                  </a:ext>
                </a:extLst>
              </a:tr>
              <a:tr h="370840">
                <a:tc>
                  <a:txBody>
                    <a:bodyPr/>
                    <a:lstStyle/>
                    <a:p>
                      <a:r>
                        <a:rPr lang="en-IN" dirty="0"/>
                        <a:t>Class 2</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1907</a:t>
                      </a:r>
                    </a:p>
                  </a:txBody>
                  <a:tcPr/>
                </a:tc>
                <a:extLst>
                  <a:ext uri="{0D108BD9-81ED-4DB2-BD59-A6C34878D82A}">
                    <a16:rowId xmlns:a16="http://schemas.microsoft.com/office/drawing/2014/main" val="1996331918"/>
                  </a:ext>
                </a:extLst>
              </a:tr>
            </a:tbl>
          </a:graphicData>
        </a:graphic>
      </p:graphicFrame>
      <p:sp>
        <p:nvSpPr>
          <p:cNvPr id="11" name="TextBox 10">
            <a:extLst>
              <a:ext uri="{FF2B5EF4-FFF2-40B4-BE49-F238E27FC236}">
                <a16:creationId xmlns:a16="http://schemas.microsoft.com/office/drawing/2014/main" id="{7BC426A3-C022-9DE7-C13C-3D70CB084647}"/>
              </a:ext>
            </a:extLst>
          </p:cNvPr>
          <p:cNvSpPr txBox="1"/>
          <p:nvPr/>
        </p:nvSpPr>
        <p:spPr>
          <a:xfrm>
            <a:off x="1183544" y="2612019"/>
            <a:ext cx="2419906"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Confusion Matrix</a:t>
            </a:r>
          </a:p>
        </p:txBody>
      </p:sp>
      <p:sp>
        <p:nvSpPr>
          <p:cNvPr id="20" name="TextBox 19">
            <a:extLst>
              <a:ext uri="{FF2B5EF4-FFF2-40B4-BE49-F238E27FC236}">
                <a16:creationId xmlns:a16="http://schemas.microsoft.com/office/drawing/2014/main" id="{2649724C-C8A2-B3F8-379A-CA14A26AE2CB}"/>
              </a:ext>
            </a:extLst>
          </p:cNvPr>
          <p:cNvSpPr txBox="1"/>
          <p:nvPr/>
        </p:nvSpPr>
        <p:spPr>
          <a:xfrm>
            <a:off x="1041502" y="5498569"/>
            <a:ext cx="9862697" cy="64633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In conclusion</a:t>
            </a:r>
            <a:r>
              <a:rPr lang="en-US" dirty="0">
                <a:latin typeface="Times New Roman" panose="02020603050405020304" pitchFamily="18" charset="0"/>
                <a:cs typeface="Times New Roman" panose="02020603050405020304" pitchFamily="18" charset="0"/>
              </a:rPr>
              <a:t>, the application of SMOTE in this case has significantly improved the model's performance by balancing the class distribution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88EE2D-6DBB-23E4-4115-0F7A19877624}"/>
              </a:ext>
            </a:extLst>
          </p:cNvPr>
          <p:cNvSpPr txBox="1"/>
          <p:nvPr/>
        </p:nvSpPr>
        <p:spPr>
          <a:xfrm>
            <a:off x="904992" y="1612224"/>
            <a:ext cx="4383485"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Over all Classification </a:t>
            </a:r>
            <a:r>
              <a:rPr lang="fr-FR" b="0" i="0" dirty="0" err="1">
                <a:solidFill>
                  <a:srgbClr val="1F1F1F"/>
                </a:solidFill>
                <a:effectLst/>
                <a:latin typeface="Times New Roman" panose="02020603050405020304" pitchFamily="18" charset="0"/>
                <a:cs typeface="Times New Roman" panose="02020603050405020304" pitchFamily="18" charset="0"/>
              </a:rPr>
              <a:t>Accuracy</a:t>
            </a:r>
            <a:r>
              <a:rPr lang="fr-FR" b="0" i="0" dirty="0">
                <a:solidFill>
                  <a:srgbClr val="1F1F1F"/>
                </a:solidFill>
                <a:effectLst/>
                <a:latin typeface="Times New Roman" panose="02020603050405020304" pitchFamily="18" charset="0"/>
                <a:cs typeface="Times New Roman" panose="02020603050405020304" pitchFamily="18" charset="0"/>
              </a:rPr>
              <a:t> = 100 %</a:t>
            </a:r>
          </a:p>
        </p:txBody>
      </p:sp>
    </p:spTree>
    <p:extLst>
      <p:ext uri="{BB962C8B-B14F-4D97-AF65-F5344CB8AC3E}">
        <p14:creationId xmlns:p14="http://schemas.microsoft.com/office/powerpoint/2010/main" val="281958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584E-40B9-3EB1-672C-8D55FDD84F10}"/>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9EF5A583-8FD3-444B-EF2B-852DEC073B78}"/>
              </a:ext>
            </a:extLst>
          </p:cNvPr>
          <p:cNvSpPr>
            <a:spLocks noGrp="1"/>
          </p:cNvSpPr>
          <p:nvPr>
            <p:ph type="title"/>
          </p:nvPr>
        </p:nvSpPr>
        <p:spPr>
          <a:xfrm>
            <a:off x="787150" y="93646"/>
            <a:ext cx="6681934" cy="470517"/>
          </a:xfrm>
        </p:spPr>
        <p:txBody>
          <a:bodyPr anchor="ctr">
            <a:normAutofit fontScale="90000"/>
          </a:bodyPr>
          <a:lstStyle/>
          <a:p>
            <a:r>
              <a:rPr lang="en-US" sz="2400" b="1" i="1" dirty="0">
                <a:solidFill>
                  <a:srgbClr val="FF0000"/>
                </a:solidFill>
              </a:rPr>
              <a:t>Step 3:	Classification Model for Outbreak Prediction:</a:t>
            </a:r>
            <a:endParaRPr lang="en-IN" sz="2400" b="1" i="1" dirty="0">
              <a:solidFill>
                <a:srgbClr val="FF0000"/>
              </a:solidFill>
            </a:endParaRPr>
          </a:p>
        </p:txBody>
      </p:sp>
      <p:sp>
        <p:nvSpPr>
          <p:cNvPr id="10" name="TextBox 9">
            <a:extLst>
              <a:ext uri="{FF2B5EF4-FFF2-40B4-BE49-F238E27FC236}">
                <a16:creationId xmlns:a16="http://schemas.microsoft.com/office/drawing/2014/main" id="{594AAA9B-A8DD-AA2B-EB70-3E0498080F4D}"/>
              </a:ext>
            </a:extLst>
          </p:cNvPr>
          <p:cNvSpPr txBox="1"/>
          <p:nvPr/>
        </p:nvSpPr>
        <p:spPr>
          <a:xfrm>
            <a:off x="947546" y="538457"/>
            <a:ext cx="10621488" cy="369332"/>
          </a:xfrm>
          <a:prstGeom prst="rect">
            <a:avLst/>
          </a:prstGeom>
          <a:noFill/>
        </p:spPr>
        <p:txBody>
          <a:bodyPr wrap="square">
            <a:spAutoFit/>
          </a:bodyPr>
          <a:lstStyle/>
          <a:p>
            <a:pPr marL="285750" indent="-285750">
              <a:buFont typeface="Wingdings" panose="05000000000000000000" pitchFamily="2" charset="2"/>
              <a:buChar char="q"/>
            </a:pPr>
            <a:r>
              <a:rPr lang="en-US" b="1" dirty="0"/>
              <a:t>MLP Classifier</a:t>
            </a:r>
          </a:p>
        </p:txBody>
      </p:sp>
      <p:sp>
        <p:nvSpPr>
          <p:cNvPr id="3" name="TextBox 2">
            <a:extLst>
              <a:ext uri="{FF2B5EF4-FFF2-40B4-BE49-F238E27FC236}">
                <a16:creationId xmlns:a16="http://schemas.microsoft.com/office/drawing/2014/main" id="{5A3F8D4C-C09A-C9B7-BF83-F93E32C3A2EA}"/>
              </a:ext>
            </a:extLst>
          </p:cNvPr>
          <p:cNvSpPr txBox="1"/>
          <p:nvPr/>
        </p:nvSpPr>
        <p:spPr>
          <a:xfrm>
            <a:off x="5648736" y="2022715"/>
            <a:ext cx="5879632" cy="1200329"/>
          </a:xfrm>
          <a:prstGeom prst="rect">
            <a:avLst/>
          </a:prstGeom>
          <a:noFill/>
        </p:spPr>
        <p:txBody>
          <a:bodyPr wrap="square">
            <a:spAutoFit/>
          </a:bodyPr>
          <a:lstStyle/>
          <a:p>
            <a:pPr algn="just"/>
            <a:r>
              <a:rPr lang="en-US" b="1" dirty="0"/>
              <a:t>Observed Outcomes:</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0 - Precision: 0.9989, Recall: 1.0000, F1-score: 0.9995 </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1 - Precision: 0.9937, Recall: 1.0000, F1-score: 0.9968 </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2 - Precision: 1.0000, Recall: 0.9927, F1-score: 0.9963</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2E9CD46-E606-BF5F-6A47-101D407367C3}"/>
              </a:ext>
            </a:extLst>
          </p:cNvPr>
          <p:cNvSpPr txBox="1"/>
          <p:nvPr/>
        </p:nvSpPr>
        <p:spPr>
          <a:xfrm>
            <a:off x="947546" y="2253548"/>
            <a:ext cx="2891902"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ROC-AUC Score: </a:t>
            </a:r>
            <a:r>
              <a:rPr lang="fr-FR" dirty="0">
                <a:solidFill>
                  <a:srgbClr val="1F1F1F"/>
                </a:solidFill>
                <a:latin typeface="Times New Roman" panose="02020603050405020304" pitchFamily="18" charset="0"/>
                <a:cs typeface="Times New Roman" panose="02020603050405020304" pitchFamily="18" charset="0"/>
              </a:rPr>
              <a:t>0.999</a:t>
            </a:r>
            <a:r>
              <a:rPr lang="fr-FR" b="0" i="0" dirty="0">
                <a:solidFill>
                  <a:srgbClr val="1F1F1F"/>
                </a:solidFill>
                <a:effectLst/>
                <a:latin typeface="Times New Roman" panose="02020603050405020304" pitchFamily="18" charset="0"/>
                <a:cs typeface="Times New Roman" panose="02020603050405020304" pitchFamily="18" charset="0"/>
              </a:rPr>
              <a:t> </a:t>
            </a:r>
          </a:p>
        </p:txBody>
      </p:sp>
      <p:graphicFrame>
        <p:nvGraphicFramePr>
          <p:cNvPr id="9" name="Table 8">
            <a:extLst>
              <a:ext uri="{FF2B5EF4-FFF2-40B4-BE49-F238E27FC236}">
                <a16:creationId xmlns:a16="http://schemas.microsoft.com/office/drawing/2014/main" id="{C3BD7C0B-EB00-8946-76FA-FC61F741ABB2}"/>
              </a:ext>
            </a:extLst>
          </p:cNvPr>
          <p:cNvGraphicFramePr>
            <a:graphicFrameLocks noGrp="1"/>
          </p:cNvGraphicFramePr>
          <p:nvPr>
            <p:extLst>
              <p:ext uri="{D42A27DB-BD31-4B8C-83A1-F6EECF244321}">
                <p14:modId xmlns:p14="http://schemas.microsoft.com/office/powerpoint/2010/main" val="2615276460"/>
              </p:ext>
            </p:extLst>
          </p:nvPr>
        </p:nvGraphicFramePr>
        <p:xfrm>
          <a:off x="863218" y="3042185"/>
          <a:ext cx="4172629" cy="1483360"/>
        </p:xfrm>
        <a:graphic>
          <a:graphicData uri="http://schemas.openxmlformats.org/drawingml/2006/table">
            <a:tbl>
              <a:tblPr firstRow="1" bandRow="1">
                <a:tableStyleId>{5C22544A-7EE6-4342-B048-85BDC9FD1C3A}</a:tableStyleId>
              </a:tblPr>
              <a:tblGrid>
                <a:gridCol w="1087232">
                  <a:extLst>
                    <a:ext uri="{9D8B030D-6E8A-4147-A177-3AD203B41FA5}">
                      <a16:colId xmlns:a16="http://schemas.microsoft.com/office/drawing/2014/main" val="27771658"/>
                    </a:ext>
                  </a:extLst>
                </a:gridCol>
                <a:gridCol w="1076733">
                  <a:extLst>
                    <a:ext uri="{9D8B030D-6E8A-4147-A177-3AD203B41FA5}">
                      <a16:colId xmlns:a16="http://schemas.microsoft.com/office/drawing/2014/main" val="2223623526"/>
                    </a:ext>
                  </a:extLst>
                </a:gridCol>
                <a:gridCol w="1097440">
                  <a:extLst>
                    <a:ext uri="{9D8B030D-6E8A-4147-A177-3AD203B41FA5}">
                      <a16:colId xmlns:a16="http://schemas.microsoft.com/office/drawing/2014/main" val="700043280"/>
                    </a:ext>
                  </a:extLst>
                </a:gridCol>
                <a:gridCol w="911224">
                  <a:extLst>
                    <a:ext uri="{9D8B030D-6E8A-4147-A177-3AD203B41FA5}">
                      <a16:colId xmlns:a16="http://schemas.microsoft.com/office/drawing/2014/main" val="3718925849"/>
                    </a:ext>
                  </a:extLst>
                </a:gridCol>
              </a:tblGrid>
              <a:tr h="370840">
                <a:tc>
                  <a:txBody>
                    <a:bodyPr/>
                    <a:lstStyle/>
                    <a:p>
                      <a:endParaRPr lang="en-IN" dirty="0"/>
                    </a:p>
                  </a:txBody>
                  <a:tcPr/>
                </a:tc>
                <a:tc>
                  <a:txBody>
                    <a:bodyPr/>
                    <a:lstStyle/>
                    <a:p>
                      <a:pPr algn="ctr"/>
                      <a:r>
                        <a:rPr lang="en-IN" dirty="0"/>
                        <a:t>Class 0</a:t>
                      </a:r>
                    </a:p>
                  </a:txBody>
                  <a:tcPr/>
                </a:tc>
                <a:tc>
                  <a:txBody>
                    <a:bodyPr/>
                    <a:lstStyle/>
                    <a:p>
                      <a:pPr algn="ctr"/>
                      <a:r>
                        <a:rPr lang="en-IN" dirty="0"/>
                        <a:t>Class 1</a:t>
                      </a:r>
                    </a:p>
                  </a:txBody>
                  <a:tcPr/>
                </a:tc>
                <a:tc>
                  <a:txBody>
                    <a:bodyPr/>
                    <a:lstStyle/>
                    <a:p>
                      <a:pPr algn="ctr"/>
                      <a:r>
                        <a:rPr lang="en-IN" dirty="0"/>
                        <a:t>Class 2</a:t>
                      </a:r>
                    </a:p>
                  </a:txBody>
                  <a:tcPr/>
                </a:tc>
                <a:extLst>
                  <a:ext uri="{0D108BD9-81ED-4DB2-BD59-A6C34878D82A}">
                    <a16:rowId xmlns:a16="http://schemas.microsoft.com/office/drawing/2014/main" val="1278098823"/>
                  </a:ext>
                </a:extLst>
              </a:tr>
              <a:tr h="370840">
                <a:tc>
                  <a:txBody>
                    <a:bodyPr/>
                    <a:lstStyle/>
                    <a:p>
                      <a:r>
                        <a:rPr lang="en-IN" dirty="0"/>
                        <a:t>Class 0</a:t>
                      </a:r>
                    </a:p>
                  </a:txBody>
                  <a:tcPr/>
                </a:tc>
                <a:tc>
                  <a:txBody>
                    <a:bodyPr/>
                    <a:lstStyle/>
                    <a:p>
                      <a:pPr algn="ctr"/>
                      <a:r>
                        <a:rPr lang="en-IN" dirty="0"/>
                        <a:t>1881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681944156"/>
                  </a:ext>
                </a:extLst>
              </a:tr>
              <a:tr h="370840">
                <a:tc>
                  <a:txBody>
                    <a:bodyPr/>
                    <a:lstStyle/>
                    <a:p>
                      <a:r>
                        <a:rPr lang="en-IN" dirty="0"/>
                        <a:t>Class 1</a:t>
                      </a:r>
                    </a:p>
                  </a:txBody>
                  <a:tcPr/>
                </a:tc>
                <a:tc>
                  <a:txBody>
                    <a:bodyPr/>
                    <a:lstStyle/>
                    <a:p>
                      <a:pPr algn="ctr"/>
                      <a:r>
                        <a:rPr lang="en-IN" dirty="0"/>
                        <a:t>0</a:t>
                      </a:r>
                    </a:p>
                  </a:txBody>
                  <a:tcPr/>
                </a:tc>
                <a:tc>
                  <a:txBody>
                    <a:bodyPr/>
                    <a:lstStyle/>
                    <a:p>
                      <a:pPr algn="ctr"/>
                      <a:r>
                        <a:rPr lang="en-IN" dirty="0"/>
                        <a:t>1885</a:t>
                      </a:r>
                    </a:p>
                  </a:txBody>
                  <a:tcPr/>
                </a:tc>
                <a:tc>
                  <a:txBody>
                    <a:bodyPr/>
                    <a:lstStyle/>
                    <a:p>
                      <a:pPr algn="ctr"/>
                      <a:r>
                        <a:rPr lang="en-IN" dirty="0"/>
                        <a:t>0</a:t>
                      </a:r>
                    </a:p>
                  </a:txBody>
                  <a:tcPr/>
                </a:tc>
                <a:extLst>
                  <a:ext uri="{0D108BD9-81ED-4DB2-BD59-A6C34878D82A}">
                    <a16:rowId xmlns:a16="http://schemas.microsoft.com/office/drawing/2014/main" val="3925464306"/>
                  </a:ext>
                </a:extLst>
              </a:tr>
              <a:tr h="370840">
                <a:tc>
                  <a:txBody>
                    <a:bodyPr/>
                    <a:lstStyle/>
                    <a:p>
                      <a:r>
                        <a:rPr lang="en-IN" dirty="0"/>
                        <a:t>Class 2</a:t>
                      </a:r>
                    </a:p>
                  </a:txBody>
                  <a:tcPr/>
                </a:tc>
                <a:tc>
                  <a:txBody>
                    <a:bodyPr/>
                    <a:lstStyle/>
                    <a:p>
                      <a:pPr algn="ctr"/>
                      <a:r>
                        <a:rPr lang="en-IN" dirty="0"/>
                        <a:t>0</a:t>
                      </a:r>
                    </a:p>
                  </a:txBody>
                  <a:tcPr/>
                </a:tc>
                <a:tc>
                  <a:txBody>
                    <a:bodyPr/>
                    <a:lstStyle/>
                    <a:p>
                      <a:pPr algn="ctr"/>
                      <a:r>
                        <a:rPr lang="en-IN" dirty="0"/>
                        <a:t>0</a:t>
                      </a:r>
                    </a:p>
                  </a:txBody>
                  <a:tcPr/>
                </a:tc>
                <a:tc>
                  <a:txBody>
                    <a:bodyPr/>
                    <a:lstStyle/>
                    <a:p>
                      <a:pPr algn="ctr"/>
                      <a:r>
                        <a:rPr lang="en-IN" dirty="0"/>
                        <a:t>1893</a:t>
                      </a:r>
                    </a:p>
                  </a:txBody>
                  <a:tcPr/>
                </a:tc>
                <a:extLst>
                  <a:ext uri="{0D108BD9-81ED-4DB2-BD59-A6C34878D82A}">
                    <a16:rowId xmlns:a16="http://schemas.microsoft.com/office/drawing/2014/main" val="1996331918"/>
                  </a:ext>
                </a:extLst>
              </a:tr>
            </a:tbl>
          </a:graphicData>
        </a:graphic>
      </p:graphicFrame>
      <p:sp>
        <p:nvSpPr>
          <p:cNvPr id="11" name="TextBox 10">
            <a:extLst>
              <a:ext uri="{FF2B5EF4-FFF2-40B4-BE49-F238E27FC236}">
                <a16:creationId xmlns:a16="http://schemas.microsoft.com/office/drawing/2014/main" id="{7B97DD03-F861-55BD-423F-8D978298BF6D}"/>
              </a:ext>
            </a:extLst>
          </p:cNvPr>
          <p:cNvSpPr txBox="1"/>
          <p:nvPr/>
        </p:nvSpPr>
        <p:spPr>
          <a:xfrm>
            <a:off x="1183544" y="2612019"/>
            <a:ext cx="2419906"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Confusion Matrix</a:t>
            </a:r>
          </a:p>
        </p:txBody>
      </p:sp>
      <p:sp>
        <p:nvSpPr>
          <p:cNvPr id="4" name="TextBox 3">
            <a:extLst>
              <a:ext uri="{FF2B5EF4-FFF2-40B4-BE49-F238E27FC236}">
                <a16:creationId xmlns:a16="http://schemas.microsoft.com/office/drawing/2014/main" id="{CA304DD6-8279-3B89-44A9-53D338C2C035}"/>
              </a:ext>
            </a:extLst>
          </p:cNvPr>
          <p:cNvSpPr txBox="1"/>
          <p:nvPr/>
        </p:nvSpPr>
        <p:spPr>
          <a:xfrm>
            <a:off x="904992" y="1612224"/>
            <a:ext cx="6094520"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Over all Classification </a:t>
            </a:r>
            <a:r>
              <a:rPr lang="fr-FR" b="0" i="0" dirty="0" err="1">
                <a:solidFill>
                  <a:srgbClr val="1F1F1F"/>
                </a:solidFill>
                <a:effectLst/>
                <a:latin typeface="Times New Roman" panose="02020603050405020304" pitchFamily="18" charset="0"/>
                <a:cs typeface="Times New Roman" panose="02020603050405020304" pitchFamily="18" charset="0"/>
              </a:rPr>
              <a:t>Accuracy</a:t>
            </a:r>
            <a:r>
              <a:rPr lang="fr-FR" b="0" i="0" dirty="0">
                <a:solidFill>
                  <a:srgbClr val="1F1F1F"/>
                </a:solidFill>
                <a:effectLst/>
                <a:latin typeface="Times New Roman" panose="02020603050405020304" pitchFamily="18" charset="0"/>
                <a:cs typeface="Times New Roman" panose="02020603050405020304" pitchFamily="18" charset="0"/>
              </a:rPr>
              <a:t> = </a:t>
            </a:r>
            <a:r>
              <a:rPr lang="fr-FR" dirty="0">
                <a:solidFill>
                  <a:srgbClr val="1F1F1F"/>
                </a:solidFill>
                <a:latin typeface="Times New Roman" panose="02020603050405020304" pitchFamily="18" charset="0"/>
                <a:cs typeface="Times New Roman" panose="02020603050405020304" pitchFamily="18" charset="0"/>
              </a:rPr>
              <a:t>99.51 </a:t>
            </a:r>
            <a:r>
              <a:rPr lang="fr-FR" b="0" i="0" dirty="0">
                <a:solidFill>
                  <a:srgbClr val="1F1F1F"/>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415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4A12A-60F4-50D9-6038-FF40CA69B67F}"/>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F8AAAC86-A405-3938-6570-343A830AD672}"/>
              </a:ext>
            </a:extLst>
          </p:cNvPr>
          <p:cNvSpPr>
            <a:spLocks noGrp="1"/>
          </p:cNvSpPr>
          <p:nvPr>
            <p:ph type="title"/>
          </p:nvPr>
        </p:nvSpPr>
        <p:spPr>
          <a:xfrm>
            <a:off x="787150" y="93646"/>
            <a:ext cx="6681934" cy="470517"/>
          </a:xfrm>
        </p:spPr>
        <p:txBody>
          <a:bodyPr anchor="ctr">
            <a:normAutofit fontScale="90000"/>
          </a:bodyPr>
          <a:lstStyle/>
          <a:p>
            <a:r>
              <a:rPr lang="en-US" sz="2400" b="1" i="1" dirty="0">
                <a:solidFill>
                  <a:srgbClr val="FF0000"/>
                </a:solidFill>
              </a:rPr>
              <a:t>Step 3:	Classification Model for Outbreak Prediction:</a:t>
            </a:r>
            <a:endParaRPr lang="en-IN" sz="2400" b="1" i="1" dirty="0">
              <a:solidFill>
                <a:srgbClr val="FF0000"/>
              </a:solidFill>
            </a:endParaRPr>
          </a:p>
        </p:txBody>
      </p:sp>
      <p:sp>
        <p:nvSpPr>
          <p:cNvPr id="10" name="TextBox 9">
            <a:extLst>
              <a:ext uri="{FF2B5EF4-FFF2-40B4-BE49-F238E27FC236}">
                <a16:creationId xmlns:a16="http://schemas.microsoft.com/office/drawing/2014/main" id="{4075A6EF-1377-2C93-9F36-C4818BD53BEF}"/>
              </a:ext>
            </a:extLst>
          </p:cNvPr>
          <p:cNvSpPr txBox="1"/>
          <p:nvPr/>
        </p:nvSpPr>
        <p:spPr>
          <a:xfrm>
            <a:off x="947546" y="538457"/>
            <a:ext cx="10621488" cy="369332"/>
          </a:xfrm>
          <a:prstGeom prst="rect">
            <a:avLst/>
          </a:prstGeom>
          <a:noFill/>
        </p:spPr>
        <p:txBody>
          <a:bodyPr wrap="square">
            <a:spAutoFit/>
          </a:bodyPr>
          <a:lstStyle/>
          <a:p>
            <a:pPr marL="285750" indent="-285750">
              <a:buFont typeface="Wingdings" panose="05000000000000000000" pitchFamily="2" charset="2"/>
              <a:buChar char="q"/>
            </a:pPr>
            <a:r>
              <a:rPr lang="en-US" b="1" dirty="0"/>
              <a:t>Logistic Regression</a:t>
            </a:r>
          </a:p>
        </p:txBody>
      </p:sp>
      <p:sp>
        <p:nvSpPr>
          <p:cNvPr id="3" name="TextBox 2">
            <a:extLst>
              <a:ext uri="{FF2B5EF4-FFF2-40B4-BE49-F238E27FC236}">
                <a16:creationId xmlns:a16="http://schemas.microsoft.com/office/drawing/2014/main" id="{92F935D5-B636-9D99-8F95-ADEAE15633FF}"/>
              </a:ext>
            </a:extLst>
          </p:cNvPr>
          <p:cNvSpPr txBox="1"/>
          <p:nvPr/>
        </p:nvSpPr>
        <p:spPr>
          <a:xfrm>
            <a:off x="5648736" y="2022715"/>
            <a:ext cx="5879632" cy="1200329"/>
          </a:xfrm>
          <a:prstGeom prst="rect">
            <a:avLst/>
          </a:prstGeom>
          <a:noFill/>
        </p:spPr>
        <p:txBody>
          <a:bodyPr wrap="square">
            <a:spAutoFit/>
          </a:bodyPr>
          <a:lstStyle/>
          <a:p>
            <a:pPr algn="just"/>
            <a:r>
              <a:rPr lang="en-US" b="1" dirty="0"/>
              <a:t>Observed Outcomes:</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0 - Precision: 0.9995, Recall: 1.0000, F1-score: 0.9997 </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1 - Precision: 0.9952, Recall: 1.0000, F1-score: 0.9976 </a:t>
            </a:r>
          </a:p>
          <a:p>
            <a:pPr algn="just"/>
            <a:r>
              <a:rPr lang="en-US" b="0" i="0" dirty="0">
                <a:solidFill>
                  <a:srgbClr val="1F1F1F"/>
                </a:solidFill>
                <a:effectLst/>
                <a:latin typeface="Times New Roman" panose="02020603050405020304" pitchFamily="18" charset="0"/>
                <a:cs typeface="Times New Roman" panose="02020603050405020304" pitchFamily="18" charset="0"/>
              </a:rPr>
              <a:t>Class 2 - Precision: 1.0000, Recall: 0.9948, F1-score: 0.9974</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A8CB45E-24A3-F3C2-6E84-A847F35FEB70}"/>
              </a:ext>
            </a:extLst>
          </p:cNvPr>
          <p:cNvSpPr txBox="1"/>
          <p:nvPr/>
        </p:nvSpPr>
        <p:spPr>
          <a:xfrm>
            <a:off x="947546" y="2253548"/>
            <a:ext cx="2891902"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ROC-AUC Score: </a:t>
            </a:r>
            <a:r>
              <a:rPr lang="fr-FR" dirty="0">
                <a:solidFill>
                  <a:srgbClr val="1F1F1F"/>
                </a:solidFill>
                <a:latin typeface="Times New Roman" panose="02020603050405020304" pitchFamily="18" charset="0"/>
                <a:cs typeface="Times New Roman" panose="02020603050405020304" pitchFamily="18" charset="0"/>
              </a:rPr>
              <a:t>0.999</a:t>
            </a:r>
            <a:r>
              <a:rPr lang="fr-FR" b="0" i="0" dirty="0">
                <a:solidFill>
                  <a:srgbClr val="1F1F1F"/>
                </a:solidFill>
                <a:effectLst/>
                <a:latin typeface="Times New Roman" panose="02020603050405020304" pitchFamily="18" charset="0"/>
                <a:cs typeface="Times New Roman" panose="02020603050405020304" pitchFamily="18" charset="0"/>
              </a:rPr>
              <a:t> </a:t>
            </a:r>
          </a:p>
        </p:txBody>
      </p:sp>
      <p:graphicFrame>
        <p:nvGraphicFramePr>
          <p:cNvPr id="9" name="Table 8">
            <a:extLst>
              <a:ext uri="{FF2B5EF4-FFF2-40B4-BE49-F238E27FC236}">
                <a16:creationId xmlns:a16="http://schemas.microsoft.com/office/drawing/2014/main" id="{4C2389E6-904F-CFA7-4A4C-9520F658A467}"/>
              </a:ext>
            </a:extLst>
          </p:cNvPr>
          <p:cNvGraphicFramePr>
            <a:graphicFrameLocks noGrp="1"/>
          </p:cNvGraphicFramePr>
          <p:nvPr>
            <p:extLst>
              <p:ext uri="{D42A27DB-BD31-4B8C-83A1-F6EECF244321}">
                <p14:modId xmlns:p14="http://schemas.microsoft.com/office/powerpoint/2010/main" val="1328701684"/>
              </p:ext>
            </p:extLst>
          </p:nvPr>
        </p:nvGraphicFramePr>
        <p:xfrm>
          <a:off x="863218" y="3042185"/>
          <a:ext cx="4172629" cy="1483360"/>
        </p:xfrm>
        <a:graphic>
          <a:graphicData uri="http://schemas.openxmlformats.org/drawingml/2006/table">
            <a:tbl>
              <a:tblPr firstRow="1" bandRow="1">
                <a:tableStyleId>{5C22544A-7EE6-4342-B048-85BDC9FD1C3A}</a:tableStyleId>
              </a:tblPr>
              <a:tblGrid>
                <a:gridCol w="1087232">
                  <a:extLst>
                    <a:ext uri="{9D8B030D-6E8A-4147-A177-3AD203B41FA5}">
                      <a16:colId xmlns:a16="http://schemas.microsoft.com/office/drawing/2014/main" val="27771658"/>
                    </a:ext>
                  </a:extLst>
                </a:gridCol>
                <a:gridCol w="1076733">
                  <a:extLst>
                    <a:ext uri="{9D8B030D-6E8A-4147-A177-3AD203B41FA5}">
                      <a16:colId xmlns:a16="http://schemas.microsoft.com/office/drawing/2014/main" val="2223623526"/>
                    </a:ext>
                  </a:extLst>
                </a:gridCol>
                <a:gridCol w="1097440">
                  <a:extLst>
                    <a:ext uri="{9D8B030D-6E8A-4147-A177-3AD203B41FA5}">
                      <a16:colId xmlns:a16="http://schemas.microsoft.com/office/drawing/2014/main" val="700043280"/>
                    </a:ext>
                  </a:extLst>
                </a:gridCol>
                <a:gridCol w="911224">
                  <a:extLst>
                    <a:ext uri="{9D8B030D-6E8A-4147-A177-3AD203B41FA5}">
                      <a16:colId xmlns:a16="http://schemas.microsoft.com/office/drawing/2014/main" val="3718925849"/>
                    </a:ext>
                  </a:extLst>
                </a:gridCol>
              </a:tblGrid>
              <a:tr h="370840">
                <a:tc>
                  <a:txBody>
                    <a:bodyPr/>
                    <a:lstStyle/>
                    <a:p>
                      <a:endParaRPr lang="en-IN" dirty="0"/>
                    </a:p>
                  </a:txBody>
                  <a:tcPr/>
                </a:tc>
                <a:tc>
                  <a:txBody>
                    <a:bodyPr/>
                    <a:lstStyle/>
                    <a:p>
                      <a:pPr algn="ctr"/>
                      <a:r>
                        <a:rPr lang="en-IN" dirty="0"/>
                        <a:t>Class 0</a:t>
                      </a:r>
                    </a:p>
                  </a:txBody>
                  <a:tcPr/>
                </a:tc>
                <a:tc>
                  <a:txBody>
                    <a:bodyPr/>
                    <a:lstStyle/>
                    <a:p>
                      <a:pPr algn="ctr"/>
                      <a:r>
                        <a:rPr lang="en-IN" dirty="0"/>
                        <a:t>Class 1</a:t>
                      </a:r>
                    </a:p>
                  </a:txBody>
                  <a:tcPr/>
                </a:tc>
                <a:tc>
                  <a:txBody>
                    <a:bodyPr/>
                    <a:lstStyle/>
                    <a:p>
                      <a:pPr algn="ctr"/>
                      <a:r>
                        <a:rPr lang="en-IN" dirty="0"/>
                        <a:t>Class 2</a:t>
                      </a:r>
                    </a:p>
                  </a:txBody>
                  <a:tcPr/>
                </a:tc>
                <a:extLst>
                  <a:ext uri="{0D108BD9-81ED-4DB2-BD59-A6C34878D82A}">
                    <a16:rowId xmlns:a16="http://schemas.microsoft.com/office/drawing/2014/main" val="1278098823"/>
                  </a:ext>
                </a:extLst>
              </a:tr>
              <a:tr h="370840">
                <a:tc>
                  <a:txBody>
                    <a:bodyPr/>
                    <a:lstStyle/>
                    <a:p>
                      <a:r>
                        <a:rPr lang="en-IN" dirty="0"/>
                        <a:t>Class 0</a:t>
                      </a:r>
                    </a:p>
                  </a:txBody>
                  <a:tcPr/>
                </a:tc>
                <a:tc>
                  <a:txBody>
                    <a:bodyPr/>
                    <a:lstStyle/>
                    <a:p>
                      <a:pPr algn="ctr"/>
                      <a:r>
                        <a:rPr lang="en-IN" dirty="0"/>
                        <a:t>1881</a:t>
                      </a:r>
                    </a:p>
                  </a:txBody>
                  <a:tcPr/>
                </a:tc>
                <a:tc>
                  <a:txBody>
                    <a:bodyPr/>
                    <a:lstStyle/>
                    <a:p>
                      <a:pPr algn="ctr"/>
                      <a:r>
                        <a:rPr lang="en-IN" dirty="0"/>
                        <a:t>0</a:t>
                      </a:r>
                    </a:p>
                  </a:txBody>
                  <a:tcPr/>
                </a:tc>
                <a:tc>
                  <a:txBody>
                    <a:bodyPr/>
                    <a:lstStyle/>
                    <a:p>
                      <a:pPr algn="ctr"/>
                      <a:r>
                        <a:rPr lang="en-IN" dirty="0"/>
                        <a:t>0</a:t>
                      </a:r>
                    </a:p>
                  </a:txBody>
                  <a:tcPr/>
                </a:tc>
                <a:extLst>
                  <a:ext uri="{0D108BD9-81ED-4DB2-BD59-A6C34878D82A}">
                    <a16:rowId xmlns:a16="http://schemas.microsoft.com/office/drawing/2014/main" val="3681944156"/>
                  </a:ext>
                </a:extLst>
              </a:tr>
              <a:tr h="370840">
                <a:tc>
                  <a:txBody>
                    <a:bodyPr/>
                    <a:lstStyle/>
                    <a:p>
                      <a:r>
                        <a:rPr lang="en-IN" dirty="0"/>
                        <a:t>Class 1</a:t>
                      </a:r>
                    </a:p>
                  </a:txBody>
                  <a:tcPr/>
                </a:tc>
                <a:tc>
                  <a:txBody>
                    <a:bodyPr/>
                    <a:lstStyle/>
                    <a:p>
                      <a:pPr algn="ctr"/>
                      <a:r>
                        <a:rPr lang="en-IN" dirty="0"/>
                        <a:t>0</a:t>
                      </a:r>
                    </a:p>
                  </a:txBody>
                  <a:tcPr/>
                </a:tc>
                <a:tc>
                  <a:txBody>
                    <a:bodyPr/>
                    <a:lstStyle/>
                    <a:p>
                      <a:pPr algn="ctr"/>
                      <a:r>
                        <a:rPr lang="en-IN" dirty="0"/>
                        <a:t>1885</a:t>
                      </a:r>
                    </a:p>
                  </a:txBody>
                  <a:tcPr/>
                </a:tc>
                <a:tc>
                  <a:txBody>
                    <a:bodyPr/>
                    <a:lstStyle/>
                    <a:p>
                      <a:pPr algn="ctr"/>
                      <a:r>
                        <a:rPr lang="en-IN" dirty="0"/>
                        <a:t>0</a:t>
                      </a:r>
                    </a:p>
                  </a:txBody>
                  <a:tcPr/>
                </a:tc>
                <a:extLst>
                  <a:ext uri="{0D108BD9-81ED-4DB2-BD59-A6C34878D82A}">
                    <a16:rowId xmlns:a16="http://schemas.microsoft.com/office/drawing/2014/main" val="3925464306"/>
                  </a:ext>
                </a:extLst>
              </a:tr>
              <a:tr h="370840">
                <a:tc>
                  <a:txBody>
                    <a:bodyPr/>
                    <a:lstStyle/>
                    <a:p>
                      <a:r>
                        <a:rPr lang="en-IN" dirty="0"/>
                        <a:t>Class 2</a:t>
                      </a:r>
                    </a:p>
                  </a:txBody>
                  <a:tcPr/>
                </a:tc>
                <a:tc>
                  <a:txBody>
                    <a:bodyPr/>
                    <a:lstStyle/>
                    <a:p>
                      <a:pPr algn="ctr"/>
                      <a:r>
                        <a:rPr lang="en-IN" dirty="0"/>
                        <a:t>1</a:t>
                      </a:r>
                    </a:p>
                  </a:txBody>
                  <a:tcPr/>
                </a:tc>
                <a:tc>
                  <a:txBody>
                    <a:bodyPr/>
                    <a:lstStyle/>
                    <a:p>
                      <a:pPr algn="ctr"/>
                      <a:r>
                        <a:rPr lang="en-IN" dirty="0"/>
                        <a:t>9</a:t>
                      </a:r>
                    </a:p>
                  </a:txBody>
                  <a:tcPr/>
                </a:tc>
                <a:tc>
                  <a:txBody>
                    <a:bodyPr/>
                    <a:lstStyle/>
                    <a:p>
                      <a:pPr algn="ctr"/>
                      <a:r>
                        <a:rPr lang="en-IN" dirty="0"/>
                        <a:t>1897</a:t>
                      </a:r>
                    </a:p>
                  </a:txBody>
                  <a:tcPr/>
                </a:tc>
                <a:extLst>
                  <a:ext uri="{0D108BD9-81ED-4DB2-BD59-A6C34878D82A}">
                    <a16:rowId xmlns:a16="http://schemas.microsoft.com/office/drawing/2014/main" val="1996331918"/>
                  </a:ext>
                </a:extLst>
              </a:tr>
            </a:tbl>
          </a:graphicData>
        </a:graphic>
      </p:graphicFrame>
      <p:sp>
        <p:nvSpPr>
          <p:cNvPr id="11" name="TextBox 10">
            <a:extLst>
              <a:ext uri="{FF2B5EF4-FFF2-40B4-BE49-F238E27FC236}">
                <a16:creationId xmlns:a16="http://schemas.microsoft.com/office/drawing/2014/main" id="{B0BCE827-5C8D-204A-B0D2-6DA4DDB30ED2}"/>
              </a:ext>
            </a:extLst>
          </p:cNvPr>
          <p:cNvSpPr txBox="1"/>
          <p:nvPr/>
        </p:nvSpPr>
        <p:spPr>
          <a:xfrm>
            <a:off x="1183544" y="2612019"/>
            <a:ext cx="2419906"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Confusion Matrix</a:t>
            </a:r>
          </a:p>
        </p:txBody>
      </p:sp>
      <p:sp>
        <p:nvSpPr>
          <p:cNvPr id="4" name="TextBox 3">
            <a:extLst>
              <a:ext uri="{FF2B5EF4-FFF2-40B4-BE49-F238E27FC236}">
                <a16:creationId xmlns:a16="http://schemas.microsoft.com/office/drawing/2014/main" id="{D8139D0A-83D6-0880-6297-FF289DEFD797}"/>
              </a:ext>
            </a:extLst>
          </p:cNvPr>
          <p:cNvSpPr txBox="1"/>
          <p:nvPr/>
        </p:nvSpPr>
        <p:spPr>
          <a:xfrm>
            <a:off x="904992" y="1612224"/>
            <a:ext cx="6094520" cy="369332"/>
          </a:xfrm>
          <a:prstGeom prst="rect">
            <a:avLst/>
          </a:prstGeom>
          <a:noFill/>
        </p:spPr>
        <p:txBody>
          <a:bodyPr wrap="square">
            <a:spAutoFit/>
          </a:bodyPr>
          <a:lstStyle/>
          <a:p>
            <a:r>
              <a:rPr lang="fr-FR" b="0" i="0" dirty="0">
                <a:solidFill>
                  <a:srgbClr val="1F1F1F"/>
                </a:solidFill>
                <a:effectLst/>
                <a:latin typeface="Times New Roman" panose="02020603050405020304" pitchFamily="18" charset="0"/>
                <a:cs typeface="Times New Roman" panose="02020603050405020304" pitchFamily="18" charset="0"/>
              </a:rPr>
              <a:t>Over all Classification </a:t>
            </a:r>
            <a:r>
              <a:rPr lang="fr-FR" b="0" i="0" dirty="0" err="1">
                <a:solidFill>
                  <a:srgbClr val="1F1F1F"/>
                </a:solidFill>
                <a:effectLst/>
                <a:latin typeface="Times New Roman" panose="02020603050405020304" pitchFamily="18" charset="0"/>
                <a:cs typeface="Times New Roman" panose="02020603050405020304" pitchFamily="18" charset="0"/>
              </a:rPr>
              <a:t>Accuracy</a:t>
            </a:r>
            <a:r>
              <a:rPr lang="fr-FR" b="0" i="0" dirty="0">
                <a:solidFill>
                  <a:srgbClr val="1F1F1F"/>
                </a:solidFill>
                <a:effectLst/>
                <a:latin typeface="Times New Roman" panose="02020603050405020304" pitchFamily="18" charset="0"/>
                <a:cs typeface="Times New Roman" panose="02020603050405020304" pitchFamily="18" charset="0"/>
              </a:rPr>
              <a:t> = </a:t>
            </a:r>
            <a:r>
              <a:rPr lang="fr-FR" dirty="0">
                <a:solidFill>
                  <a:srgbClr val="1F1F1F"/>
                </a:solidFill>
                <a:latin typeface="Times New Roman" panose="02020603050405020304" pitchFamily="18" charset="0"/>
                <a:cs typeface="Times New Roman" panose="02020603050405020304" pitchFamily="18" charset="0"/>
              </a:rPr>
              <a:t>99.53 </a:t>
            </a:r>
            <a:r>
              <a:rPr lang="fr-FR" b="0" i="0" dirty="0">
                <a:solidFill>
                  <a:srgbClr val="1F1F1F"/>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6696798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{F9ED7E1F-1293-4926-A651-D51FA28E5831}tf10001105</Template>
  <TotalTime>2576</TotalTime>
  <Words>1725</Words>
  <Application>Microsoft Office PowerPoint</Application>
  <PresentationFormat>Widescreen</PresentationFormat>
  <Paragraphs>313</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Baguet Script</vt:lpstr>
      <vt:lpstr>Calibri</vt:lpstr>
      <vt:lpstr>Franklin Gothic Book</vt:lpstr>
      <vt:lpstr>Roboto</vt:lpstr>
      <vt:lpstr>Times New Roman</vt:lpstr>
      <vt:lpstr>Wingdings</vt:lpstr>
      <vt:lpstr>Crop</vt:lpstr>
      <vt:lpstr>PowerPoint Presentation</vt:lpstr>
      <vt:lpstr>Problem Statement</vt:lpstr>
      <vt:lpstr>Step 1: Data Preprocessing</vt:lpstr>
      <vt:lpstr>Step 2: Clustering Regions</vt:lpstr>
      <vt:lpstr>Step 3: Classification Model for Outbreak Prediction:</vt:lpstr>
      <vt:lpstr>Step 3: Classification Model for Outbreak Prediction:</vt:lpstr>
      <vt:lpstr>Step 3: Classification Model for Outbreak Prediction:</vt:lpstr>
      <vt:lpstr>Step 3: Classification Model for Outbreak Prediction:</vt:lpstr>
      <vt:lpstr>Step 3: Classification Model for Outbreak Prediction:</vt:lpstr>
      <vt:lpstr>Step 3: Classification Model for Outbreak Prediction:</vt:lpstr>
      <vt:lpstr>Step 3: Classification Model for Outbreak Prediction:</vt:lpstr>
      <vt:lpstr>Step 3: Classification Model for Outbreak Prediction:</vt:lpstr>
      <vt:lpstr>Step 4: Insights &amp; Visualization::</vt:lpstr>
      <vt:lpstr>Step 4: Insights &amp; Visualization::</vt:lpstr>
      <vt:lpstr>Step 4: Insights &amp; Visualization::</vt:lpstr>
      <vt:lpstr>Step 4: Insights &amp; Visualization::</vt:lpstr>
      <vt:lpstr>Step 5: Results &amp; Final Conclusion</vt:lpstr>
      <vt:lpstr>Step 5: Results &amp; Final Conclusion</vt:lpstr>
      <vt:lpstr>Step 5: Results &amp; Final Conclusion</vt:lpstr>
      <vt:lpstr>Step 5: Results &amp; Final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Arangarajan Vinayagam</dc:creator>
  <cp:lastModifiedBy>Arangarajan Vinayagam</cp:lastModifiedBy>
  <cp:revision>2</cp:revision>
  <dcterms:created xsi:type="dcterms:W3CDTF">2024-10-15T11:48:12Z</dcterms:created>
  <dcterms:modified xsi:type="dcterms:W3CDTF">2025-01-07T06:20:12Z</dcterms:modified>
</cp:coreProperties>
</file>