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6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1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7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4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74D306-D261-42ED-8E48-9D344CF53CFC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9C4065-F64F-42E3-8BD1-1653E3148395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ajani.negapula/viz/Rockbuster_17315074648600/Top3count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ajani.negapula/viz/GenresRevenue_17315077819890/Genr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9051-42A9-A3D9-8614-5E3126F1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04627"/>
            <a:ext cx="10058400" cy="3566160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accent2"/>
                </a:solidFill>
              </a:rPr>
              <a:t>Rockbuster Insights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7BF27-1365-B724-42DB-6F603E6F3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Key Findings and Strategic Recommendations</a:t>
            </a:r>
          </a:p>
          <a:p>
            <a:pPr algn="r"/>
            <a:r>
              <a:rPr lang="en-US" sz="1000" dirty="0"/>
              <a:t>By: Rajani Negapula</a:t>
            </a:r>
          </a:p>
          <a:p>
            <a:pPr algn="r"/>
            <a:r>
              <a:rPr lang="en-US" sz="1000" dirty="0"/>
              <a:t>rajaninegapula.bali@gmail.com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804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425C1-E36E-4CD7-073B-03B62B15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-690863"/>
            <a:ext cx="3084844" cy="2103875"/>
          </a:xfrm>
        </p:spPr>
        <p:txBody>
          <a:bodyPr>
            <a:normAutofit/>
          </a:bodyPr>
          <a:lstStyle/>
          <a:p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br>
              <a:rPr lang="en-US" sz="1700" b="1" dirty="0">
                <a:solidFill>
                  <a:srgbClr val="FFFFFF"/>
                </a:solidFill>
              </a:rPr>
            </a:br>
            <a:r>
              <a:rPr lang="de-DE" sz="1700" b="1" u="sng" dirty="0">
                <a:solidFill>
                  <a:srgbClr val="FFFFFF"/>
                </a:solidFill>
              </a:rPr>
              <a:t>Key </a:t>
            </a:r>
            <a:r>
              <a:rPr lang="de-DE" sz="1700" b="1" u="sng" dirty="0" err="1">
                <a:solidFill>
                  <a:srgbClr val="FFFFFF"/>
                </a:solidFill>
              </a:rPr>
              <a:t>Findings</a:t>
            </a:r>
            <a:br>
              <a:rPr lang="en-US" sz="1700" b="1" dirty="0">
                <a:solidFill>
                  <a:srgbClr val="FFFFFF"/>
                </a:solidFill>
              </a:rPr>
            </a:br>
            <a:endParaRPr lang="de-DE" sz="1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F250-F050-79E3-DBA4-0C7E4B14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 u="sng" dirty="0">
                <a:solidFill>
                  <a:srgbClr val="FFFFFF"/>
                </a:solidFill>
              </a:rPr>
              <a:t>Top Cities for Revenue and Engagement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Our data analysis reveals the cities in countries like India, Japan and The USA are with the highest customer activity and revenue. These regions represent valuable markets for </a:t>
            </a:r>
            <a:r>
              <a:rPr lang="en-US" sz="1500" dirty="0" err="1">
                <a:solidFill>
                  <a:srgbClr val="FFFFFF"/>
                </a:solidFill>
              </a:rPr>
              <a:t>Rockbuster</a:t>
            </a:r>
            <a:r>
              <a:rPr lang="en-US" sz="1500" dirty="0">
                <a:solidFill>
                  <a:srgbClr val="FFFFFF"/>
                </a:solidFill>
              </a:rPr>
              <a:t> to strengthen our customer engagement and optimize marketing spend.</a:t>
            </a:r>
          </a:p>
          <a:p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3CC0A1B2-5208-409A-E603-38C87925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984408"/>
            <a:ext cx="6798082" cy="2889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7B5A0-1250-6ED0-BAB5-E8E5FEFCFE91}"/>
              </a:ext>
            </a:extLst>
          </p:cNvPr>
          <p:cNvSpPr txBox="1"/>
          <p:nvPr/>
        </p:nvSpPr>
        <p:spPr>
          <a:xfrm>
            <a:off x="4224845" y="6541973"/>
            <a:ext cx="805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 dirty="0"/>
              <a:t>Tableau url: </a:t>
            </a:r>
            <a:r>
              <a:rPr lang="en-US" sz="900" b="1" dirty="0">
                <a:hlinkClick r:id="rId3"/>
              </a:rPr>
              <a:t>https://public.tableau.com/app/profile/rajani.negapula/viz/Rockbuster_17315074648600/Top3countries</a:t>
            </a:r>
            <a:r>
              <a:rPr 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5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8DED2-ED39-2A17-DADB-0E9A9154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447824"/>
            <a:ext cx="3084844" cy="2103875"/>
          </a:xfrm>
        </p:spPr>
        <p:txBody>
          <a:bodyPr>
            <a:normAutofit/>
          </a:bodyPr>
          <a:lstStyle/>
          <a:p>
            <a:r>
              <a:rPr lang="de-DE" sz="1700" b="1" u="sng" dirty="0">
                <a:solidFill>
                  <a:srgbClr val="FFFFFF"/>
                </a:solidFill>
              </a:rPr>
              <a:t>Top Genres </a:t>
            </a:r>
            <a:r>
              <a:rPr lang="de-DE" sz="1700" b="1" u="sng" dirty="0" err="1">
                <a:solidFill>
                  <a:srgbClr val="FFFFFF"/>
                </a:solidFill>
              </a:rPr>
              <a:t>Driving</a:t>
            </a:r>
            <a:r>
              <a:rPr lang="de-DE" sz="1700" b="1" u="sng" dirty="0">
                <a:solidFill>
                  <a:srgbClr val="FFFFFF"/>
                </a:solidFill>
              </a:rPr>
              <a:t>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0B88-5CBD-6E21-94DF-225B7361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The analysis shows that certain genres like Sports, Sci-Fi, Animation, Drama and Comedy consistently outperform others in revenue generation. By expanding our inventory in these popular genres, we can cater to customer interests and maximize sales.</a:t>
            </a:r>
            <a:endParaRPr lang="de-DE" sz="1500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0041C8-D2B6-5577-9410-CC8F1940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70609"/>
            <a:ext cx="6798082" cy="4316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49F40-0DBF-0EB1-771E-6492EC1B2388}"/>
              </a:ext>
            </a:extLst>
          </p:cNvPr>
          <p:cNvSpPr txBox="1"/>
          <p:nvPr/>
        </p:nvSpPr>
        <p:spPr>
          <a:xfrm>
            <a:off x="4159532" y="6559226"/>
            <a:ext cx="805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 dirty="0"/>
              <a:t>Tableau url: </a:t>
            </a:r>
            <a:r>
              <a:rPr lang="en-US" sz="900" b="1" dirty="0">
                <a:hlinkClick r:id="rId3"/>
              </a:rPr>
              <a:t>https://public.tableau.com/app/profile/rajani.negapula/viz/GenresRevenue_17315077819890/Genres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6337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810B-50AA-74DF-30A0-E8D30D6B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Ratings and Revenue Trends</a:t>
            </a:r>
            <a:br>
              <a:rPr lang="en-US" sz="15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FF"/>
                </a:solidFill>
              </a:rPr>
              <a:t>Films with specific content ratings, particularly PG-13, tend to generate higher revenue. This trend indicates a demand for content that aligns with specific ratings, offering a strategic direction for future content acquisitions.</a:t>
            </a:r>
          </a:p>
          <a:p>
            <a:endParaRPr lang="de-DE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E69103-404B-E64A-5B68-90DDD537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19623"/>
            <a:ext cx="6798082" cy="4418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421FD-2F14-8618-4B7B-8B056B6D9CEC}"/>
              </a:ext>
            </a:extLst>
          </p:cNvPr>
          <p:cNvSpPr txBox="1"/>
          <p:nvPr/>
        </p:nvSpPr>
        <p:spPr>
          <a:xfrm>
            <a:off x="4207591" y="6524720"/>
            <a:ext cx="8053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b="1" dirty="0"/>
              <a:t>Tableau url: </a:t>
            </a:r>
            <a:r>
              <a:rPr lang="en-US" sz="900" b="1" dirty="0"/>
              <a:t>https://public.tableau.com/app/profile/rajani.negapula/viz/RevenueBasedonRatings/Rating?publish=yes</a:t>
            </a:r>
          </a:p>
        </p:txBody>
      </p:sp>
    </p:spTree>
    <p:extLst>
      <p:ext uri="{BB962C8B-B14F-4D97-AF65-F5344CB8AC3E}">
        <p14:creationId xmlns:p14="http://schemas.microsoft.com/office/powerpoint/2010/main" val="5703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06D6-0388-4936-CACF-45435B59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accent2"/>
                </a:solidFill>
              </a:rPr>
              <a:t>Recommendations: 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7B7B-7893-0B8C-FDD4-06B7E3F5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Targeted Marketing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Focus on top-performing cities to increase revenue through tailored marketing and localized promotions.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Content Curation Strategy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Prioritize acquiring films in popular genres and ratings categories that align with customer preferences.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Promotional Opportunities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Boost engagement by creating targeted promotions around high-demand genres, especially in regions with the most active users.</a:t>
            </a:r>
          </a:p>
        </p:txBody>
      </p:sp>
    </p:spTree>
    <p:extLst>
      <p:ext uri="{BB962C8B-B14F-4D97-AF65-F5344CB8AC3E}">
        <p14:creationId xmlns:p14="http://schemas.microsoft.com/office/powerpoint/2010/main" val="148921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73B-CA30-2010-120B-AE4072A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Next Steps: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880-BD10-B95F-5BA2-AD1A56EE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Implement Regional Marketing Campaigns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Refine Content Acquisition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Monitor Performance Monthly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39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1F74-B4C8-D0DC-CE99-4435467D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</a:rPr>
              <a:t>Technical Report for </a:t>
            </a:r>
            <a:r>
              <a:rPr lang="en-US" sz="3200" b="1" u="sng" dirty="0" err="1">
                <a:solidFill>
                  <a:schemeClr val="accent2"/>
                </a:solidFill>
              </a:rPr>
              <a:t>Rockbuster</a:t>
            </a:r>
            <a:r>
              <a:rPr lang="en-US" sz="3200" b="1" u="sng" dirty="0">
                <a:solidFill>
                  <a:schemeClr val="accent2"/>
                </a:solidFill>
              </a:rPr>
              <a:t> Staff</a:t>
            </a:r>
            <a:br>
              <a:rPr lang="en-US" sz="3200" b="1" u="sng" dirty="0">
                <a:solidFill>
                  <a:schemeClr val="accent2"/>
                </a:solidFill>
              </a:rPr>
            </a:b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Rockbuster</a:t>
            </a:r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Technical Insights</a:t>
            </a:r>
            <a:b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Quality, Querying, and Efficiency Recommendations</a:t>
            </a:r>
            <a:endParaRPr lang="de-DE" sz="12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9AAF-529E-A23C-2A2B-CDE51FF6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288" y="1737360"/>
            <a:ext cx="4159083" cy="2254370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pPr marL="0" indent="0">
              <a:buNone/>
            </a:pPr>
            <a:r>
              <a:rPr lang="en-US" sz="1400" b="1" dirty="0"/>
              <a:t>Technical Recommendations</a:t>
            </a:r>
          </a:p>
          <a:p>
            <a:pPr marL="0" indent="0">
              <a:buNone/>
            </a:pPr>
            <a:r>
              <a:rPr lang="en-US" sz="1400" b="1" dirty="0"/>
              <a:t>Data Optimization</a:t>
            </a:r>
            <a:endParaRPr lang="en-US" sz="1400" dirty="0"/>
          </a:p>
          <a:p>
            <a:pPr marL="457200" lvl="1" indent="0">
              <a:buNone/>
            </a:pPr>
            <a:r>
              <a:rPr lang="en-US" sz="1300" dirty="0"/>
              <a:t>Maintain regular data profiling to catch duplicates and maintain data integrity.</a:t>
            </a:r>
          </a:p>
          <a:p>
            <a:pPr marL="0" indent="0">
              <a:buNone/>
            </a:pPr>
            <a:r>
              <a:rPr lang="en-US" sz="1400" b="1" dirty="0"/>
              <a:t>Query Optimization</a:t>
            </a:r>
            <a:endParaRPr lang="en-US" sz="1400" dirty="0"/>
          </a:p>
          <a:p>
            <a:pPr marL="457200" lvl="1" indent="0">
              <a:buNone/>
            </a:pPr>
            <a:r>
              <a:rPr lang="en-US" sz="1300" dirty="0"/>
              <a:t>Leverage indexed columns for efficient retrieval in future reports.</a:t>
            </a:r>
          </a:p>
          <a:p>
            <a:pPr marL="0" indent="0">
              <a:buNone/>
            </a:pPr>
            <a:r>
              <a:rPr lang="en-US" sz="1400" b="1" dirty="0"/>
              <a:t>Automation &amp; Monitoring</a:t>
            </a:r>
            <a:endParaRPr lang="en-US" sz="1400" dirty="0"/>
          </a:p>
          <a:p>
            <a:pPr marL="457200" lvl="1" indent="0">
              <a:buNone/>
            </a:pPr>
            <a:r>
              <a:rPr lang="en-US" sz="1300" dirty="0"/>
              <a:t>Automate monthly reports to track top genres, high-revenue cities, and customer preferences for real-time insights.</a:t>
            </a:r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F8A55-F1E0-E949-397B-EEB0A10F634D}"/>
              </a:ext>
            </a:extLst>
          </p:cNvPr>
          <p:cNvSpPr txBox="1"/>
          <p:nvPr/>
        </p:nvSpPr>
        <p:spPr>
          <a:xfrm>
            <a:off x="1150763" y="2076091"/>
            <a:ext cx="42200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Data Profiling &amp; Cleaning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Data Quality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Missing, duplicate, and non-uniform data were identified and addressed.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Data cleaning ensured integrity for accurate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Key Steps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Standardized non-uniform entries (e.g., inconsistent ratings).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Deduplicated customer and city data for clean, reliable metrics.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025B80-A0B2-A409-E8E2-DA9B1D104BEE}"/>
              </a:ext>
            </a:extLst>
          </p:cNvPr>
          <p:cNvCxnSpPr>
            <a:cxnSpLocks/>
          </p:cNvCxnSpPr>
          <p:nvPr/>
        </p:nvCxnSpPr>
        <p:spPr>
          <a:xfrm>
            <a:off x="5871713" y="1886309"/>
            <a:ext cx="0" cy="231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B5EF5C-6920-F312-BA48-D37611F36058}"/>
              </a:ext>
            </a:extLst>
          </p:cNvPr>
          <p:cNvSpPr txBox="1"/>
          <p:nvPr/>
        </p:nvSpPr>
        <p:spPr>
          <a:xfrm>
            <a:off x="2823713" y="4689754"/>
            <a:ext cx="609600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Next Steps for Technical Team</a:t>
            </a:r>
          </a:p>
          <a:p>
            <a:pPr algn="ctr">
              <a:buFont typeface="+mj-lt"/>
              <a:buAutoNum type="arabicPeriod"/>
            </a:pPr>
            <a:r>
              <a:rPr lang="en-US" sz="1200" dirty="0"/>
              <a:t>Schedule Monthly Reports</a:t>
            </a:r>
          </a:p>
          <a:p>
            <a:pPr algn="ctr">
              <a:buFont typeface="+mj-lt"/>
              <a:buAutoNum type="arabicPeriod"/>
            </a:pPr>
            <a:r>
              <a:rPr lang="en-US" sz="1200" dirty="0"/>
              <a:t>Refine Indexing and Database Maintenance</a:t>
            </a:r>
          </a:p>
          <a:p>
            <a:pPr algn="ctr">
              <a:buFont typeface="+mj-lt"/>
              <a:buAutoNum type="arabicPeriod"/>
            </a:pPr>
            <a:r>
              <a:rPr lang="en-US" sz="1200" dirty="0"/>
              <a:t>Coordinate with Marketing for Targeted Outreach Based on Data</a:t>
            </a:r>
          </a:p>
        </p:txBody>
      </p:sp>
    </p:spTree>
    <p:extLst>
      <p:ext uri="{BB962C8B-B14F-4D97-AF65-F5344CB8AC3E}">
        <p14:creationId xmlns:p14="http://schemas.microsoft.com/office/powerpoint/2010/main" val="18330727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Rockbuster Insights Report</vt:lpstr>
      <vt:lpstr>       Key Findings </vt:lpstr>
      <vt:lpstr>Top Genres Driving Revenue</vt:lpstr>
      <vt:lpstr>PowerPoint Presentation</vt:lpstr>
      <vt:lpstr>      Recommendations: </vt:lpstr>
      <vt:lpstr>Next Steps:</vt:lpstr>
      <vt:lpstr>Technical Report for Rockbuster Staff  Rockbuster Technical Insights Data Quality, Querying, and Efficiency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Rajani Negapula</dc:creator>
  <cp:lastModifiedBy>Rajani Negapula</cp:lastModifiedBy>
  <cp:revision>2</cp:revision>
  <dcterms:created xsi:type="dcterms:W3CDTF">2024-11-13T18:07:50Z</dcterms:created>
  <dcterms:modified xsi:type="dcterms:W3CDTF">2024-11-13T19:04:11Z</dcterms:modified>
</cp:coreProperties>
</file>