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12800"/>
            <a:ext cx="1102752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12800"/>
            <a:ext cx="1102752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752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1160" cy="928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1160" cy="964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1160" cy="892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3560" cy="362880"/>
          </a:xfrm>
          <a:prstGeom prst="rect">
            <a:avLst/>
          </a:prstGeom>
          <a:ln>
            <a:noFill/>
          </a:ln>
        </p:spPr>
      </p:pic>
      <p:sp>
        <p:nvSpPr>
          <p:cNvPr id="4" name="CustomShape 4"/>
          <p:cNvSpPr/>
          <p:nvPr/>
        </p:nvSpPr>
        <p:spPr>
          <a:xfrm>
            <a:off x="446400" y="3085920"/>
            <a:ext cx="11296800" cy="33361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1160" cy="928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1160" cy="964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1160" cy="892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6" name="Picture 7" descr="Logo&#10;&#10;Description automatically generated"/>
          <p:cNvPicPr/>
          <p:nvPr/>
        </p:nvPicPr>
        <p:blipFill>
          <a:blip r:embed="rId2"/>
          <a:stretch/>
        </p:blipFill>
        <p:spPr>
          <a:xfrm>
            <a:off x="10485000" y="6437880"/>
            <a:ext cx="1123560" cy="36288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1160" cy="928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1160" cy="964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1160" cy="892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Logo&#10;&#10;Description automatically generated"/>
          <p:cNvPicPr/>
          <p:nvPr/>
        </p:nvPicPr>
        <p:blipFill>
          <a:blip r:embed="rId2"/>
          <a:stretch/>
        </p:blipFill>
        <p:spPr>
          <a:xfrm>
            <a:off x="10485000" y="6437880"/>
            <a:ext cx="1123560" cy="362880"/>
          </a:xfrm>
          <a:prstGeom prst="rect">
            <a:avLst/>
          </a:prstGeom>
          <a:ln>
            <a:noFill/>
          </a:ln>
        </p:spPr>
      </p:pic>
      <p:sp>
        <p:nvSpPr>
          <p:cNvPr id="89" name="PlaceHolder 4"/>
          <p:cNvSpPr>
            <a:spLocks noGrp="1"/>
          </p:cNvSpPr>
          <p:nvPr>
            <p:ph type="title"/>
          </p:nvPr>
        </p:nvSpPr>
        <p:spPr>
          <a:xfrm>
            <a:off x="576000" y="712800"/>
            <a:ext cx="1102752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1840" cy="9756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ea typeface="DejaVu Sans"/>
              </a:rPr>
              <a:t>STEGANOGRAPHY</a:t>
            </a:r>
            <a:endParaRPr b="0" lang="en-IN" sz="3600" spc="-1" strike="noStrike">
              <a:latin typeface="Arial"/>
            </a:endParaRPr>
          </a:p>
        </p:txBody>
      </p:sp>
      <p:sp>
        <p:nvSpPr>
          <p:cNvPr id="128" name="CustomShape 2"/>
          <p:cNvSpPr/>
          <p:nvPr/>
        </p:nvSpPr>
        <p:spPr>
          <a:xfrm>
            <a:off x="-329760" y="1034280"/>
            <a:ext cx="1272456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 PROJECT</a:t>
            </a:r>
            <a:endParaRPr b="0" lang="en-IN" sz="3200" spc="-1" strike="noStrike">
              <a:latin typeface="Arial"/>
            </a:endParaRPr>
          </a:p>
        </p:txBody>
      </p:sp>
      <p:sp>
        <p:nvSpPr>
          <p:cNvPr id="129" name="CustomShape 3"/>
          <p:cNvSpPr/>
          <p:nvPr/>
        </p:nvSpPr>
        <p:spPr>
          <a:xfrm>
            <a:off x="3240000" y="4628520"/>
            <a:ext cx="79779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US" sz="2000" spc="-1" strike="noStrike">
                <a:solidFill>
                  <a:srgbClr val="1482ac"/>
                </a:solidFill>
                <a:latin typeface="Arial"/>
                <a:ea typeface="DejaVu Sans"/>
              </a:rPr>
              <a:t>1. Rajan K | VV College Of Engineering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81040" y="702000"/>
            <a:ext cx="11027520" cy="5281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8" name="CustomShape 2"/>
          <p:cNvSpPr/>
          <p:nvPr/>
        </p:nvSpPr>
        <p:spPr>
          <a:xfrm>
            <a:off x="581040" y="1807560"/>
            <a:ext cx="11027520" cy="4671000"/>
          </a:xfrm>
          <a:prstGeom prst="rect">
            <a:avLst/>
          </a:prstGeom>
          <a:noFill/>
          <a:ln>
            <a:noFill/>
          </a:ln>
        </p:spPr>
        <p:style>
          <a:lnRef idx="0"/>
          <a:fillRef idx="0"/>
          <a:effectRef idx="0"/>
          <a:fontRef idx="minor"/>
        </p:style>
        <p:txBody>
          <a:bodyPr lIns="90000" rIns="90000" tIns="45000" bIns="45000" anchor="ctr">
            <a:normAutofit/>
          </a:bodyPr>
          <a:p>
            <a:pPr algn="just">
              <a:lnSpc>
                <a:spcPct val="110000"/>
              </a:lnSpc>
              <a:spcBef>
                <a:spcPts val="479"/>
              </a:spcBef>
              <a:spcAft>
                <a:spcPts val="601"/>
              </a:spcAft>
            </a:pPr>
            <a:endParaRPr b="0" lang="en-IN" sz="1800" spc="-1" strike="noStrike">
              <a:latin typeface="Arial"/>
            </a:endParaRPr>
          </a:p>
          <a:p>
            <a:pPr marL="216000" indent="-21492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OpenCV Documentation: https://docs.opencv.org/</a:t>
            </a:r>
            <a:endParaRPr b="0" lang="en-IN" sz="2400" spc="-1" strike="noStrike">
              <a:latin typeface="Arial"/>
            </a:endParaRPr>
          </a:p>
          <a:p>
            <a:pPr marL="216000" indent="-21492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Python Documentation: https://docs.python.org/3/</a:t>
            </a:r>
            <a:endParaRPr b="0" lang="en-IN" sz="2400" spc="-1" strike="noStrike">
              <a:latin typeface="Arial"/>
            </a:endParaRPr>
          </a:p>
          <a:p>
            <a:pPr marL="216000" indent="-21492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NumPy Documentation: https://numpy.org/doc/stable/</a:t>
            </a:r>
            <a:endParaRPr b="0" lang="en-IN" sz="2400" spc="-1" strike="noStrike">
              <a:latin typeface="Arial"/>
            </a:endParaRPr>
          </a:p>
          <a:p>
            <a:pPr marL="216000" indent="-21492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os module Documentation: https://docs.python.org/3/library/os.html</a:t>
            </a:r>
            <a:endParaRPr b="0" lang="en-IN" sz="2400" spc="-1" strike="noStrike">
              <a:latin typeface="Arial"/>
            </a:endParaRPr>
          </a:p>
          <a:p>
            <a:pPr algn="just">
              <a:lnSpc>
                <a:spcPct val="110000"/>
              </a:lnSpc>
              <a:spcBef>
                <a:spcPts val="479"/>
              </a:spcBef>
              <a:spcAft>
                <a:spcPts val="601"/>
              </a:spcAf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463040" y="2766240"/>
            <a:ext cx="9296640" cy="13233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5400" spc="-1" strike="noStrike" cap="all">
                <a:solidFill>
                  <a:srgbClr val="002060"/>
                </a:solidFill>
                <a:latin typeface="Arial"/>
                <a:ea typeface="DejaVu Sans"/>
              </a:rPr>
              <a:t>THANK YOU</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3440" cy="13233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ea typeface="DejaVu Sans"/>
              </a:rPr>
              <a:t>OUTLINE</a:t>
            </a:r>
            <a:endParaRPr b="0" lang="en-IN" sz="2800" spc="-1" strike="noStrike">
              <a:latin typeface="Arial"/>
            </a:endParaRPr>
          </a:p>
        </p:txBody>
      </p:sp>
      <p:sp>
        <p:nvSpPr>
          <p:cNvPr id="131" name="CustomShape 2"/>
          <p:cNvSpPr/>
          <p:nvPr/>
        </p:nvSpPr>
        <p:spPr>
          <a:xfrm>
            <a:off x="838080" y="1618920"/>
            <a:ext cx="11016720" cy="523692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 </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910440"/>
            <a:ext cx="11027520" cy="528120"/>
          </a:xfrm>
          <a:prstGeom prst="rect">
            <a:avLst/>
          </a:prstGeom>
          <a:noFill/>
          <a:ln>
            <a:noFill/>
          </a:ln>
        </p:spPr>
        <p:style>
          <a:lnRef idx="0"/>
          <a:fillRef idx="0"/>
          <a:effectRef idx="0"/>
          <a:fontRef idx="minor"/>
        </p:style>
        <p:txBody>
          <a:bodyPr lIns="90000" rIns="90000" tIns="45000" bIns="45000" anchor="b">
            <a:normAutofit fontScale="42000"/>
          </a:bodyPr>
          <a:p>
            <a:pPr>
              <a:lnSpc>
                <a:spcPct val="100000"/>
              </a:lnSpc>
            </a:pPr>
            <a:r>
              <a:rPr b="1" lang="en-US" sz="5400" spc="-1" strike="noStrike" cap="all">
                <a:solidFill>
                  <a:srgbClr val="1cade4"/>
                </a:solidFill>
                <a:latin typeface="Arial"/>
                <a:ea typeface="DejaVu Sans"/>
              </a:rPr>
              <a:t>Problem Statement</a:t>
            </a:r>
            <a:endParaRPr b="0" lang="en-IN" sz="5400" spc="-1" strike="noStrike">
              <a:latin typeface="Arial"/>
            </a:endParaRPr>
          </a:p>
        </p:txBody>
      </p:sp>
      <p:sp>
        <p:nvSpPr>
          <p:cNvPr id="133" name="CustomShape 2"/>
          <p:cNvSpPr/>
          <p:nvPr/>
        </p:nvSpPr>
        <p:spPr>
          <a:xfrm>
            <a:off x="648000" y="2736000"/>
            <a:ext cx="11027520" cy="467100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641"/>
              </a:spcBef>
              <a:spcAft>
                <a:spcPts val="601"/>
              </a:spcAft>
              <a:tabLst>
                <a:tab algn="l" pos="0"/>
              </a:tabLst>
            </a:pPr>
            <a:r>
              <a:rPr b="0" lang="en-IN" sz="2000" spc="-1" strike="noStrike">
                <a:solidFill>
                  <a:srgbClr val="0f0f0f"/>
                </a:solidFill>
                <a:latin typeface="Franklin Gothic Book"/>
                <a:ea typeface="Franklin Gothic Book"/>
              </a:rPr>
              <a:t>This project aims to create a Python script using OpenCV for steganography, allowing users to hide messages within image files. Users input an image and message, which are encrypted using a password. Decryption requires the correct password to reveal the hidden message. The script outputs the encrypted image, with an option to view it, and displays the original message upon decryption. Key tasks include algorithm design, user input handling, error management, and testing. Deliverables include the Python script and comprehensive documentation. Enhancements could include supporting additional file types, improving encryption security, adding a graphical interface, and implementing image compression.</a:t>
            </a: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04000" y="504000"/>
            <a:ext cx="11027520" cy="5281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Proposed Solution</a:t>
            </a:r>
            <a:endParaRPr b="0" lang="en-IN" sz="4400" spc="-1" strike="noStrike">
              <a:latin typeface="Arial"/>
            </a:endParaRPr>
          </a:p>
        </p:txBody>
      </p:sp>
      <p:sp>
        <p:nvSpPr>
          <p:cNvPr id="135" name="CustomShape 2"/>
          <p:cNvSpPr/>
          <p:nvPr/>
        </p:nvSpPr>
        <p:spPr>
          <a:xfrm>
            <a:off x="504000" y="1944000"/>
            <a:ext cx="11611440" cy="556164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41"/>
              </a:spcBef>
              <a:spcAft>
                <a:spcPts val="601"/>
              </a:spcAft>
            </a:pPr>
            <a:r>
              <a:rPr b="0" lang="en-US" sz="1700" spc="-1" strike="noStrike">
                <a:solidFill>
                  <a:srgbClr val="404040"/>
                </a:solidFill>
                <a:latin typeface="Franklin Gothic Book"/>
                <a:ea typeface="Franklin Gothic Book"/>
              </a:rPr>
              <a:t>The proposed solution involves creating a Python script named steganography.py using OpenCV for steganography with the following steps: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User Input Handling:</a:t>
            </a:r>
            <a:r>
              <a:rPr b="0" lang="en-US" sz="1700" spc="-1" strike="noStrike">
                <a:solidFill>
                  <a:srgbClr val="404040"/>
                </a:solidFill>
                <a:latin typeface="Franklin Gothic Book"/>
                <a:ea typeface="Franklin Gothic Book"/>
              </a:rPr>
              <a:t>Prompt users for image file path, message, and encryption password.</a:t>
            </a:r>
            <a:br/>
            <a:r>
              <a:rPr b="0" lang="en-US" sz="1700" spc="-1" strike="noStrike">
                <a:solidFill>
                  <a:srgbClr val="404040"/>
                </a:solidFill>
                <a:latin typeface="Franklin Gothic Book"/>
                <a:ea typeface="Franklin Gothic Book"/>
              </a:rPr>
              <a:t>Handle errors for invalid inputs.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Encryption:</a:t>
            </a:r>
            <a:r>
              <a:rPr b="0" lang="en-US" sz="1700" spc="-1" strike="noStrike">
                <a:solidFill>
                  <a:srgbClr val="404040"/>
                </a:solidFill>
                <a:latin typeface="Franklin Gothic Book"/>
                <a:ea typeface="Franklin Gothic Book"/>
              </a:rPr>
              <a:t>Read the image with OpenCV.</a:t>
            </a:r>
            <a:br/>
            <a:r>
              <a:rPr b="0" lang="en-US" sz="1700" spc="-1" strike="noStrike">
                <a:solidFill>
                  <a:srgbClr val="404040"/>
                </a:solidFill>
                <a:latin typeface="Franklin Gothic Book"/>
                <a:ea typeface="Franklin Gothic Book"/>
              </a:rPr>
              <a:t>Encode the message into the image's RGB pixels.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Decryption:</a:t>
            </a:r>
            <a:r>
              <a:rPr b="0" lang="en-US" sz="1700" spc="-1" strike="noStrike">
                <a:solidFill>
                  <a:srgbClr val="404040"/>
                </a:solidFill>
                <a:latin typeface="Franklin Gothic Book"/>
                <a:ea typeface="Franklin Gothic Book"/>
              </a:rPr>
              <a:t>Retrieve the encrypted message from the image using the password.</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Output Handling:</a:t>
            </a:r>
            <a:r>
              <a:rPr b="0" lang="en-US" sz="1700" spc="-1" strike="noStrike">
                <a:solidFill>
                  <a:srgbClr val="404040"/>
                </a:solidFill>
                <a:latin typeface="Franklin Gothic Book"/>
                <a:ea typeface="Franklin Gothic Book"/>
              </a:rPr>
              <a:t>Save the encrypted image as EncryptedImage.jpg.</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Error Handling:</a:t>
            </a:r>
            <a:r>
              <a:rPr b="0" lang="en-US" sz="1700" spc="-1" strike="noStrike">
                <a:solidFill>
                  <a:srgbClr val="404040"/>
                </a:solidFill>
                <a:latin typeface="Franklin Gothic Book"/>
                <a:ea typeface="Franklin Gothic Book"/>
              </a:rPr>
              <a:t>Ensure graceful error handling and guide users in case of errors.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Testing:</a:t>
            </a:r>
            <a:r>
              <a:rPr b="0" lang="en-US" sz="1700" spc="-1" strike="noStrike">
                <a:solidFill>
                  <a:srgbClr val="404040"/>
                </a:solidFill>
                <a:latin typeface="Franklin Gothic Book"/>
                <a:ea typeface="Franklin Gothic Book"/>
              </a:rPr>
              <a:t>Test with various inputs to ensure functionality and security.</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Documentation:</a:t>
            </a:r>
            <a:r>
              <a:rPr b="0" lang="en-US" sz="1700" spc="-1" strike="noStrike">
                <a:solidFill>
                  <a:srgbClr val="404040"/>
                </a:solidFill>
                <a:latin typeface="Franklin Gothic Book"/>
                <a:ea typeface="Franklin Gothic Book"/>
              </a:rPr>
              <a:t>Provide detailed instructions, including installation steps and output interpretation.</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Potential Enhancements:</a:t>
            </a:r>
            <a:r>
              <a:rPr b="0" lang="en-US" sz="1700" spc="-1" strike="noStrike">
                <a:solidFill>
                  <a:srgbClr val="404040"/>
                </a:solidFill>
                <a:latin typeface="Franklin Gothic Book"/>
                <a:ea typeface="Franklin Gothic Book"/>
              </a:rPr>
              <a:t>Support different file formats.</a:t>
            </a:r>
            <a:endParaRPr b="0" lang="en-IN" sz="1700" spc="-1" strike="noStrike">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Enhance encryption methods for better security.</a:t>
            </a:r>
            <a:endParaRPr b="0" lang="en-IN" sz="1700" spc="-1" strike="noStrike">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Develop a user-friendly graphical interface.</a:t>
            </a:r>
            <a:endParaRPr b="0" lang="en-IN" sz="1700" spc="-1" strike="noStrike">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Implement features like image compression.</a:t>
            </a: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635040" y="720000"/>
            <a:ext cx="11027520" cy="5281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635040" y="1735560"/>
            <a:ext cx="11027520" cy="467100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The "System Approach" section outlines the steganography system's development strategy. Hardware requirements: dual-core processor, 4GB RAM, ample storage; GPU optional for faster processing. Software: Python 3.x, OpenCV (via pip), numpy, argparse. Supported image formats: JPEG, PNG, BMP. OpenCV (cv2) is the primary library, known for image manipulation. Integration is simple via pip or conda. Adherence to these requirements enables efficient development and deployment for concealing and retrieving secret messages within image files.</a:t>
            </a:r>
            <a:endParaRPr b="0" lang="en-IN" sz="1800" spc="-1" strike="noStrike">
              <a:latin typeface="Arial"/>
            </a:endParaRPr>
          </a:p>
          <a:p>
            <a:pPr algn="just">
              <a:lnSpc>
                <a:spcPct val="110000"/>
              </a:lnSpc>
              <a:spcBef>
                <a:spcPts val="360"/>
              </a:spcBef>
              <a:spcAft>
                <a:spcPts val="601"/>
              </a:spcAft>
              <a:tabLst>
                <a:tab algn="l" pos="0"/>
              </a:tabLst>
            </a:pP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Hardware requirements: dual-core processor, 4GB RAM, ample storage space.</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Optional GPU usage for accelerated processing.</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Software requirements: Python 3.x, OpenCV (installable via pip), numpy, argparse.</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Supported image formats: JPEG, PNG, BMP.</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OpenCV (cv2) serves as the primary library, renowned for its image manipulation capabilities.</a:t>
            </a:r>
            <a:endParaRPr b="0" lang="en-IN" sz="1800" spc="-1" strike="noStrike">
              <a:latin typeface="Arial"/>
            </a:endParaRPr>
          </a:p>
          <a:p>
            <a:pPr algn="just">
              <a:lnSpc>
                <a:spcPct val="110000"/>
              </a:lnSpc>
              <a:spcBef>
                <a:spcPts val="360"/>
              </a:spcBef>
              <a:spcAft>
                <a:spcPts val="601"/>
              </a:spcAft>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7520" cy="5281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616680" y="2052360"/>
            <a:ext cx="11027520" cy="467100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81"/>
              </a:spcBef>
              <a:spcAft>
                <a:spcPts val="601"/>
              </a:spcAft>
            </a:pPr>
            <a:r>
              <a:rPr b="1" lang="en-IN" sz="1400" spc="-1" strike="noStrike">
                <a:solidFill>
                  <a:srgbClr val="404040"/>
                </a:solidFill>
                <a:latin typeface="Franklin Gothic Book"/>
                <a:ea typeface="Franklin Gothic Book"/>
              </a:rPr>
              <a:t>Algorithm:</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Encryption: </a:t>
            </a:r>
            <a:r>
              <a:rPr b="0" lang="en-IN" sz="1400" spc="-1" strike="noStrike">
                <a:solidFill>
                  <a:srgbClr val="404040"/>
                </a:solidFill>
                <a:latin typeface="Franklin Gothic Book"/>
                <a:ea typeface="Franklin Gothic Book"/>
              </a:rPr>
              <a:t>Read image, convert message to binary, modify LSBs of RGB, scramble with password, save.</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Decryption:</a:t>
            </a:r>
            <a:r>
              <a:rPr b="0" lang="en-IN" sz="1400" spc="-1" strike="noStrike">
                <a:solidFill>
                  <a:srgbClr val="404040"/>
                </a:solidFill>
                <a:latin typeface="Franklin Gothic Book"/>
                <a:ea typeface="Franklin Gothic Book"/>
              </a:rPr>
              <a:t> Read encrypted image, extract LSBs, decrypt with password, convert binary to original message.</a:t>
            </a: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Deployment:</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Development: </a:t>
            </a:r>
            <a:r>
              <a:rPr b="0" lang="en-IN" sz="1400" spc="-1" strike="noStrike">
                <a:solidFill>
                  <a:srgbClr val="404040"/>
                </a:solidFill>
                <a:latin typeface="Franklin Gothic Book"/>
                <a:ea typeface="Franklin Gothic Book"/>
              </a:rPr>
              <a:t>Write Python script with OpenCV, ensure error handling and robustness. Consider modular design for scalability.</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Environment Setup: </a:t>
            </a:r>
            <a:r>
              <a:rPr b="0" lang="en-IN" sz="1400" spc="-1" strike="noStrike">
                <a:solidFill>
                  <a:srgbClr val="404040"/>
                </a:solidFill>
                <a:latin typeface="Franklin Gothic Book"/>
                <a:ea typeface="Franklin Gothic Book"/>
              </a:rPr>
              <a:t>Install Python 3.x, OpenCV, numpy, argparse. Deploy on target system(s) meeting hardware and software requirements.</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Usage Instructions:</a:t>
            </a:r>
            <a:r>
              <a:rPr b="0" lang="en-IN" sz="1400" spc="-1" strike="noStrike">
                <a:solidFill>
                  <a:srgbClr val="404040"/>
                </a:solidFill>
                <a:latin typeface="Franklin Gothic Book"/>
                <a:ea typeface="Franklin Gothic Book"/>
              </a:rPr>
              <a:t> Provide clear instructions with examples, and consider developing a user-friendly GUI for enhanced usability.</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Maintenance and Updates:</a:t>
            </a:r>
            <a:r>
              <a:rPr b="0" lang="en-IN" sz="1400" spc="-1" strike="noStrike">
                <a:solidFill>
                  <a:srgbClr val="404040"/>
                </a:solidFill>
                <a:latin typeface="Franklin Gothic Book"/>
                <a:ea typeface="Franklin Gothic Book"/>
              </a:rPr>
              <a:t> Schedule regular updates, incorporate user feedback for feature enhancements, and stay informed about steganography advancements to ensure the system's effectiveness and security. Regularly update documentation for clarity and ease of use.</a:t>
            </a: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7520" cy="5281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sp>
        <p:nvSpPr>
          <p:cNvPr id="141" name="CustomShape 2"/>
          <p:cNvSpPr/>
          <p:nvPr/>
        </p:nvSpPr>
        <p:spPr>
          <a:xfrm>
            <a:off x="581040" y="1302120"/>
            <a:ext cx="11027520" cy="4671000"/>
          </a:xfrm>
          <a:prstGeom prst="rect">
            <a:avLst/>
          </a:prstGeom>
          <a:noFill/>
          <a:ln>
            <a:noFill/>
          </a:ln>
        </p:spPr>
        <p:style>
          <a:lnRef idx="0"/>
          <a:fillRef idx="0"/>
          <a:effectRef idx="0"/>
          <a:fontRef idx="minor"/>
        </p:style>
      </p:sp>
      <p:pic>
        <p:nvPicPr>
          <p:cNvPr id="142" name="" descr=""/>
          <p:cNvPicPr/>
          <p:nvPr/>
        </p:nvPicPr>
        <p:blipFill>
          <a:blip r:embed="rId1"/>
          <a:stretch/>
        </p:blipFill>
        <p:spPr>
          <a:xfrm>
            <a:off x="685800" y="1231200"/>
            <a:ext cx="10514520" cy="52567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81040" y="702000"/>
            <a:ext cx="11027520" cy="5281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4" name="CustomShape 2"/>
          <p:cNvSpPr/>
          <p:nvPr/>
        </p:nvSpPr>
        <p:spPr>
          <a:xfrm>
            <a:off x="581040" y="1302120"/>
            <a:ext cx="11027520" cy="4671000"/>
          </a:xfrm>
          <a:prstGeom prst="rect">
            <a:avLst/>
          </a:prstGeom>
          <a:noFill/>
          <a:ln>
            <a:noFill/>
          </a:ln>
        </p:spPr>
        <p:style>
          <a:lnRef idx="0"/>
          <a:fillRef idx="0"/>
          <a:effectRef idx="0"/>
          <a:fontRef idx="minor"/>
        </p:style>
        <p:txBody>
          <a:bodyPr lIns="90000" rIns="90000" tIns="45000" bIns="45000" anchor="ctr">
            <a:normAutofit/>
          </a:bodyPr>
          <a:p>
            <a:pPr algn="just">
              <a:lnSpc>
                <a:spcPct val="110000"/>
              </a:lnSpc>
              <a:spcBef>
                <a:spcPts val="400"/>
              </a:spcBef>
              <a:spcAft>
                <a:spcPts val="601"/>
              </a:spcAft>
            </a:pPr>
            <a:r>
              <a:rPr b="0" lang="en-IN" sz="2000" spc="-1" strike="noStrike">
                <a:solidFill>
                  <a:srgbClr val="0f0f0f"/>
                </a:solidFill>
                <a:latin typeface="Franklin Gothic Book"/>
                <a:ea typeface="Franklin Gothic Book"/>
              </a:rPr>
              <a:t>In conclusion, the development and deployment of the steganography system present a robust solution for concealing and retrieving secret messages within image files. By adhering to the outlined algorithm and deployment strategy, users can efficiently encrypt and decrypt messages while maintaining security and usability. Leveraging Python with OpenCV and additional libraries ensures flexibility and scalability in implementing the system across different platforms. Regular maintenance, updates, and user feedback integration are essential for continuous improvement and adaptation to evolving steganography techniques. Overall, the steganography system offers a reliable and effective means of secure communication through hidden messages within images.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63040" y="2311560"/>
            <a:ext cx="11027520" cy="467100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400"/>
              </a:spcBef>
              <a:spcAft>
                <a:spcPts val="601"/>
              </a:spcAft>
              <a:tabLst>
                <a:tab algn="l" pos="0"/>
              </a:tabLst>
            </a:pPr>
            <a:endParaRPr b="0" lang="en-IN" sz="1800" spc="-1" strike="noStrike">
              <a:latin typeface="Arial"/>
            </a:endParaRPr>
          </a:p>
          <a:p>
            <a:pPr algn="just">
              <a:lnSpc>
                <a:spcPct val="110000"/>
              </a:lnSpc>
              <a:spcBef>
                <a:spcPts val="400"/>
              </a:spcBef>
              <a:spcAft>
                <a:spcPts val="601"/>
              </a:spcAft>
              <a:tabLst>
                <a:tab algn="l" pos="0"/>
              </a:tabLst>
            </a:pPr>
            <a:r>
              <a:rPr b="0" lang="en-US" sz="2000" spc="-1" strike="noStrike">
                <a:solidFill>
                  <a:srgbClr val="404040"/>
                </a:solidFill>
                <a:latin typeface="Franklin Gothic Book"/>
                <a:ea typeface="Franklin Gothic Book"/>
              </a:rPr>
              <a:t>In steganography, future development focuses on enhancing security through advanced encryption techniques and stronger cryptographic algorithms. Performance optimization is crucial, especially for handling large image files. Supporting various image formats and file types improves versatility. A user-friendly graphical interface and cross-platform compatibility enhance accessibility. Integration with communication tools streamlines secure message transmission. Automated key management simplifies encryption while ensuring security. Advanced image processing techniques bolster message hiding and resist detection. Cloud-based solutions offer scalable and distributed message storage and transmission. Continuous research and development drive innovation, ensuring ongoing enhancement of steganography system capabilities and security.</a:t>
            </a: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p:txBody>
      </p:sp>
      <p:sp>
        <p:nvSpPr>
          <p:cNvPr id="146" name="CustomShape 2"/>
          <p:cNvSpPr/>
          <p:nvPr/>
        </p:nvSpPr>
        <p:spPr>
          <a:xfrm>
            <a:off x="535680" y="844560"/>
            <a:ext cx="11027520" cy="5281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46</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2024-04-05T15:01:27Z</dcterms:modified>
  <cp:revision>35</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