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1" r:id="rId1"/>
  </p:sldMasterIdLst>
  <p:sldIdLst>
    <p:sldId id="256" r:id="rId2"/>
    <p:sldId id="257" r:id="rId3"/>
    <p:sldId id="258" r:id="rId4"/>
    <p:sldId id="271" r:id="rId5"/>
    <p:sldId id="269" r:id="rId6"/>
    <p:sldId id="268" r:id="rId7"/>
    <p:sldId id="270" r:id="rId8"/>
    <p:sldId id="259" r:id="rId9"/>
    <p:sldId id="260" r:id="rId10"/>
    <p:sldId id="261" r:id="rId11"/>
    <p:sldId id="262" r:id="rId12"/>
    <p:sldId id="263" r:id="rId13"/>
    <p:sldId id="272" r:id="rId14"/>
    <p:sldId id="273" r:id="rId15"/>
    <p:sldId id="274" r:id="rId16"/>
    <p:sldId id="275" r:id="rId17"/>
    <p:sldId id="276" r:id="rId18"/>
    <p:sldId id="277" r:id="rId19"/>
    <p:sldId id="278" r:id="rId20"/>
    <p:sldId id="279" r:id="rId21"/>
    <p:sldId id="280" r:id="rId22"/>
    <p:sldId id="281" r:id="rId23"/>
    <p:sldId id="282" r:id="rId24"/>
    <p:sldId id="265" r:id="rId25"/>
    <p:sldId id="266" r:id="rId26"/>
    <p:sldId id="267"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5" d="100"/>
          <a:sy n="95" d="100"/>
        </p:scale>
        <p:origin x="109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9144000" cy="6858000"/>
          </a:xfrm>
        </p:grpSpPr>
        <p:pic>
          <p:nvPicPr>
            <p:cNvPr id="7" name="Picture 6" descr="S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rot="5400000">
              <a:off x="3739196" y="525780"/>
              <a:ext cx="1664208" cy="612648"/>
            </a:xfrm>
            <a:prstGeom prst="rect">
              <a:avLst/>
            </a:prstGeom>
          </p:spPr>
        </p:pic>
        <p:pic>
          <p:nvPicPr>
            <p:cNvPr id="14" name="Picture 13"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rot="5400000">
              <a:off x="3739196" y="5719572"/>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5BCAD085-E8A6-8845-BD4E-CB4CCA059FC4}" type="datetimeFigureOut">
              <a:rPr lang="en-US" smtClean="0"/>
              <a:t>7/1/2025</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C1FF6DA9-008F-8B48-92A6-B652298478BF}"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8167736"/>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93678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092688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6634809"/>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81707657"/>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7755002"/>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smtClean="0"/>
              <a:t>Click to edit Master title style</a:t>
            </a:r>
            <a:endParaRPr lang="en-US" dirty="0"/>
          </a:p>
        </p:txBody>
      </p:sp>
      <p:sp>
        <p:nvSpPr>
          <p:cNvPr id="17"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5534605"/>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5027385"/>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6495204"/>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6" y="2354670"/>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98338619"/>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1321041"/>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7/1/2025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0244963"/>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76868" y="3243262"/>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1832" y="3243262"/>
            <a:ext cx="3337560" cy="270662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7/1/2025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7213812"/>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7/1/2025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4296179"/>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82545005"/>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7649169"/>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5183070"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048333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44000" cy="6858001"/>
            <a:chOff x="0" y="0"/>
            <a:chExt cx="9144000" cy="6858001"/>
          </a:xfrm>
        </p:grpSpPr>
        <p:pic>
          <p:nvPicPr>
            <p:cNvPr id="8" name="Picture 7" descr="S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rot="5400000">
              <a:off x="4221675" y="39689"/>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rot="5400000">
              <a:off x="4221675" y="6211888"/>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7/1/2025</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182948262"/>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Lst>
  <p:transition spd="slow">
    <p:wipe/>
  </p:transition>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B647CDD-A6DC-8E84-4DEF-A268391B0E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656" y="1045349"/>
            <a:ext cx="7398688" cy="3660396"/>
          </a:xfrm>
          <a:prstGeom prst="rect">
            <a:avLst/>
          </a:prstGeom>
          <a:solidFill>
            <a:schemeClr val="bg1">
              <a:lumMod val="85000"/>
              <a:alpha val="46000"/>
            </a:schemeClr>
          </a:solidFill>
        </p:spPr>
      </p:pic>
      <p:sp>
        <p:nvSpPr>
          <p:cNvPr id="2" name="Title 1"/>
          <p:cNvSpPr>
            <a:spLocks noGrp="1"/>
          </p:cNvSpPr>
          <p:nvPr>
            <p:ph type="ctrTitle"/>
          </p:nvPr>
        </p:nvSpPr>
        <p:spPr>
          <a:xfrm>
            <a:off x="1313259" y="1718639"/>
            <a:ext cx="6517482" cy="2509213"/>
          </a:xfrm>
          <a:effectLst>
            <a:outerShdw blurRad="50800" dist="38100" dir="18900000" algn="bl" rotWithShape="0">
              <a:prstClr val="black">
                <a:alpha val="40000"/>
              </a:prstClr>
            </a:outerShdw>
          </a:effectLst>
        </p:spPr>
        <p:txBody>
          <a:bodyPr>
            <a:normAutofit/>
          </a:bodyPr>
          <a:lstStyle/>
          <a:p>
            <a:r>
              <a:rPr sz="4400" b="1" dirty="0">
                <a:ln w="13462">
                  <a:solidFill>
                    <a:schemeClr val="bg1"/>
                  </a:solidFill>
                  <a:prstDash val="solid"/>
                </a:ln>
                <a:solidFill>
                  <a:srgbClr val="FF0000"/>
                </a:solidFill>
                <a:effectLst>
                  <a:outerShdw dist="38100" dir="2700000" algn="bl" rotWithShape="0">
                    <a:schemeClr val="accent5"/>
                  </a:outerShdw>
                </a:effectLst>
              </a:rPr>
              <a:t>High Cloud </a:t>
            </a:r>
            <a:r>
              <a:rPr sz="4400" b="1" dirty="0" smtClean="0">
                <a:ln w="13462">
                  <a:solidFill>
                    <a:schemeClr val="bg1"/>
                  </a:solidFill>
                  <a:prstDash val="solid"/>
                </a:ln>
                <a:solidFill>
                  <a:srgbClr val="FF0000"/>
                </a:solidFill>
                <a:effectLst>
                  <a:outerShdw dist="38100" dir="2700000" algn="bl" rotWithShape="0">
                    <a:schemeClr val="accent5"/>
                  </a:outerShdw>
                </a:effectLst>
              </a:rPr>
              <a:t>Airlines</a:t>
            </a:r>
            <a:endParaRPr sz="4400" b="1" dirty="0">
              <a:ln w="13462">
                <a:solidFill>
                  <a:schemeClr val="bg1"/>
                </a:solidFill>
                <a:prstDash val="solid"/>
              </a:ln>
              <a:solidFill>
                <a:srgbClr val="FF0000"/>
              </a:solidFill>
              <a:effectLst>
                <a:outerShdw dist="38100" dir="2700000" algn="bl" rotWithShape="0">
                  <a:schemeClr val="accent5"/>
                </a:outerShdw>
              </a:effectLst>
            </a:endParaRPr>
          </a:p>
        </p:txBody>
      </p:sp>
      <p:sp>
        <p:nvSpPr>
          <p:cNvPr id="3" name="Subtitle 2"/>
          <p:cNvSpPr>
            <a:spLocks noGrp="1"/>
          </p:cNvSpPr>
          <p:nvPr>
            <p:ph type="subTitle" idx="1"/>
          </p:nvPr>
        </p:nvSpPr>
        <p:spPr>
          <a:xfrm>
            <a:off x="1313259" y="4331368"/>
            <a:ext cx="6517482" cy="842212"/>
          </a:xfrm>
        </p:spPr>
        <p:txBody>
          <a:bodyPr>
            <a:normAutofit/>
          </a:bodyPr>
          <a:lstStyle/>
          <a:p>
            <a:r>
              <a:rPr sz="2400" dirty="0">
                <a:solidFill>
                  <a:schemeClr val="accent5">
                    <a:lumMod val="50000"/>
                  </a:schemeClr>
                </a:solidFill>
              </a:rPr>
              <a:t>Prepared </a:t>
            </a:r>
            <a:r>
              <a:rPr sz="2400" dirty="0" smtClean="0">
                <a:solidFill>
                  <a:schemeClr val="accent5">
                    <a:lumMod val="50000"/>
                  </a:schemeClr>
                </a:solidFill>
              </a:rPr>
              <a:t>by</a:t>
            </a:r>
            <a:r>
              <a:rPr lang="en-IN" sz="2400" dirty="0" smtClean="0">
                <a:solidFill>
                  <a:schemeClr val="accent5">
                    <a:lumMod val="50000"/>
                  </a:schemeClr>
                </a:solidFill>
              </a:rPr>
              <a:t> Rajan</a:t>
            </a:r>
            <a:endParaRPr lang="en-IN" sz="2400" dirty="0" smtClean="0">
              <a:solidFill>
                <a:schemeClr val="accent5">
                  <a:lumMod val="50000"/>
                </a:schemeClr>
              </a:solidFill>
            </a:endParaRPr>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KPI: Total Airports</a:t>
            </a:r>
          </a:p>
        </p:txBody>
      </p:sp>
      <p:sp>
        <p:nvSpPr>
          <p:cNvPr id="3" name="Content Placeholder 2"/>
          <p:cNvSpPr>
            <a:spLocks noGrp="1"/>
          </p:cNvSpPr>
          <p:nvPr>
            <p:ph idx="1"/>
          </p:nvPr>
        </p:nvSpPr>
        <p:spPr/>
        <p:txBody>
          <a:bodyPr/>
          <a:lstStyle/>
          <a:p>
            <a:r>
              <a:rPr lang="en-US" b="1" dirty="0"/>
              <a:t>Value</a:t>
            </a:r>
            <a:r>
              <a:rPr lang="en-US" dirty="0"/>
              <a:t>: 2.84K </a:t>
            </a:r>
            <a:r>
              <a:rPr lang="en-US" dirty="0" smtClean="0"/>
              <a:t>Airports</a:t>
            </a:r>
          </a:p>
          <a:p>
            <a:r>
              <a:rPr lang="en-US" b="1" dirty="0" smtClean="0"/>
              <a:t>What </a:t>
            </a:r>
            <a:r>
              <a:rPr lang="en-US" b="1" dirty="0"/>
              <a:t>it shows</a:t>
            </a:r>
            <a:r>
              <a:rPr lang="en-US" dirty="0"/>
              <a:t>: Number of airports served by the airline.</a:t>
            </a:r>
          </a:p>
          <a:p>
            <a:r>
              <a:rPr lang="en-US" b="1" dirty="0"/>
              <a:t>Problem</a:t>
            </a:r>
            <a:r>
              <a:rPr lang="en-US" dirty="0"/>
              <a:t>: Serving too many airports might include low-demand or unprofitable ones.</a:t>
            </a:r>
          </a:p>
          <a:p>
            <a:r>
              <a:rPr lang="en-US" b="1" dirty="0"/>
              <a:t>Solution</a:t>
            </a:r>
            <a:r>
              <a:rPr lang="en-US" dirty="0"/>
              <a:t>: Review low-traffic airports. Focus on airports with higher demand and performance.</a:t>
            </a:r>
          </a:p>
          <a:p>
            <a:endParaRPr dirty="0"/>
          </a:p>
        </p:txBody>
      </p:sp>
      <p:pic>
        <p:nvPicPr>
          <p:cNvPr id="4" name="Picture 3"/>
          <p:cNvPicPr>
            <a:picLocks noChangeAspect="1"/>
          </p:cNvPicPr>
          <p:nvPr/>
        </p:nvPicPr>
        <p:blipFill>
          <a:blip r:embed="rId2"/>
          <a:stretch>
            <a:fillRect/>
          </a:stretch>
        </p:blipFill>
        <p:spPr>
          <a:xfrm>
            <a:off x="5959642" y="2366211"/>
            <a:ext cx="1903886" cy="762000"/>
          </a:xfrm>
          <a:prstGeom prst="rect">
            <a:avLst/>
          </a:prstGeom>
        </p:spPr>
      </p:pic>
      <p:pic>
        <p:nvPicPr>
          <p:cNvPr id="5" name="Picture 4">
            <a:extLst>
              <a:ext uri="{FF2B5EF4-FFF2-40B4-BE49-F238E27FC236}">
                <a16:creationId xmlns="" xmlns:a16="http://schemas.microsoft.com/office/drawing/2014/main" id="{7F6E3246-D6BD-1B30-606D-48D282CCE9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64" y="691080"/>
            <a:ext cx="1697725" cy="1193867"/>
          </a:xfrm>
          <a:prstGeom prst="rect">
            <a:avLst/>
          </a:prstGeom>
        </p:spPr>
      </p:pic>
    </p:spTree>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KPI: Flights Operated</a:t>
            </a:r>
          </a:p>
        </p:txBody>
      </p:sp>
      <p:sp>
        <p:nvSpPr>
          <p:cNvPr id="3" name="Content Placeholder 2"/>
          <p:cNvSpPr>
            <a:spLocks noGrp="1"/>
          </p:cNvSpPr>
          <p:nvPr>
            <p:ph idx="1"/>
          </p:nvPr>
        </p:nvSpPr>
        <p:spPr>
          <a:xfrm>
            <a:off x="1176865" y="2353733"/>
            <a:ext cx="4790798" cy="3581400"/>
          </a:xfrm>
        </p:spPr>
        <p:txBody>
          <a:bodyPr>
            <a:noAutofit/>
          </a:bodyPr>
          <a:lstStyle/>
          <a:p>
            <a:r>
              <a:rPr sz="1800" dirty="0"/>
              <a:t>Flights Operated: 2.80 </a:t>
            </a:r>
            <a:r>
              <a:rPr sz="1800" dirty="0" smtClean="0"/>
              <a:t>Million</a:t>
            </a:r>
          </a:p>
          <a:p>
            <a:r>
              <a:rPr sz="1800" dirty="0"/>
              <a:t>Description: Total number of flights that were successfully completed</a:t>
            </a:r>
            <a:r>
              <a:rPr sz="1800" dirty="0" smtClean="0"/>
              <a:t>.</a:t>
            </a:r>
            <a:endParaRPr lang="en-IN" sz="1800" dirty="0" smtClean="0"/>
          </a:p>
          <a:p>
            <a:r>
              <a:rPr lang="en-US" sz="1800" b="1" dirty="0"/>
              <a:t>Insight</a:t>
            </a:r>
            <a:r>
              <a:rPr lang="en-US" sz="1800" dirty="0"/>
              <a:t>: Domestic flights make up </a:t>
            </a:r>
            <a:r>
              <a:rPr lang="en-US" sz="1800" b="1" dirty="0"/>
              <a:t>over 90%</a:t>
            </a:r>
            <a:r>
              <a:rPr lang="en-US" sz="1800" dirty="0"/>
              <a:t> of total operations (2.52M out of 2.8M total flights).</a:t>
            </a:r>
          </a:p>
          <a:p>
            <a:r>
              <a:rPr lang="en-US" sz="1800" b="1" dirty="0"/>
              <a:t>Use Case</a:t>
            </a:r>
            <a:r>
              <a:rPr lang="en-US" sz="1800" dirty="0"/>
              <a:t>: Optimizing domestic route efficiency can have the highest operational impact.</a:t>
            </a:r>
          </a:p>
          <a:p>
            <a:r>
              <a:rPr lang="en-US" sz="1800" b="1" dirty="0"/>
              <a:t>Solution</a:t>
            </a:r>
            <a:r>
              <a:rPr lang="en-US" sz="1800" dirty="0"/>
              <a:t>: Focus investment on short-haul infrastructure, faster turnarounds, and regional partnerships</a:t>
            </a:r>
            <a:r>
              <a:rPr lang="en-US" sz="1800" dirty="0" smtClean="0"/>
              <a:t>.</a:t>
            </a:r>
            <a:endParaRPr lang="en-US" sz="1800" dirty="0"/>
          </a:p>
        </p:txBody>
      </p:sp>
      <p:pic>
        <p:nvPicPr>
          <p:cNvPr id="4" name="Picture 3">
            <a:extLst>
              <a:ext uri="{FF2B5EF4-FFF2-40B4-BE49-F238E27FC236}">
                <a16:creationId xmlns="" xmlns:a16="http://schemas.microsoft.com/office/drawing/2014/main" id="{7F6E3246-D6BD-1B30-606D-48D282CCE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64" y="691080"/>
            <a:ext cx="1697725" cy="1193867"/>
          </a:xfrm>
          <a:prstGeom prst="rect">
            <a:avLst/>
          </a:prstGeom>
        </p:spPr>
      </p:pic>
      <p:pic>
        <p:nvPicPr>
          <p:cNvPr id="5" name="Content Placeholder 5">
            <a:extLst>
              <a:ext uri="{FF2B5EF4-FFF2-40B4-BE49-F238E27FC236}">
                <a16:creationId xmlns="" xmlns:a16="http://schemas.microsoft.com/office/drawing/2014/main" id="{12477663-F5B3-E5A7-2E57-91F4359796E8}"/>
              </a:ext>
            </a:extLst>
          </p:cNvPr>
          <p:cNvPicPr>
            <a:picLocks noChangeAspect="1"/>
          </p:cNvPicPr>
          <p:nvPr/>
        </p:nvPicPr>
        <p:blipFill>
          <a:blip r:embed="rId3"/>
          <a:stretch>
            <a:fillRect/>
          </a:stretch>
        </p:blipFill>
        <p:spPr>
          <a:xfrm>
            <a:off x="6165543" y="2443461"/>
            <a:ext cx="2233454" cy="789023"/>
          </a:xfrm>
          <a:prstGeom prst="rect">
            <a:avLst/>
          </a:prstGeom>
        </p:spPr>
      </p:pic>
      <p:pic>
        <p:nvPicPr>
          <p:cNvPr id="6" name="Picture 5">
            <a:extLst>
              <a:ext uri="{FF2B5EF4-FFF2-40B4-BE49-F238E27FC236}">
                <a16:creationId xmlns="" xmlns:a16="http://schemas.microsoft.com/office/drawing/2014/main" id="{48368CA9-5C94-D836-F3C0-2E90471268E0}"/>
              </a:ext>
            </a:extLst>
          </p:cNvPr>
          <p:cNvPicPr>
            <a:picLocks noChangeAspect="1"/>
          </p:cNvPicPr>
          <p:nvPr/>
        </p:nvPicPr>
        <p:blipFill>
          <a:blip r:embed="rId4"/>
          <a:stretch>
            <a:fillRect/>
          </a:stretch>
        </p:blipFill>
        <p:spPr>
          <a:xfrm>
            <a:off x="6165543" y="3312695"/>
            <a:ext cx="2411637" cy="2622438"/>
          </a:xfrm>
          <a:prstGeom prst="rect">
            <a:avLst/>
          </a:prstGeom>
        </p:spPr>
      </p:pic>
    </p:spTree>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KPI: Flights Cancelled</a:t>
            </a:r>
          </a:p>
        </p:txBody>
      </p:sp>
      <p:sp>
        <p:nvSpPr>
          <p:cNvPr id="3" name="Content Placeholder 2"/>
          <p:cNvSpPr>
            <a:spLocks noGrp="1"/>
          </p:cNvSpPr>
          <p:nvPr>
            <p:ph idx="1"/>
          </p:nvPr>
        </p:nvSpPr>
        <p:spPr/>
        <p:txBody>
          <a:bodyPr/>
          <a:lstStyle/>
          <a:p>
            <a:r>
              <a:rPr lang="en-US" b="1" dirty="0"/>
              <a:t>Value</a:t>
            </a:r>
            <a:r>
              <a:rPr lang="en-US" dirty="0"/>
              <a:t>: 111.13K </a:t>
            </a:r>
            <a:r>
              <a:rPr lang="en-US" dirty="0" smtClean="0"/>
              <a:t>Flights</a:t>
            </a:r>
          </a:p>
          <a:p>
            <a:r>
              <a:rPr lang="en-US" b="1" dirty="0" smtClean="0"/>
              <a:t>What </a:t>
            </a:r>
            <a:r>
              <a:rPr lang="en-US" b="1" dirty="0"/>
              <a:t>it shows</a:t>
            </a:r>
            <a:r>
              <a:rPr lang="en-US" dirty="0"/>
              <a:t>: Total number of cancelled flights.</a:t>
            </a:r>
          </a:p>
          <a:p>
            <a:r>
              <a:rPr lang="en-US" b="1" dirty="0"/>
              <a:t>Problem</a:t>
            </a:r>
            <a:r>
              <a:rPr lang="en-US" dirty="0"/>
              <a:t>: High cancellations can impact customer trust and revenue.</a:t>
            </a:r>
          </a:p>
          <a:p>
            <a:r>
              <a:rPr lang="en-US" b="1" dirty="0"/>
              <a:t>Solution</a:t>
            </a:r>
            <a:r>
              <a:rPr lang="en-US" dirty="0"/>
              <a:t>: Analyze reasons for cancellations (weather, maintenance, etc.) and take preventive steps</a:t>
            </a:r>
            <a:r>
              <a:rPr lang="en-US" dirty="0" smtClean="0"/>
              <a:t>.</a:t>
            </a:r>
            <a:endParaRPr lang="en-US" dirty="0"/>
          </a:p>
        </p:txBody>
      </p:sp>
      <p:pic>
        <p:nvPicPr>
          <p:cNvPr id="4" name="Picture 3"/>
          <p:cNvPicPr>
            <a:picLocks noChangeAspect="1"/>
          </p:cNvPicPr>
          <p:nvPr/>
        </p:nvPicPr>
        <p:blipFill>
          <a:blip r:embed="rId2"/>
          <a:stretch>
            <a:fillRect/>
          </a:stretch>
        </p:blipFill>
        <p:spPr>
          <a:xfrm>
            <a:off x="5951621" y="2334126"/>
            <a:ext cx="1899674" cy="762000"/>
          </a:xfrm>
          <a:prstGeom prst="rect">
            <a:avLst/>
          </a:prstGeom>
        </p:spPr>
      </p:pic>
      <p:pic>
        <p:nvPicPr>
          <p:cNvPr id="5" name="Picture 4">
            <a:extLst>
              <a:ext uri="{FF2B5EF4-FFF2-40B4-BE49-F238E27FC236}">
                <a16:creationId xmlns="" xmlns:a16="http://schemas.microsoft.com/office/drawing/2014/main" id="{7F6E3246-D6BD-1B30-606D-48D282CCE9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64" y="691080"/>
            <a:ext cx="1697725" cy="1193867"/>
          </a:xfrm>
          <a:prstGeom prst="rect">
            <a:avLst/>
          </a:prstGeom>
        </p:spPr>
      </p:pic>
    </p:spTree>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Quarterly Load Factor</a:t>
            </a:r>
          </a:p>
        </p:txBody>
      </p:sp>
      <p:sp>
        <p:nvSpPr>
          <p:cNvPr id="3" name="Content Placeholder 2"/>
          <p:cNvSpPr>
            <a:spLocks noGrp="1"/>
          </p:cNvSpPr>
          <p:nvPr>
            <p:ph idx="1"/>
          </p:nvPr>
        </p:nvSpPr>
        <p:spPr>
          <a:xfrm>
            <a:off x="1176866" y="2490135"/>
            <a:ext cx="4012756" cy="3444997"/>
          </a:xfrm>
        </p:spPr>
        <p:txBody>
          <a:bodyPr>
            <a:normAutofit fontScale="77500" lnSpcReduction="20000"/>
          </a:bodyPr>
          <a:lstStyle/>
          <a:p>
            <a:pPr marL="0" indent="0">
              <a:lnSpc>
                <a:spcPct val="150000"/>
              </a:lnSpc>
              <a:buNone/>
            </a:pPr>
            <a:r>
              <a:rPr lang="en-US" sz="2000" b="1" dirty="0" smtClean="0"/>
              <a:t>Chart</a:t>
            </a:r>
            <a:r>
              <a:rPr lang="en-US" sz="2000" dirty="0" smtClean="0"/>
              <a:t>: Bar chart showing Load Factor % per quarter (Q1–Q4)</a:t>
            </a:r>
            <a:br>
              <a:rPr lang="en-US" sz="2000" dirty="0" smtClean="0"/>
            </a:br>
            <a:r>
              <a:rPr lang="en-US" sz="2000" b="1" dirty="0" smtClean="0"/>
              <a:t>Insight</a:t>
            </a:r>
            <a:r>
              <a:rPr lang="en-US" sz="2000" dirty="0" smtClean="0"/>
              <a:t>: Load factor remains consistent across all quarters, around 75–80%.</a:t>
            </a:r>
            <a:br>
              <a:rPr lang="en-US" sz="2000" dirty="0" smtClean="0"/>
            </a:br>
            <a:r>
              <a:rPr lang="en-US" sz="2000" b="1" dirty="0" smtClean="0"/>
              <a:t>Problem</a:t>
            </a:r>
            <a:r>
              <a:rPr lang="en-US" sz="2000" dirty="0" smtClean="0"/>
              <a:t>: No seasonal optimization observed. Same load factor year-round may indicate missed peak potential.</a:t>
            </a:r>
            <a:br>
              <a:rPr lang="en-US" sz="2000" dirty="0" smtClean="0"/>
            </a:br>
            <a:r>
              <a:rPr lang="en-US" sz="2000" b="1" dirty="0" smtClean="0"/>
              <a:t>Solution</a:t>
            </a:r>
            <a:r>
              <a:rPr lang="en-US" sz="2000" dirty="0" smtClean="0"/>
              <a:t>: Use seasonal pricing and targeted promotions to increase load factor in off-peak quarters.</a:t>
            </a:r>
            <a:endParaRPr lang="en-IN" sz="2000" dirty="0"/>
          </a:p>
        </p:txBody>
      </p:sp>
      <p:pic>
        <p:nvPicPr>
          <p:cNvPr id="6" name="Picture 5"/>
          <p:cNvPicPr>
            <a:picLocks noChangeAspect="1"/>
          </p:cNvPicPr>
          <p:nvPr/>
        </p:nvPicPr>
        <p:blipFill>
          <a:blip r:embed="rId2"/>
          <a:stretch>
            <a:fillRect/>
          </a:stretch>
        </p:blipFill>
        <p:spPr>
          <a:xfrm>
            <a:off x="4973052" y="2490135"/>
            <a:ext cx="3514981" cy="3444997"/>
          </a:xfrm>
          <a:prstGeom prst="rect">
            <a:avLst/>
          </a:prstGeom>
        </p:spPr>
      </p:pic>
      <p:pic>
        <p:nvPicPr>
          <p:cNvPr id="7" name="Picture 6">
            <a:extLst>
              <a:ext uri="{FF2B5EF4-FFF2-40B4-BE49-F238E27FC236}">
                <a16:creationId xmlns="" xmlns:a16="http://schemas.microsoft.com/office/drawing/2014/main" id="{7F6E3246-D6BD-1B30-606D-48D282CCE9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64" y="691080"/>
            <a:ext cx="1697725" cy="1193867"/>
          </a:xfrm>
          <a:prstGeom prst="rect">
            <a:avLst/>
          </a:prstGeom>
        </p:spPr>
      </p:pic>
    </p:spTree>
    <p:extLst>
      <p:ext uri="{BB962C8B-B14F-4D97-AF65-F5344CB8AC3E}">
        <p14:creationId xmlns:p14="http://schemas.microsoft.com/office/powerpoint/2010/main" val="133847440"/>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Monthly Load Factor Trend</a:t>
            </a:r>
          </a:p>
        </p:txBody>
      </p:sp>
      <p:sp>
        <p:nvSpPr>
          <p:cNvPr id="3" name="Content Placeholder 2"/>
          <p:cNvSpPr>
            <a:spLocks noGrp="1"/>
          </p:cNvSpPr>
          <p:nvPr>
            <p:ph idx="1"/>
          </p:nvPr>
        </p:nvSpPr>
        <p:spPr>
          <a:xfrm>
            <a:off x="1176865" y="2490135"/>
            <a:ext cx="3515451" cy="3444997"/>
          </a:xfrm>
        </p:spPr>
        <p:txBody>
          <a:bodyPr>
            <a:normAutofit fontScale="85000" lnSpcReduction="10000"/>
          </a:bodyPr>
          <a:lstStyle/>
          <a:p>
            <a:pPr marL="0" indent="0">
              <a:lnSpc>
                <a:spcPct val="150000"/>
              </a:lnSpc>
              <a:buNone/>
            </a:pPr>
            <a:r>
              <a:rPr lang="en-US" sz="2000" b="1" dirty="0"/>
              <a:t>Chart</a:t>
            </a:r>
            <a:r>
              <a:rPr lang="en-US" sz="2000" dirty="0"/>
              <a:t>: Line chart showing monthly Load Factor % over several years</a:t>
            </a:r>
            <a:br>
              <a:rPr lang="en-US" sz="2000" dirty="0"/>
            </a:br>
            <a:r>
              <a:rPr lang="en-US" sz="2000" b="1" dirty="0"/>
              <a:t>Insight</a:t>
            </a:r>
            <a:r>
              <a:rPr lang="en-US" sz="2000" dirty="0"/>
              <a:t>: Load factor is stable but shows little growth over time.</a:t>
            </a:r>
            <a:br>
              <a:rPr lang="en-US" sz="2000" dirty="0"/>
            </a:br>
            <a:r>
              <a:rPr lang="en-US" sz="2000" b="1" dirty="0"/>
              <a:t>Problem</a:t>
            </a:r>
            <a:r>
              <a:rPr lang="en-US" sz="2000" dirty="0"/>
              <a:t>: Indicates stagnation in seat utilization efficiency.</a:t>
            </a:r>
            <a:br>
              <a:rPr lang="en-US" sz="2000" dirty="0"/>
            </a:br>
            <a:r>
              <a:rPr lang="en-US" sz="2000" b="1" dirty="0"/>
              <a:t>Solution</a:t>
            </a:r>
            <a:r>
              <a:rPr lang="en-US" sz="2000" dirty="0"/>
              <a:t>: Improve marketing strategies and review route efficiency to boost load factors.</a:t>
            </a:r>
            <a:endParaRPr lang="en-IN" sz="2000" dirty="0"/>
          </a:p>
        </p:txBody>
      </p:sp>
      <p:pic>
        <p:nvPicPr>
          <p:cNvPr id="5" name="Picture 4"/>
          <p:cNvPicPr>
            <a:picLocks noChangeAspect="1"/>
          </p:cNvPicPr>
          <p:nvPr/>
        </p:nvPicPr>
        <p:blipFill>
          <a:blip r:embed="rId2"/>
          <a:stretch>
            <a:fillRect/>
          </a:stretch>
        </p:blipFill>
        <p:spPr>
          <a:xfrm>
            <a:off x="4873012" y="2433989"/>
            <a:ext cx="3645346" cy="3501144"/>
          </a:xfrm>
          <a:prstGeom prst="rect">
            <a:avLst/>
          </a:prstGeom>
        </p:spPr>
      </p:pic>
      <p:pic>
        <p:nvPicPr>
          <p:cNvPr id="6" name="Picture 5">
            <a:extLst>
              <a:ext uri="{FF2B5EF4-FFF2-40B4-BE49-F238E27FC236}">
                <a16:creationId xmlns="" xmlns:a16="http://schemas.microsoft.com/office/drawing/2014/main" id="{7F6E3246-D6BD-1B30-606D-48D282CCE9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979" y="691080"/>
            <a:ext cx="1697725" cy="1193867"/>
          </a:xfrm>
          <a:prstGeom prst="rect">
            <a:avLst/>
          </a:prstGeom>
        </p:spPr>
      </p:pic>
    </p:spTree>
    <p:extLst>
      <p:ext uri="{BB962C8B-B14F-4D97-AF65-F5344CB8AC3E}">
        <p14:creationId xmlns:p14="http://schemas.microsoft.com/office/powerpoint/2010/main" val="1752270062"/>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Flights by Distance</a:t>
            </a:r>
          </a:p>
        </p:txBody>
      </p:sp>
      <p:sp>
        <p:nvSpPr>
          <p:cNvPr id="3" name="Content Placeholder 2"/>
          <p:cNvSpPr>
            <a:spLocks noGrp="1"/>
          </p:cNvSpPr>
          <p:nvPr>
            <p:ph idx="1"/>
          </p:nvPr>
        </p:nvSpPr>
        <p:spPr>
          <a:xfrm>
            <a:off x="1176865" y="2490135"/>
            <a:ext cx="3844314" cy="3444997"/>
          </a:xfrm>
        </p:spPr>
        <p:txBody>
          <a:bodyPr>
            <a:normAutofit fontScale="70000" lnSpcReduction="20000"/>
          </a:bodyPr>
          <a:lstStyle/>
          <a:p>
            <a:pPr marL="0" indent="0">
              <a:lnSpc>
                <a:spcPct val="160000"/>
              </a:lnSpc>
              <a:buNone/>
            </a:pPr>
            <a:r>
              <a:rPr lang="en-US" b="1" dirty="0"/>
              <a:t>Chart</a:t>
            </a:r>
            <a:r>
              <a:rPr lang="en-US" dirty="0"/>
              <a:t>: Bar chart showing flight count grouped by distance bands</a:t>
            </a:r>
            <a:br>
              <a:rPr lang="en-US" dirty="0"/>
            </a:br>
            <a:r>
              <a:rPr lang="en-US" b="1" dirty="0"/>
              <a:t>Insight</a:t>
            </a:r>
            <a:r>
              <a:rPr lang="en-US" dirty="0"/>
              <a:t>: Majority of flights are in the 500–999 miles range.</a:t>
            </a:r>
            <a:br>
              <a:rPr lang="en-US" dirty="0"/>
            </a:br>
            <a:r>
              <a:rPr lang="en-US" b="1" dirty="0"/>
              <a:t>Problem</a:t>
            </a:r>
            <a:r>
              <a:rPr lang="en-US" dirty="0"/>
              <a:t>: High volume of short-distance flights may be less profitable.</a:t>
            </a:r>
            <a:br>
              <a:rPr lang="en-US" dirty="0"/>
            </a:br>
            <a:r>
              <a:rPr lang="en-US" b="1" dirty="0"/>
              <a:t>Solution</a:t>
            </a:r>
            <a:r>
              <a:rPr lang="en-US" dirty="0"/>
              <a:t>: Reassess short routes. Replace some with alternate transport options or bundle services.</a:t>
            </a:r>
            <a:endParaRPr lang="en-IN" dirty="0"/>
          </a:p>
        </p:txBody>
      </p:sp>
      <p:pic>
        <p:nvPicPr>
          <p:cNvPr id="5" name="Picture 4"/>
          <p:cNvPicPr>
            <a:picLocks noChangeAspect="1"/>
          </p:cNvPicPr>
          <p:nvPr/>
        </p:nvPicPr>
        <p:blipFill>
          <a:blip r:embed="rId2"/>
          <a:stretch>
            <a:fillRect/>
          </a:stretch>
        </p:blipFill>
        <p:spPr>
          <a:xfrm>
            <a:off x="5021179" y="2409924"/>
            <a:ext cx="3481137" cy="3525208"/>
          </a:xfrm>
          <a:prstGeom prst="rect">
            <a:avLst/>
          </a:prstGeom>
        </p:spPr>
      </p:pic>
      <p:pic>
        <p:nvPicPr>
          <p:cNvPr id="6" name="Picture 5">
            <a:extLst>
              <a:ext uri="{FF2B5EF4-FFF2-40B4-BE49-F238E27FC236}">
                <a16:creationId xmlns="" xmlns:a16="http://schemas.microsoft.com/office/drawing/2014/main" id="{7F6E3246-D6BD-1B30-606D-48D282CCE9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64" y="691080"/>
            <a:ext cx="1697725" cy="1193867"/>
          </a:xfrm>
          <a:prstGeom prst="rect">
            <a:avLst/>
          </a:prstGeom>
        </p:spPr>
      </p:pic>
    </p:spTree>
    <p:extLst>
      <p:ext uri="{BB962C8B-B14F-4D97-AF65-F5344CB8AC3E}">
        <p14:creationId xmlns:p14="http://schemas.microsoft.com/office/powerpoint/2010/main" val="4286976654"/>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Weekend </a:t>
            </a:r>
            <a:r>
              <a:rPr lang="en-US" sz="3200" dirty="0" smtClean="0"/>
              <a:t>vs. </a:t>
            </a:r>
            <a:r>
              <a:rPr lang="en-US" sz="3200" dirty="0"/>
              <a:t>Weekday Load Factor</a:t>
            </a:r>
            <a:endParaRPr lang="en-IN" sz="3200" dirty="0"/>
          </a:p>
        </p:txBody>
      </p:sp>
      <p:sp>
        <p:nvSpPr>
          <p:cNvPr id="3" name="Content Placeholder 2"/>
          <p:cNvSpPr>
            <a:spLocks noGrp="1"/>
          </p:cNvSpPr>
          <p:nvPr>
            <p:ph idx="1"/>
          </p:nvPr>
        </p:nvSpPr>
        <p:spPr>
          <a:xfrm>
            <a:off x="1176866" y="2490135"/>
            <a:ext cx="3627746" cy="3444997"/>
          </a:xfrm>
        </p:spPr>
        <p:txBody>
          <a:bodyPr>
            <a:normAutofit fontScale="70000" lnSpcReduction="20000"/>
          </a:bodyPr>
          <a:lstStyle/>
          <a:p>
            <a:pPr marL="0" indent="0">
              <a:lnSpc>
                <a:spcPct val="160000"/>
              </a:lnSpc>
              <a:buNone/>
            </a:pPr>
            <a:r>
              <a:rPr lang="en-US" b="1" dirty="0"/>
              <a:t>Chart</a:t>
            </a:r>
            <a:r>
              <a:rPr lang="en-US" dirty="0"/>
              <a:t>: B</a:t>
            </a:r>
            <a:r>
              <a:rPr lang="en-US" dirty="0" smtClean="0"/>
              <a:t>ar </a:t>
            </a:r>
            <a:r>
              <a:rPr lang="en-US" dirty="0"/>
              <a:t>chart comparing weekend and weekday load factor</a:t>
            </a:r>
            <a:br>
              <a:rPr lang="en-US" dirty="0"/>
            </a:br>
            <a:r>
              <a:rPr lang="en-US" b="1" dirty="0"/>
              <a:t>Insight</a:t>
            </a:r>
            <a:r>
              <a:rPr lang="en-US" dirty="0"/>
              <a:t>: Weekend load factor (76.96%) slightly higher than weekdays (76.73%).</a:t>
            </a:r>
            <a:br>
              <a:rPr lang="en-US" dirty="0"/>
            </a:br>
            <a:r>
              <a:rPr lang="en-US" b="1" dirty="0"/>
              <a:t>Problem</a:t>
            </a:r>
            <a:r>
              <a:rPr lang="en-US" dirty="0"/>
              <a:t>: Not a major issue, but slight underutilization during weekdays.</a:t>
            </a:r>
            <a:br>
              <a:rPr lang="en-US" dirty="0"/>
            </a:br>
            <a:r>
              <a:rPr lang="en-US" b="1" dirty="0"/>
              <a:t>Solution</a:t>
            </a:r>
            <a:r>
              <a:rPr lang="en-US" dirty="0"/>
              <a:t>: Offer weekday promotions or corporate packages to boost mid-week occupancy.</a:t>
            </a:r>
            <a:endParaRPr lang="en-IN" dirty="0"/>
          </a:p>
        </p:txBody>
      </p:sp>
      <p:pic>
        <p:nvPicPr>
          <p:cNvPr id="5" name="Picture 4"/>
          <p:cNvPicPr>
            <a:picLocks noChangeAspect="1"/>
          </p:cNvPicPr>
          <p:nvPr/>
        </p:nvPicPr>
        <p:blipFill>
          <a:blip r:embed="rId2"/>
          <a:stretch>
            <a:fillRect/>
          </a:stretch>
        </p:blipFill>
        <p:spPr>
          <a:xfrm>
            <a:off x="4738915" y="2369313"/>
            <a:ext cx="3474642" cy="3654497"/>
          </a:xfrm>
          <a:prstGeom prst="rect">
            <a:avLst/>
          </a:prstGeom>
        </p:spPr>
      </p:pic>
      <p:pic>
        <p:nvPicPr>
          <p:cNvPr id="6" name="Picture 5">
            <a:extLst>
              <a:ext uri="{FF2B5EF4-FFF2-40B4-BE49-F238E27FC236}">
                <a16:creationId xmlns="" xmlns:a16="http://schemas.microsoft.com/office/drawing/2014/main" id="{7F6E3246-D6BD-1B30-606D-48D282CCE9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791" y="638924"/>
            <a:ext cx="1697725" cy="1193867"/>
          </a:xfrm>
          <a:prstGeom prst="rect">
            <a:avLst/>
          </a:prstGeom>
        </p:spPr>
      </p:pic>
    </p:spTree>
    <p:extLst>
      <p:ext uri="{BB962C8B-B14F-4D97-AF65-F5344CB8AC3E}">
        <p14:creationId xmlns:p14="http://schemas.microsoft.com/office/powerpoint/2010/main" val="4068735259"/>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Load Factor by Carrier</a:t>
            </a:r>
          </a:p>
        </p:txBody>
      </p:sp>
      <p:sp>
        <p:nvSpPr>
          <p:cNvPr id="3" name="Content Placeholder 2"/>
          <p:cNvSpPr>
            <a:spLocks noGrp="1"/>
          </p:cNvSpPr>
          <p:nvPr>
            <p:ph idx="1"/>
          </p:nvPr>
        </p:nvSpPr>
        <p:spPr>
          <a:xfrm>
            <a:off x="1176865" y="2490135"/>
            <a:ext cx="3595661" cy="3444997"/>
          </a:xfrm>
        </p:spPr>
        <p:txBody>
          <a:bodyPr>
            <a:normAutofit fontScale="62500" lnSpcReduction="20000"/>
          </a:bodyPr>
          <a:lstStyle/>
          <a:p>
            <a:pPr marL="0" indent="0">
              <a:lnSpc>
                <a:spcPct val="170000"/>
              </a:lnSpc>
              <a:buNone/>
            </a:pPr>
            <a:r>
              <a:rPr lang="en-US" b="1" dirty="0"/>
              <a:t>Chart</a:t>
            </a:r>
            <a:r>
              <a:rPr lang="en-US" dirty="0"/>
              <a:t>: Bar chart of top carriers by Load Factor %</a:t>
            </a:r>
            <a:br>
              <a:rPr lang="en-US" dirty="0"/>
            </a:br>
            <a:r>
              <a:rPr lang="en-US" b="1" dirty="0"/>
              <a:t>Insight</a:t>
            </a:r>
            <a:r>
              <a:rPr lang="en-US" dirty="0"/>
              <a:t>: </a:t>
            </a:r>
            <a:r>
              <a:rPr lang="en-US" dirty="0" err="1"/>
              <a:t>Globespan</a:t>
            </a:r>
            <a:r>
              <a:rPr lang="en-US" dirty="0"/>
              <a:t> Airways leads with 94.76%, others like Allegiant and XL Airways also perform well.</a:t>
            </a:r>
            <a:br>
              <a:rPr lang="en-US" dirty="0"/>
            </a:br>
            <a:r>
              <a:rPr lang="en-US" b="1" dirty="0"/>
              <a:t>Problem</a:t>
            </a:r>
            <a:r>
              <a:rPr lang="en-US" dirty="0"/>
              <a:t>: Not all airlines are equally efficient.</a:t>
            </a:r>
            <a:br>
              <a:rPr lang="en-US" dirty="0"/>
            </a:br>
            <a:r>
              <a:rPr lang="en-US" b="1" dirty="0"/>
              <a:t>Solution</a:t>
            </a:r>
            <a:r>
              <a:rPr lang="en-US" dirty="0"/>
              <a:t>: Study practices of top carriers and share strategies across the network. Reduce reliance on low-performing carriers.</a:t>
            </a:r>
            <a:endParaRPr lang="en-IN" dirty="0"/>
          </a:p>
        </p:txBody>
      </p:sp>
      <p:pic>
        <p:nvPicPr>
          <p:cNvPr id="4" name="Picture 3"/>
          <p:cNvPicPr>
            <a:picLocks noChangeAspect="1"/>
          </p:cNvPicPr>
          <p:nvPr/>
        </p:nvPicPr>
        <p:blipFill>
          <a:blip r:embed="rId2"/>
          <a:stretch>
            <a:fillRect/>
          </a:stretch>
        </p:blipFill>
        <p:spPr>
          <a:xfrm>
            <a:off x="4772526" y="2490135"/>
            <a:ext cx="3801979" cy="3653991"/>
          </a:xfrm>
          <a:prstGeom prst="rect">
            <a:avLst/>
          </a:prstGeom>
        </p:spPr>
      </p:pic>
      <p:pic>
        <p:nvPicPr>
          <p:cNvPr id="5" name="Picture 4">
            <a:extLst>
              <a:ext uri="{FF2B5EF4-FFF2-40B4-BE49-F238E27FC236}">
                <a16:creationId xmlns="" xmlns:a16="http://schemas.microsoft.com/office/drawing/2014/main" id="{7F6E3246-D6BD-1B30-606D-48D282CCE9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359" y="644406"/>
            <a:ext cx="1697725" cy="1193867"/>
          </a:xfrm>
          <a:prstGeom prst="rect">
            <a:avLst/>
          </a:prstGeom>
        </p:spPr>
      </p:pic>
    </p:spTree>
    <p:extLst>
      <p:ext uri="{BB962C8B-B14F-4D97-AF65-F5344CB8AC3E}">
        <p14:creationId xmlns:p14="http://schemas.microsoft.com/office/powerpoint/2010/main" val="3355326070"/>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Top 10 Carriers (</a:t>
            </a:r>
            <a:r>
              <a:rPr lang="en-IN" dirty="0" err="1"/>
              <a:t>Treemap</a:t>
            </a:r>
            <a:r>
              <a:rPr lang="en-IN" dirty="0"/>
              <a:t>)</a:t>
            </a:r>
          </a:p>
        </p:txBody>
      </p:sp>
      <p:sp>
        <p:nvSpPr>
          <p:cNvPr id="3" name="Content Placeholder 2"/>
          <p:cNvSpPr>
            <a:spLocks noGrp="1"/>
          </p:cNvSpPr>
          <p:nvPr>
            <p:ph idx="1"/>
          </p:nvPr>
        </p:nvSpPr>
        <p:spPr>
          <a:xfrm>
            <a:off x="1176866" y="2490135"/>
            <a:ext cx="3732018" cy="3444997"/>
          </a:xfrm>
        </p:spPr>
        <p:txBody>
          <a:bodyPr>
            <a:normAutofit fontScale="70000" lnSpcReduction="20000"/>
          </a:bodyPr>
          <a:lstStyle/>
          <a:p>
            <a:pPr marL="0" indent="0">
              <a:lnSpc>
                <a:spcPct val="150000"/>
              </a:lnSpc>
              <a:buNone/>
            </a:pPr>
            <a:r>
              <a:rPr lang="en-US" b="1" dirty="0"/>
              <a:t>Chart</a:t>
            </a:r>
            <a:r>
              <a:rPr lang="en-US" dirty="0"/>
              <a:t>: </a:t>
            </a:r>
            <a:r>
              <a:rPr lang="en-US" dirty="0" err="1"/>
              <a:t>Treemap</a:t>
            </a:r>
            <a:r>
              <a:rPr lang="en-US" dirty="0"/>
              <a:t> showing the top 10 airlines by size of operation</a:t>
            </a:r>
            <a:br>
              <a:rPr lang="en-US" dirty="0"/>
            </a:br>
            <a:r>
              <a:rPr lang="en-US" b="1" dirty="0"/>
              <a:t>Insight</a:t>
            </a:r>
            <a:r>
              <a:rPr lang="en-US" dirty="0"/>
              <a:t>: Southwest, Delta, and US Airways are dominant carriers.</a:t>
            </a:r>
            <a:br>
              <a:rPr lang="en-US" dirty="0"/>
            </a:br>
            <a:r>
              <a:rPr lang="en-US" b="1" dirty="0"/>
              <a:t>Problem</a:t>
            </a:r>
            <a:r>
              <a:rPr lang="en-US" dirty="0"/>
              <a:t>: Dependency on a few carriers could affect balance if one underperforms.</a:t>
            </a:r>
            <a:br>
              <a:rPr lang="en-US" dirty="0"/>
            </a:br>
            <a:r>
              <a:rPr lang="en-US" b="1" dirty="0"/>
              <a:t>Solution</a:t>
            </a:r>
            <a:r>
              <a:rPr lang="en-US" dirty="0"/>
              <a:t>: Diversify operational load. Support mid-sized carriers to reduce risk.</a:t>
            </a:r>
            <a:endParaRPr lang="en-IN" dirty="0"/>
          </a:p>
        </p:txBody>
      </p:sp>
      <p:pic>
        <p:nvPicPr>
          <p:cNvPr id="4" name="Picture 3"/>
          <p:cNvPicPr>
            <a:picLocks noChangeAspect="1"/>
          </p:cNvPicPr>
          <p:nvPr/>
        </p:nvPicPr>
        <p:blipFill>
          <a:blip r:embed="rId2"/>
          <a:stretch>
            <a:fillRect/>
          </a:stretch>
        </p:blipFill>
        <p:spPr>
          <a:xfrm>
            <a:off x="4732421" y="2490135"/>
            <a:ext cx="3826042" cy="3551458"/>
          </a:xfrm>
          <a:prstGeom prst="rect">
            <a:avLst/>
          </a:prstGeom>
        </p:spPr>
      </p:pic>
      <p:pic>
        <p:nvPicPr>
          <p:cNvPr id="5" name="Picture 4">
            <a:extLst>
              <a:ext uri="{FF2B5EF4-FFF2-40B4-BE49-F238E27FC236}">
                <a16:creationId xmlns="" xmlns:a16="http://schemas.microsoft.com/office/drawing/2014/main" id="{7F6E3246-D6BD-1B30-606D-48D282CCE9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684" y="638924"/>
            <a:ext cx="1459832" cy="1286129"/>
          </a:xfrm>
          <a:prstGeom prst="rect">
            <a:avLst/>
          </a:prstGeom>
        </p:spPr>
      </p:pic>
    </p:spTree>
    <p:extLst>
      <p:ext uri="{BB962C8B-B14F-4D97-AF65-F5344CB8AC3E}">
        <p14:creationId xmlns:p14="http://schemas.microsoft.com/office/powerpoint/2010/main" val="3794626736"/>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Top City Pair Routes</a:t>
            </a:r>
          </a:p>
        </p:txBody>
      </p:sp>
      <p:sp>
        <p:nvSpPr>
          <p:cNvPr id="3" name="Content Placeholder 2"/>
          <p:cNvSpPr>
            <a:spLocks noGrp="1"/>
          </p:cNvSpPr>
          <p:nvPr>
            <p:ph idx="1"/>
          </p:nvPr>
        </p:nvSpPr>
        <p:spPr>
          <a:xfrm>
            <a:off x="1176865" y="2490135"/>
            <a:ext cx="3042209" cy="3444997"/>
          </a:xfrm>
        </p:spPr>
        <p:txBody>
          <a:bodyPr>
            <a:normAutofit fontScale="55000" lnSpcReduction="20000"/>
          </a:bodyPr>
          <a:lstStyle/>
          <a:p>
            <a:pPr marL="0" indent="0">
              <a:lnSpc>
                <a:spcPct val="170000"/>
              </a:lnSpc>
              <a:buNone/>
            </a:pPr>
            <a:r>
              <a:rPr lang="en-US" sz="2500" b="1" dirty="0" smtClean="0"/>
              <a:t>Chart</a:t>
            </a:r>
            <a:r>
              <a:rPr lang="en-US" sz="2500" dirty="0" smtClean="0"/>
              <a:t>: Each Bubble represents a city pair Route.</a:t>
            </a:r>
            <a:r>
              <a:rPr lang="en-US" sz="2500" dirty="0"/>
              <a:t/>
            </a:r>
            <a:br>
              <a:rPr lang="en-US" sz="2500" dirty="0"/>
            </a:br>
            <a:r>
              <a:rPr lang="en-US" sz="2500" b="1" dirty="0"/>
              <a:t>Insight</a:t>
            </a:r>
            <a:r>
              <a:rPr lang="en-US" sz="2500" dirty="0"/>
              <a:t>: Routes like Atlanta–New York and Boston–New York have high traffic.</a:t>
            </a:r>
            <a:br>
              <a:rPr lang="en-US" sz="2500" dirty="0"/>
            </a:br>
            <a:r>
              <a:rPr lang="en-US" sz="2500" b="1" dirty="0"/>
              <a:t>Problem</a:t>
            </a:r>
            <a:r>
              <a:rPr lang="en-US" sz="2500" dirty="0"/>
              <a:t>: Overloaded routes may cause delays or resource stress.</a:t>
            </a:r>
            <a:br>
              <a:rPr lang="en-US" sz="2500" dirty="0"/>
            </a:br>
            <a:r>
              <a:rPr lang="en-US" sz="2500" b="1" dirty="0"/>
              <a:t>Solution</a:t>
            </a:r>
            <a:r>
              <a:rPr lang="en-US" sz="2500" dirty="0"/>
              <a:t>: Add more flights during peak times or use larger aircraft to manage high demand.</a:t>
            </a:r>
          </a:p>
          <a:p>
            <a:pPr marL="0" indent="0">
              <a:lnSpc>
                <a:spcPct val="150000"/>
              </a:lnSpc>
              <a:buNone/>
            </a:pPr>
            <a:endParaRPr lang="en-IN" dirty="0"/>
          </a:p>
        </p:txBody>
      </p:sp>
      <p:pic>
        <p:nvPicPr>
          <p:cNvPr id="4" name="Picture 3"/>
          <p:cNvPicPr>
            <a:picLocks noChangeAspect="1"/>
          </p:cNvPicPr>
          <p:nvPr/>
        </p:nvPicPr>
        <p:blipFill>
          <a:blip r:embed="rId2"/>
          <a:stretch>
            <a:fillRect/>
          </a:stretch>
        </p:blipFill>
        <p:spPr>
          <a:xfrm>
            <a:off x="4106779" y="2385637"/>
            <a:ext cx="4395537" cy="3653991"/>
          </a:xfrm>
          <a:prstGeom prst="rect">
            <a:avLst/>
          </a:prstGeom>
        </p:spPr>
      </p:pic>
      <p:pic>
        <p:nvPicPr>
          <p:cNvPr id="5" name="Picture 4">
            <a:extLst>
              <a:ext uri="{FF2B5EF4-FFF2-40B4-BE49-F238E27FC236}">
                <a16:creationId xmlns="" xmlns:a16="http://schemas.microsoft.com/office/drawing/2014/main" id="{7F6E3246-D6BD-1B30-606D-48D282CCE9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790" y="645121"/>
            <a:ext cx="1660358" cy="1334255"/>
          </a:xfrm>
          <a:prstGeom prst="rect">
            <a:avLst/>
          </a:prstGeom>
        </p:spPr>
      </p:pic>
    </p:spTree>
    <p:extLst>
      <p:ext uri="{BB962C8B-B14F-4D97-AF65-F5344CB8AC3E}">
        <p14:creationId xmlns:p14="http://schemas.microsoft.com/office/powerpoint/2010/main" val="2083482539"/>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normAutofit fontScale="85000" lnSpcReduction="20000"/>
          </a:bodyPr>
          <a:lstStyle/>
          <a:p>
            <a:r>
              <a:rPr lang="en-US" b="1" dirty="0"/>
              <a:t>High Cloud Airlines</a:t>
            </a:r>
            <a:r>
              <a:rPr lang="en-US" dirty="0"/>
              <a:t> </a:t>
            </a:r>
            <a:r>
              <a:rPr lang="en-US" dirty="0" smtClean="0"/>
              <a:t>is a </a:t>
            </a:r>
            <a:r>
              <a:rPr lang="en-US" dirty="0"/>
              <a:t>airline operating a wide network of domestic and international routes.</a:t>
            </a:r>
          </a:p>
          <a:p>
            <a:r>
              <a:rPr lang="en-US" dirty="0"/>
              <a:t>With a strong focus on operational efficiency, customer satisfaction, and safety, the airline connects over 2,800 airports through more than 2.8 million annual flights.</a:t>
            </a:r>
          </a:p>
          <a:p>
            <a:r>
              <a:rPr lang="en-US" dirty="0"/>
              <a:t>High Cloud Airlines is committed to delivering reliable service, optimizing load factors, and enhancing the overall travel experience for its passengers.</a:t>
            </a:r>
          </a:p>
          <a:p>
            <a:r>
              <a:rPr lang="en-US" dirty="0"/>
              <a:t>As part of its growth strategy, the airline continually leverages data-driven insights to improve performance and make informed business decisions</a:t>
            </a:r>
            <a:r>
              <a:rPr lang="en-US" dirty="0" smtClean="0"/>
              <a:t>.</a:t>
            </a:r>
            <a:endParaRPr lang="en-US" dirty="0"/>
          </a:p>
        </p:txBody>
      </p:sp>
      <p:pic>
        <p:nvPicPr>
          <p:cNvPr id="4" name="Picture 3">
            <a:extLst>
              <a:ext uri="{FF2B5EF4-FFF2-40B4-BE49-F238E27FC236}">
                <a16:creationId xmlns="" xmlns:a16="http://schemas.microsoft.com/office/drawing/2014/main" id="{5E2FBE36-50FD-82E8-093A-9AD25929D9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663" y="644406"/>
            <a:ext cx="2288934" cy="1448055"/>
          </a:xfrm>
          <a:prstGeom prst="rect">
            <a:avLst/>
          </a:prstGeom>
        </p:spPr>
      </p:pic>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4736" y="915337"/>
            <a:ext cx="6170863" cy="1303867"/>
          </a:xfrm>
        </p:spPr>
        <p:txBody>
          <a:bodyPr>
            <a:normAutofit/>
          </a:bodyPr>
          <a:lstStyle/>
          <a:p>
            <a:r>
              <a:rPr lang="en-US" sz="2800" b="1" dirty="0"/>
              <a:t>Passenger Traffic is Concentrated in a Few Cities</a:t>
            </a:r>
            <a:endParaRPr lang="en-IN" sz="2800" dirty="0"/>
          </a:p>
        </p:txBody>
      </p:sp>
      <p:sp>
        <p:nvSpPr>
          <p:cNvPr id="3" name="Content Placeholder 2"/>
          <p:cNvSpPr>
            <a:spLocks noGrp="1"/>
          </p:cNvSpPr>
          <p:nvPr>
            <p:ph idx="1"/>
          </p:nvPr>
        </p:nvSpPr>
        <p:spPr>
          <a:xfrm>
            <a:off x="1176865" y="2490135"/>
            <a:ext cx="3507430" cy="3444997"/>
          </a:xfrm>
        </p:spPr>
        <p:txBody>
          <a:bodyPr>
            <a:normAutofit fontScale="70000" lnSpcReduction="20000"/>
          </a:bodyPr>
          <a:lstStyle/>
          <a:p>
            <a:pPr marL="0" indent="0">
              <a:lnSpc>
                <a:spcPct val="150000"/>
              </a:lnSpc>
              <a:buNone/>
            </a:pPr>
            <a:r>
              <a:rPr lang="en-US" b="1" dirty="0"/>
              <a:t>Insight</a:t>
            </a:r>
            <a:r>
              <a:rPr lang="en-US" dirty="0"/>
              <a:t>: Cities like </a:t>
            </a:r>
            <a:r>
              <a:rPr lang="en-US" b="1" dirty="0"/>
              <a:t>Atlanta, Chicago, and Houston</a:t>
            </a:r>
            <a:r>
              <a:rPr lang="en-US" dirty="0"/>
              <a:t> contribute to a major portion of the total passenger traffic.</a:t>
            </a:r>
          </a:p>
          <a:p>
            <a:pPr marL="0" indent="0">
              <a:lnSpc>
                <a:spcPct val="150000"/>
              </a:lnSpc>
              <a:buNone/>
            </a:pPr>
            <a:r>
              <a:rPr lang="en-US" b="1" dirty="0"/>
              <a:t>Use Case</a:t>
            </a:r>
            <a:r>
              <a:rPr lang="en-US" dirty="0"/>
              <a:t>: Prioritize service quality and capacity planning in these high-demand areas.</a:t>
            </a:r>
          </a:p>
          <a:p>
            <a:pPr marL="0" indent="0">
              <a:lnSpc>
                <a:spcPct val="150000"/>
              </a:lnSpc>
              <a:buNone/>
            </a:pPr>
            <a:r>
              <a:rPr lang="en-US" b="1" dirty="0"/>
              <a:t>Solution</a:t>
            </a:r>
            <a:r>
              <a:rPr lang="en-US" dirty="0"/>
              <a:t>: Increase flight frequency or aircraft size on these key routes.</a:t>
            </a:r>
          </a:p>
          <a:p>
            <a:endParaRPr lang="en-IN" dirty="0"/>
          </a:p>
        </p:txBody>
      </p:sp>
      <p:pic>
        <p:nvPicPr>
          <p:cNvPr id="8" name="Content Placeholder 6">
            <a:extLst>
              <a:ext uri="{FF2B5EF4-FFF2-40B4-BE49-F238E27FC236}">
                <a16:creationId xmlns:a16="http://schemas.microsoft.com/office/drawing/2014/main" xmlns="" id="{E8741718-5DA5-61F7-9177-6DBD7B86B139}"/>
              </a:ext>
            </a:extLst>
          </p:cNvPr>
          <p:cNvPicPr>
            <a:picLocks noChangeAspect="1"/>
          </p:cNvPicPr>
          <p:nvPr/>
        </p:nvPicPr>
        <p:blipFill>
          <a:blip r:embed="rId2"/>
          <a:stretch>
            <a:fillRect/>
          </a:stretch>
        </p:blipFill>
        <p:spPr>
          <a:xfrm>
            <a:off x="4756485" y="2490135"/>
            <a:ext cx="3721768" cy="3533676"/>
          </a:xfrm>
          <a:prstGeom prst="rect">
            <a:avLst/>
          </a:prstGeom>
        </p:spPr>
      </p:pic>
      <p:pic>
        <p:nvPicPr>
          <p:cNvPr id="9" name="Picture 8">
            <a:extLst>
              <a:ext uri="{FF2B5EF4-FFF2-40B4-BE49-F238E27FC236}">
                <a16:creationId xmlns:a16="http://schemas.microsoft.com/office/drawing/2014/main" xmlns="" id="{D831843E-0691-3129-6D79-5C4291CF0C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084" y="711199"/>
            <a:ext cx="1321800" cy="1414380"/>
          </a:xfrm>
          <a:prstGeom prst="rect">
            <a:avLst/>
          </a:prstGeom>
        </p:spPr>
      </p:pic>
    </p:spTree>
    <p:extLst>
      <p:ext uri="{BB962C8B-B14F-4D97-AF65-F5344CB8AC3E}">
        <p14:creationId xmlns:p14="http://schemas.microsoft.com/office/powerpoint/2010/main" val="2827695245"/>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Cargo Load Factor Shows Underutilization</a:t>
            </a:r>
            <a:endParaRPr lang="en-IN" sz="2800" dirty="0"/>
          </a:p>
        </p:txBody>
      </p:sp>
      <p:sp>
        <p:nvSpPr>
          <p:cNvPr id="3" name="Content Placeholder 2"/>
          <p:cNvSpPr>
            <a:spLocks noGrp="1"/>
          </p:cNvSpPr>
          <p:nvPr>
            <p:ph idx="1"/>
          </p:nvPr>
        </p:nvSpPr>
        <p:spPr>
          <a:xfrm>
            <a:off x="1176866" y="2490135"/>
            <a:ext cx="3475345" cy="3444997"/>
          </a:xfrm>
        </p:spPr>
        <p:txBody>
          <a:bodyPr>
            <a:normAutofit fontScale="62500" lnSpcReduction="20000"/>
          </a:bodyPr>
          <a:lstStyle/>
          <a:p>
            <a:pPr marL="0" indent="0">
              <a:lnSpc>
                <a:spcPct val="170000"/>
              </a:lnSpc>
              <a:buNone/>
            </a:pPr>
            <a:r>
              <a:rPr lang="en-US" b="1" dirty="0"/>
              <a:t>Insight</a:t>
            </a:r>
            <a:r>
              <a:rPr lang="en-US" dirty="0"/>
              <a:t>: Most carriers operate at </a:t>
            </a:r>
            <a:r>
              <a:rPr lang="en-US" b="1" dirty="0"/>
              <a:t>average cargo load factors below 80%</a:t>
            </a:r>
            <a:r>
              <a:rPr lang="en-US" dirty="0"/>
              <a:t>, with top performers at 86.74%.</a:t>
            </a:r>
          </a:p>
          <a:p>
            <a:pPr marL="0" indent="0">
              <a:lnSpc>
                <a:spcPct val="170000"/>
              </a:lnSpc>
              <a:buNone/>
            </a:pPr>
            <a:r>
              <a:rPr lang="en-US" b="1" dirty="0"/>
              <a:t>Use Case</a:t>
            </a:r>
            <a:r>
              <a:rPr lang="en-US" dirty="0"/>
              <a:t>: There's potential to </a:t>
            </a:r>
            <a:r>
              <a:rPr lang="en-US" b="1" dirty="0"/>
              <a:t>maximize revenue</a:t>
            </a:r>
            <a:r>
              <a:rPr lang="en-US" dirty="0"/>
              <a:t> by optimizing unused cargo space.</a:t>
            </a:r>
          </a:p>
          <a:p>
            <a:pPr marL="0" indent="0">
              <a:lnSpc>
                <a:spcPct val="170000"/>
              </a:lnSpc>
              <a:buNone/>
            </a:pPr>
            <a:r>
              <a:rPr lang="en-US" b="1" dirty="0"/>
              <a:t>Solution</a:t>
            </a:r>
            <a:r>
              <a:rPr lang="en-US" dirty="0"/>
              <a:t>: Introduce smarter cargo allocation algorithms or real-time booking for freight.</a:t>
            </a:r>
          </a:p>
          <a:p>
            <a:endParaRPr lang="en-IN" dirty="0"/>
          </a:p>
        </p:txBody>
      </p:sp>
      <p:pic>
        <p:nvPicPr>
          <p:cNvPr id="4" name="Content Placeholder 6">
            <a:extLst>
              <a:ext uri="{FF2B5EF4-FFF2-40B4-BE49-F238E27FC236}">
                <a16:creationId xmlns:a16="http://schemas.microsoft.com/office/drawing/2014/main" xmlns="" id="{91F13C41-D81F-5D70-53E9-B608D27F2209}"/>
              </a:ext>
            </a:extLst>
          </p:cNvPr>
          <p:cNvPicPr>
            <a:picLocks noChangeAspect="1"/>
          </p:cNvPicPr>
          <p:nvPr/>
        </p:nvPicPr>
        <p:blipFill>
          <a:blip r:embed="rId2"/>
          <a:stretch>
            <a:fillRect/>
          </a:stretch>
        </p:blipFill>
        <p:spPr>
          <a:xfrm>
            <a:off x="4547936" y="2376365"/>
            <a:ext cx="4002505" cy="3663488"/>
          </a:xfrm>
          <a:prstGeom prst="rect">
            <a:avLst/>
          </a:prstGeom>
        </p:spPr>
      </p:pic>
      <p:pic>
        <p:nvPicPr>
          <p:cNvPr id="5" name="Picture 4">
            <a:extLst>
              <a:ext uri="{FF2B5EF4-FFF2-40B4-BE49-F238E27FC236}">
                <a16:creationId xmlns:a16="http://schemas.microsoft.com/office/drawing/2014/main" xmlns="" id="{8777CAB7-3AFD-1947-631A-10BFFD9846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446" y="577516"/>
            <a:ext cx="1380670" cy="905996"/>
          </a:xfrm>
          <a:prstGeom prst="rect">
            <a:avLst/>
          </a:prstGeom>
        </p:spPr>
      </p:pic>
    </p:spTree>
    <p:extLst>
      <p:ext uri="{BB962C8B-B14F-4D97-AF65-F5344CB8AC3E}">
        <p14:creationId xmlns:p14="http://schemas.microsoft.com/office/powerpoint/2010/main" val="3990135545"/>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0147" y="971485"/>
            <a:ext cx="7045159" cy="1303867"/>
          </a:xfrm>
        </p:spPr>
        <p:txBody>
          <a:bodyPr>
            <a:normAutofit fontScale="90000"/>
          </a:bodyPr>
          <a:lstStyle/>
          <a:p>
            <a:r>
              <a:rPr lang="en-US" b="1" dirty="0"/>
              <a:t>Operational Challenges: High Cancellations</a:t>
            </a:r>
            <a:endParaRPr lang="en-IN" dirty="0"/>
          </a:p>
        </p:txBody>
      </p:sp>
      <p:sp>
        <p:nvSpPr>
          <p:cNvPr id="3" name="Content Placeholder 2"/>
          <p:cNvSpPr>
            <a:spLocks noGrp="1"/>
          </p:cNvSpPr>
          <p:nvPr>
            <p:ph idx="1"/>
          </p:nvPr>
        </p:nvSpPr>
        <p:spPr>
          <a:xfrm>
            <a:off x="1176865" y="2490135"/>
            <a:ext cx="3547535" cy="3444997"/>
          </a:xfrm>
        </p:spPr>
        <p:txBody>
          <a:bodyPr>
            <a:normAutofit fontScale="85000" lnSpcReduction="10000"/>
          </a:bodyPr>
          <a:lstStyle/>
          <a:p>
            <a:r>
              <a:rPr lang="en-US" b="1" dirty="0"/>
              <a:t>Insight</a:t>
            </a:r>
            <a:r>
              <a:rPr lang="en-US" dirty="0"/>
              <a:t>: Carriers like SkyWest and Comair have </a:t>
            </a:r>
            <a:r>
              <a:rPr lang="en-US" b="1" dirty="0"/>
              <a:t>higher-than-average cancellations</a:t>
            </a:r>
            <a:r>
              <a:rPr lang="en-US" dirty="0"/>
              <a:t>.</a:t>
            </a:r>
          </a:p>
          <a:p>
            <a:r>
              <a:rPr lang="en-US" b="1" dirty="0"/>
              <a:t>Use Case</a:t>
            </a:r>
            <a:r>
              <a:rPr lang="en-US" dirty="0"/>
              <a:t>: Identify root causes (maintenance, staffing, weather, etc.) and </a:t>
            </a:r>
            <a:r>
              <a:rPr lang="en-US" b="1" dirty="0"/>
              <a:t>improve on-time performance</a:t>
            </a:r>
            <a:r>
              <a:rPr lang="en-US" dirty="0"/>
              <a:t>.</a:t>
            </a:r>
          </a:p>
          <a:p>
            <a:r>
              <a:rPr lang="en-US" b="1" dirty="0"/>
              <a:t>Solution</a:t>
            </a:r>
            <a:r>
              <a:rPr lang="en-US" dirty="0"/>
              <a:t>: Real-time operations monitoring and predictive maintenance strategies.</a:t>
            </a:r>
          </a:p>
          <a:p>
            <a:endParaRPr lang="en-IN" dirty="0"/>
          </a:p>
        </p:txBody>
      </p:sp>
      <p:pic>
        <p:nvPicPr>
          <p:cNvPr id="4" name="Content Placeholder 6">
            <a:extLst>
              <a:ext uri="{FF2B5EF4-FFF2-40B4-BE49-F238E27FC236}">
                <a16:creationId xmlns:a16="http://schemas.microsoft.com/office/drawing/2014/main" xmlns="" id="{57C2C045-AD6B-3E41-218C-75882AD60CB1}"/>
              </a:ext>
            </a:extLst>
          </p:cNvPr>
          <p:cNvPicPr>
            <a:picLocks noChangeAspect="1"/>
          </p:cNvPicPr>
          <p:nvPr/>
        </p:nvPicPr>
        <p:blipFill>
          <a:blip r:embed="rId2"/>
          <a:stretch>
            <a:fillRect/>
          </a:stretch>
        </p:blipFill>
        <p:spPr>
          <a:xfrm>
            <a:off x="4724400" y="2490134"/>
            <a:ext cx="3681663" cy="3444997"/>
          </a:xfrm>
          <a:prstGeom prst="rect">
            <a:avLst/>
          </a:prstGeom>
        </p:spPr>
      </p:pic>
      <p:pic>
        <p:nvPicPr>
          <p:cNvPr id="5" name="Picture 4">
            <a:extLst>
              <a:ext uri="{FF2B5EF4-FFF2-40B4-BE49-F238E27FC236}">
                <a16:creationId xmlns:a16="http://schemas.microsoft.com/office/drawing/2014/main" xmlns="" id="{3805F7BA-0A2F-3DF6-E306-0D5CDAB49D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084" y="711200"/>
            <a:ext cx="1450730" cy="1149684"/>
          </a:xfrm>
          <a:prstGeom prst="rect">
            <a:avLst/>
          </a:prstGeom>
        </p:spPr>
      </p:pic>
    </p:spTree>
    <p:extLst>
      <p:ext uri="{BB962C8B-B14F-4D97-AF65-F5344CB8AC3E}">
        <p14:creationId xmlns:p14="http://schemas.microsoft.com/office/powerpoint/2010/main" val="2400833158"/>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915337"/>
            <a:ext cx="6299200" cy="1303867"/>
          </a:xfrm>
        </p:spPr>
        <p:txBody>
          <a:bodyPr>
            <a:normAutofit/>
          </a:bodyPr>
          <a:lstStyle/>
          <a:p>
            <a:r>
              <a:rPr lang="en-US" sz="3200" b="1" dirty="0"/>
              <a:t>Taxi Time Significantly Impacts Total Duration</a:t>
            </a:r>
            <a:endParaRPr lang="en-IN" sz="3200" dirty="0"/>
          </a:p>
        </p:txBody>
      </p:sp>
      <p:sp>
        <p:nvSpPr>
          <p:cNvPr id="3" name="Content Placeholder 2"/>
          <p:cNvSpPr>
            <a:spLocks noGrp="1"/>
          </p:cNvSpPr>
          <p:nvPr>
            <p:ph idx="1"/>
          </p:nvPr>
        </p:nvSpPr>
        <p:spPr>
          <a:xfrm>
            <a:off x="799875" y="2490135"/>
            <a:ext cx="4261409" cy="3444997"/>
          </a:xfrm>
        </p:spPr>
        <p:txBody>
          <a:bodyPr>
            <a:normAutofit fontScale="77500" lnSpcReduction="20000"/>
          </a:bodyPr>
          <a:lstStyle/>
          <a:p>
            <a:pPr marL="0" indent="0">
              <a:lnSpc>
                <a:spcPct val="160000"/>
              </a:lnSpc>
              <a:buNone/>
            </a:pPr>
            <a:r>
              <a:rPr lang="en-US" b="1" dirty="0"/>
              <a:t>Insight:</a:t>
            </a:r>
            <a:r>
              <a:rPr lang="en-US" dirty="0"/>
              <a:t> Some key routes show taxi times exceeding 17K seconds—up to 40% of total air time.</a:t>
            </a:r>
            <a:br>
              <a:rPr lang="en-US" dirty="0"/>
            </a:br>
            <a:r>
              <a:rPr lang="en-US" b="1" dirty="0"/>
              <a:t>Use Case:</a:t>
            </a:r>
            <a:r>
              <a:rPr lang="en-US" dirty="0"/>
              <a:t> Impacts schedule reliability and increases airport congestion.</a:t>
            </a:r>
            <a:br>
              <a:rPr lang="en-US" dirty="0"/>
            </a:br>
            <a:r>
              <a:rPr lang="en-US" dirty="0"/>
              <a:t/>
            </a:r>
            <a:br>
              <a:rPr lang="en-US" dirty="0"/>
            </a:br>
            <a:r>
              <a:rPr lang="en-US" b="1" dirty="0"/>
              <a:t>Solution:</a:t>
            </a:r>
            <a:r>
              <a:rPr lang="en-US" dirty="0"/>
              <a:t> Optimize gate assignments and ground operations at high-traffic airports.</a:t>
            </a:r>
            <a:endParaRPr lang="en-IN" b="1" dirty="0"/>
          </a:p>
          <a:p>
            <a:endParaRPr lang="en-IN" dirty="0"/>
          </a:p>
        </p:txBody>
      </p:sp>
      <p:pic>
        <p:nvPicPr>
          <p:cNvPr id="4" name="Content Placeholder 6">
            <a:extLst>
              <a:ext uri="{FF2B5EF4-FFF2-40B4-BE49-F238E27FC236}">
                <a16:creationId xmlns:a16="http://schemas.microsoft.com/office/drawing/2014/main" xmlns="" id="{5EEFD8B3-F5ED-F23E-8ECA-81B598FED4EE}"/>
              </a:ext>
            </a:extLst>
          </p:cNvPr>
          <p:cNvPicPr>
            <a:picLocks noChangeAspect="1"/>
          </p:cNvPicPr>
          <p:nvPr/>
        </p:nvPicPr>
        <p:blipFill>
          <a:blip r:embed="rId2"/>
          <a:stretch>
            <a:fillRect/>
          </a:stretch>
        </p:blipFill>
        <p:spPr>
          <a:xfrm>
            <a:off x="4989095" y="2490135"/>
            <a:ext cx="3545305" cy="3347509"/>
          </a:xfrm>
          <a:prstGeom prst="rect">
            <a:avLst/>
          </a:prstGeom>
        </p:spPr>
      </p:pic>
      <p:pic>
        <p:nvPicPr>
          <p:cNvPr id="5" name="Picture 4">
            <a:extLst>
              <a:ext uri="{FF2B5EF4-FFF2-40B4-BE49-F238E27FC236}">
                <a16:creationId xmlns:a16="http://schemas.microsoft.com/office/drawing/2014/main" xmlns="" id="{3805F7BA-0A2F-3DF6-E306-0D5CDAB49D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337" y="711200"/>
            <a:ext cx="1450730" cy="1358232"/>
          </a:xfrm>
          <a:prstGeom prst="rect">
            <a:avLst/>
          </a:prstGeom>
        </p:spPr>
      </p:pic>
    </p:spTree>
    <p:extLst>
      <p:ext uri="{BB962C8B-B14F-4D97-AF65-F5344CB8AC3E}">
        <p14:creationId xmlns:p14="http://schemas.microsoft.com/office/powerpoint/2010/main" val="862205772"/>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Problems Identified</a:t>
            </a:r>
          </a:p>
        </p:txBody>
      </p:sp>
      <p:sp>
        <p:nvSpPr>
          <p:cNvPr id="3" name="Content Placeholder 2"/>
          <p:cNvSpPr>
            <a:spLocks noGrp="1"/>
          </p:cNvSpPr>
          <p:nvPr>
            <p:ph idx="1"/>
          </p:nvPr>
        </p:nvSpPr>
        <p:spPr>
          <a:xfrm>
            <a:off x="1176865" y="2490135"/>
            <a:ext cx="6798736" cy="3533676"/>
          </a:xfrm>
        </p:spPr>
        <p:txBody>
          <a:bodyPr>
            <a:noAutofit/>
          </a:bodyPr>
          <a:lstStyle/>
          <a:p>
            <a:pPr marL="0" indent="0">
              <a:lnSpc>
                <a:spcPct val="170000"/>
              </a:lnSpc>
              <a:buNone/>
            </a:pPr>
            <a:r>
              <a:rPr lang="en-US" sz="1400" dirty="0" smtClean="0"/>
              <a:t>• Too many airlines (207) make management complex and may include low-performing carriers.</a:t>
            </a:r>
            <a:br>
              <a:rPr lang="en-US" sz="1400" dirty="0" smtClean="0"/>
            </a:br>
            <a:r>
              <a:rPr lang="en-US" sz="1400" dirty="0" smtClean="0"/>
              <a:t>• Average Load Factor is below 80%, leading to empty seats and lost revenue.</a:t>
            </a:r>
            <a:br>
              <a:rPr lang="en-US" sz="1400" dirty="0" smtClean="0"/>
            </a:br>
            <a:r>
              <a:rPr lang="en-US" sz="1400" dirty="0" smtClean="0"/>
              <a:t>• High number of airports (2.84K) includes some low-demand, less profitable ones.</a:t>
            </a:r>
            <a:br>
              <a:rPr lang="en-US" sz="1400" dirty="0" smtClean="0"/>
            </a:br>
            <a:r>
              <a:rPr lang="en-US" sz="1400" dirty="0" smtClean="0"/>
              <a:t>• Flights operated include many short routes (500–999 miles), which may be low margin.</a:t>
            </a:r>
            <a:br>
              <a:rPr lang="en-US" sz="1400" dirty="0" smtClean="0"/>
            </a:br>
            <a:r>
              <a:rPr lang="en-US" sz="1400" dirty="0" smtClean="0"/>
              <a:t>• Flight cancellations (111K+) affect customer satisfaction and reliability.</a:t>
            </a:r>
            <a:br>
              <a:rPr lang="en-US" sz="1400" dirty="0" smtClean="0"/>
            </a:br>
            <a:r>
              <a:rPr lang="en-US" sz="1400" dirty="0" smtClean="0"/>
              <a:t>• Load factor shows no seasonal adjustment across quarters or months.</a:t>
            </a:r>
            <a:br>
              <a:rPr lang="en-US" sz="1400" dirty="0" smtClean="0"/>
            </a:br>
            <a:r>
              <a:rPr lang="en-US" sz="1400" dirty="0" smtClean="0"/>
              <a:t>• Weekday load factor slightly lower than weekends – missed revenue opportunity.</a:t>
            </a:r>
            <a:br>
              <a:rPr lang="en-US" sz="1400" dirty="0" smtClean="0"/>
            </a:br>
            <a:r>
              <a:rPr lang="en-US" sz="1400" dirty="0" smtClean="0"/>
              <a:t>• Overdependence on a few carriers and city routes like New York and Atlanta could pose risks.</a:t>
            </a:r>
          </a:p>
        </p:txBody>
      </p:sp>
      <p:pic>
        <p:nvPicPr>
          <p:cNvPr id="4" name="Picture 3">
            <a:extLst>
              <a:ext uri="{FF2B5EF4-FFF2-40B4-BE49-F238E27FC236}">
                <a16:creationId xmlns="" xmlns:a16="http://schemas.microsoft.com/office/drawing/2014/main" id="{7F6E3246-D6BD-1B30-606D-48D282CCE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790" y="645121"/>
            <a:ext cx="1660358" cy="1334255"/>
          </a:xfrm>
          <a:prstGeom prst="rect">
            <a:avLst/>
          </a:prstGeom>
        </p:spPr>
      </p:pic>
    </p:spTree>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915338"/>
            <a:ext cx="6798734" cy="1162116"/>
          </a:xfrm>
        </p:spPr>
        <p:txBody>
          <a:bodyPr/>
          <a:lstStyle/>
          <a:p>
            <a:r>
              <a:rPr dirty="0"/>
              <a:t>Suggested Solutions</a:t>
            </a:r>
          </a:p>
        </p:txBody>
      </p:sp>
      <p:sp>
        <p:nvSpPr>
          <p:cNvPr id="3" name="Content Placeholder 2"/>
          <p:cNvSpPr>
            <a:spLocks noGrp="1"/>
          </p:cNvSpPr>
          <p:nvPr>
            <p:ph idx="1"/>
          </p:nvPr>
        </p:nvSpPr>
        <p:spPr>
          <a:xfrm>
            <a:off x="1114926" y="2342147"/>
            <a:ext cx="7379368" cy="3826042"/>
          </a:xfrm>
        </p:spPr>
        <p:txBody>
          <a:bodyPr>
            <a:noAutofit/>
          </a:bodyPr>
          <a:lstStyle/>
          <a:p>
            <a:pPr marL="0" indent="0">
              <a:lnSpc>
                <a:spcPct val="200000"/>
              </a:lnSpc>
              <a:buNone/>
            </a:pPr>
            <a:r>
              <a:rPr lang="en-US" sz="1100" dirty="0"/>
              <a:t>• Focus on high-performing airlines and optimize partnerships.</a:t>
            </a:r>
            <a:br>
              <a:rPr lang="en-US" sz="1100" dirty="0"/>
            </a:br>
            <a:r>
              <a:rPr lang="en-US" sz="1100" dirty="0"/>
              <a:t>• Improve pricing and promotions to increase seat occupancy.</a:t>
            </a:r>
            <a:br>
              <a:rPr lang="en-US" sz="1100" dirty="0"/>
            </a:br>
            <a:r>
              <a:rPr lang="en-US" sz="1100" dirty="0"/>
              <a:t>• Review and reduce service to low-demand airports.</a:t>
            </a:r>
            <a:br>
              <a:rPr lang="en-US" sz="1100" dirty="0"/>
            </a:br>
            <a:r>
              <a:rPr lang="en-US" sz="1100" dirty="0" smtClean="0"/>
              <a:t>• </a:t>
            </a:r>
            <a:r>
              <a:rPr lang="en-US" sz="1100" dirty="0"/>
              <a:t>Track and minimize cancellations by analyzing causes (weather, operations, etc.).</a:t>
            </a:r>
            <a:br>
              <a:rPr lang="en-US" sz="1100" dirty="0"/>
            </a:br>
            <a:r>
              <a:rPr lang="en-US" sz="1100" dirty="0"/>
              <a:t>• Apply seasonal strategies to optimize quarterly load factor.</a:t>
            </a:r>
            <a:br>
              <a:rPr lang="en-US" sz="1100" dirty="0"/>
            </a:br>
            <a:r>
              <a:rPr lang="en-US" sz="1100" dirty="0"/>
              <a:t>• Launch weekday promotions to increase mid-week travel.</a:t>
            </a:r>
            <a:br>
              <a:rPr lang="en-US" sz="1100" dirty="0"/>
            </a:br>
            <a:r>
              <a:rPr lang="en-US" sz="1100" dirty="0" smtClean="0"/>
              <a:t>• </a:t>
            </a:r>
            <a:r>
              <a:rPr lang="en-US" sz="1100" dirty="0"/>
              <a:t>Balance dependency by supporting mid-tier carriers and expanding secondary </a:t>
            </a:r>
            <a:r>
              <a:rPr lang="en-US" sz="1100" dirty="0" smtClean="0"/>
              <a:t>routes.</a:t>
            </a:r>
          </a:p>
          <a:p>
            <a:pPr marL="0" indent="0">
              <a:lnSpc>
                <a:spcPct val="200000"/>
              </a:lnSpc>
              <a:buNone/>
            </a:pPr>
            <a:r>
              <a:rPr lang="en-US" sz="1100" dirty="0" smtClean="0"/>
              <a:t>• </a:t>
            </a:r>
            <a:r>
              <a:rPr lang="en-US" sz="1100" dirty="0"/>
              <a:t>Operational inefficiencies such as long taxi times at major hubs highlight the need for process improvement on the ground</a:t>
            </a:r>
            <a:r>
              <a:rPr lang="en-US" sz="1100" dirty="0" smtClean="0"/>
              <a:t>.</a:t>
            </a:r>
          </a:p>
          <a:p>
            <a:pPr marL="0" indent="0">
              <a:lnSpc>
                <a:spcPct val="200000"/>
              </a:lnSpc>
              <a:buNone/>
            </a:pPr>
            <a:r>
              <a:rPr lang="en-US" sz="1100" dirty="0"/>
              <a:t>• </a:t>
            </a:r>
            <a:r>
              <a:rPr lang="en-US" sz="1100" dirty="0" smtClean="0"/>
              <a:t>With </a:t>
            </a:r>
            <a:r>
              <a:rPr lang="en-US" sz="1100" dirty="0"/>
              <a:t>targeted operational adjustments and data-driven planning, the airline can improve efficiency, reduce delays, and enhance overall service quality.</a:t>
            </a:r>
          </a:p>
          <a:p>
            <a:pPr marL="0" indent="0">
              <a:lnSpc>
                <a:spcPct val="200000"/>
              </a:lnSpc>
              <a:buNone/>
            </a:pPr>
            <a:endParaRPr lang="en-US" sz="1200" dirty="0" smtClean="0"/>
          </a:p>
        </p:txBody>
      </p:sp>
      <p:pic>
        <p:nvPicPr>
          <p:cNvPr id="4" name="Picture 3">
            <a:extLst>
              <a:ext uri="{FF2B5EF4-FFF2-40B4-BE49-F238E27FC236}">
                <a16:creationId xmlns="" xmlns:a16="http://schemas.microsoft.com/office/drawing/2014/main" id="{7F6E3246-D6BD-1B30-606D-48D282CCE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790" y="645121"/>
            <a:ext cx="1660358" cy="1334255"/>
          </a:xfrm>
          <a:prstGeom prst="rect">
            <a:avLst/>
          </a:prstGeom>
        </p:spPr>
      </p:pic>
    </p:spTree>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Final Conclusion</a:t>
            </a:r>
            <a:endParaRPr dirty="0"/>
          </a:p>
        </p:txBody>
      </p:sp>
      <p:sp>
        <p:nvSpPr>
          <p:cNvPr id="3" name="Content Placeholder 2"/>
          <p:cNvSpPr>
            <a:spLocks noGrp="1"/>
          </p:cNvSpPr>
          <p:nvPr>
            <p:ph idx="1"/>
          </p:nvPr>
        </p:nvSpPr>
        <p:spPr/>
        <p:txBody>
          <a:bodyPr>
            <a:normAutofit fontScale="92500"/>
          </a:bodyPr>
          <a:lstStyle/>
          <a:p>
            <a:r>
              <a:rPr lang="en-US" dirty="0"/>
              <a:t>High Cloud Airlines demonstrates a strong operational presence with wide reach and consistent load factors.</a:t>
            </a:r>
          </a:p>
          <a:p>
            <a:r>
              <a:rPr lang="en-US" dirty="0"/>
              <a:t>However, areas like seat utilization, flight cancellations, and dependency on select routes/carriers require attention.</a:t>
            </a:r>
          </a:p>
          <a:p>
            <a:r>
              <a:rPr lang="en-US" dirty="0"/>
              <a:t>By acting on the identified problems and implementing data-driven solutions, the airline can improve efficiency, profitability, and customer satisfaction.</a:t>
            </a:r>
          </a:p>
        </p:txBody>
      </p:sp>
      <p:pic>
        <p:nvPicPr>
          <p:cNvPr id="4" name="Picture 3">
            <a:extLst>
              <a:ext uri="{FF2B5EF4-FFF2-40B4-BE49-F238E27FC236}">
                <a16:creationId xmlns="" xmlns:a16="http://schemas.microsoft.com/office/drawing/2014/main" id="{7F6E3246-D6BD-1B30-606D-48D282CCE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790" y="645121"/>
            <a:ext cx="1660358" cy="1334255"/>
          </a:xfrm>
          <a:prstGeom prst="rect">
            <a:avLst/>
          </a:prstGeom>
        </p:spPr>
      </p:pic>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Business Objectives</a:t>
            </a:r>
          </a:p>
        </p:txBody>
      </p:sp>
      <p:sp>
        <p:nvSpPr>
          <p:cNvPr id="3" name="Content Placeholder 2"/>
          <p:cNvSpPr>
            <a:spLocks noGrp="1"/>
          </p:cNvSpPr>
          <p:nvPr>
            <p:ph idx="1"/>
          </p:nvPr>
        </p:nvSpPr>
        <p:spPr/>
        <p:txBody>
          <a:bodyPr/>
          <a:lstStyle/>
          <a:p>
            <a:r>
              <a:rPr dirty="0" smtClean="0"/>
              <a:t> </a:t>
            </a:r>
            <a:r>
              <a:rPr dirty="0"/>
              <a:t>Monitor overall airline performance</a:t>
            </a:r>
          </a:p>
          <a:p>
            <a:r>
              <a:rPr dirty="0" smtClean="0"/>
              <a:t> </a:t>
            </a:r>
            <a:r>
              <a:rPr dirty="0"/>
              <a:t>Identify trends in load factors, cancellations, and flight volumes</a:t>
            </a:r>
          </a:p>
          <a:p>
            <a:r>
              <a:rPr dirty="0" smtClean="0"/>
              <a:t> </a:t>
            </a:r>
            <a:r>
              <a:rPr dirty="0"/>
              <a:t>Evaluate top-performing routes and carriers</a:t>
            </a:r>
          </a:p>
          <a:p>
            <a:r>
              <a:rPr dirty="0" smtClean="0"/>
              <a:t> </a:t>
            </a:r>
            <a:r>
              <a:rPr dirty="0"/>
              <a:t>Reduce inefficiencies and improve operational strategies</a:t>
            </a:r>
          </a:p>
        </p:txBody>
      </p:sp>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a:extLst>
              <a:ext uri="{FF2B5EF4-FFF2-40B4-BE49-F238E27FC236}">
                <a16:creationId xmlns="" xmlns:a16="http://schemas.microsoft.com/office/drawing/2014/main" id="{D85E3A01-C75F-C59B-5DD8-A4053785F8DB}"/>
              </a:ext>
            </a:extLst>
          </p:cNvPr>
          <p:cNvPicPr>
            <a:picLocks noGrp="1" noChangeAspect="1"/>
          </p:cNvPicPr>
          <p:nvPr>
            <p:ph idx="1"/>
          </p:nvPr>
        </p:nvPicPr>
        <p:blipFill>
          <a:blip r:embed="rId2"/>
          <a:stretch>
            <a:fillRect/>
          </a:stretch>
        </p:blipFill>
        <p:spPr>
          <a:xfrm>
            <a:off x="1176338" y="915337"/>
            <a:ext cx="6799262" cy="4648929"/>
          </a:xfrm>
          <a:prstGeom prst="rect">
            <a:avLst/>
          </a:prstGeom>
        </p:spPr>
      </p:pic>
    </p:spTree>
    <p:extLst>
      <p:ext uri="{BB962C8B-B14F-4D97-AF65-F5344CB8AC3E}">
        <p14:creationId xmlns:p14="http://schemas.microsoft.com/office/powerpoint/2010/main" val="2514710898"/>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a:extLst>
              <a:ext uri="{FF2B5EF4-FFF2-40B4-BE49-F238E27FC236}">
                <a16:creationId xmlns="" xmlns:a16="http://schemas.microsoft.com/office/drawing/2014/main" id="{B44FE757-87D7-241A-A022-2766DBB224D2}"/>
              </a:ext>
            </a:extLst>
          </p:cNvPr>
          <p:cNvPicPr>
            <a:picLocks noGrp="1" noChangeAspect="1"/>
          </p:cNvPicPr>
          <p:nvPr>
            <p:ph idx="1"/>
          </p:nvPr>
        </p:nvPicPr>
        <p:blipFill>
          <a:blip r:embed="rId2"/>
          <a:stretch>
            <a:fillRect/>
          </a:stretch>
        </p:blipFill>
        <p:spPr>
          <a:xfrm>
            <a:off x="1" y="0"/>
            <a:ext cx="9144000" cy="6857999"/>
          </a:xfrm>
          <a:prstGeom prst="rect">
            <a:avLst/>
          </a:prstGeom>
        </p:spPr>
      </p:pic>
    </p:spTree>
    <p:extLst>
      <p:ext uri="{BB962C8B-B14F-4D97-AF65-F5344CB8AC3E}">
        <p14:creationId xmlns:p14="http://schemas.microsoft.com/office/powerpoint/2010/main" val="3082774717"/>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Picture 3"/>
          <p:cNvPicPr>
            <a:picLocks noChangeAspect="1"/>
          </p:cNvPicPr>
          <p:nvPr/>
        </p:nvPicPr>
        <p:blipFill>
          <a:blip r:embed="rId2"/>
          <a:stretch>
            <a:fillRect/>
          </a:stretch>
        </p:blipFill>
        <p:spPr>
          <a:xfrm>
            <a:off x="563336" y="481693"/>
            <a:ext cx="8017328" cy="5919107"/>
          </a:xfrm>
          <a:prstGeom prst="rect">
            <a:avLst/>
          </a:prstGeom>
        </p:spPr>
      </p:pic>
    </p:spTree>
    <p:extLst>
      <p:ext uri="{BB962C8B-B14F-4D97-AF65-F5344CB8AC3E}">
        <p14:creationId xmlns:p14="http://schemas.microsoft.com/office/powerpoint/2010/main" val="2513980211"/>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a:t>What is the Use of KPIs?</a:t>
            </a:r>
            <a:r>
              <a:rPr lang="en-US" dirty="0"/>
              <a:t/>
            </a:r>
            <a:br>
              <a:rPr lang="en-US" dirty="0"/>
            </a:br>
            <a:r>
              <a:rPr lang="en-US" sz="1800" dirty="0"/>
              <a:t>Key Performance Indicators (KPIs) are essential metrics used to track and evaluate the performance of critical business activities. In the context of High Cloud Airlines, KPIs help to:</a:t>
            </a:r>
            <a:br>
              <a:rPr lang="en-US" sz="1800" dirty="0"/>
            </a:br>
            <a:endParaRPr lang="en-IN" sz="1800" dirty="0"/>
          </a:p>
        </p:txBody>
      </p:sp>
      <p:sp>
        <p:nvSpPr>
          <p:cNvPr id="3" name="Content Placeholder 2"/>
          <p:cNvSpPr>
            <a:spLocks noGrp="1"/>
          </p:cNvSpPr>
          <p:nvPr>
            <p:ph idx="1"/>
          </p:nvPr>
        </p:nvSpPr>
        <p:spPr/>
        <p:txBody>
          <a:bodyPr>
            <a:normAutofit fontScale="85000" lnSpcReduction="20000"/>
          </a:bodyPr>
          <a:lstStyle/>
          <a:p>
            <a:r>
              <a:rPr lang="en-US" dirty="0"/>
              <a:t>✔ Monitor operational efficiency and identify areas of improvement</a:t>
            </a:r>
          </a:p>
          <a:p>
            <a:r>
              <a:rPr lang="en-US" dirty="0"/>
              <a:t>✔ Make data-driven decisions to improve flight performance</a:t>
            </a:r>
          </a:p>
          <a:p>
            <a:r>
              <a:rPr lang="en-US" dirty="0"/>
              <a:t>✔ </a:t>
            </a:r>
            <a:r>
              <a:rPr lang="en-US" dirty="0" smtClean="0"/>
              <a:t>Track airline and route effectiveness over time</a:t>
            </a:r>
          </a:p>
          <a:p>
            <a:r>
              <a:rPr lang="en-US" dirty="0" smtClean="0"/>
              <a:t>✔ Reduce cancellations and increase load factor (seat utilization)</a:t>
            </a:r>
          </a:p>
          <a:p>
            <a:r>
              <a:rPr lang="en-US" dirty="0" smtClean="0"/>
              <a:t>✔ </a:t>
            </a:r>
            <a:r>
              <a:rPr lang="en-US" dirty="0"/>
              <a:t>Support strategic planning and optimize resource allocation</a:t>
            </a:r>
          </a:p>
          <a:p>
            <a:endParaRPr lang="en-US" dirty="0"/>
          </a:p>
          <a:p>
            <a:r>
              <a:rPr lang="en-US" dirty="0"/>
              <a:t>Using KPIs ensures the airline maintains high service standards, competitive positioning, and long-term growth.</a:t>
            </a:r>
            <a:endParaRPr lang="en-IN" dirty="0"/>
          </a:p>
        </p:txBody>
      </p:sp>
    </p:spTree>
    <p:extLst>
      <p:ext uri="{BB962C8B-B14F-4D97-AF65-F5344CB8AC3E}">
        <p14:creationId xmlns:p14="http://schemas.microsoft.com/office/powerpoint/2010/main" val="1867761548"/>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KPI: Total Airlines</a:t>
            </a:r>
          </a:p>
        </p:txBody>
      </p:sp>
      <p:sp>
        <p:nvSpPr>
          <p:cNvPr id="3" name="Content Placeholder 2"/>
          <p:cNvSpPr>
            <a:spLocks noGrp="1"/>
          </p:cNvSpPr>
          <p:nvPr>
            <p:ph idx="1"/>
          </p:nvPr>
        </p:nvSpPr>
        <p:spPr>
          <a:xfrm>
            <a:off x="1176865" y="2490135"/>
            <a:ext cx="6798736" cy="3444997"/>
          </a:xfrm>
        </p:spPr>
        <p:txBody>
          <a:bodyPr>
            <a:normAutofit lnSpcReduction="10000"/>
          </a:bodyPr>
          <a:lstStyle/>
          <a:p>
            <a:r>
              <a:rPr dirty="0" smtClean="0"/>
              <a:t>Total Airlines: 207</a:t>
            </a:r>
          </a:p>
          <a:p>
            <a:r>
              <a:rPr dirty="0" smtClean="0"/>
              <a:t>Description</a:t>
            </a:r>
            <a:r>
              <a:rPr dirty="0"/>
              <a:t>: Represents the number of unique airlines covered in the dataset</a:t>
            </a:r>
            <a:r>
              <a:rPr dirty="0" smtClean="0"/>
              <a:t>.</a:t>
            </a:r>
            <a:endParaRPr lang="en-IN" dirty="0" smtClean="0"/>
          </a:p>
          <a:p>
            <a:r>
              <a:rPr lang="en-US" b="1" dirty="0"/>
              <a:t>Problem</a:t>
            </a:r>
            <a:r>
              <a:rPr lang="en-US" dirty="0"/>
              <a:t>: Too many airlines can make management harder. Some may not perform well.</a:t>
            </a:r>
          </a:p>
          <a:p>
            <a:r>
              <a:rPr lang="en-US" b="1" dirty="0"/>
              <a:t>Solution</a:t>
            </a:r>
            <a:r>
              <a:rPr lang="en-US" dirty="0"/>
              <a:t>: Focus on top-performing airlines. Review low-performing ones regularly and simplify operations.</a:t>
            </a:r>
          </a:p>
          <a:p>
            <a:pPr marL="0" indent="0">
              <a:buNone/>
            </a:pPr>
            <a:endParaRPr dirty="0"/>
          </a:p>
          <a:p>
            <a:endParaRPr dirty="0"/>
          </a:p>
        </p:txBody>
      </p:sp>
      <p:pic>
        <p:nvPicPr>
          <p:cNvPr id="4" name="Picture 3">
            <a:extLst>
              <a:ext uri="{FF2B5EF4-FFF2-40B4-BE49-F238E27FC236}">
                <a16:creationId xmlns="" xmlns:a16="http://schemas.microsoft.com/office/drawing/2014/main" id="{7F6E3246-D6BD-1B30-606D-48D282CCE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64" y="691080"/>
            <a:ext cx="1697725" cy="1193867"/>
          </a:xfrm>
          <a:prstGeom prst="rect">
            <a:avLst/>
          </a:prstGeom>
        </p:spPr>
      </p:pic>
      <p:pic>
        <p:nvPicPr>
          <p:cNvPr id="5" name="Picture 4"/>
          <p:cNvPicPr>
            <a:picLocks noChangeAspect="1"/>
          </p:cNvPicPr>
          <p:nvPr/>
        </p:nvPicPr>
        <p:blipFill>
          <a:blip r:embed="rId3"/>
          <a:stretch>
            <a:fillRect/>
          </a:stretch>
        </p:blipFill>
        <p:spPr>
          <a:xfrm>
            <a:off x="5909641" y="2339520"/>
            <a:ext cx="1607959" cy="644312"/>
          </a:xfrm>
          <a:prstGeom prst="rect">
            <a:avLst/>
          </a:prstGeom>
        </p:spPr>
      </p:pic>
    </p:spTree>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KPI: Average Load Factor</a:t>
            </a:r>
          </a:p>
        </p:txBody>
      </p:sp>
      <p:sp>
        <p:nvSpPr>
          <p:cNvPr id="3" name="Content Placeholder 2"/>
          <p:cNvSpPr>
            <a:spLocks noGrp="1"/>
          </p:cNvSpPr>
          <p:nvPr>
            <p:ph idx="1"/>
          </p:nvPr>
        </p:nvSpPr>
        <p:spPr/>
        <p:txBody>
          <a:bodyPr/>
          <a:lstStyle/>
          <a:p>
            <a:r>
              <a:rPr lang="en-US" b="1" dirty="0"/>
              <a:t>Value</a:t>
            </a:r>
            <a:r>
              <a:rPr lang="en-US" dirty="0"/>
              <a:t>: </a:t>
            </a:r>
            <a:r>
              <a:rPr lang="en-US" dirty="0" smtClean="0"/>
              <a:t>76.80%</a:t>
            </a:r>
          </a:p>
          <a:p>
            <a:r>
              <a:rPr lang="en-US" b="1" dirty="0" smtClean="0"/>
              <a:t>What </a:t>
            </a:r>
            <a:r>
              <a:rPr lang="en-US" b="1" dirty="0"/>
              <a:t>it shows</a:t>
            </a:r>
            <a:r>
              <a:rPr lang="en-US" dirty="0"/>
              <a:t>: Average percentage of seats filled per flight.</a:t>
            </a:r>
          </a:p>
          <a:p>
            <a:r>
              <a:rPr lang="en-US" b="1" dirty="0"/>
              <a:t>Problem</a:t>
            </a:r>
            <a:r>
              <a:rPr lang="en-US" dirty="0"/>
              <a:t>: Load factor is under 80%, showing some empty seats and lost revenue.</a:t>
            </a:r>
          </a:p>
          <a:p>
            <a:r>
              <a:rPr lang="en-US" b="1" dirty="0"/>
              <a:t>Solution</a:t>
            </a:r>
            <a:r>
              <a:rPr lang="en-US" dirty="0"/>
              <a:t>: Improve marketing and pricing. Increase bookings on underutilized routes.</a:t>
            </a:r>
          </a:p>
        </p:txBody>
      </p:sp>
      <p:pic>
        <p:nvPicPr>
          <p:cNvPr id="4" name="Picture 3"/>
          <p:cNvPicPr>
            <a:picLocks noChangeAspect="1"/>
          </p:cNvPicPr>
          <p:nvPr/>
        </p:nvPicPr>
        <p:blipFill>
          <a:blip r:embed="rId2"/>
          <a:stretch>
            <a:fillRect/>
          </a:stretch>
        </p:blipFill>
        <p:spPr>
          <a:xfrm>
            <a:off x="5727032" y="2318645"/>
            <a:ext cx="1600698" cy="777482"/>
          </a:xfrm>
          <a:prstGeom prst="rect">
            <a:avLst/>
          </a:prstGeom>
        </p:spPr>
      </p:pic>
      <p:pic>
        <p:nvPicPr>
          <p:cNvPr id="5" name="Picture 4">
            <a:extLst>
              <a:ext uri="{FF2B5EF4-FFF2-40B4-BE49-F238E27FC236}">
                <a16:creationId xmlns="" xmlns:a16="http://schemas.microsoft.com/office/drawing/2014/main" id="{7F6E3246-D6BD-1B30-606D-48D282CCE9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64" y="691080"/>
            <a:ext cx="1697725" cy="1193867"/>
          </a:xfrm>
          <a:prstGeom prst="rect">
            <a:avLst/>
          </a:prstGeom>
        </p:spPr>
      </p:pic>
    </p:spTree>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292</TotalTime>
  <Words>838</Words>
  <Application>Microsoft Office PowerPoint</Application>
  <PresentationFormat>On-screen Show (4:3)</PresentationFormat>
  <Paragraphs>84</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Garamond</vt:lpstr>
      <vt:lpstr>Organic</vt:lpstr>
      <vt:lpstr>High Cloud Airlines</vt:lpstr>
      <vt:lpstr>Introduction</vt:lpstr>
      <vt:lpstr>Business Objectives</vt:lpstr>
      <vt:lpstr>PowerPoint Presentation</vt:lpstr>
      <vt:lpstr>PowerPoint Presentation</vt:lpstr>
      <vt:lpstr>PowerPoint Presentation</vt:lpstr>
      <vt:lpstr>What is the Use of KPIs? Key Performance Indicators (KPIs) are essential metrics used to track and evaluate the performance of critical business activities. In the context of High Cloud Airlines, KPIs help to: </vt:lpstr>
      <vt:lpstr>KPI: Total Airlines</vt:lpstr>
      <vt:lpstr>KPI: Average Load Factor</vt:lpstr>
      <vt:lpstr>KPI: Total Airports</vt:lpstr>
      <vt:lpstr>KPI: Flights Operated</vt:lpstr>
      <vt:lpstr>KPI: Flights Cancelled</vt:lpstr>
      <vt:lpstr>Quarterly Load Factor</vt:lpstr>
      <vt:lpstr>Monthly Load Factor Trend</vt:lpstr>
      <vt:lpstr>Flights by Distance</vt:lpstr>
      <vt:lpstr>Weekend vs. Weekday Load Factor</vt:lpstr>
      <vt:lpstr>Load Factor by Carrier</vt:lpstr>
      <vt:lpstr>Top 10 Carriers (Treemap)</vt:lpstr>
      <vt:lpstr>Top City Pair Routes</vt:lpstr>
      <vt:lpstr>Passenger Traffic is Concentrated in a Few Cities</vt:lpstr>
      <vt:lpstr>Cargo Load Factor Shows Underutilization</vt:lpstr>
      <vt:lpstr>Operational Challenges: High Cancellations</vt:lpstr>
      <vt:lpstr>Taxi Time Significantly Impacts Total Duration</vt:lpstr>
      <vt:lpstr>Problems Identified</vt:lpstr>
      <vt:lpstr>Suggested Solutions</vt:lpstr>
      <vt:lpstr>Final Conclusion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Cloud Airlines</dc:title>
  <dc:subject/>
  <dc:creator>Rajan Pandey</dc:creator>
  <cp:keywords/>
  <dc:description>generated using python-pptx</dc:description>
  <cp:lastModifiedBy>Microsoft account</cp:lastModifiedBy>
  <cp:revision>26</cp:revision>
  <dcterms:created xsi:type="dcterms:W3CDTF">2013-01-27T09:14:16Z</dcterms:created>
  <dcterms:modified xsi:type="dcterms:W3CDTF">2025-07-01T17:18:08Z</dcterms:modified>
  <cp:category/>
</cp:coreProperties>
</file>