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rchivo Black" panose="020B0604020202020204" charset="0"/>
      <p:regular r:id="rId11"/>
    </p:embeddedFont>
    <p:embeddedFont>
      <p:font typeface="Canva Sans Bold" panose="020B0604020202020204" charset="0"/>
      <p:regular r:id="rId12"/>
    </p:embeddedFont>
    <p:embeddedFont>
      <p:font typeface="Garet" panose="020B0604020202020204" charset="0"/>
      <p:regular r:id="rId13"/>
    </p:embeddedFont>
    <p:embeddedFont>
      <p:font typeface="Garet Bold" panose="020B0604020202020204" charset="0"/>
      <p:regular r:id="rId14"/>
    </p:embeddedFont>
    <p:embeddedFont>
      <p:font typeface="Garet Bold Italics" panose="020B0604020202020204" charset="0"/>
      <p:regular r:id="rId15"/>
    </p:embeddedFont>
    <p:embeddedFont>
      <p:font typeface="Garet Italics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3" d="100"/>
          <a:sy n="63" d="100"/>
        </p:scale>
        <p:origin x="115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8.sv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9.svg"/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12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7.svg"/><Relationship Id="rId5" Type="http://schemas.openxmlformats.org/officeDocument/2006/relationships/image" Target="../media/image10.svg"/><Relationship Id="rId10" Type="http://schemas.openxmlformats.org/officeDocument/2006/relationships/image" Target="../media/image26.pn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3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6.svg"/><Relationship Id="rId3" Type="http://schemas.openxmlformats.org/officeDocument/2006/relationships/image" Target="../media/image10.svg"/><Relationship Id="rId7" Type="http://schemas.openxmlformats.org/officeDocument/2006/relationships/image" Target="../media/image8.svg"/><Relationship Id="rId12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4.svg"/><Relationship Id="rId5" Type="http://schemas.openxmlformats.org/officeDocument/2006/relationships/image" Target="../media/image14.svg"/><Relationship Id="rId10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69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43854" y="3436538"/>
            <a:ext cx="7906424" cy="790642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934097" y="2015845"/>
            <a:ext cx="5208967" cy="6255310"/>
          </a:xfrm>
          <a:custGeom>
            <a:avLst/>
            <a:gdLst/>
            <a:ahLst/>
            <a:cxnLst/>
            <a:rect l="l" t="t" r="r" b="b"/>
            <a:pathLst>
              <a:path w="5208967" h="6255310">
                <a:moveTo>
                  <a:pt x="0" y="0"/>
                </a:moveTo>
                <a:lnTo>
                  <a:pt x="5208967" y="0"/>
                </a:lnTo>
                <a:lnTo>
                  <a:pt x="5208967" y="6255310"/>
                </a:lnTo>
                <a:lnTo>
                  <a:pt x="0" y="6255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-3362279" y="-772911"/>
            <a:ext cx="7906424" cy="790642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44936" y="2266224"/>
            <a:ext cx="11337551" cy="5269421"/>
            <a:chOff x="0" y="0"/>
            <a:chExt cx="2622560" cy="1218903"/>
          </a:xfrm>
        </p:grpSpPr>
        <p:sp>
          <p:nvSpPr>
            <p:cNvPr id="10" name="Freeform 10"/>
            <p:cNvSpPr/>
            <p:nvPr/>
          </p:nvSpPr>
          <p:spPr>
            <a:xfrm>
              <a:off x="3373" y="0"/>
              <a:ext cx="2615814" cy="1218903"/>
            </a:xfrm>
            <a:custGeom>
              <a:avLst/>
              <a:gdLst/>
              <a:ahLst/>
              <a:cxnLst/>
              <a:rect l="l" t="t" r="r" b="b"/>
              <a:pathLst>
                <a:path w="2615814" h="1218903">
                  <a:moveTo>
                    <a:pt x="227141" y="1218903"/>
                  </a:moveTo>
                  <a:lnTo>
                    <a:pt x="2388672" y="1218903"/>
                  </a:lnTo>
                  <a:cubicBezTo>
                    <a:pt x="2404434" y="1218903"/>
                    <a:pt x="2417886" y="1207508"/>
                    <a:pt x="2420478" y="1191960"/>
                  </a:cubicBezTo>
                  <a:lnTo>
                    <a:pt x="2614695" y="26942"/>
                  </a:lnTo>
                  <a:cubicBezTo>
                    <a:pt x="2615814" y="20233"/>
                    <a:pt x="2613923" y="13372"/>
                    <a:pt x="2609527" y="8182"/>
                  </a:cubicBezTo>
                  <a:cubicBezTo>
                    <a:pt x="2605131" y="2993"/>
                    <a:pt x="2598674" y="0"/>
                    <a:pt x="2591872" y="0"/>
                  </a:cubicBezTo>
                  <a:lnTo>
                    <a:pt x="23941" y="0"/>
                  </a:lnTo>
                  <a:cubicBezTo>
                    <a:pt x="17140" y="0"/>
                    <a:pt x="10683" y="2993"/>
                    <a:pt x="6286" y="8182"/>
                  </a:cubicBezTo>
                  <a:cubicBezTo>
                    <a:pt x="1890" y="13372"/>
                    <a:pt x="0" y="20233"/>
                    <a:pt x="1119" y="26942"/>
                  </a:cubicBezTo>
                  <a:lnTo>
                    <a:pt x="195335" y="1191960"/>
                  </a:lnTo>
                  <a:cubicBezTo>
                    <a:pt x="197927" y="1207508"/>
                    <a:pt x="211379" y="1218903"/>
                    <a:pt x="227141" y="1218903"/>
                  </a:cubicBezTo>
                  <a:close/>
                </a:path>
              </a:pathLst>
            </a:custGeom>
            <a:solidFill>
              <a:srgbClr val="E1EBE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-38100"/>
              <a:ext cx="2368560" cy="1257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5346138" y="7310562"/>
            <a:ext cx="2935145" cy="960593"/>
          </a:xfrm>
          <a:custGeom>
            <a:avLst/>
            <a:gdLst/>
            <a:ahLst/>
            <a:cxnLst/>
            <a:rect l="l" t="t" r="r" b="b"/>
            <a:pathLst>
              <a:path w="2935145" h="960593">
                <a:moveTo>
                  <a:pt x="0" y="0"/>
                </a:moveTo>
                <a:lnTo>
                  <a:pt x="2935146" y="0"/>
                </a:lnTo>
                <a:lnTo>
                  <a:pt x="2935146" y="960593"/>
                </a:lnTo>
                <a:lnTo>
                  <a:pt x="0" y="96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1934097" y="1159799"/>
            <a:ext cx="766015" cy="766015"/>
          </a:xfrm>
          <a:custGeom>
            <a:avLst/>
            <a:gdLst/>
            <a:ahLst/>
            <a:cxnLst/>
            <a:rect l="l" t="t" r="r" b="b"/>
            <a:pathLst>
              <a:path w="766015" h="766015">
                <a:moveTo>
                  <a:pt x="0" y="0"/>
                </a:moveTo>
                <a:lnTo>
                  <a:pt x="766015" y="0"/>
                </a:lnTo>
                <a:lnTo>
                  <a:pt x="766015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87202" y="1321078"/>
            <a:ext cx="1682450" cy="1658111"/>
          </a:xfrm>
          <a:custGeom>
            <a:avLst/>
            <a:gdLst/>
            <a:ahLst/>
            <a:cxnLst/>
            <a:rect l="l" t="t" r="r" b="b"/>
            <a:pathLst>
              <a:path w="1682450" h="1658111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-192286" y="8271155"/>
            <a:ext cx="18672571" cy="2851811"/>
          </a:xfrm>
          <a:custGeom>
            <a:avLst/>
            <a:gdLst/>
            <a:ahLst/>
            <a:cxnLst/>
            <a:rect l="l" t="t" r="r" b="b"/>
            <a:pathLst>
              <a:path w="18672571" h="285181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038782" y="3074439"/>
            <a:ext cx="9549859" cy="2134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8"/>
              </a:lnSpc>
            </a:pPr>
            <a:r>
              <a:rPr lang="en-US" sz="5458" dirty="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UDAANCART:- </a:t>
            </a:r>
          </a:p>
          <a:p>
            <a:pPr algn="ctr">
              <a:lnSpc>
                <a:spcPts val="5458"/>
              </a:lnSpc>
            </a:pPr>
            <a:r>
              <a:rPr lang="en-US" sz="5458" dirty="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EMPOWERING BIHAR'S ARTISANS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604901" y="5367947"/>
            <a:ext cx="8693420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4"/>
              </a:lnSpc>
            </a:pPr>
            <a:r>
              <a:rPr lang="en-US" sz="2620" i="1">
                <a:solidFill>
                  <a:srgbClr val="26262F"/>
                </a:solidFill>
                <a:latin typeface="Garet Italics"/>
                <a:ea typeface="Garet Italics"/>
                <a:cs typeface="Garet Italics"/>
                <a:sym typeface="Garet Italics"/>
              </a:rPr>
              <a:t>CONNECTING RURAL ARTISANS WITH CUSTOMERS ACROSS INDIA. A  E-COMMERCE APP FEATURING VOICE SUPPORT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393305" y="7763948"/>
            <a:ext cx="5849541" cy="246573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endParaRPr lang="en-US" sz="3399" b="1" dirty="0">
              <a:solidFill>
                <a:srgbClr val="FF7F5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grpSp>
        <p:nvGrpSpPr>
          <p:cNvPr id="24" name="Group 22">
            <a:extLst>
              <a:ext uri="{FF2B5EF4-FFF2-40B4-BE49-F238E27FC236}">
                <a16:creationId xmlns:a16="http://schemas.microsoft.com/office/drawing/2014/main" id="{BC859119-ECC0-E959-CA51-85460770538E}"/>
              </a:ext>
            </a:extLst>
          </p:cNvPr>
          <p:cNvGrpSpPr/>
          <p:nvPr/>
        </p:nvGrpSpPr>
        <p:grpSpPr>
          <a:xfrm>
            <a:off x="13671379" y="7983010"/>
            <a:ext cx="4616628" cy="2344792"/>
            <a:chOff x="0" y="-66675"/>
            <a:chExt cx="205985" cy="104619"/>
          </a:xfrm>
        </p:grpSpPr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4FED87BE-BB0A-3298-400A-A08589E5EE80}"/>
                </a:ext>
              </a:extLst>
            </p:cNvPr>
            <p:cNvSpPr/>
            <p:nvPr/>
          </p:nvSpPr>
          <p:spPr>
            <a:xfrm>
              <a:off x="2015" y="12830"/>
              <a:ext cx="203970" cy="25114"/>
            </a:xfrm>
            <a:custGeom>
              <a:avLst/>
              <a:gdLst/>
              <a:ahLst/>
              <a:cxnLst/>
              <a:rect l="l" t="t" r="r" b="b"/>
              <a:pathLst>
                <a:path w="203970" h="33566">
                  <a:moveTo>
                    <a:pt x="16783" y="0"/>
                  </a:moveTo>
                  <a:lnTo>
                    <a:pt x="187187" y="0"/>
                  </a:lnTo>
                  <a:cubicBezTo>
                    <a:pt x="191638" y="0"/>
                    <a:pt x="195907" y="1768"/>
                    <a:pt x="199054" y="4916"/>
                  </a:cubicBezTo>
                  <a:cubicBezTo>
                    <a:pt x="202202" y="8063"/>
                    <a:pt x="203970" y="12332"/>
                    <a:pt x="203970" y="16783"/>
                  </a:cubicBezTo>
                  <a:lnTo>
                    <a:pt x="203970" y="16783"/>
                  </a:lnTo>
                  <a:cubicBezTo>
                    <a:pt x="203970" y="26052"/>
                    <a:pt x="196456" y="33566"/>
                    <a:pt x="187187" y="33566"/>
                  </a:cubicBezTo>
                  <a:lnTo>
                    <a:pt x="16783" y="33566"/>
                  </a:lnTo>
                  <a:cubicBezTo>
                    <a:pt x="12332" y="33566"/>
                    <a:pt x="8063" y="31798"/>
                    <a:pt x="4916" y="28651"/>
                  </a:cubicBezTo>
                  <a:cubicBezTo>
                    <a:pt x="1768" y="25503"/>
                    <a:pt x="0" y="21234"/>
                    <a:pt x="0" y="16783"/>
                  </a:cubicBezTo>
                  <a:lnTo>
                    <a:pt x="0" y="16783"/>
                  </a:lnTo>
                  <a:cubicBezTo>
                    <a:pt x="0" y="12332"/>
                    <a:pt x="1768" y="8063"/>
                    <a:pt x="4916" y="4916"/>
                  </a:cubicBezTo>
                  <a:cubicBezTo>
                    <a:pt x="8063" y="1768"/>
                    <a:pt x="12332" y="0"/>
                    <a:pt x="16783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pPr algn="ctr"/>
              <a:r>
                <a:rPr lang="en-US" sz="2500" b="1" dirty="0">
                  <a:solidFill>
                    <a:srgbClr val="FF7F5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By Team Infinity</a:t>
              </a:r>
            </a:p>
            <a:p>
              <a:endParaRPr lang="en-US" dirty="0"/>
            </a:p>
          </p:txBody>
        </p:sp>
        <p:sp>
          <p:nvSpPr>
            <p:cNvPr id="26" name="TextBox 24">
              <a:extLst>
                <a:ext uri="{FF2B5EF4-FFF2-40B4-BE49-F238E27FC236}">
                  <a16:creationId xmlns:a16="http://schemas.microsoft.com/office/drawing/2014/main" id="{8718B5ED-E673-52FD-ACF7-C0A8F6C81712}"/>
                </a:ext>
              </a:extLst>
            </p:cNvPr>
            <p:cNvSpPr txBox="1"/>
            <p:nvPr/>
          </p:nvSpPr>
          <p:spPr>
            <a:xfrm>
              <a:off x="0" y="-66675"/>
              <a:ext cx="203970" cy="100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759"/>
                </a:lnSpc>
                <a:spcBef>
                  <a:spcPct val="0"/>
                </a:spcBef>
              </a:pPr>
              <a:endParaRPr lang="en-US" sz="3399" b="1" dirty="0">
                <a:solidFill>
                  <a:srgbClr val="FF7F50"/>
                </a:solidFill>
                <a:latin typeface="Canva Sans Bold"/>
                <a:ea typeface="Canva Sans Bold"/>
                <a:cs typeface="Canva Sans Bold"/>
                <a:sym typeface="Canva Sans 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69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89937" y="1953563"/>
            <a:ext cx="6379874" cy="637987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654594" y="3846222"/>
            <a:ext cx="882149" cy="2594556"/>
          </a:xfrm>
          <a:custGeom>
            <a:avLst/>
            <a:gdLst/>
            <a:ahLst/>
            <a:cxnLst/>
            <a:rect l="l" t="t" r="r" b="b"/>
            <a:pathLst>
              <a:path w="882149" h="2594556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687202" y="1321078"/>
            <a:ext cx="1682450" cy="1658111"/>
          </a:xfrm>
          <a:custGeom>
            <a:avLst/>
            <a:gdLst/>
            <a:ahLst/>
            <a:cxnLst/>
            <a:rect l="l" t="t" r="r" b="b"/>
            <a:pathLst>
              <a:path w="1682450" h="1658111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858771" y="7318344"/>
            <a:ext cx="1015093" cy="101509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998748" y="-3953212"/>
            <a:ext cx="7906424" cy="790642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822493" y="1028700"/>
            <a:ext cx="13436807" cy="8229600"/>
            <a:chOff x="0" y="0"/>
            <a:chExt cx="599524" cy="36718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99524" cy="367188"/>
            </a:xfrm>
            <a:custGeom>
              <a:avLst/>
              <a:gdLst/>
              <a:ahLst/>
              <a:cxnLst/>
              <a:rect l="l" t="t" r="r" b="b"/>
              <a:pathLst>
                <a:path w="599524" h="367188">
                  <a:moveTo>
                    <a:pt x="57617" y="0"/>
                  </a:moveTo>
                  <a:lnTo>
                    <a:pt x="541906" y="0"/>
                  </a:lnTo>
                  <a:cubicBezTo>
                    <a:pt x="573728" y="0"/>
                    <a:pt x="599524" y="25796"/>
                    <a:pt x="599524" y="57617"/>
                  </a:cubicBezTo>
                  <a:lnTo>
                    <a:pt x="599524" y="309571"/>
                  </a:lnTo>
                  <a:cubicBezTo>
                    <a:pt x="599524" y="341392"/>
                    <a:pt x="573728" y="367188"/>
                    <a:pt x="541906" y="367188"/>
                  </a:cubicBezTo>
                  <a:lnTo>
                    <a:pt x="57617" y="367188"/>
                  </a:lnTo>
                  <a:cubicBezTo>
                    <a:pt x="25796" y="367188"/>
                    <a:pt x="0" y="341392"/>
                    <a:pt x="0" y="309571"/>
                  </a:cubicBezTo>
                  <a:lnTo>
                    <a:pt x="0" y="57617"/>
                  </a:lnTo>
                  <a:cubicBezTo>
                    <a:pt x="0" y="25796"/>
                    <a:pt x="25796" y="0"/>
                    <a:pt x="57617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99524" cy="405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-192286" y="8271155"/>
            <a:ext cx="18672571" cy="2851811"/>
          </a:xfrm>
          <a:custGeom>
            <a:avLst/>
            <a:gdLst/>
            <a:ahLst/>
            <a:cxnLst/>
            <a:rect l="l" t="t" r="r" b="b"/>
            <a:pathLst>
              <a:path w="18672571" h="285181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5184861" y="1894398"/>
            <a:ext cx="10896890" cy="1414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0"/>
              </a:lnSpc>
            </a:pPr>
            <a:r>
              <a:rPr lang="en-US" sz="543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PROBLEM: ARTISANS LEFT BEHIND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4644879" y="4027910"/>
            <a:ext cx="782843" cy="782843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4644879" y="5099299"/>
            <a:ext cx="782843" cy="78284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4694432" y="6235094"/>
            <a:ext cx="782843" cy="782843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4694432" y="4192302"/>
            <a:ext cx="683738" cy="530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694432" y="5283639"/>
            <a:ext cx="683738" cy="530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743985" y="6399487"/>
            <a:ext cx="683738" cy="530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757067" y="4037435"/>
            <a:ext cx="10802862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1">
                <a:solidFill>
                  <a:srgbClr val="26262F"/>
                </a:solidFill>
                <a:latin typeface="Garet Bold"/>
                <a:ea typeface="Garet Bold"/>
                <a:cs typeface="Garet Bold"/>
                <a:sym typeface="Garet Bold"/>
              </a:rPr>
              <a:t>LACK OF ONLINE PRESENCE:- </a:t>
            </a:r>
            <a:r>
              <a:rPr lang="en-US" sz="2400" i="1">
                <a:solidFill>
                  <a:srgbClr val="26262F"/>
                </a:solidFill>
                <a:latin typeface="Garet Italics"/>
                <a:ea typeface="Garet Italics"/>
                <a:cs typeface="Garet Italics"/>
                <a:sym typeface="Garet Italics"/>
              </a:rPr>
              <a:t>BIHAR'S ARTISANS HAVE MINIMAL DIGITAL VISIBILITY.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757067" y="5148718"/>
            <a:ext cx="10802862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1">
                <a:solidFill>
                  <a:srgbClr val="26262F"/>
                </a:solidFill>
                <a:latin typeface="Garet Bold"/>
                <a:ea typeface="Garet Bold"/>
                <a:cs typeface="Garet Bold"/>
                <a:sym typeface="Garet Bold"/>
              </a:rPr>
              <a:t>LIMITED TECH KNOWLEDGE:-</a:t>
            </a:r>
            <a:r>
              <a:rPr lang="en-US" sz="2400" i="1">
                <a:solidFill>
                  <a:srgbClr val="26262F"/>
                </a:solidFill>
                <a:latin typeface="Garet Italics"/>
                <a:ea typeface="Garet Italics"/>
                <a:cs typeface="Garet Italics"/>
                <a:sym typeface="Garet Italics"/>
              </a:rPr>
              <a:t> DIGITAL LITERACY BARRIERS RESTRICT E-COMMERCE ACCESS.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757067" y="6344795"/>
            <a:ext cx="10802862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1">
                <a:solidFill>
                  <a:srgbClr val="26262F"/>
                </a:solidFill>
                <a:latin typeface="Garet Bold"/>
                <a:ea typeface="Garet Bold"/>
                <a:cs typeface="Garet Bold"/>
                <a:sym typeface="Garet Bold"/>
              </a:rPr>
              <a:t>RESTRICTED MARKET REACH:- </a:t>
            </a:r>
            <a:r>
              <a:rPr lang="en-US" sz="2400" i="1">
                <a:solidFill>
                  <a:srgbClr val="26262F"/>
                </a:solidFill>
                <a:latin typeface="Garet Italics"/>
                <a:ea typeface="Garet Italics"/>
                <a:cs typeface="Garet Italics"/>
                <a:sym typeface="Garet Italics"/>
              </a:rPr>
              <a:t>DEPENDENCE ON LOCAL MARKETS LIMITS GROWTH.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671379" y="7983010"/>
            <a:ext cx="4571467" cy="224666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endParaRPr lang="en-US" sz="3399" b="1" dirty="0">
              <a:solidFill>
                <a:srgbClr val="FF7F5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69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89330" y="720528"/>
            <a:ext cx="8869970" cy="4916765"/>
            <a:chOff x="0" y="0"/>
            <a:chExt cx="395761" cy="2193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5761" cy="219376"/>
            </a:xfrm>
            <a:custGeom>
              <a:avLst/>
              <a:gdLst/>
              <a:ahLst/>
              <a:cxnLst/>
              <a:rect l="l" t="t" r="r" b="b"/>
              <a:pathLst>
                <a:path w="395761" h="219376">
                  <a:moveTo>
                    <a:pt x="87282" y="0"/>
                  </a:moveTo>
                  <a:lnTo>
                    <a:pt x="308478" y="0"/>
                  </a:lnTo>
                  <a:cubicBezTo>
                    <a:pt x="331627" y="0"/>
                    <a:pt x="353827" y="9196"/>
                    <a:pt x="370196" y="25564"/>
                  </a:cubicBezTo>
                  <a:cubicBezTo>
                    <a:pt x="386565" y="41933"/>
                    <a:pt x="395761" y="64134"/>
                    <a:pt x="395761" y="87282"/>
                  </a:cubicBezTo>
                  <a:lnTo>
                    <a:pt x="395761" y="132094"/>
                  </a:lnTo>
                  <a:cubicBezTo>
                    <a:pt x="395761" y="180299"/>
                    <a:pt x="356683" y="219376"/>
                    <a:pt x="308478" y="219376"/>
                  </a:cubicBezTo>
                  <a:lnTo>
                    <a:pt x="87282" y="219376"/>
                  </a:lnTo>
                  <a:cubicBezTo>
                    <a:pt x="64134" y="219376"/>
                    <a:pt x="41933" y="210181"/>
                    <a:pt x="25564" y="193812"/>
                  </a:cubicBezTo>
                  <a:cubicBezTo>
                    <a:pt x="9196" y="177443"/>
                    <a:pt x="0" y="155243"/>
                    <a:pt x="0" y="132094"/>
                  </a:cubicBezTo>
                  <a:lnTo>
                    <a:pt x="0" y="87282"/>
                  </a:lnTo>
                  <a:cubicBezTo>
                    <a:pt x="0" y="64134"/>
                    <a:pt x="9196" y="41933"/>
                    <a:pt x="25564" y="25564"/>
                  </a:cubicBezTo>
                  <a:cubicBezTo>
                    <a:pt x="41933" y="9196"/>
                    <a:pt x="64134" y="0"/>
                    <a:pt x="87282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95761" cy="257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021269" y="-2474505"/>
            <a:ext cx="8991126" cy="899112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8700" y="3781600"/>
            <a:ext cx="6622293" cy="4948659"/>
          </a:xfrm>
          <a:custGeom>
            <a:avLst/>
            <a:gdLst/>
            <a:ahLst/>
            <a:cxnLst/>
            <a:rect l="l" t="t" r="r" b="b"/>
            <a:pathLst>
              <a:path w="6622293" h="4948659">
                <a:moveTo>
                  <a:pt x="0" y="0"/>
                </a:moveTo>
                <a:lnTo>
                  <a:pt x="6622293" y="0"/>
                </a:lnTo>
                <a:lnTo>
                  <a:pt x="6622293" y="4948659"/>
                </a:lnTo>
                <a:lnTo>
                  <a:pt x="0" y="49486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192286" y="8271155"/>
            <a:ext cx="18672571" cy="2851811"/>
          </a:xfrm>
          <a:custGeom>
            <a:avLst/>
            <a:gdLst/>
            <a:ahLst/>
            <a:cxnLst/>
            <a:rect l="l" t="t" r="r" b="b"/>
            <a:pathLst>
              <a:path w="18672571" h="285181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101939" y="1575630"/>
            <a:ext cx="7704936" cy="1325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1"/>
              </a:lnSpc>
            </a:pPr>
            <a:r>
              <a:rPr lang="en-US" sz="5071" dirty="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OUR SOLUTION: UDAANCART APP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207004" y="5995308"/>
            <a:ext cx="4377681" cy="711807"/>
            <a:chOff x="0" y="0"/>
            <a:chExt cx="195323" cy="3175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5323" cy="31759"/>
            </a:xfrm>
            <a:custGeom>
              <a:avLst/>
              <a:gdLst/>
              <a:ahLst/>
              <a:cxnLst/>
              <a:rect l="l" t="t" r="r" b="b"/>
              <a:pathLst>
                <a:path w="195323" h="31759">
                  <a:moveTo>
                    <a:pt x="15880" y="0"/>
                  </a:moveTo>
                  <a:lnTo>
                    <a:pt x="179444" y="0"/>
                  </a:lnTo>
                  <a:cubicBezTo>
                    <a:pt x="183655" y="0"/>
                    <a:pt x="187694" y="1673"/>
                    <a:pt x="190672" y="4651"/>
                  </a:cubicBezTo>
                  <a:cubicBezTo>
                    <a:pt x="193650" y="7629"/>
                    <a:pt x="195323" y="11668"/>
                    <a:pt x="195323" y="15880"/>
                  </a:cubicBezTo>
                  <a:lnTo>
                    <a:pt x="195323" y="15880"/>
                  </a:lnTo>
                  <a:cubicBezTo>
                    <a:pt x="195323" y="24650"/>
                    <a:pt x="188214" y="31759"/>
                    <a:pt x="179444" y="31759"/>
                  </a:cubicBezTo>
                  <a:lnTo>
                    <a:pt x="15880" y="31759"/>
                  </a:lnTo>
                  <a:cubicBezTo>
                    <a:pt x="11668" y="31759"/>
                    <a:pt x="7629" y="30086"/>
                    <a:pt x="4651" y="27108"/>
                  </a:cubicBezTo>
                  <a:cubicBezTo>
                    <a:pt x="1673" y="24130"/>
                    <a:pt x="0" y="20091"/>
                    <a:pt x="0" y="15880"/>
                  </a:cubicBezTo>
                  <a:lnTo>
                    <a:pt x="0" y="15880"/>
                  </a:lnTo>
                  <a:cubicBezTo>
                    <a:pt x="0" y="11668"/>
                    <a:pt x="1673" y="7629"/>
                    <a:pt x="4651" y="4651"/>
                  </a:cubicBezTo>
                  <a:cubicBezTo>
                    <a:pt x="7629" y="1673"/>
                    <a:pt x="11668" y="0"/>
                    <a:pt x="15880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95323" cy="69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3100853" y="-5975575"/>
            <a:ext cx="8991126" cy="899112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21154" y="2508005"/>
            <a:ext cx="1015093" cy="1015093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 rot="3017108">
            <a:off x="4169456" y="591457"/>
            <a:ext cx="882149" cy="2594556"/>
          </a:xfrm>
          <a:custGeom>
            <a:avLst/>
            <a:gdLst/>
            <a:ahLst/>
            <a:cxnLst/>
            <a:rect l="l" t="t" r="r" b="b"/>
            <a:pathLst>
              <a:path w="882149" h="2594556">
                <a:moveTo>
                  <a:pt x="0" y="0"/>
                </a:moveTo>
                <a:lnTo>
                  <a:pt x="882149" y="0"/>
                </a:lnTo>
                <a:lnTo>
                  <a:pt x="882149" y="2594557"/>
                </a:lnTo>
                <a:lnTo>
                  <a:pt x="0" y="25945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1" name="Freeform 21"/>
          <p:cNvSpPr/>
          <p:nvPr/>
        </p:nvSpPr>
        <p:spPr>
          <a:xfrm>
            <a:off x="5890273" y="3015552"/>
            <a:ext cx="1489898" cy="1468344"/>
          </a:xfrm>
          <a:custGeom>
            <a:avLst/>
            <a:gdLst/>
            <a:ahLst/>
            <a:cxnLst/>
            <a:rect l="l" t="t" r="r" b="b"/>
            <a:pathLst>
              <a:path w="1489898" h="1468344">
                <a:moveTo>
                  <a:pt x="0" y="0"/>
                </a:moveTo>
                <a:lnTo>
                  <a:pt x="1489898" y="0"/>
                </a:lnTo>
                <a:lnTo>
                  <a:pt x="1489898" y="1468344"/>
                </a:lnTo>
                <a:lnTo>
                  <a:pt x="0" y="14683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TextBox 22"/>
          <p:cNvSpPr txBox="1"/>
          <p:nvPr/>
        </p:nvSpPr>
        <p:spPr>
          <a:xfrm>
            <a:off x="8975959" y="6202290"/>
            <a:ext cx="4839769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300" b="1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MOBILE-FIRST PLATFORM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975959" y="3295699"/>
            <a:ext cx="7830916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Consumer behavior is evolving, influenced by technological advancements.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9207004" y="6883327"/>
            <a:ext cx="4377681" cy="711807"/>
            <a:chOff x="0" y="0"/>
            <a:chExt cx="195323" cy="3175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5323" cy="31759"/>
            </a:xfrm>
            <a:custGeom>
              <a:avLst/>
              <a:gdLst/>
              <a:ahLst/>
              <a:cxnLst/>
              <a:rect l="l" t="t" r="r" b="b"/>
              <a:pathLst>
                <a:path w="195323" h="31759">
                  <a:moveTo>
                    <a:pt x="15880" y="0"/>
                  </a:moveTo>
                  <a:lnTo>
                    <a:pt x="179444" y="0"/>
                  </a:lnTo>
                  <a:cubicBezTo>
                    <a:pt x="183655" y="0"/>
                    <a:pt x="187694" y="1673"/>
                    <a:pt x="190672" y="4651"/>
                  </a:cubicBezTo>
                  <a:cubicBezTo>
                    <a:pt x="193650" y="7629"/>
                    <a:pt x="195323" y="11668"/>
                    <a:pt x="195323" y="15880"/>
                  </a:cubicBezTo>
                  <a:lnTo>
                    <a:pt x="195323" y="15880"/>
                  </a:lnTo>
                  <a:cubicBezTo>
                    <a:pt x="195323" y="24650"/>
                    <a:pt x="188214" y="31759"/>
                    <a:pt x="179444" y="31759"/>
                  </a:cubicBezTo>
                  <a:lnTo>
                    <a:pt x="15880" y="31759"/>
                  </a:lnTo>
                  <a:cubicBezTo>
                    <a:pt x="11668" y="31759"/>
                    <a:pt x="7629" y="30086"/>
                    <a:pt x="4651" y="27108"/>
                  </a:cubicBezTo>
                  <a:cubicBezTo>
                    <a:pt x="1673" y="24130"/>
                    <a:pt x="0" y="20091"/>
                    <a:pt x="0" y="15880"/>
                  </a:cubicBezTo>
                  <a:lnTo>
                    <a:pt x="0" y="15880"/>
                  </a:lnTo>
                  <a:cubicBezTo>
                    <a:pt x="0" y="11668"/>
                    <a:pt x="1673" y="7629"/>
                    <a:pt x="4651" y="4651"/>
                  </a:cubicBezTo>
                  <a:cubicBezTo>
                    <a:pt x="7629" y="1673"/>
                    <a:pt x="11668" y="0"/>
                    <a:pt x="15880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95323" cy="69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9917822" y="7053493"/>
            <a:ext cx="303658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b="1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HINDI INTERFACE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9247274" y="7776109"/>
            <a:ext cx="4377681" cy="711807"/>
            <a:chOff x="0" y="0"/>
            <a:chExt cx="195323" cy="3175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95323" cy="31759"/>
            </a:xfrm>
            <a:custGeom>
              <a:avLst/>
              <a:gdLst/>
              <a:ahLst/>
              <a:cxnLst/>
              <a:rect l="l" t="t" r="r" b="b"/>
              <a:pathLst>
                <a:path w="195323" h="31759">
                  <a:moveTo>
                    <a:pt x="15880" y="0"/>
                  </a:moveTo>
                  <a:lnTo>
                    <a:pt x="179444" y="0"/>
                  </a:lnTo>
                  <a:cubicBezTo>
                    <a:pt x="183655" y="0"/>
                    <a:pt x="187694" y="1673"/>
                    <a:pt x="190672" y="4651"/>
                  </a:cubicBezTo>
                  <a:cubicBezTo>
                    <a:pt x="193650" y="7629"/>
                    <a:pt x="195323" y="11668"/>
                    <a:pt x="195323" y="15880"/>
                  </a:cubicBezTo>
                  <a:lnTo>
                    <a:pt x="195323" y="15880"/>
                  </a:lnTo>
                  <a:cubicBezTo>
                    <a:pt x="195323" y="24650"/>
                    <a:pt x="188214" y="31759"/>
                    <a:pt x="179444" y="31759"/>
                  </a:cubicBezTo>
                  <a:lnTo>
                    <a:pt x="15880" y="31759"/>
                  </a:lnTo>
                  <a:cubicBezTo>
                    <a:pt x="11668" y="31759"/>
                    <a:pt x="7629" y="30086"/>
                    <a:pt x="4651" y="27108"/>
                  </a:cubicBezTo>
                  <a:cubicBezTo>
                    <a:pt x="1673" y="24130"/>
                    <a:pt x="0" y="20091"/>
                    <a:pt x="0" y="15880"/>
                  </a:cubicBezTo>
                  <a:lnTo>
                    <a:pt x="0" y="15880"/>
                  </a:lnTo>
                  <a:cubicBezTo>
                    <a:pt x="0" y="11668"/>
                    <a:pt x="1673" y="7629"/>
                    <a:pt x="4651" y="4651"/>
                  </a:cubicBezTo>
                  <a:cubicBezTo>
                    <a:pt x="7629" y="1673"/>
                    <a:pt x="11668" y="0"/>
                    <a:pt x="15880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95323" cy="69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9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9917822" y="7966609"/>
            <a:ext cx="303658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b="1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VOICE SUPPORT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3671379" y="7983010"/>
            <a:ext cx="4571467" cy="224666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endParaRPr lang="en-US" sz="3399" b="1" dirty="0">
              <a:solidFill>
                <a:srgbClr val="FF7F5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69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374505" y="-3282961"/>
            <a:ext cx="8991126" cy="899112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671379" y="-3282961"/>
            <a:ext cx="8991126" cy="899112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54159" y="1569859"/>
            <a:ext cx="1325831" cy="132583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1028700"/>
            <a:ext cx="16230600" cy="8229600"/>
            <a:chOff x="0" y="0"/>
            <a:chExt cx="724177" cy="36718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24177" cy="367188"/>
            </a:xfrm>
            <a:custGeom>
              <a:avLst/>
              <a:gdLst/>
              <a:ahLst/>
              <a:cxnLst/>
              <a:rect l="l" t="t" r="r" b="b"/>
              <a:pathLst>
                <a:path w="724177" h="367188">
                  <a:moveTo>
                    <a:pt x="47700" y="0"/>
                  </a:moveTo>
                  <a:lnTo>
                    <a:pt x="676478" y="0"/>
                  </a:lnTo>
                  <a:cubicBezTo>
                    <a:pt x="689128" y="0"/>
                    <a:pt x="701261" y="5025"/>
                    <a:pt x="710206" y="13971"/>
                  </a:cubicBezTo>
                  <a:cubicBezTo>
                    <a:pt x="719152" y="22916"/>
                    <a:pt x="724177" y="35049"/>
                    <a:pt x="724177" y="47700"/>
                  </a:cubicBezTo>
                  <a:lnTo>
                    <a:pt x="724177" y="319489"/>
                  </a:lnTo>
                  <a:cubicBezTo>
                    <a:pt x="724177" y="332140"/>
                    <a:pt x="719152" y="344272"/>
                    <a:pt x="710206" y="353218"/>
                  </a:cubicBezTo>
                  <a:cubicBezTo>
                    <a:pt x="701261" y="362163"/>
                    <a:pt x="689128" y="367188"/>
                    <a:pt x="676478" y="367188"/>
                  </a:cubicBezTo>
                  <a:lnTo>
                    <a:pt x="47700" y="367188"/>
                  </a:lnTo>
                  <a:cubicBezTo>
                    <a:pt x="35049" y="367188"/>
                    <a:pt x="22916" y="362163"/>
                    <a:pt x="13971" y="353218"/>
                  </a:cubicBezTo>
                  <a:cubicBezTo>
                    <a:pt x="5025" y="344272"/>
                    <a:pt x="0" y="332140"/>
                    <a:pt x="0" y="319489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724177" cy="395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-192286" y="8271155"/>
            <a:ext cx="18672571" cy="2851811"/>
          </a:xfrm>
          <a:custGeom>
            <a:avLst/>
            <a:gdLst/>
            <a:ahLst/>
            <a:cxnLst/>
            <a:rect l="l" t="t" r="r" b="b"/>
            <a:pathLst>
              <a:path w="18672571" h="285181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695600" y="1446685"/>
            <a:ext cx="14782190" cy="2005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77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KEY FEATURES FOR SUCCESS</a:t>
            </a:r>
          </a:p>
        </p:txBody>
      </p:sp>
      <p:sp>
        <p:nvSpPr>
          <p:cNvPr id="16" name="Freeform 16"/>
          <p:cNvSpPr/>
          <p:nvPr/>
        </p:nvSpPr>
        <p:spPr>
          <a:xfrm>
            <a:off x="1695600" y="679896"/>
            <a:ext cx="1285474" cy="1266878"/>
          </a:xfrm>
          <a:custGeom>
            <a:avLst/>
            <a:gdLst/>
            <a:ahLst/>
            <a:cxnLst/>
            <a:rect l="l" t="t" r="r" b="b"/>
            <a:pathLst>
              <a:path w="1285474" h="1266878">
                <a:moveTo>
                  <a:pt x="0" y="0"/>
                </a:moveTo>
                <a:lnTo>
                  <a:pt x="1285475" y="0"/>
                </a:lnTo>
                <a:lnTo>
                  <a:pt x="1285475" y="1266878"/>
                </a:lnTo>
                <a:lnTo>
                  <a:pt x="0" y="126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9344322">
            <a:off x="16202962" y="48662"/>
            <a:ext cx="2935145" cy="960593"/>
          </a:xfrm>
          <a:custGeom>
            <a:avLst/>
            <a:gdLst/>
            <a:ahLst/>
            <a:cxnLst/>
            <a:rect l="l" t="t" r="r" b="b"/>
            <a:pathLst>
              <a:path w="2935145" h="960593">
                <a:moveTo>
                  <a:pt x="0" y="0"/>
                </a:moveTo>
                <a:lnTo>
                  <a:pt x="2935146" y="0"/>
                </a:lnTo>
                <a:lnTo>
                  <a:pt x="2935146" y="960593"/>
                </a:lnTo>
                <a:lnTo>
                  <a:pt x="0" y="9605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8" name="Group 18"/>
          <p:cNvGrpSpPr/>
          <p:nvPr/>
        </p:nvGrpSpPr>
        <p:grpSpPr>
          <a:xfrm>
            <a:off x="14775757" y="805789"/>
            <a:ext cx="764070" cy="76407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  <a:ln cap="sq">
              <a:noFill/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210321" y="3452016"/>
            <a:ext cx="12329506" cy="766973"/>
            <a:chOff x="0" y="0"/>
            <a:chExt cx="550118" cy="3422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0118" cy="34221"/>
            </a:xfrm>
            <a:custGeom>
              <a:avLst/>
              <a:gdLst/>
              <a:ahLst/>
              <a:cxnLst/>
              <a:rect l="l" t="t" r="r" b="b"/>
              <a:pathLst>
                <a:path w="550118" h="34221">
                  <a:moveTo>
                    <a:pt x="17110" y="0"/>
                  </a:moveTo>
                  <a:lnTo>
                    <a:pt x="533008" y="0"/>
                  </a:lnTo>
                  <a:cubicBezTo>
                    <a:pt x="537546" y="0"/>
                    <a:pt x="541898" y="1803"/>
                    <a:pt x="545107" y="5012"/>
                  </a:cubicBezTo>
                  <a:cubicBezTo>
                    <a:pt x="548315" y="8220"/>
                    <a:pt x="550118" y="12572"/>
                    <a:pt x="550118" y="17110"/>
                  </a:cubicBezTo>
                  <a:lnTo>
                    <a:pt x="550118" y="17110"/>
                  </a:lnTo>
                  <a:cubicBezTo>
                    <a:pt x="550118" y="21648"/>
                    <a:pt x="548315" y="26000"/>
                    <a:pt x="545107" y="29209"/>
                  </a:cubicBezTo>
                  <a:cubicBezTo>
                    <a:pt x="541898" y="32418"/>
                    <a:pt x="537546" y="34221"/>
                    <a:pt x="533008" y="34221"/>
                  </a:cubicBezTo>
                  <a:lnTo>
                    <a:pt x="17110" y="34221"/>
                  </a:lnTo>
                  <a:cubicBezTo>
                    <a:pt x="12572" y="34221"/>
                    <a:pt x="8220" y="32418"/>
                    <a:pt x="5012" y="29209"/>
                  </a:cubicBezTo>
                  <a:cubicBezTo>
                    <a:pt x="1803" y="26000"/>
                    <a:pt x="0" y="21648"/>
                    <a:pt x="0" y="17110"/>
                  </a:cubicBezTo>
                  <a:lnTo>
                    <a:pt x="0" y="17110"/>
                  </a:lnTo>
                  <a:cubicBezTo>
                    <a:pt x="0" y="12572"/>
                    <a:pt x="1803" y="8220"/>
                    <a:pt x="5012" y="5012"/>
                  </a:cubicBezTo>
                  <a:cubicBezTo>
                    <a:pt x="8220" y="1803"/>
                    <a:pt x="12572" y="0"/>
                    <a:pt x="17110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550118" cy="723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079"/>
                </a:lnSpc>
                <a:spcBef>
                  <a:spcPct val="0"/>
                </a:spcBef>
              </a:pPr>
              <a:r>
                <a:rPr lang="en-US" sz="2199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  </a:t>
              </a:r>
            </a:p>
          </p:txBody>
        </p:sp>
      </p:grpSp>
      <p:sp>
        <p:nvSpPr>
          <p:cNvPr id="24" name="Freeform 24" descr="preencoded.png"/>
          <p:cNvSpPr/>
          <p:nvPr/>
        </p:nvSpPr>
        <p:spPr>
          <a:xfrm>
            <a:off x="1969212" y="3408293"/>
            <a:ext cx="1011862" cy="732179"/>
          </a:xfrm>
          <a:custGeom>
            <a:avLst/>
            <a:gdLst/>
            <a:ahLst/>
            <a:cxnLst/>
            <a:rect l="l" t="t" r="r" b="b"/>
            <a:pathLst>
              <a:path w="1011862" h="732179">
                <a:moveTo>
                  <a:pt x="0" y="0"/>
                </a:moveTo>
                <a:lnTo>
                  <a:pt x="1011863" y="0"/>
                </a:lnTo>
                <a:lnTo>
                  <a:pt x="1011863" y="732179"/>
                </a:lnTo>
                <a:lnTo>
                  <a:pt x="0" y="7321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5993" b="-22205"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3210321" y="4526383"/>
            <a:ext cx="12350721" cy="717085"/>
            <a:chOff x="0" y="0"/>
            <a:chExt cx="551065" cy="3199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51065" cy="31995"/>
            </a:xfrm>
            <a:custGeom>
              <a:avLst/>
              <a:gdLst/>
              <a:ahLst/>
              <a:cxnLst/>
              <a:rect l="l" t="t" r="r" b="b"/>
              <a:pathLst>
                <a:path w="551065" h="31995">
                  <a:moveTo>
                    <a:pt x="15997" y="0"/>
                  </a:moveTo>
                  <a:lnTo>
                    <a:pt x="535067" y="0"/>
                  </a:lnTo>
                  <a:cubicBezTo>
                    <a:pt x="539310" y="0"/>
                    <a:pt x="543379" y="1685"/>
                    <a:pt x="546379" y="4686"/>
                  </a:cubicBezTo>
                  <a:cubicBezTo>
                    <a:pt x="549379" y="7686"/>
                    <a:pt x="551065" y="11755"/>
                    <a:pt x="551065" y="15997"/>
                  </a:cubicBezTo>
                  <a:lnTo>
                    <a:pt x="551065" y="15997"/>
                  </a:lnTo>
                  <a:cubicBezTo>
                    <a:pt x="551065" y="20240"/>
                    <a:pt x="549379" y="24309"/>
                    <a:pt x="546379" y="27309"/>
                  </a:cubicBezTo>
                  <a:cubicBezTo>
                    <a:pt x="543379" y="30309"/>
                    <a:pt x="539310" y="31995"/>
                    <a:pt x="535067" y="31995"/>
                  </a:cubicBezTo>
                  <a:lnTo>
                    <a:pt x="15997" y="31995"/>
                  </a:lnTo>
                  <a:cubicBezTo>
                    <a:pt x="11755" y="31995"/>
                    <a:pt x="7686" y="30309"/>
                    <a:pt x="4686" y="27309"/>
                  </a:cubicBezTo>
                  <a:cubicBezTo>
                    <a:pt x="1685" y="24309"/>
                    <a:pt x="0" y="20240"/>
                    <a:pt x="0" y="15997"/>
                  </a:cubicBezTo>
                  <a:lnTo>
                    <a:pt x="0" y="15997"/>
                  </a:lnTo>
                  <a:cubicBezTo>
                    <a:pt x="0" y="11755"/>
                    <a:pt x="1685" y="7686"/>
                    <a:pt x="4686" y="4686"/>
                  </a:cubicBezTo>
                  <a:cubicBezTo>
                    <a:pt x="7686" y="1685"/>
                    <a:pt x="11755" y="0"/>
                    <a:pt x="15997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551065" cy="70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079"/>
                </a:lnSpc>
                <a:spcBef>
                  <a:spcPct val="0"/>
                </a:spcBef>
              </a:pPr>
              <a:r>
                <a:rPr lang="en-US" sz="2199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   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3210321" y="5510168"/>
            <a:ext cx="12350721" cy="717085"/>
            <a:chOff x="0" y="0"/>
            <a:chExt cx="551065" cy="3199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51065" cy="31995"/>
            </a:xfrm>
            <a:custGeom>
              <a:avLst/>
              <a:gdLst/>
              <a:ahLst/>
              <a:cxnLst/>
              <a:rect l="l" t="t" r="r" b="b"/>
              <a:pathLst>
                <a:path w="551065" h="31995">
                  <a:moveTo>
                    <a:pt x="15997" y="0"/>
                  </a:moveTo>
                  <a:lnTo>
                    <a:pt x="535067" y="0"/>
                  </a:lnTo>
                  <a:cubicBezTo>
                    <a:pt x="539310" y="0"/>
                    <a:pt x="543379" y="1685"/>
                    <a:pt x="546379" y="4686"/>
                  </a:cubicBezTo>
                  <a:cubicBezTo>
                    <a:pt x="549379" y="7686"/>
                    <a:pt x="551065" y="11755"/>
                    <a:pt x="551065" y="15997"/>
                  </a:cubicBezTo>
                  <a:lnTo>
                    <a:pt x="551065" y="15997"/>
                  </a:lnTo>
                  <a:cubicBezTo>
                    <a:pt x="551065" y="20240"/>
                    <a:pt x="549379" y="24309"/>
                    <a:pt x="546379" y="27309"/>
                  </a:cubicBezTo>
                  <a:cubicBezTo>
                    <a:pt x="543379" y="30309"/>
                    <a:pt x="539310" y="31995"/>
                    <a:pt x="535067" y="31995"/>
                  </a:cubicBezTo>
                  <a:lnTo>
                    <a:pt x="15997" y="31995"/>
                  </a:lnTo>
                  <a:cubicBezTo>
                    <a:pt x="11755" y="31995"/>
                    <a:pt x="7686" y="30309"/>
                    <a:pt x="4686" y="27309"/>
                  </a:cubicBezTo>
                  <a:cubicBezTo>
                    <a:pt x="1685" y="24309"/>
                    <a:pt x="0" y="20240"/>
                    <a:pt x="0" y="15997"/>
                  </a:cubicBezTo>
                  <a:lnTo>
                    <a:pt x="0" y="15997"/>
                  </a:lnTo>
                  <a:cubicBezTo>
                    <a:pt x="0" y="11755"/>
                    <a:pt x="1685" y="7686"/>
                    <a:pt x="4686" y="4686"/>
                  </a:cubicBezTo>
                  <a:cubicBezTo>
                    <a:pt x="7686" y="1685"/>
                    <a:pt x="11755" y="0"/>
                    <a:pt x="15997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551065" cy="70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3189105" y="6493953"/>
            <a:ext cx="12350721" cy="717085"/>
            <a:chOff x="0" y="0"/>
            <a:chExt cx="551065" cy="3199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551065" cy="31995"/>
            </a:xfrm>
            <a:custGeom>
              <a:avLst/>
              <a:gdLst/>
              <a:ahLst/>
              <a:cxnLst/>
              <a:rect l="l" t="t" r="r" b="b"/>
              <a:pathLst>
                <a:path w="551065" h="31995">
                  <a:moveTo>
                    <a:pt x="15997" y="0"/>
                  </a:moveTo>
                  <a:lnTo>
                    <a:pt x="535067" y="0"/>
                  </a:lnTo>
                  <a:cubicBezTo>
                    <a:pt x="539310" y="0"/>
                    <a:pt x="543379" y="1685"/>
                    <a:pt x="546379" y="4686"/>
                  </a:cubicBezTo>
                  <a:cubicBezTo>
                    <a:pt x="549379" y="7686"/>
                    <a:pt x="551065" y="11755"/>
                    <a:pt x="551065" y="15997"/>
                  </a:cubicBezTo>
                  <a:lnTo>
                    <a:pt x="551065" y="15997"/>
                  </a:lnTo>
                  <a:cubicBezTo>
                    <a:pt x="551065" y="20240"/>
                    <a:pt x="549379" y="24309"/>
                    <a:pt x="546379" y="27309"/>
                  </a:cubicBezTo>
                  <a:cubicBezTo>
                    <a:pt x="543379" y="30309"/>
                    <a:pt x="539310" y="31995"/>
                    <a:pt x="535067" y="31995"/>
                  </a:cubicBezTo>
                  <a:lnTo>
                    <a:pt x="15997" y="31995"/>
                  </a:lnTo>
                  <a:cubicBezTo>
                    <a:pt x="11755" y="31995"/>
                    <a:pt x="7686" y="30309"/>
                    <a:pt x="4686" y="27309"/>
                  </a:cubicBezTo>
                  <a:cubicBezTo>
                    <a:pt x="1685" y="24309"/>
                    <a:pt x="0" y="20240"/>
                    <a:pt x="0" y="15997"/>
                  </a:cubicBezTo>
                  <a:lnTo>
                    <a:pt x="0" y="15997"/>
                  </a:lnTo>
                  <a:cubicBezTo>
                    <a:pt x="0" y="11755"/>
                    <a:pt x="1685" y="7686"/>
                    <a:pt x="4686" y="4686"/>
                  </a:cubicBezTo>
                  <a:cubicBezTo>
                    <a:pt x="7686" y="1685"/>
                    <a:pt x="11755" y="0"/>
                    <a:pt x="15997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551065" cy="70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3189105" y="7473020"/>
            <a:ext cx="12350721" cy="717085"/>
            <a:chOff x="0" y="0"/>
            <a:chExt cx="551065" cy="3199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551065" cy="31995"/>
            </a:xfrm>
            <a:custGeom>
              <a:avLst/>
              <a:gdLst/>
              <a:ahLst/>
              <a:cxnLst/>
              <a:rect l="l" t="t" r="r" b="b"/>
              <a:pathLst>
                <a:path w="551065" h="31995">
                  <a:moveTo>
                    <a:pt x="15997" y="0"/>
                  </a:moveTo>
                  <a:lnTo>
                    <a:pt x="535067" y="0"/>
                  </a:lnTo>
                  <a:cubicBezTo>
                    <a:pt x="539310" y="0"/>
                    <a:pt x="543379" y="1685"/>
                    <a:pt x="546379" y="4686"/>
                  </a:cubicBezTo>
                  <a:cubicBezTo>
                    <a:pt x="549379" y="7686"/>
                    <a:pt x="551065" y="11755"/>
                    <a:pt x="551065" y="15997"/>
                  </a:cubicBezTo>
                  <a:lnTo>
                    <a:pt x="551065" y="15997"/>
                  </a:lnTo>
                  <a:cubicBezTo>
                    <a:pt x="551065" y="20240"/>
                    <a:pt x="549379" y="24309"/>
                    <a:pt x="546379" y="27309"/>
                  </a:cubicBezTo>
                  <a:cubicBezTo>
                    <a:pt x="543379" y="30309"/>
                    <a:pt x="539310" y="31995"/>
                    <a:pt x="535067" y="31995"/>
                  </a:cubicBezTo>
                  <a:lnTo>
                    <a:pt x="15997" y="31995"/>
                  </a:lnTo>
                  <a:cubicBezTo>
                    <a:pt x="11755" y="31995"/>
                    <a:pt x="7686" y="30309"/>
                    <a:pt x="4686" y="27309"/>
                  </a:cubicBezTo>
                  <a:cubicBezTo>
                    <a:pt x="1685" y="24309"/>
                    <a:pt x="0" y="20240"/>
                    <a:pt x="0" y="15997"/>
                  </a:cubicBezTo>
                  <a:lnTo>
                    <a:pt x="0" y="15997"/>
                  </a:lnTo>
                  <a:cubicBezTo>
                    <a:pt x="0" y="11755"/>
                    <a:pt x="1685" y="7686"/>
                    <a:pt x="4686" y="4686"/>
                  </a:cubicBezTo>
                  <a:cubicBezTo>
                    <a:pt x="7686" y="1685"/>
                    <a:pt x="11755" y="0"/>
                    <a:pt x="15997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551065" cy="70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7" name="Freeform 37" descr="preencoded.png"/>
          <p:cNvSpPr/>
          <p:nvPr/>
        </p:nvSpPr>
        <p:spPr>
          <a:xfrm>
            <a:off x="2120783" y="4526383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38" name="Freeform 38" descr="preencoded.png"/>
          <p:cNvSpPr/>
          <p:nvPr/>
        </p:nvSpPr>
        <p:spPr>
          <a:xfrm>
            <a:off x="2120783" y="5518533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39" name="Freeform 39" descr="preencoded.png"/>
          <p:cNvSpPr/>
          <p:nvPr/>
        </p:nvSpPr>
        <p:spPr>
          <a:xfrm>
            <a:off x="2148530" y="6455853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40" name="Freeform 40" descr="preencoded.png"/>
          <p:cNvSpPr/>
          <p:nvPr/>
        </p:nvSpPr>
        <p:spPr>
          <a:xfrm>
            <a:off x="2177105" y="7463495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41" name="TextBox 41"/>
          <p:cNvSpPr txBox="1"/>
          <p:nvPr/>
        </p:nvSpPr>
        <p:spPr>
          <a:xfrm>
            <a:off x="3351666" y="3678340"/>
            <a:ext cx="11584669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2"/>
              </a:lnSpc>
            </a:pPr>
            <a:r>
              <a:rPr lang="en-US" sz="2244" b="1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    HINDI UI - </a:t>
            </a:r>
            <a:r>
              <a:rPr lang="en-US" sz="2244" i="1">
                <a:solidFill>
                  <a:srgbClr val="ECF284"/>
                </a:solidFill>
                <a:latin typeface="Garet Italics"/>
                <a:ea typeface="Garet Italics"/>
                <a:cs typeface="Garet Italics"/>
                <a:sym typeface="Garet Italics"/>
              </a:rPr>
              <a:t>INTUITIVE NAVIGATION FOR NON-ENGLISH USERS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572131" y="4723581"/>
            <a:ext cx="1158466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2"/>
              </a:lnSpc>
            </a:pPr>
            <a:r>
              <a:rPr lang="en-US" sz="2244" b="1" dirty="0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 MOBILE PHOTO UPLOAD - </a:t>
            </a:r>
            <a:r>
              <a:rPr lang="en-US" sz="2244" i="1" dirty="0">
                <a:solidFill>
                  <a:srgbClr val="ECF284"/>
                </a:solidFill>
                <a:latin typeface="Garet Italics"/>
                <a:ea typeface="Garet Italics"/>
                <a:cs typeface="Garet Italics"/>
                <a:sym typeface="Garet Italics"/>
              </a:rPr>
              <a:t>SIMPLE SHOWCASING OF HANDMADE PRODUCTS.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593347" y="5717691"/>
            <a:ext cx="1158466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2"/>
              </a:lnSpc>
            </a:pPr>
            <a:r>
              <a:rPr lang="en-US" sz="2244" b="1" dirty="0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VOICE-TO-TEXT -</a:t>
            </a:r>
            <a:r>
              <a:rPr lang="en-US" sz="2244" i="1" dirty="0">
                <a:solidFill>
                  <a:srgbClr val="ECF284"/>
                </a:solidFill>
                <a:latin typeface="Garet Italics"/>
                <a:ea typeface="Garet Italics"/>
                <a:cs typeface="Garet Italics"/>
                <a:sym typeface="Garet Italics"/>
              </a:rPr>
              <a:t> EFFORTLESS PRODUCT DESCRIPTIONS.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3572131" y="6732078"/>
            <a:ext cx="1158466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2"/>
              </a:lnSpc>
            </a:pPr>
            <a:r>
              <a:rPr lang="en-US" sz="2244" b="1" dirty="0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 UPI &amp; COD PAYMENTS - </a:t>
            </a:r>
            <a:r>
              <a:rPr lang="en-US" sz="2244" i="1" dirty="0">
                <a:solidFill>
                  <a:srgbClr val="ECF284"/>
                </a:solidFill>
                <a:latin typeface="Garet Italics"/>
                <a:ea typeface="Garet Italics"/>
                <a:cs typeface="Garet Italics"/>
                <a:sym typeface="Garet Italics"/>
              </a:rPr>
              <a:t>FLEXIBLE PAYMENT MODES FOR BUYERS.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3593347" y="7660693"/>
            <a:ext cx="1158466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2"/>
              </a:lnSpc>
            </a:pPr>
            <a:r>
              <a:rPr lang="en-US" sz="2244" b="1" dirty="0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DELIVERY INTEGRATION - </a:t>
            </a:r>
            <a:r>
              <a:rPr lang="en-US" sz="2244" i="1" dirty="0">
                <a:solidFill>
                  <a:srgbClr val="ECF284"/>
                </a:solidFill>
                <a:latin typeface="Garet Italics"/>
                <a:ea typeface="Garet Italics"/>
                <a:cs typeface="Garet Italics"/>
                <a:sym typeface="Garet Italics"/>
              </a:rPr>
              <a:t>PAN-INDIA REACH THROUGH COURIER PARTNERS.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3671379" y="7983010"/>
            <a:ext cx="4571467" cy="224666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endParaRPr lang="en-US" sz="3399" b="1" dirty="0">
              <a:solidFill>
                <a:srgbClr val="FF7F5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69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46267" y="-3282961"/>
            <a:ext cx="8991126" cy="899112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671379" y="-3282961"/>
            <a:ext cx="8991126" cy="899112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0600" y="1028700"/>
            <a:ext cx="12971584" cy="8229600"/>
            <a:chOff x="0" y="0"/>
            <a:chExt cx="578766" cy="36718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78766" cy="367188"/>
            </a:xfrm>
            <a:custGeom>
              <a:avLst/>
              <a:gdLst/>
              <a:ahLst/>
              <a:cxnLst/>
              <a:rect l="l" t="t" r="r" b="b"/>
              <a:pathLst>
                <a:path w="578766" h="367188">
                  <a:moveTo>
                    <a:pt x="59684" y="0"/>
                  </a:moveTo>
                  <a:lnTo>
                    <a:pt x="519083" y="0"/>
                  </a:lnTo>
                  <a:cubicBezTo>
                    <a:pt x="534912" y="0"/>
                    <a:pt x="550093" y="6288"/>
                    <a:pt x="561285" y="17481"/>
                  </a:cubicBezTo>
                  <a:cubicBezTo>
                    <a:pt x="572478" y="28674"/>
                    <a:pt x="578766" y="43855"/>
                    <a:pt x="578766" y="59684"/>
                  </a:cubicBezTo>
                  <a:lnTo>
                    <a:pt x="578766" y="307505"/>
                  </a:lnTo>
                  <a:cubicBezTo>
                    <a:pt x="578766" y="323334"/>
                    <a:pt x="572478" y="338515"/>
                    <a:pt x="561285" y="349708"/>
                  </a:cubicBezTo>
                  <a:cubicBezTo>
                    <a:pt x="550093" y="360900"/>
                    <a:pt x="534912" y="367188"/>
                    <a:pt x="519083" y="367188"/>
                  </a:cubicBezTo>
                  <a:lnTo>
                    <a:pt x="59684" y="367188"/>
                  </a:lnTo>
                  <a:cubicBezTo>
                    <a:pt x="43855" y="367188"/>
                    <a:pt x="28674" y="360900"/>
                    <a:pt x="17481" y="349708"/>
                  </a:cubicBezTo>
                  <a:cubicBezTo>
                    <a:pt x="6288" y="338515"/>
                    <a:pt x="0" y="323334"/>
                    <a:pt x="0" y="307505"/>
                  </a:cubicBezTo>
                  <a:lnTo>
                    <a:pt x="0" y="59684"/>
                  </a:lnTo>
                  <a:cubicBezTo>
                    <a:pt x="0" y="43855"/>
                    <a:pt x="6288" y="28674"/>
                    <a:pt x="17481" y="17481"/>
                  </a:cubicBezTo>
                  <a:cubicBezTo>
                    <a:pt x="28674" y="6288"/>
                    <a:pt x="43855" y="0"/>
                    <a:pt x="59684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78766" cy="405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1494886" y="1885794"/>
            <a:ext cx="5962900" cy="7644744"/>
          </a:xfrm>
          <a:custGeom>
            <a:avLst/>
            <a:gdLst/>
            <a:ahLst/>
            <a:cxnLst/>
            <a:rect l="l" t="t" r="r" b="b"/>
            <a:pathLst>
              <a:path w="5962900" h="7644744">
                <a:moveTo>
                  <a:pt x="0" y="0"/>
                </a:moveTo>
                <a:lnTo>
                  <a:pt x="5962900" y="0"/>
                </a:lnTo>
                <a:lnTo>
                  <a:pt x="5962900" y="7644744"/>
                </a:lnTo>
                <a:lnTo>
                  <a:pt x="0" y="7644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92286" y="8271155"/>
            <a:ext cx="18672571" cy="2851811"/>
          </a:xfrm>
          <a:custGeom>
            <a:avLst/>
            <a:gdLst/>
            <a:ahLst/>
            <a:cxnLst/>
            <a:rect l="l" t="t" r="r" b="b"/>
            <a:pathLst>
              <a:path w="18672571" h="285181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5014321">
            <a:off x="16373499" y="724498"/>
            <a:ext cx="630273" cy="1853743"/>
          </a:xfrm>
          <a:custGeom>
            <a:avLst/>
            <a:gdLst/>
            <a:ahLst/>
            <a:cxnLst/>
            <a:rect l="l" t="t" r="r" b="b"/>
            <a:pathLst>
              <a:path w="630273" h="1853743">
                <a:moveTo>
                  <a:pt x="0" y="0"/>
                </a:moveTo>
                <a:lnTo>
                  <a:pt x="630272" y="0"/>
                </a:lnTo>
                <a:lnTo>
                  <a:pt x="630272" y="1853743"/>
                </a:lnTo>
                <a:lnTo>
                  <a:pt x="0" y="18537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16677044" y="4409328"/>
            <a:ext cx="1124690" cy="1108419"/>
          </a:xfrm>
          <a:custGeom>
            <a:avLst/>
            <a:gdLst/>
            <a:ahLst/>
            <a:cxnLst/>
            <a:rect l="l" t="t" r="r" b="b"/>
            <a:pathLst>
              <a:path w="1124690" h="1108419">
                <a:moveTo>
                  <a:pt x="0" y="0"/>
                </a:moveTo>
                <a:lnTo>
                  <a:pt x="1124690" y="0"/>
                </a:lnTo>
                <a:lnTo>
                  <a:pt x="1124690" y="1108419"/>
                </a:lnTo>
                <a:lnTo>
                  <a:pt x="0" y="1108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TextBox 15"/>
          <p:cNvSpPr txBox="1"/>
          <p:nvPr/>
        </p:nvSpPr>
        <p:spPr>
          <a:xfrm>
            <a:off x="1426249" y="1816184"/>
            <a:ext cx="9597886" cy="150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00"/>
              </a:lnSpc>
            </a:pPr>
            <a:r>
              <a:rPr lang="en-US" sz="59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SELLER JOURNEY: SIMPLE STEPS</a:t>
            </a:r>
          </a:p>
          <a:p>
            <a:pPr algn="l">
              <a:lnSpc>
                <a:spcPts val="200"/>
              </a:lnSpc>
            </a:pPr>
            <a:endParaRPr lang="en-US" sz="5900">
              <a:solidFill>
                <a:srgbClr val="FF7F5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0088575" y="1720934"/>
            <a:ext cx="1105104" cy="1089117"/>
          </a:xfrm>
          <a:custGeom>
            <a:avLst/>
            <a:gdLst/>
            <a:ahLst/>
            <a:cxnLst/>
            <a:rect l="l" t="t" r="r" b="b"/>
            <a:pathLst>
              <a:path w="1105104" h="1089117">
                <a:moveTo>
                  <a:pt x="0" y="0"/>
                </a:moveTo>
                <a:lnTo>
                  <a:pt x="1105104" y="0"/>
                </a:lnTo>
                <a:lnTo>
                  <a:pt x="1105104" y="1089117"/>
                </a:lnTo>
                <a:lnTo>
                  <a:pt x="0" y="10891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>
            <a:off x="11111878" y="3503074"/>
            <a:ext cx="766015" cy="766015"/>
          </a:xfrm>
          <a:custGeom>
            <a:avLst/>
            <a:gdLst/>
            <a:ahLst/>
            <a:cxnLst/>
            <a:rect l="l" t="t" r="r" b="b"/>
            <a:pathLst>
              <a:path w="766015" h="766015">
                <a:moveTo>
                  <a:pt x="0" y="0"/>
                </a:moveTo>
                <a:lnTo>
                  <a:pt x="766015" y="0"/>
                </a:lnTo>
                <a:lnTo>
                  <a:pt x="766015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2192264" y="3901952"/>
            <a:ext cx="8919614" cy="766973"/>
            <a:chOff x="0" y="0"/>
            <a:chExt cx="397975" cy="3422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97975" cy="34221"/>
            </a:xfrm>
            <a:custGeom>
              <a:avLst/>
              <a:gdLst/>
              <a:ahLst/>
              <a:cxnLst/>
              <a:rect l="l" t="t" r="r" b="b"/>
              <a:pathLst>
                <a:path w="397975" h="34221">
                  <a:moveTo>
                    <a:pt x="17110" y="0"/>
                  </a:moveTo>
                  <a:lnTo>
                    <a:pt x="380865" y="0"/>
                  </a:lnTo>
                  <a:cubicBezTo>
                    <a:pt x="385403" y="0"/>
                    <a:pt x="389755" y="1803"/>
                    <a:pt x="392964" y="5012"/>
                  </a:cubicBezTo>
                  <a:cubicBezTo>
                    <a:pt x="396173" y="8220"/>
                    <a:pt x="397975" y="12572"/>
                    <a:pt x="397975" y="17110"/>
                  </a:cubicBezTo>
                  <a:lnTo>
                    <a:pt x="397975" y="17110"/>
                  </a:lnTo>
                  <a:cubicBezTo>
                    <a:pt x="397975" y="21648"/>
                    <a:pt x="396173" y="26000"/>
                    <a:pt x="392964" y="29209"/>
                  </a:cubicBezTo>
                  <a:cubicBezTo>
                    <a:pt x="389755" y="32418"/>
                    <a:pt x="385403" y="34221"/>
                    <a:pt x="380865" y="34221"/>
                  </a:cubicBezTo>
                  <a:lnTo>
                    <a:pt x="17110" y="34221"/>
                  </a:lnTo>
                  <a:cubicBezTo>
                    <a:pt x="12572" y="34221"/>
                    <a:pt x="8220" y="32418"/>
                    <a:pt x="5012" y="29209"/>
                  </a:cubicBezTo>
                  <a:cubicBezTo>
                    <a:pt x="1803" y="26000"/>
                    <a:pt x="0" y="21648"/>
                    <a:pt x="0" y="17110"/>
                  </a:cubicBezTo>
                  <a:lnTo>
                    <a:pt x="0" y="17110"/>
                  </a:lnTo>
                  <a:cubicBezTo>
                    <a:pt x="0" y="12572"/>
                    <a:pt x="1803" y="8220"/>
                    <a:pt x="5012" y="5012"/>
                  </a:cubicBezTo>
                  <a:cubicBezTo>
                    <a:pt x="8220" y="1803"/>
                    <a:pt x="12572" y="0"/>
                    <a:pt x="17110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397975" cy="723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192264" y="4941193"/>
            <a:ext cx="8919614" cy="856679"/>
            <a:chOff x="0" y="0"/>
            <a:chExt cx="397975" cy="3822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97975" cy="38223"/>
            </a:xfrm>
            <a:custGeom>
              <a:avLst/>
              <a:gdLst/>
              <a:ahLst/>
              <a:cxnLst/>
              <a:rect l="l" t="t" r="r" b="b"/>
              <a:pathLst>
                <a:path w="397975" h="38223">
                  <a:moveTo>
                    <a:pt x="19112" y="0"/>
                  </a:moveTo>
                  <a:lnTo>
                    <a:pt x="378864" y="0"/>
                  </a:lnTo>
                  <a:cubicBezTo>
                    <a:pt x="383933" y="0"/>
                    <a:pt x="388794" y="2014"/>
                    <a:pt x="392378" y="5598"/>
                  </a:cubicBezTo>
                  <a:cubicBezTo>
                    <a:pt x="395962" y="9182"/>
                    <a:pt x="397975" y="14043"/>
                    <a:pt x="397975" y="19112"/>
                  </a:cubicBezTo>
                  <a:lnTo>
                    <a:pt x="397975" y="19112"/>
                  </a:lnTo>
                  <a:cubicBezTo>
                    <a:pt x="397975" y="29667"/>
                    <a:pt x="389419" y="38223"/>
                    <a:pt x="378864" y="38223"/>
                  </a:cubicBezTo>
                  <a:lnTo>
                    <a:pt x="19112" y="38223"/>
                  </a:lnTo>
                  <a:cubicBezTo>
                    <a:pt x="8557" y="38223"/>
                    <a:pt x="0" y="29667"/>
                    <a:pt x="0" y="19112"/>
                  </a:cubicBezTo>
                  <a:lnTo>
                    <a:pt x="0" y="19112"/>
                  </a:lnTo>
                  <a:cubicBezTo>
                    <a:pt x="0" y="8557"/>
                    <a:pt x="8557" y="0"/>
                    <a:pt x="19112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397975" cy="763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079"/>
                </a:lnSpc>
                <a:spcBef>
                  <a:spcPct val="0"/>
                </a:spcBef>
              </a:pPr>
              <a:r>
                <a:rPr lang="en-US" sz="2199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  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2192264" y="5984391"/>
            <a:ext cx="8919614" cy="766973"/>
            <a:chOff x="0" y="0"/>
            <a:chExt cx="397975" cy="3422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97975" cy="34221"/>
            </a:xfrm>
            <a:custGeom>
              <a:avLst/>
              <a:gdLst/>
              <a:ahLst/>
              <a:cxnLst/>
              <a:rect l="l" t="t" r="r" b="b"/>
              <a:pathLst>
                <a:path w="397975" h="34221">
                  <a:moveTo>
                    <a:pt x="17110" y="0"/>
                  </a:moveTo>
                  <a:lnTo>
                    <a:pt x="380865" y="0"/>
                  </a:lnTo>
                  <a:cubicBezTo>
                    <a:pt x="385403" y="0"/>
                    <a:pt x="389755" y="1803"/>
                    <a:pt x="392964" y="5012"/>
                  </a:cubicBezTo>
                  <a:cubicBezTo>
                    <a:pt x="396173" y="8220"/>
                    <a:pt x="397975" y="12572"/>
                    <a:pt x="397975" y="17110"/>
                  </a:cubicBezTo>
                  <a:lnTo>
                    <a:pt x="397975" y="17110"/>
                  </a:lnTo>
                  <a:cubicBezTo>
                    <a:pt x="397975" y="21648"/>
                    <a:pt x="396173" y="26000"/>
                    <a:pt x="392964" y="29209"/>
                  </a:cubicBezTo>
                  <a:cubicBezTo>
                    <a:pt x="389755" y="32418"/>
                    <a:pt x="385403" y="34221"/>
                    <a:pt x="380865" y="34221"/>
                  </a:cubicBezTo>
                  <a:lnTo>
                    <a:pt x="17110" y="34221"/>
                  </a:lnTo>
                  <a:cubicBezTo>
                    <a:pt x="12572" y="34221"/>
                    <a:pt x="8220" y="32418"/>
                    <a:pt x="5012" y="29209"/>
                  </a:cubicBezTo>
                  <a:cubicBezTo>
                    <a:pt x="1803" y="26000"/>
                    <a:pt x="0" y="21648"/>
                    <a:pt x="0" y="17110"/>
                  </a:cubicBezTo>
                  <a:lnTo>
                    <a:pt x="0" y="17110"/>
                  </a:lnTo>
                  <a:cubicBezTo>
                    <a:pt x="0" y="12572"/>
                    <a:pt x="1803" y="8220"/>
                    <a:pt x="5012" y="5012"/>
                  </a:cubicBezTo>
                  <a:cubicBezTo>
                    <a:pt x="8220" y="1803"/>
                    <a:pt x="12572" y="0"/>
                    <a:pt x="17110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97975" cy="723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2192264" y="7027588"/>
            <a:ext cx="8919614" cy="766973"/>
            <a:chOff x="0" y="0"/>
            <a:chExt cx="397975" cy="3422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7975" cy="34221"/>
            </a:xfrm>
            <a:custGeom>
              <a:avLst/>
              <a:gdLst/>
              <a:ahLst/>
              <a:cxnLst/>
              <a:rect l="l" t="t" r="r" b="b"/>
              <a:pathLst>
                <a:path w="397975" h="34221">
                  <a:moveTo>
                    <a:pt x="17110" y="0"/>
                  </a:moveTo>
                  <a:lnTo>
                    <a:pt x="380865" y="0"/>
                  </a:lnTo>
                  <a:cubicBezTo>
                    <a:pt x="385403" y="0"/>
                    <a:pt x="389755" y="1803"/>
                    <a:pt x="392964" y="5012"/>
                  </a:cubicBezTo>
                  <a:cubicBezTo>
                    <a:pt x="396173" y="8220"/>
                    <a:pt x="397975" y="12572"/>
                    <a:pt x="397975" y="17110"/>
                  </a:cubicBezTo>
                  <a:lnTo>
                    <a:pt x="397975" y="17110"/>
                  </a:lnTo>
                  <a:cubicBezTo>
                    <a:pt x="397975" y="21648"/>
                    <a:pt x="396173" y="26000"/>
                    <a:pt x="392964" y="29209"/>
                  </a:cubicBezTo>
                  <a:cubicBezTo>
                    <a:pt x="389755" y="32418"/>
                    <a:pt x="385403" y="34221"/>
                    <a:pt x="380865" y="34221"/>
                  </a:cubicBezTo>
                  <a:lnTo>
                    <a:pt x="17110" y="34221"/>
                  </a:lnTo>
                  <a:cubicBezTo>
                    <a:pt x="12572" y="34221"/>
                    <a:pt x="8220" y="32418"/>
                    <a:pt x="5012" y="29209"/>
                  </a:cubicBezTo>
                  <a:cubicBezTo>
                    <a:pt x="1803" y="26000"/>
                    <a:pt x="0" y="21648"/>
                    <a:pt x="0" y="17110"/>
                  </a:cubicBezTo>
                  <a:lnTo>
                    <a:pt x="0" y="17110"/>
                  </a:lnTo>
                  <a:cubicBezTo>
                    <a:pt x="0" y="12572"/>
                    <a:pt x="1803" y="8220"/>
                    <a:pt x="5012" y="5012"/>
                  </a:cubicBezTo>
                  <a:cubicBezTo>
                    <a:pt x="8220" y="1803"/>
                    <a:pt x="12572" y="0"/>
                    <a:pt x="17110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7975" cy="723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323696" y="3886082"/>
            <a:ext cx="782843" cy="782843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ECF28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1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323696" y="4963538"/>
            <a:ext cx="782843" cy="782843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ECF28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2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323696" y="5968520"/>
            <a:ext cx="782843" cy="782843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ECF28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3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323696" y="7011718"/>
            <a:ext cx="782843" cy="782843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ECF28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4</a:t>
              </a:r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2483368" y="4141093"/>
            <a:ext cx="8051905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2"/>
              </a:lnSpc>
            </a:pPr>
            <a:r>
              <a:rPr lang="en-US" sz="2244" b="1" dirty="0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 REGISTER - </a:t>
            </a:r>
            <a:r>
              <a:rPr lang="en-US" sz="2244" i="1" dirty="0">
                <a:solidFill>
                  <a:srgbClr val="ECF284"/>
                </a:solidFill>
                <a:latin typeface="Garet Italics"/>
                <a:ea typeface="Garet Italics"/>
                <a:cs typeface="Garet Italics"/>
                <a:sym typeface="Garet Italics"/>
              </a:rPr>
              <a:t>SINGN UP WITH MOBILE AND UPLOAD ID.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428924" y="5089156"/>
            <a:ext cx="8831870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72"/>
              </a:lnSpc>
            </a:pPr>
            <a:r>
              <a:rPr lang="en-US" sz="2144" b="1" dirty="0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 CREATE LISTINGS - </a:t>
            </a:r>
            <a:r>
              <a:rPr lang="en-US" sz="2144" i="1" dirty="0">
                <a:solidFill>
                  <a:srgbClr val="ECF284"/>
                </a:solidFill>
                <a:latin typeface="Garet Italics"/>
                <a:ea typeface="Garet Italics"/>
                <a:cs typeface="Garet Italics"/>
                <a:sym typeface="Garet Italics"/>
              </a:rPr>
              <a:t>Photograph PRODUCTS; ADD VOICE DESCRIPTIONS.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377515" y="6202779"/>
            <a:ext cx="8263612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2"/>
              </a:lnSpc>
            </a:pPr>
            <a:r>
              <a:rPr lang="en-US" sz="2244" b="1" dirty="0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 SET PRICES - </a:t>
            </a:r>
            <a:r>
              <a:rPr lang="en-US" sz="2244" i="1" dirty="0">
                <a:solidFill>
                  <a:srgbClr val="ECF284"/>
                </a:solidFill>
                <a:latin typeface="Garet Italics"/>
                <a:ea typeface="Garet Italics"/>
                <a:cs typeface="Garet Italics"/>
                <a:sym typeface="Garet Italics"/>
              </a:rPr>
              <a:t>Choose PRICES AND DELIVERY OPTIONS.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2349296" y="7275238"/>
            <a:ext cx="8674257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72"/>
              </a:lnSpc>
            </a:pPr>
            <a:r>
              <a:rPr lang="en-US" sz="2144" b="1" dirty="0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 RECEIVE ORDERS - </a:t>
            </a:r>
            <a:r>
              <a:rPr lang="en-US" sz="2144" i="1" dirty="0">
                <a:solidFill>
                  <a:srgbClr val="ECF284"/>
                </a:solidFill>
                <a:latin typeface="Garet Italics"/>
                <a:ea typeface="Garet Italics"/>
                <a:cs typeface="Garet Italics"/>
                <a:sym typeface="Garet Italics"/>
              </a:rPr>
              <a:t>Get ORDERS AND PAYMENTS DIRECTLY.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69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46267" y="-3282961"/>
            <a:ext cx="8991126" cy="899112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671379" y="-3282961"/>
            <a:ext cx="8991126" cy="899112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1028700"/>
            <a:ext cx="12971584" cy="8229600"/>
            <a:chOff x="0" y="0"/>
            <a:chExt cx="578766" cy="36718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78766" cy="367188"/>
            </a:xfrm>
            <a:custGeom>
              <a:avLst/>
              <a:gdLst/>
              <a:ahLst/>
              <a:cxnLst/>
              <a:rect l="l" t="t" r="r" b="b"/>
              <a:pathLst>
                <a:path w="578766" h="367188">
                  <a:moveTo>
                    <a:pt x="59684" y="0"/>
                  </a:moveTo>
                  <a:lnTo>
                    <a:pt x="519083" y="0"/>
                  </a:lnTo>
                  <a:cubicBezTo>
                    <a:pt x="534912" y="0"/>
                    <a:pt x="550093" y="6288"/>
                    <a:pt x="561285" y="17481"/>
                  </a:cubicBezTo>
                  <a:cubicBezTo>
                    <a:pt x="572478" y="28674"/>
                    <a:pt x="578766" y="43855"/>
                    <a:pt x="578766" y="59684"/>
                  </a:cubicBezTo>
                  <a:lnTo>
                    <a:pt x="578766" y="307505"/>
                  </a:lnTo>
                  <a:cubicBezTo>
                    <a:pt x="578766" y="323334"/>
                    <a:pt x="572478" y="338515"/>
                    <a:pt x="561285" y="349708"/>
                  </a:cubicBezTo>
                  <a:cubicBezTo>
                    <a:pt x="550093" y="360900"/>
                    <a:pt x="534912" y="367188"/>
                    <a:pt x="519083" y="367188"/>
                  </a:cubicBezTo>
                  <a:lnTo>
                    <a:pt x="59684" y="367188"/>
                  </a:lnTo>
                  <a:cubicBezTo>
                    <a:pt x="43855" y="367188"/>
                    <a:pt x="28674" y="360900"/>
                    <a:pt x="17481" y="349708"/>
                  </a:cubicBezTo>
                  <a:cubicBezTo>
                    <a:pt x="6288" y="338515"/>
                    <a:pt x="0" y="323334"/>
                    <a:pt x="0" y="307505"/>
                  </a:cubicBezTo>
                  <a:lnTo>
                    <a:pt x="0" y="59684"/>
                  </a:lnTo>
                  <a:cubicBezTo>
                    <a:pt x="0" y="43855"/>
                    <a:pt x="6288" y="28674"/>
                    <a:pt x="17481" y="17481"/>
                  </a:cubicBezTo>
                  <a:cubicBezTo>
                    <a:pt x="28674" y="6288"/>
                    <a:pt x="43855" y="0"/>
                    <a:pt x="59684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78766" cy="405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30893" y="1517598"/>
            <a:ext cx="7367629" cy="8229600"/>
            <a:chOff x="0" y="0"/>
            <a:chExt cx="328729" cy="36718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28729" cy="367188"/>
            </a:xfrm>
            <a:custGeom>
              <a:avLst/>
              <a:gdLst/>
              <a:ahLst/>
              <a:cxnLst/>
              <a:rect l="l" t="t" r="r" b="b"/>
              <a:pathLst>
                <a:path w="328729" h="367188">
                  <a:moveTo>
                    <a:pt x="105080" y="0"/>
                  </a:moveTo>
                  <a:lnTo>
                    <a:pt x="223649" y="0"/>
                  </a:lnTo>
                  <a:cubicBezTo>
                    <a:pt x="251518" y="0"/>
                    <a:pt x="278245" y="11071"/>
                    <a:pt x="297952" y="30777"/>
                  </a:cubicBezTo>
                  <a:cubicBezTo>
                    <a:pt x="317658" y="50484"/>
                    <a:pt x="328729" y="77211"/>
                    <a:pt x="328729" y="105080"/>
                  </a:cubicBezTo>
                  <a:lnTo>
                    <a:pt x="328729" y="262108"/>
                  </a:lnTo>
                  <a:cubicBezTo>
                    <a:pt x="328729" y="289977"/>
                    <a:pt x="317658" y="316705"/>
                    <a:pt x="297952" y="336411"/>
                  </a:cubicBezTo>
                  <a:cubicBezTo>
                    <a:pt x="278245" y="356118"/>
                    <a:pt x="251518" y="367188"/>
                    <a:pt x="223649" y="367188"/>
                  </a:cubicBezTo>
                  <a:lnTo>
                    <a:pt x="105080" y="367188"/>
                  </a:lnTo>
                  <a:cubicBezTo>
                    <a:pt x="77211" y="367188"/>
                    <a:pt x="50484" y="356118"/>
                    <a:pt x="30777" y="336411"/>
                  </a:cubicBezTo>
                  <a:cubicBezTo>
                    <a:pt x="11071" y="316705"/>
                    <a:pt x="0" y="289977"/>
                    <a:pt x="0" y="262108"/>
                  </a:cubicBezTo>
                  <a:lnTo>
                    <a:pt x="0" y="105080"/>
                  </a:lnTo>
                  <a:cubicBezTo>
                    <a:pt x="0" y="77211"/>
                    <a:pt x="11071" y="50484"/>
                    <a:pt x="30777" y="30777"/>
                  </a:cubicBezTo>
                  <a:cubicBezTo>
                    <a:pt x="50484" y="11071"/>
                    <a:pt x="77211" y="0"/>
                    <a:pt x="105080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328729" cy="405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-192286" y="8271155"/>
            <a:ext cx="18672571" cy="2851811"/>
          </a:xfrm>
          <a:custGeom>
            <a:avLst/>
            <a:gdLst/>
            <a:ahLst/>
            <a:cxnLst/>
            <a:rect l="l" t="t" r="r" b="b"/>
            <a:pathLst>
              <a:path w="18672571" h="285181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785589" y="1612848"/>
            <a:ext cx="7863868" cy="1540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00"/>
              </a:lnSpc>
            </a:pPr>
            <a:r>
              <a:rPr lang="en-US" sz="59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BUYER JOURNEY: DISCOVER &amp; BUY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779" y="1403216"/>
            <a:ext cx="7590256" cy="7689209"/>
          </a:xfrm>
          <a:prstGeom prst="rect">
            <a:avLst/>
          </a:prstGeom>
        </p:spPr>
      </p:pic>
      <p:sp>
        <p:nvSpPr>
          <p:cNvPr id="17" name="Freeform 17"/>
          <p:cNvSpPr/>
          <p:nvPr/>
        </p:nvSpPr>
        <p:spPr>
          <a:xfrm>
            <a:off x="16832507" y="1212602"/>
            <a:ext cx="766015" cy="766015"/>
          </a:xfrm>
          <a:custGeom>
            <a:avLst/>
            <a:gdLst/>
            <a:ahLst/>
            <a:cxnLst/>
            <a:rect l="l" t="t" r="r" b="b"/>
            <a:pathLst>
              <a:path w="766015" h="766015">
                <a:moveTo>
                  <a:pt x="0" y="0"/>
                </a:moveTo>
                <a:lnTo>
                  <a:pt x="766016" y="0"/>
                </a:lnTo>
                <a:lnTo>
                  <a:pt x="766016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668312" y="3638746"/>
            <a:ext cx="222051" cy="1076176"/>
            <a:chOff x="0" y="0"/>
            <a:chExt cx="296068" cy="1434902"/>
          </a:xfrm>
        </p:grpSpPr>
        <p:sp>
          <p:nvSpPr>
            <p:cNvPr id="19" name="Freeform 19"/>
            <p:cNvSpPr/>
            <p:nvPr/>
          </p:nvSpPr>
          <p:spPr>
            <a:xfrm>
              <a:off x="6350" y="6350"/>
              <a:ext cx="283337" cy="1422146"/>
            </a:xfrm>
            <a:custGeom>
              <a:avLst/>
              <a:gdLst/>
              <a:ahLst/>
              <a:cxnLst/>
              <a:rect l="l" t="t" r="r" b="b"/>
              <a:pathLst>
                <a:path w="283337" h="1422146">
                  <a:moveTo>
                    <a:pt x="0" y="146685"/>
                  </a:moveTo>
                  <a:cubicBezTo>
                    <a:pt x="0" y="65659"/>
                    <a:pt x="63373" y="0"/>
                    <a:pt x="141732" y="0"/>
                  </a:cubicBezTo>
                  <a:cubicBezTo>
                    <a:pt x="220091" y="0"/>
                    <a:pt x="283337" y="65659"/>
                    <a:pt x="283337" y="146685"/>
                  </a:cubicBezTo>
                  <a:lnTo>
                    <a:pt x="283337" y="1275461"/>
                  </a:lnTo>
                  <a:cubicBezTo>
                    <a:pt x="283337" y="1356487"/>
                    <a:pt x="219964" y="1422146"/>
                    <a:pt x="141605" y="1422146"/>
                  </a:cubicBezTo>
                  <a:cubicBezTo>
                    <a:pt x="63246" y="1422146"/>
                    <a:pt x="0" y="1356487"/>
                    <a:pt x="0" y="1275461"/>
                  </a:cubicBezTo>
                  <a:close/>
                </a:path>
              </a:pathLst>
            </a:custGeom>
            <a:solidFill>
              <a:srgbClr val="0C698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296164" cy="1434846"/>
            </a:xfrm>
            <a:custGeom>
              <a:avLst/>
              <a:gdLst/>
              <a:ahLst/>
              <a:cxnLst/>
              <a:rect l="l" t="t" r="r" b="b"/>
              <a:pathLst>
                <a:path w="296164" h="1434846">
                  <a:moveTo>
                    <a:pt x="0" y="153035"/>
                  </a:moveTo>
                  <a:cubicBezTo>
                    <a:pt x="0" y="68707"/>
                    <a:pt x="66040" y="0"/>
                    <a:pt x="148082" y="0"/>
                  </a:cubicBezTo>
                  <a:cubicBezTo>
                    <a:pt x="149987" y="0"/>
                    <a:pt x="151892" y="889"/>
                    <a:pt x="153035" y="2413"/>
                  </a:cubicBezTo>
                  <a:lnTo>
                    <a:pt x="148082" y="6350"/>
                  </a:lnTo>
                  <a:lnTo>
                    <a:pt x="148082" y="0"/>
                  </a:lnTo>
                  <a:lnTo>
                    <a:pt x="148082" y="6350"/>
                  </a:lnTo>
                  <a:lnTo>
                    <a:pt x="148082" y="0"/>
                  </a:lnTo>
                  <a:cubicBezTo>
                    <a:pt x="229997" y="0"/>
                    <a:pt x="296164" y="68707"/>
                    <a:pt x="296164" y="153035"/>
                  </a:cubicBezTo>
                  <a:lnTo>
                    <a:pt x="296164" y="1281811"/>
                  </a:lnTo>
                  <a:lnTo>
                    <a:pt x="289814" y="1281811"/>
                  </a:lnTo>
                  <a:lnTo>
                    <a:pt x="296164" y="1281811"/>
                  </a:lnTo>
                  <a:cubicBezTo>
                    <a:pt x="296164" y="1366139"/>
                    <a:pt x="230124" y="1434846"/>
                    <a:pt x="148082" y="1434846"/>
                  </a:cubicBezTo>
                  <a:lnTo>
                    <a:pt x="148082" y="1428496"/>
                  </a:lnTo>
                  <a:lnTo>
                    <a:pt x="148082" y="1422146"/>
                  </a:lnTo>
                  <a:lnTo>
                    <a:pt x="148082" y="1428496"/>
                  </a:lnTo>
                  <a:lnTo>
                    <a:pt x="148082" y="1434846"/>
                  </a:lnTo>
                  <a:cubicBezTo>
                    <a:pt x="66040" y="1434846"/>
                    <a:pt x="0" y="1366139"/>
                    <a:pt x="0" y="1281811"/>
                  </a:cubicBezTo>
                  <a:lnTo>
                    <a:pt x="0" y="153035"/>
                  </a:lnTo>
                  <a:lnTo>
                    <a:pt x="6350" y="153035"/>
                  </a:lnTo>
                  <a:lnTo>
                    <a:pt x="0" y="153035"/>
                  </a:lnTo>
                  <a:moveTo>
                    <a:pt x="12700" y="153035"/>
                  </a:moveTo>
                  <a:lnTo>
                    <a:pt x="12700" y="1281811"/>
                  </a:lnTo>
                  <a:lnTo>
                    <a:pt x="6350" y="1281811"/>
                  </a:lnTo>
                  <a:lnTo>
                    <a:pt x="12700" y="1281811"/>
                  </a:lnTo>
                  <a:cubicBezTo>
                    <a:pt x="12700" y="1359535"/>
                    <a:pt x="73533" y="1422146"/>
                    <a:pt x="148082" y="1422146"/>
                  </a:cubicBezTo>
                  <a:cubicBezTo>
                    <a:pt x="151638" y="1422146"/>
                    <a:pt x="154432" y="1424940"/>
                    <a:pt x="154432" y="1428496"/>
                  </a:cubicBezTo>
                  <a:cubicBezTo>
                    <a:pt x="154432" y="1432052"/>
                    <a:pt x="151638" y="1434846"/>
                    <a:pt x="148082" y="1434846"/>
                  </a:cubicBezTo>
                  <a:cubicBezTo>
                    <a:pt x="144526" y="1434846"/>
                    <a:pt x="141732" y="1432052"/>
                    <a:pt x="141732" y="1428496"/>
                  </a:cubicBezTo>
                  <a:cubicBezTo>
                    <a:pt x="141732" y="1424940"/>
                    <a:pt x="144526" y="1422146"/>
                    <a:pt x="148082" y="1422146"/>
                  </a:cubicBezTo>
                  <a:cubicBezTo>
                    <a:pt x="222631" y="1422146"/>
                    <a:pt x="283464" y="1359535"/>
                    <a:pt x="283464" y="1281811"/>
                  </a:cubicBezTo>
                  <a:lnTo>
                    <a:pt x="283464" y="153035"/>
                  </a:lnTo>
                  <a:lnTo>
                    <a:pt x="289814" y="153035"/>
                  </a:lnTo>
                  <a:lnTo>
                    <a:pt x="283464" y="153035"/>
                  </a:lnTo>
                  <a:cubicBezTo>
                    <a:pt x="283337" y="75311"/>
                    <a:pt x="222631" y="12700"/>
                    <a:pt x="148082" y="12700"/>
                  </a:cubicBezTo>
                  <a:cubicBezTo>
                    <a:pt x="146177" y="12700"/>
                    <a:pt x="144272" y="11811"/>
                    <a:pt x="143129" y="10287"/>
                  </a:cubicBezTo>
                  <a:lnTo>
                    <a:pt x="148082" y="6350"/>
                  </a:lnTo>
                  <a:lnTo>
                    <a:pt x="148082" y="12700"/>
                  </a:lnTo>
                  <a:cubicBezTo>
                    <a:pt x="73533" y="12700"/>
                    <a:pt x="12700" y="75311"/>
                    <a:pt x="12700" y="153035"/>
                  </a:cubicBezTo>
                  <a:close/>
                </a:path>
              </a:pathLst>
            </a:custGeom>
            <a:solidFill>
              <a:srgbClr val="056178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2100243" y="3844487"/>
            <a:ext cx="7262420" cy="917669"/>
            <a:chOff x="0" y="0"/>
            <a:chExt cx="324035" cy="4094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24035" cy="40945"/>
            </a:xfrm>
            <a:custGeom>
              <a:avLst/>
              <a:gdLst/>
              <a:ahLst/>
              <a:cxnLst/>
              <a:rect l="l" t="t" r="r" b="b"/>
              <a:pathLst>
                <a:path w="324035" h="40945">
                  <a:moveTo>
                    <a:pt x="20472" y="0"/>
                  </a:moveTo>
                  <a:lnTo>
                    <a:pt x="303563" y="0"/>
                  </a:lnTo>
                  <a:cubicBezTo>
                    <a:pt x="308992" y="0"/>
                    <a:pt x="314199" y="2157"/>
                    <a:pt x="318039" y="5996"/>
                  </a:cubicBezTo>
                  <a:cubicBezTo>
                    <a:pt x="321878" y="9835"/>
                    <a:pt x="324035" y="15043"/>
                    <a:pt x="324035" y="20472"/>
                  </a:cubicBezTo>
                  <a:lnTo>
                    <a:pt x="324035" y="20472"/>
                  </a:lnTo>
                  <a:cubicBezTo>
                    <a:pt x="324035" y="25902"/>
                    <a:pt x="321878" y="31109"/>
                    <a:pt x="318039" y="34948"/>
                  </a:cubicBezTo>
                  <a:cubicBezTo>
                    <a:pt x="314199" y="38788"/>
                    <a:pt x="308992" y="40945"/>
                    <a:pt x="303563" y="40945"/>
                  </a:cubicBezTo>
                  <a:lnTo>
                    <a:pt x="20472" y="40945"/>
                  </a:lnTo>
                  <a:cubicBezTo>
                    <a:pt x="15043" y="40945"/>
                    <a:pt x="9835" y="38788"/>
                    <a:pt x="5996" y="34948"/>
                  </a:cubicBezTo>
                  <a:cubicBezTo>
                    <a:pt x="2157" y="31109"/>
                    <a:pt x="0" y="25902"/>
                    <a:pt x="0" y="20472"/>
                  </a:cubicBezTo>
                  <a:lnTo>
                    <a:pt x="0" y="20472"/>
                  </a:lnTo>
                  <a:cubicBezTo>
                    <a:pt x="0" y="15043"/>
                    <a:pt x="2157" y="9835"/>
                    <a:pt x="5996" y="5996"/>
                  </a:cubicBezTo>
                  <a:cubicBezTo>
                    <a:pt x="9835" y="2157"/>
                    <a:pt x="15043" y="0"/>
                    <a:pt x="20472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324035" cy="79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27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2127245" y="6102129"/>
            <a:ext cx="222051" cy="1076176"/>
            <a:chOff x="0" y="0"/>
            <a:chExt cx="296068" cy="1434902"/>
          </a:xfrm>
        </p:grpSpPr>
        <p:sp>
          <p:nvSpPr>
            <p:cNvPr id="25" name="Freeform 25"/>
            <p:cNvSpPr/>
            <p:nvPr/>
          </p:nvSpPr>
          <p:spPr>
            <a:xfrm>
              <a:off x="6350" y="6350"/>
              <a:ext cx="283337" cy="1422146"/>
            </a:xfrm>
            <a:custGeom>
              <a:avLst/>
              <a:gdLst/>
              <a:ahLst/>
              <a:cxnLst/>
              <a:rect l="l" t="t" r="r" b="b"/>
              <a:pathLst>
                <a:path w="283337" h="1422146">
                  <a:moveTo>
                    <a:pt x="0" y="146685"/>
                  </a:moveTo>
                  <a:cubicBezTo>
                    <a:pt x="0" y="65659"/>
                    <a:pt x="63373" y="0"/>
                    <a:pt x="141732" y="0"/>
                  </a:cubicBezTo>
                  <a:cubicBezTo>
                    <a:pt x="220091" y="0"/>
                    <a:pt x="283337" y="65659"/>
                    <a:pt x="283337" y="146685"/>
                  </a:cubicBezTo>
                  <a:lnTo>
                    <a:pt x="283337" y="1275461"/>
                  </a:lnTo>
                  <a:cubicBezTo>
                    <a:pt x="283337" y="1356487"/>
                    <a:pt x="219964" y="1422146"/>
                    <a:pt x="141605" y="1422146"/>
                  </a:cubicBezTo>
                  <a:cubicBezTo>
                    <a:pt x="63246" y="1422146"/>
                    <a:pt x="0" y="1356487"/>
                    <a:pt x="0" y="1275461"/>
                  </a:cubicBezTo>
                  <a:close/>
                </a:path>
              </a:pathLst>
            </a:custGeom>
            <a:solidFill>
              <a:srgbClr val="0C6980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0"/>
              <a:ext cx="296164" cy="1434846"/>
            </a:xfrm>
            <a:custGeom>
              <a:avLst/>
              <a:gdLst/>
              <a:ahLst/>
              <a:cxnLst/>
              <a:rect l="l" t="t" r="r" b="b"/>
              <a:pathLst>
                <a:path w="296164" h="1434846">
                  <a:moveTo>
                    <a:pt x="0" y="153035"/>
                  </a:moveTo>
                  <a:cubicBezTo>
                    <a:pt x="0" y="68707"/>
                    <a:pt x="66040" y="0"/>
                    <a:pt x="148082" y="0"/>
                  </a:cubicBezTo>
                  <a:cubicBezTo>
                    <a:pt x="149987" y="0"/>
                    <a:pt x="151892" y="889"/>
                    <a:pt x="153035" y="2413"/>
                  </a:cubicBezTo>
                  <a:lnTo>
                    <a:pt x="148082" y="6350"/>
                  </a:lnTo>
                  <a:lnTo>
                    <a:pt x="148082" y="0"/>
                  </a:lnTo>
                  <a:lnTo>
                    <a:pt x="148082" y="6350"/>
                  </a:lnTo>
                  <a:lnTo>
                    <a:pt x="148082" y="0"/>
                  </a:lnTo>
                  <a:cubicBezTo>
                    <a:pt x="229997" y="0"/>
                    <a:pt x="296164" y="68707"/>
                    <a:pt x="296164" y="153035"/>
                  </a:cubicBezTo>
                  <a:lnTo>
                    <a:pt x="296164" y="1281811"/>
                  </a:lnTo>
                  <a:lnTo>
                    <a:pt x="289814" y="1281811"/>
                  </a:lnTo>
                  <a:lnTo>
                    <a:pt x="296164" y="1281811"/>
                  </a:lnTo>
                  <a:cubicBezTo>
                    <a:pt x="296164" y="1366139"/>
                    <a:pt x="230124" y="1434846"/>
                    <a:pt x="148082" y="1434846"/>
                  </a:cubicBezTo>
                  <a:lnTo>
                    <a:pt x="148082" y="1428496"/>
                  </a:lnTo>
                  <a:lnTo>
                    <a:pt x="148082" y="1422146"/>
                  </a:lnTo>
                  <a:lnTo>
                    <a:pt x="148082" y="1428496"/>
                  </a:lnTo>
                  <a:lnTo>
                    <a:pt x="148082" y="1434846"/>
                  </a:lnTo>
                  <a:cubicBezTo>
                    <a:pt x="66040" y="1434846"/>
                    <a:pt x="0" y="1366139"/>
                    <a:pt x="0" y="1281811"/>
                  </a:cubicBezTo>
                  <a:lnTo>
                    <a:pt x="0" y="153035"/>
                  </a:lnTo>
                  <a:lnTo>
                    <a:pt x="6350" y="153035"/>
                  </a:lnTo>
                  <a:lnTo>
                    <a:pt x="0" y="153035"/>
                  </a:lnTo>
                  <a:moveTo>
                    <a:pt x="12700" y="153035"/>
                  </a:moveTo>
                  <a:lnTo>
                    <a:pt x="12700" y="1281811"/>
                  </a:lnTo>
                  <a:lnTo>
                    <a:pt x="6350" y="1281811"/>
                  </a:lnTo>
                  <a:lnTo>
                    <a:pt x="12700" y="1281811"/>
                  </a:lnTo>
                  <a:cubicBezTo>
                    <a:pt x="12700" y="1359535"/>
                    <a:pt x="73533" y="1422146"/>
                    <a:pt x="148082" y="1422146"/>
                  </a:cubicBezTo>
                  <a:cubicBezTo>
                    <a:pt x="151638" y="1422146"/>
                    <a:pt x="154432" y="1424940"/>
                    <a:pt x="154432" y="1428496"/>
                  </a:cubicBezTo>
                  <a:cubicBezTo>
                    <a:pt x="154432" y="1432052"/>
                    <a:pt x="151638" y="1434846"/>
                    <a:pt x="148082" y="1434846"/>
                  </a:cubicBezTo>
                  <a:cubicBezTo>
                    <a:pt x="144526" y="1434846"/>
                    <a:pt x="141732" y="1432052"/>
                    <a:pt x="141732" y="1428496"/>
                  </a:cubicBezTo>
                  <a:cubicBezTo>
                    <a:pt x="141732" y="1424940"/>
                    <a:pt x="144526" y="1422146"/>
                    <a:pt x="148082" y="1422146"/>
                  </a:cubicBezTo>
                  <a:cubicBezTo>
                    <a:pt x="222631" y="1422146"/>
                    <a:pt x="283464" y="1359535"/>
                    <a:pt x="283464" y="1281811"/>
                  </a:cubicBezTo>
                  <a:lnTo>
                    <a:pt x="283464" y="153035"/>
                  </a:lnTo>
                  <a:lnTo>
                    <a:pt x="289814" y="153035"/>
                  </a:lnTo>
                  <a:lnTo>
                    <a:pt x="283464" y="153035"/>
                  </a:lnTo>
                  <a:cubicBezTo>
                    <a:pt x="283337" y="75311"/>
                    <a:pt x="222631" y="12700"/>
                    <a:pt x="148082" y="12700"/>
                  </a:cubicBezTo>
                  <a:cubicBezTo>
                    <a:pt x="146177" y="12700"/>
                    <a:pt x="144272" y="11811"/>
                    <a:pt x="143129" y="10287"/>
                  </a:cubicBezTo>
                  <a:lnTo>
                    <a:pt x="148082" y="6350"/>
                  </a:lnTo>
                  <a:lnTo>
                    <a:pt x="148082" y="12700"/>
                  </a:lnTo>
                  <a:cubicBezTo>
                    <a:pt x="73533" y="12700"/>
                    <a:pt x="12700" y="75311"/>
                    <a:pt x="12700" y="153035"/>
                  </a:cubicBezTo>
                  <a:close/>
                </a:path>
              </a:pathLst>
            </a:custGeom>
            <a:solidFill>
              <a:srgbClr val="056178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2419776" y="7256364"/>
            <a:ext cx="222051" cy="1076176"/>
            <a:chOff x="0" y="0"/>
            <a:chExt cx="296068" cy="1434902"/>
          </a:xfrm>
        </p:grpSpPr>
        <p:sp>
          <p:nvSpPr>
            <p:cNvPr id="28" name="Freeform 28"/>
            <p:cNvSpPr/>
            <p:nvPr/>
          </p:nvSpPr>
          <p:spPr>
            <a:xfrm>
              <a:off x="6350" y="6350"/>
              <a:ext cx="283337" cy="1422146"/>
            </a:xfrm>
            <a:custGeom>
              <a:avLst/>
              <a:gdLst/>
              <a:ahLst/>
              <a:cxnLst/>
              <a:rect l="l" t="t" r="r" b="b"/>
              <a:pathLst>
                <a:path w="283337" h="1422146">
                  <a:moveTo>
                    <a:pt x="0" y="146685"/>
                  </a:moveTo>
                  <a:cubicBezTo>
                    <a:pt x="0" y="65659"/>
                    <a:pt x="63373" y="0"/>
                    <a:pt x="141732" y="0"/>
                  </a:cubicBezTo>
                  <a:cubicBezTo>
                    <a:pt x="220091" y="0"/>
                    <a:pt x="283337" y="65659"/>
                    <a:pt x="283337" y="146685"/>
                  </a:cubicBezTo>
                  <a:lnTo>
                    <a:pt x="283337" y="1275461"/>
                  </a:lnTo>
                  <a:cubicBezTo>
                    <a:pt x="283337" y="1356487"/>
                    <a:pt x="219964" y="1422146"/>
                    <a:pt x="141605" y="1422146"/>
                  </a:cubicBezTo>
                  <a:cubicBezTo>
                    <a:pt x="63246" y="1422146"/>
                    <a:pt x="0" y="1356487"/>
                    <a:pt x="0" y="1275461"/>
                  </a:cubicBezTo>
                  <a:close/>
                </a:path>
              </a:pathLst>
            </a:custGeom>
            <a:solidFill>
              <a:srgbClr val="0C6980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0" y="0"/>
              <a:ext cx="296164" cy="1434846"/>
            </a:xfrm>
            <a:custGeom>
              <a:avLst/>
              <a:gdLst/>
              <a:ahLst/>
              <a:cxnLst/>
              <a:rect l="l" t="t" r="r" b="b"/>
              <a:pathLst>
                <a:path w="296164" h="1434846">
                  <a:moveTo>
                    <a:pt x="0" y="153035"/>
                  </a:moveTo>
                  <a:cubicBezTo>
                    <a:pt x="0" y="68707"/>
                    <a:pt x="66040" y="0"/>
                    <a:pt x="148082" y="0"/>
                  </a:cubicBezTo>
                  <a:cubicBezTo>
                    <a:pt x="149987" y="0"/>
                    <a:pt x="151892" y="889"/>
                    <a:pt x="153035" y="2413"/>
                  </a:cubicBezTo>
                  <a:lnTo>
                    <a:pt x="148082" y="6350"/>
                  </a:lnTo>
                  <a:lnTo>
                    <a:pt x="148082" y="0"/>
                  </a:lnTo>
                  <a:lnTo>
                    <a:pt x="148082" y="6350"/>
                  </a:lnTo>
                  <a:lnTo>
                    <a:pt x="148082" y="0"/>
                  </a:lnTo>
                  <a:cubicBezTo>
                    <a:pt x="229997" y="0"/>
                    <a:pt x="296164" y="68707"/>
                    <a:pt x="296164" y="153035"/>
                  </a:cubicBezTo>
                  <a:lnTo>
                    <a:pt x="296164" y="1281811"/>
                  </a:lnTo>
                  <a:lnTo>
                    <a:pt x="289814" y="1281811"/>
                  </a:lnTo>
                  <a:lnTo>
                    <a:pt x="296164" y="1281811"/>
                  </a:lnTo>
                  <a:cubicBezTo>
                    <a:pt x="296164" y="1366139"/>
                    <a:pt x="230124" y="1434846"/>
                    <a:pt x="148082" y="1434846"/>
                  </a:cubicBezTo>
                  <a:lnTo>
                    <a:pt x="148082" y="1428496"/>
                  </a:lnTo>
                  <a:lnTo>
                    <a:pt x="148082" y="1422146"/>
                  </a:lnTo>
                  <a:lnTo>
                    <a:pt x="148082" y="1428496"/>
                  </a:lnTo>
                  <a:lnTo>
                    <a:pt x="148082" y="1434846"/>
                  </a:lnTo>
                  <a:cubicBezTo>
                    <a:pt x="66040" y="1434846"/>
                    <a:pt x="0" y="1366139"/>
                    <a:pt x="0" y="1281811"/>
                  </a:cubicBezTo>
                  <a:lnTo>
                    <a:pt x="0" y="153035"/>
                  </a:lnTo>
                  <a:lnTo>
                    <a:pt x="6350" y="153035"/>
                  </a:lnTo>
                  <a:lnTo>
                    <a:pt x="0" y="153035"/>
                  </a:lnTo>
                  <a:moveTo>
                    <a:pt x="12700" y="153035"/>
                  </a:moveTo>
                  <a:lnTo>
                    <a:pt x="12700" y="1281811"/>
                  </a:lnTo>
                  <a:lnTo>
                    <a:pt x="6350" y="1281811"/>
                  </a:lnTo>
                  <a:lnTo>
                    <a:pt x="12700" y="1281811"/>
                  </a:lnTo>
                  <a:cubicBezTo>
                    <a:pt x="12700" y="1359535"/>
                    <a:pt x="73533" y="1422146"/>
                    <a:pt x="148082" y="1422146"/>
                  </a:cubicBezTo>
                  <a:cubicBezTo>
                    <a:pt x="151638" y="1422146"/>
                    <a:pt x="154432" y="1424940"/>
                    <a:pt x="154432" y="1428496"/>
                  </a:cubicBezTo>
                  <a:cubicBezTo>
                    <a:pt x="154432" y="1432052"/>
                    <a:pt x="151638" y="1434846"/>
                    <a:pt x="148082" y="1434846"/>
                  </a:cubicBezTo>
                  <a:cubicBezTo>
                    <a:pt x="144526" y="1434846"/>
                    <a:pt x="141732" y="1432052"/>
                    <a:pt x="141732" y="1428496"/>
                  </a:cubicBezTo>
                  <a:cubicBezTo>
                    <a:pt x="141732" y="1424940"/>
                    <a:pt x="144526" y="1422146"/>
                    <a:pt x="148082" y="1422146"/>
                  </a:cubicBezTo>
                  <a:cubicBezTo>
                    <a:pt x="222631" y="1422146"/>
                    <a:pt x="283464" y="1359535"/>
                    <a:pt x="283464" y="1281811"/>
                  </a:cubicBezTo>
                  <a:lnTo>
                    <a:pt x="283464" y="153035"/>
                  </a:lnTo>
                  <a:lnTo>
                    <a:pt x="289814" y="153035"/>
                  </a:lnTo>
                  <a:lnTo>
                    <a:pt x="283464" y="153035"/>
                  </a:lnTo>
                  <a:cubicBezTo>
                    <a:pt x="283337" y="75311"/>
                    <a:pt x="222631" y="12700"/>
                    <a:pt x="148082" y="12700"/>
                  </a:cubicBezTo>
                  <a:cubicBezTo>
                    <a:pt x="146177" y="12700"/>
                    <a:pt x="144272" y="11811"/>
                    <a:pt x="143129" y="10287"/>
                  </a:cubicBezTo>
                  <a:lnTo>
                    <a:pt x="148082" y="6350"/>
                  </a:lnTo>
                  <a:lnTo>
                    <a:pt x="148082" y="12700"/>
                  </a:lnTo>
                  <a:cubicBezTo>
                    <a:pt x="73533" y="12700"/>
                    <a:pt x="12700" y="75311"/>
                    <a:pt x="12700" y="153035"/>
                  </a:cubicBezTo>
                  <a:close/>
                </a:path>
              </a:pathLst>
            </a:custGeom>
            <a:solidFill>
              <a:srgbClr val="056178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2251815" y="5005044"/>
            <a:ext cx="7269510" cy="878010"/>
            <a:chOff x="0" y="0"/>
            <a:chExt cx="324351" cy="391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24351" cy="39175"/>
            </a:xfrm>
            <a:custGeom>
              <a:avLst/>
              <a:gdLst/>
              <a:ahLst/>
              <a:cxnLst/>
              <a:rect l="l" t="t" r="r" b="b"/>
              <a:pathLst>
                <a:path w="324351" h="39175">
                  <a:moveTo>
                    <a:pt x="19588" y="0"/>
                  </a:moveTo>
                  <a:lnTo>
                    <a:pt x="304764" y="0"/>
                  </a:lnTo>
                  <a:cubicBezTo>
                    <a:pt x="315581" y="0"/>
                    <a:pt x="324351" y="8770"/>
                    <a:pt x="324351" y="19588"/>
                  </a:cubicBezTo>
                  <a:lnTo>
                    <a:pt x="324351" y="19588"/>
                  </a:lnTo>
                  <a:cubicBezTo>
                    <a:pt x="324351" y="24782"/>
                    <a:pt x="322287" y="29765"/>
                    <a:pt x="318614" y="33438"/>
                  </a:cubicBezTo>
                  <a:cubicBezTo>
                    <a:pt x="314941" y="37111"/>
                    <a:pt x="309959" y="39175"/>
                    <a:pt x="304764" y="39175"/>
                  </a:cubicBezTo>
                  <a:lnTo>
                    <a:pt x="19588" y="39175"/>
                  </a:lnTo>
                  <a:cubicBezTo>
                    <a:pt x="8770" y="39175"/>
                    <a:pt x="0" y="30405"/>
                    <a:pt x="0" y="19588"/>
                  </a:cubicBezTo>
                  <a:lnTo>
                    <a:pt x="0" y="19588"/>
                  </a:lnTo>
                  <a:cubicBezTo>
                    <a:pt x="0" y="8770"/>
                    <a:pt x="8770" y="0"/>
                    <a:pt x="19588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24351" cy="7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27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2530802" y="6130704"/>
            <a:ext cx="7234560" cy="878010"/>
            <a:chOff x="0" y="0"/>
            <a:chExt cx="322792" cy="3917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322792" cy="39175"/>
            </a:xfrm>
            <a:custGeom>
              <a:avLst/>
              <a:gdLst/>
              <a:ahLst/>
              <a:cxnLst/>
              <a:rect l="l" t="t" r="r" b="b"/>
              <a:pathLst>
                <a:path w="322792" h="39175">
                  <a:moveTo>
                    <a:pt x="19588" y="0"/>
                  </a:moveTo>
                  <a:lnTo>
                    <a:pt x="303204" y="0"/>
                  </a:lnTo>
                  <a:cubicBezTo>
                    <a:pt x="314022" y="0"/>
                    <a:pt x="322792" y="8770"/>
                    <a:pt x="322792" y="19588"/>
                  </a:cubicBezTo>
                  <a:lnTo>
                    <a:pt x="322792" y="19588"/>
                  </a:lnTo>
                  <a:cubicBezTo>
                    <a:pt x="322792" y="24782"/>
                    <a:pt x="320728" y="29765"/>
                    <a:pt x="317055" y="33438"/>
                  </a:cubicBezTo>
                  <a:cubicBezTo>
                    <a:pt x="313381" y="37111"/>
                    <a:pt x="308399" y="39175"/>
                    <a:pt x="303204" y="39175"/>
                  </a:cubicBezTo>
                  <a:lnTo>
                    <a:pt x="19588" y="39175"/>
                  </a:lnTo>
                  <a:cubicBezTo>
                    <a:pt x="8770" y="39175"/>
                    <a:pt x="0" y="30405"/>
                    <a:pt x="0" y="19588"/>
                  </a:cubicBezTo>
                  <a:lnTo>
                    <a:pt x="0" y="19588"/>
                  </a:lnTo>
                  <a:cubicBezTo>
                    <a:pt x="0" y="8770"/>
                    <a:pt x="8770" y="0"/>
                    <a:pt x="19588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322792" cy="7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27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2752853" y="7256364"/>
            <a:ext cx="7234560" cy="841401"/>
            <a:chOff x="0" y="0"/>
            <a:chExt cx="322792" cy="37542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322792" cy="37542"/>
            </a:xfrm>
            <a:custGeom>
              <a:avLst/>
              <a:gdLst/>
              <a:ahLst/>
              <a:cxnLst/>
              <a:rect l="l" t="t" r="r" b="b"/>
              <a:pathLst>
                <a:path w="322792" h="37542">
                  <a:moveTo>
                    <a:pt x="18771" y="0"/>
                  </a:moveTo>
                  <a:lnTo>
                    <a:pt x="304021" y="0"/>
                  </a:lnTo>
                  <a:cubicBezTo>
                    <a:pt x="314388" y="0"/>
                    <a:pt x="322792" y="8404"/>
                    <a:pt x="322792" y="18771"/>
                  </a:cubicBezTo>
                  <a:lnTo>
                    <a:pt x="322792" y="18771"/>
                  </a:lnTo>
                  <a:cubicBezTo>
                    <a:pt x="322792" y="23749"/>
                    <a:pt x="320814" y="28524"/>
                    <a:pt x="317294" y="32044"/>
                  </a:cubicBezTo>
                  <a:cubicBezTo>
                    <a:pt x="313774" y="35564"/>
                    <a:pt x="308999" y="37542"/>
                    <a:pt x="304021" y="37542"/>
                  </a:cubicBezTo>
                  <a:lnTo>
                    <a:pt x="18771" y="37542"/>
                  </a:lnTo>
                  <a:cubicBezTo>
                    <a:pt x="8404" y="37542"/>
                    <a:pt x="0" y="29138"/>
                    <a:pt x="0" y="18771"/>
                  </a:cubicBezTo>
                  <a:lnTo>
                    <a:pt x="0" y="18771"/>
                  </a:lnTo>
                  <a:cubicBezTo>
                    <a:pt x="0" y="8404"/>
                    <a:pt x="8404" y="0"/>
                    <a:pt x="18771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322792" cy="756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27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785589" y="4886911"/>
            <a:ext cx="222051" cy="1076176"/>
            <a:chOff x="0" y="0"/>
            <a:chExt cx="296068" cy="1434902"/>
          </a:xfrm>
        </p:grpSpPr>
        <p:sp>
          <p:nvSpPr>
            <p:cNvPr id="40" name="Freeform 40"/>
            <p:cNvSpPr/>
            <p:nvPr/>
          </p:nvSpPr>
          <p:spPr>
            <a:xfrm>
              <a:off x="6350" y="6350"/>
              <a:ext cx="283337" cy="1422146"/>
            </a:xfrm>
            <a:custGeom>
              <a:avLst/>
              <a:gdLst/>
              <a:ahLst/>
              <a:cxnLst/>
              <a:rect l="l" t="t" r="r" b="b"/>
              <a:pathLst>
                <a:path w="283337" h="1422146">
                  <a:moveTo>
                    <a:pt x="0" y="146685"/>
                  </a:moveTo>
                  <a:cubicBezTo>
                    <a:pt x="0" y="65659"/>
                    <a:pt x="63373" y="0"/>
                    <a:pt x="141732" y="0"/>
                  </a:cubicBezTo>
                  <a:cubicBezTo>
                    <a:pt x="220091" y="0"/>
                    <a:pt x="283337" y="65659"/>
                    <a:pt x="283337" y="146685"/>
                  </a:cubicBezTo>
                  <a:lnTo>
                    <a:pt x="283337" y="1275461"/>
                  </a:lnTo>
                  <a:cubicBezTo>
                    <a:pt x="283337" y="1356487"/>
                    <a:pt x="219964" y="1422146"/>
                    <a:pt x="141605" y="1422146"/>
                  </a:cubicBezTo>
                  <a:cubicBezTo>
                    <a:pt x="63246" y="1422146"/>
                    <a:pt x="0" y="1356487"/>
                    <a:pt x="0" y="1275461"/>
                  </a:cubicBezTo>
                  <a:close/>
                </a:path>
              </a:pathLst>
            </a:custGeom>
            <a:solidFill>
              <a:srgbClr val="0C6980"/>
            </a:solidFill>
          </p:spPr>
        </p:sp>
        <p:sp>
          <p:nvSpPr>
            <p:cNvPr id="41" name="Freeform 41"/>
            <p:cNvSpPr/>
            <p:nvPr/>
          </p:nvSpPr>
          <p:spPr>
            <a:xfrm>
              <a:off x="0" y="0"/>
              <a:ext cx="296164" cy="1434846"/>
            </a:xfrm>
            <a:custGeom>
              <a:avLst/>
              <a:gdLst/>
              <a:ahLst/>
              <a:cxnLst/>
              <a:rect l="l" t="t" r="r" b="b"/>
              <a:pathLst>
                <a:path w="296164" h="1434846">
                  <a:moveTo>
                    <a:pt x="0" y="153035"/>
                  </a:moveTo>
                  <a:cubicBezTo>
                    <a:pt x="0" y="68707"/>
                    <a:pt x="66040" y="0"/>
                    <a:pt x="148082" y="0"/>
                  </a:cubicBezTo>
                  <a:cubicBezTo>
                    <a:pt x="149987" y="0"/>
                    <a:pt x="151892" y="889"/>
                    <a:pt x="153035" y="2413"/>
                  </a:cubicBezTo>
                  <a:lnTo>
                    <a:pt x="148082" y="6350"/>
                  </a:lnTo>
                  <a:lnTo>
                    <a:pt x="148082" y="0"/>
                  </a:lnTo>
                  <a:lnTo>
                    <a:pt x="148082" y="6350"/>
                  </a:lnTo>
                  <a:lnTo>
                    <a:pt x="148082" y="0"/>
                  </a:lnTo>
                  <a:cubicBezTo>
                    <a:pt x="229997" y="0"/>
                    <a:pt x="296164" y="68707"/>
                    <a:pt x="296164" y="153035"/>
                  </a:cubicBezTo>
                  <a:lnTo>
                    <a:pt x="296164" y="1281811"/>
                  </a:lnTo>
                  <a:lnTo>
                    <a:pt x="289814" y="1281811"/>
                  </a:lnTo>
                  <a:lnTo>
                    <a:pt x="296164" y="1281811"/>
                  </a:lnTo>
                  <a:cubicBezTo>
                    <a:pt x="296164" y="1366139"/>
                    <a:pt x="230124" y="1434846"/>
                    <a:pt x="148082" y="1434846"/>
                  </a:cubicBezTo>
                  <a:lnTo>
                    <a:pt x="148082" y="1428496"/>
                  </a:lnTo>
                  <a:lnTo>
                    <a:pt x="148082" y="1422146"/>
                  </a:lnTo>
                  <a:lnTo>
                    <a:pt x="148082" y="1428496"/>
                  </a:lnTo>
                  <a:lnTo>
                    <a:pt x="148082" y="1434846"/>
                  </a:lnTo>
                  <a:cubicBezTo>
                    <a:pt x="66040" y="1434846"/>
                    <a:pt x="0" y="1366139"/>
                    <a:pt x="0" y="1281811"/>
                  </a:cubicBezTo>
                  <a:lnTo>
                    <a:pt x="0" y="153035"/>
                  </a:lnTo>
                  <a:lnTo>
                    <a:pt x="6350" y="153035"/>
                  </a:lnTo>
                  <a:lnTo>
                    <a:pt x="0" y="153035"/>
                  </a:lnTo>
                  <a:moveTo>
                    <a:pt x="12700" y="153035"/>
                  </a:moveTo>
                  <a:lnTo>
                    <a:pt x="12700" y="1281811"/>
                  </a:lnTo>
                  <a:lnTo>
                    <a:pt x="6350" y="1281811"/>
                  </a:lnTo>
                  <a:lnTo>
                    <a:pt x="12700" y="1281811"/>
                  </a:lnTo>
                  <a:cubicBezTo>
                    <a:pt x="12700" y="1359535"/>
                    <a:pt x="73533" y="1422146"/>
                    <a:pt x="148082" y="1422146"/>
                  </a:cubicBezTo>
                  <a:cubicBezTo>
                    <a:pt x="151638" y="1422146"/>
                    <a:pt x="154432" y="1424940"/>
                    <a:pt x="154432" y="1428496"/>
                  </a:cubicBezTo>
                  <a:cubicBezTo>
                    <a:pt x="154432" y="1432052"/>
                    <a:pt x="151638" y="1434846"/>
                    <a:pt x="148082" y="1434846"/>
                  </a:cubicBezTo>
                  <a:cubicBezTo>
                    <a:pt x="144526" y="1434846"/>
                    <a:pt x="141732" y="1432052"/>
                    <a:pt x="141732" y="1428496"/>
                  </a:cubicBezTo>
                  <a:cubicBezTo>
                    <a:pt x="141732" y="1424940"/>
                    <a:pt x="144526" y="1422146"/>
                    <a:pt x="148082" y="1422146"/>
                  </a:cubicBezTo>
                  <a:cubicBezTo>
                    <a:pt x="222631" y="1422146"/>
                    <a:pt x="283464" y="1359535"/>
                    <a:pt x="283464" y="1281811"/>
                  </a:cubicBezTo>
                  <a:lnTo>
                    <a:pt x="283464" y="153035"/>
                  </a:lnTo>
                  <a:lnTo>
                    <a:pt x="289814" y="153035"/>
                  </a:lnTo>
                  <a:lnTo>
                    <a:pt x="283464" y="153035"/>
                  </a:lnTo>
                  <a:cubicBezTo>
                    <a:pt x="283337" y="75311"/>
                    <a:pt x="222631" y="12700"/>
                    <a:pt x="148082" y="12700"/>
                  </a:cubicBezTo>
                  <a:cubicBezTo>
                    <a:pt x="146177" y="12700"/>
                    <a:pt x="144272" y="11811"/>
                    <a:pt x="143129" y="10287"/>
                  </a:cubicBezTo>
                  <a:lnTo>
                    <a:pt x="148082" y="6350"/>
                  </a:lnTo>
                  <a:lnTo>
                    <a:pt x="148082" y="12700"/>
                  </a:lnTo>
                  <a:cubicBezTo>
                    <a:pt x="73533" y="12700"/>
                    <a:pt x="12700" y="75311"/>
                    <a:pt x="12700" y="153035"/>
                  </a:cubicBezTo>
                  <a:close/>
                </a:path>
              </a:pathLst>
            </a:custGeom>
            <a:solidFill>
              <a:srgbClr val="056178"/>
            </a:solidFill>
          </p:spPr>
        </p:sp>
      </p:grpSp>
      <p:sp>
        <p:nvSpPr>
          <p:cNvPr id="42" name="TextBox 42"/>
          <p:cNvSpPr txBox="1"/>
          <p:nvPr/>
        </p:nvSpPr>
        <p:spPr>
          <a:xfrm>
            <a:off x="2238270" y="4141397"/>
            <a:ext cx="7411186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92"/>
              </a:lnSpc>
            </a:pPr>
            <a:r>
              <a:rPr lang="en-US" sz="1744" b="1" dirty="0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 BROWSE PRODUCTS - </a:t>
            </a:r>
            <a:r>
              <a:rPr lang="en-US" sz="1744" i="1" dirty="0">
                <a:solidFill>
                  <a:srgbClr val="ECF284"/>
                </a:solidFill>
                <a:latin typeface="Garet Italics"/>
                <a:ea typeface="Garet Italics"/>
                <a:cs typeface="Garet Italics"/>
                <a:sym typeface="Garet Italics"/>
              </a:rPr>
              <a:t>Navigate HINDI CATEGORIES EASILY.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530802" y="5315461"/>
            <a:ext cx="6613198" cy="25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92"/>
              </a:lnSpc>
            </a:pPr>
            <a:r>
              <a:rPr lang="en-US" sz="1744" b="1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 VOICE SEARCH - </a:t>
            </a:r>
            <a:r>
              <a:rPr lang="en-US" sz="1744" i="1">
                <a:solidFill>
                  <a:srgbClr val="ECF284"/>
                </a:solidFill>
                <a:latin typeface="Garet Italics"/>
                <a:ea typeface="Garet Italics"/>
                <a:cs typeface="Garet Italics"/>
                <a:sym typeface="Garet Italics"/>
              </a:rPr>
              <a:t>FIND ITEMS USING VOICE COMMANDS.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752853" y="6492654"/>
            <a:ext cx="6613198" cy="25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92"/>
              </a:lnSpc>
            </a:pPr>
            <a:r>
              <a:rPr lang="en-US" sz="1744" b="1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 MAKE PAYMENTS - </a:t>
            </a:r>
            <a:r>
              <a:rPr lang="en-US" sz="1744" i="1">
                <a:solidFill>
                  <a:srgbClr val="ECF284"/>
                </a:solidFill>
                <a:latin typeface="Garet Italics"/>
                <a:ea typeface="Garet Italics"/>
                <a:cs typeface="Garet Italics"/>
                <a:sym typeface="Garet Italics"/>
              </a:rPr>
              <a:t>CHOOSE UPI OR CASH ON DELIVERY.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3036258" y="7570689"/>
            <a:ext cx="6613198" cy="25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92"/>
              </a:lnSpc>
            </a:pPr>
            <a:r>
              <a:rPr lang="en-US" sz="1744" b="1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 TRACK ORDERS - </a:t>
            </a:r>
            <a:r>
              <a:rPr lang="en-US" sz="1744" i="1">
                <a:solidFill>
                  <a:srgbClr val="ECF284"/>
                </a:solidFill>
                <a:latin typeface="Garet Italics"/>
                <a:ea typeface="Garet Italics"/>
                <a:cs typeface="Garet Italics"/>
                <a:sym typeface="Garet Italics"/>
              </a:rPr>
              <a:t>ReceIVE TIMELY DELIVERY UPDATES.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3671379" y="7983010"/>
            <a:ext cx="4571467" cy="224666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endParaRPr lang="en-US" sz="3399" b="1" dirty="0">
              <a:solidFill>
                <a:srgbClr val="FF7F5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69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784080" y="1953563"/>
            <a:ext cx="6379874" cy="637987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687863" y="1953563"/>
            <a:ext cx="6379874" cy="637987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23378" y="3846222"/>
            <a:ext cx="882149" cy="2594556"/>
          </a:xfrm>
          <a:custGeom>
            <a:avLst/>
            <a:gdLst/>
            <a:ahLst/>
            <a:cxnLst/>
            <a:rect l="l" t="t" r="r" b="b"/>
            <a:pathLst>
              <a:path w="882149" h="2594556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-10800000">
            <a:off x="17430813" y="3846222"/>
            <a:ext cx="882149" cy="2594556"/>
          </a:xfrm>
          <a:custGeom>
            <a:avLst/>
            <a:gdLst/>
            <a:ahLst/>
            <a:cxnLst/>
            <a:rect l="l" t="t" r="r" b="b"/>
            <a:pathLst>
              <a:path w="882149" h="2594556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0" name="Group 10"/>
          <p:cNvGrpSpPr/>
          <p:nvPr/>
        </p:nvGrpSpPr>
        <p:grpSpPr>
          <a:xfrm>
            <a:off x="351225" y="7006973"/>
            <a:ext cx="1015093" cy="101509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751754" y="7006973"/>
            <a:ext cx="1015093" cy="1015093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885887" y="1028700"/>
            <a:ext cx="14516227" cy="8229600"/>
            <a:chOff x="0" y="0"/>
            <a:chExt cx="647685" cy="36718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47685" cy="367188"/>
            </a:xfrm>
            <a:custGeom>
              <a:avLst/>
              <a:gdLst/>
              <a:ahLst/>
              <a:cxnLst/>
              <a:rect l="l" t="t" r="r" b="b"/>
              <a:pathLst>
                <a:path w="647685" h="367188">
                  <a:moveTo>
                    <a:pt x="53333" y="0"/>
                  </a:moveTo>
                  <a:lnTo>
                    <a:pt x="594352" y="0"/>
                  </a:lnTo>
                  <a:cubicBezTo>
                    <a:pt x="623807" y="0"/>
                    <a:pt x="647685" y="23878"/>
                    <a:pt x="647685" y="53333"/>
                  </a:cubicBezTo>
                  <a:lnTo>
                    <a:pt x="647685" y="313856"/>
                  </a:lnTo>
                  <a:cubicBezTo>
                    <a:pt x="647685" y="343311"/>
                    <a:pt x="623807" y="367188"/>
                    <a:pt x="594352" y="367188"/>
                  </a:cubicBezTo>
                  <a:lnTo>
                    <a:pt x="53333" y="367188"/>
                  </a:lnTo>
                  <a:cubicBezTo>
                    <a:pt x="23878" y="367188"/>
                    <a:pt x="0" y="343311"/>
                    <a:pt x="0" y="313856"/>
                  </a:cubicBezTo>
                  <a:lnTo>
                    <a:pt x="0" y="53333"/>
                  </a:lnTo>
                  <a:cubicBezTo>
                    <a:pt x="0" y="23878"/>
                    <a:pt x="23878" y="0"/>
                    <a:pt x="53333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647685" cy="405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956647" y="1028700"/>
            <a:ext cx="1682450" cy="1658111"/>
          </a:xfrm>
          <a:custGeom>
            <a:avLst/>
            <a:gdLst/>
            <a:ahLst/>
            <a:cxnLst/>
            <a:rect l="l" t="t" r="r" b="b"/>
            <a:pathLst>
              <a:path w="1682450" h="1658111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0" name="Freeform 20"/>
          <p:cNvSpPr/>
          <p:nvPr/>
        </p:nvSpPr>
        <p:spPr>
          <a:xfrm>
            <a:off x="-192286" y="8271155"/>
            <a:ext cx="18672571" cy="2851811"/>
          </a:xfrm>
          <a:custGeom>
            <a:avLst/>
            <a:gdLst/>
            <a:ahLst/>
            <a:cxnLst/>
            <a:rect l="l" t="t" r="r" b="b"/>
            <a:pathLst>
              <a:path w="18672571" h="285181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2639097" y="1630190"/>
            <a:ext cx="13009806" cy="2005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77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IMPACT: EMPOWERING BIHAR'S ARTISANS</a:t>
            </a:r>
          </a:p>
        </p:txBody>
      </p:sp>
      <p:sp>
        <p:nvSpPr>
          <p:cNvPr id="22" name="Freeform 22"/>
          <p:cNvSpPr/>
          <p:nvPr/>
        </p:nvSpPr>
        <p:spPr>
          <a:xfrm>
            <a:off x="16876292" y="1570555"/>
            <a:ext cx="766015" cy="766015"/>
          </a:xfrm>
          <a:custGeom>
            <a:avLst/>
            <a:gdLst/>
            <a:ahLst/>
            <a:cxnLst/>
            <a:rect l="l" t="t" r="r" b="b"/>
            <a:pathLst>
              <a:path w="766015" h="766015">
                <a:moveTo>
                  <a:pt x="0" y="0"/>
                </a:moveTo>
                <a:lnTo>
                  <a:pt x="766016" y="0"/>
                </a:lnTo>
                <a:lnTo>
                  <a:pt x="766016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2781446" y="3846222"/>
            <a:ext cx="11883896" cy="1297278"/>
            <a:chOff x="0" y="0"/>
            <a:chExt cx="530236" cy="5788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30236" cy="57882"/>
            </a:xfrm>
            <a:custGeom>
              <a:avLst/>
              <a:gdLst/>
              <a:ahLst/>
              <a:cxnLst/>
              <a:rect l="l" t="t" r="r" b="b"/>
              <a:pathLst>
                <a:path w="530236" h="57882">
                  <a:moveTo>
                    <a:pt x="28941" y="0"/>
                  </a:moveTo>
                  <a:lnTo>
                    <a:pt x="501295" y="0"/>
                  </a:lnTo>
                  <a:cubicBezTo>
                    <a:pt x="508971" y="0"/>
                    <a:pt x="516332" y="3049"/>
                    <a:pt x="521759" y="8477"/>
                  </a:cubicBezTo>
                  <a:cubicBezTo>
                    <a:pt x="527187" y="13904"/>
                    <a:pt x="530236" y="21265"/>
                    <a:pt x="530236" y="28941"/>
                  </a:cubicBezTo>
                  <a:lnTo>
                    <a:pt x="530236" y="28941"/>
                  </a:lnTo>
                  <a:cubicBezTo>
                    <a:pt x="530236" y="44925"/>
                    <a:pt x="517279" y="57882"/>
                    <a:pt x="501295" y="57882"/>
                  </a:cubicBezTo>
                  <a:lnTo>
                    <a:pt x="28941" y="57882"/>
                  </a:lnTo>
                  <a:cubicBezTo>
                    <a:pt x="21265" y="57882"/>
                    <a:pt x="13904" y="54833"/>
                    <a:pt x="8477" y="49405"/>
                  </a:cubicBezTo>
                  <a:cubicBezTo>
                    <a:pt x="3049" y="43978"/>
                    <a:pt x="0" y="36617"/>
                    <a:pt x="0" y="28941"/>
                  </a:cubicBezTo>
                  <a:lnTo>
                    <a:pt x="0" y="28941"/>
                  </a:lnTo>
                  <a:cubicBezTo>
                    <a:pt x="0" y="21265"/>
                    <a:pt x="3049" y="13904"/>
                    <a:pt x="8477" y="8477"/>
                  </a:cubicBezTo>
                  <a:cubicBezTo>
                    <a:pt x="13904" y="3049"/>
                    <a:pt x="21265" y="0"/>
                    <a:pt x="28941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530236" cy="959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781446" y="5353050"/>
            <a:ext cx="11883896" cy="1304404"/>
            <a:chOff x="0" y="0"/>
            <a:chExt cx="530236" cy="582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30236" cy="58200"/>
            </a:xfrm>
            <a:custGeom>
              <a:avLst/>
              <a:gdLst/>
              <a:ahLst/>
              <a:cxnLst/>
              <a:rect l="l" t="t" r="r" b="b"/>
              <a:pathLst>
                <a:path w="530236" h="58200">
                  <a:moveTo>
                    <a:pt x="29100" y="0"/>
                  </a:moveTo>
                  <a:lnTo>
                    <a:pt x="501136" y="0"/>
                  </a:lnTo>
                  <a:cubicBezTo>
                    <a:pt x="508854" y="0"/>
                    <a:pt x="516255" y="3066"/>
                    <a:pt x="521713" y="8523"/>
                  </a:cubicBezTo>
                  <a:cubicBezTo>
                    <a:pt x="527170" y="13980"/>
                    <a:pt x="530236" y="21382"/>
                    <a:pt x="530236" y="29100"/>
                  </a:cubicBezTo>
                  <a:lnTo>
                    <a:pt x="530236" y="29100"/>
                  </a:lnTo>
                  <a:cubicBezTo>
                    <a:pt x="530236" y="45171"/>
                    <a:pt x="517207" y="58200"/>
                    <a:pt x="501136" y="58200"/>
                  </a:cubicBezTo>
                  <a:lnTo>
                    <a:pt x="29100" y="58200"/>
                  </a:lnTo>
                  <a:cubicBezTo>
                    <a:pt x="13028" y="58200"/>
                    <a:pt x="0" y="45171"/>
                    <a:pt x="0" y="29100"/>
                  </a:cubicBezTo>
                  <a:lnTo>
                    <a:pt x="0" y="29100"/>
                  </a:lnTo>
                  <a:cubicBezTo>
                    <a:pt x="0" y="13028"/>
                    <a:pt x="13028" y="0"/>
                    <a:pt x="29100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530236" cy="96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781446" y="6897168"/>
            <a:ext cx="11883896" cy="1262404"/>
            <a:chOff x="0" y="0"/>
            <a:chExt cx="530236" cy="5632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530236" cy="56326"/>
            </a:xfrm>
            <a:custGeom>
              <a:avLst/>
              <a:gdLst/>
              <a:ahLst/>
              <a:cxnLst/>
              <a:rect l="l" t="t" r="r" b="b"/>
              <a:pathLst>
                <a:path w="530236" h="56326">
                  <a:moveTo>
                    <a:pt x="28163" y="0"/>
                  </a:moveTo>
                  <a:lnTo>
                    <a:pt x="502073" y="0"/>
                  </a:lnTo>
                  <a:cubicBezTo>
                    <a:pt x="509542" y="0"/>
                    <a:pt x="516706" y="2967"/>
                    <a:pt x="521987" y="8249"/>
                  </a:cubicBezTo>
                  <a:cubicBezTo>
                    <a:pt x="527269" y="13530"/>
                    <a:pt x="530236" y="20694"/>
                    <a:pt x="530236" y="28163"/>
                  </a:cubicBezTo>
                  <a:lnTo>
                    <a:pt x="530236" y="28163"/>
                  </a:lnTo>
                  <a:cubicBezTo>
                    <a:pt x="530236" y="43717"/>
                    <a:pt x="517627" y="56326"/>
                    <a:pt x="502073" y="56326"/>
                  </a:cubicBezTo>
                  <a:lnTo>
                    <a:pt x="28163" y="56326"/>
                  </a:lnTo>
                  <a:cubicBezTo>
                    <a:pt x="20694" y="56326"/>
                    <a:pt x="13530" y="53359"/>
                    <a:pt x="8249" y="48077"/>
                  </a:cubicBezTo>
                  <a:cubicBezTo>
                    <a:pt x="2967" y="42796"/>
                    <a:pt x="0" y="35632"/>
                    <a:pt x="0" y="28163"/>
                  </a:cubicBezTo>
                  <a:lnTo>
                    <a:pt x="0" y="28163"/>
                  </a:lnTo>
                  <a:cubicBezTo>
                    <a:pt x="0" y="20694"/>
                    <a:pt x="2967" y="13530"/>
                    <a:pt x="8249" y="8249"/>
                  </a:cubicBezTo>
                  <a:cubicBezTo>
                    <a:pt x="13530" y="2967"/>
                    <a:pt x="20694" y="0"/>
                    <a:pt x="28163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530236" cy="94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3870067" y="4366273"/>
            <a:ext cx="9706654" cy="25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92"/>
              </a:lnSpc>
            </a:pPr>
            <a:r>
              <a:rPr lang="en-US" sz="1744" b="1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 ECONOMIC INDEPENDENCE - ARTISANS gain increasED INCOME AND AUTONOMY.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870067" y="5891747"/>
            <a:ext cx="9706654" cy="25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92"/>
              </a:lnSpc>
            </a:pPr>
            <a:r>
              <a:rPr lang="en-US" sz="1744" b="1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 MARKET ACCESS - PRODUCTS reach CUSTOMERS NATIONWIDE, BOOSTING SALES.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494825" y="7409929"/>
            <a:ext cx="10457138" cy="25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92"/>
              </a:lnSpc>
            </a:pPr>
            <a:r>
              <a:rPr lang="en-US" sz="1744" b="1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 TRADITION PRESERVATION - SUPPORTS the SURVIVAL OF BIHAR'S RICH CRAFT HERITAGE.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671379" y="7983010"/>
            <a:ext cx="4571467" cy="224666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endParaRPr lang="en-US" sz="3399" b="1" dirty="0">
              <a:solidFill>
                <a:srgbClr val="FF7F5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69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953563"/>
            <a:ext cx="6379874" cy="637987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25092" y="490756"/>
            <a:ext cx="1682450" cy="1658111"/>
          </a:xfrm>
          <a:custGeom>
            <a:avLst/>
            <a:gdLst/>
            <a:ahLst/>
            <a:cxnLst/>
            <a:rect l="l" t="t" r="r" b="b"/>
            <a:pathLst>
              <a:path w="1682450" h="1658111">
                <a:moveTo>
                  <a:pt x="0" y="0"/>
                </a:moveTo>
                <a:lnTo>
                  <a:pt x="1682451" y="0"/>
                </a:lnTo>
                <a:lnTo>
                  <a:pt x="1682451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13998748" y="-3953212"/>
            <a:ext cx="7906424" cy="790642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566170" y="1028700"/>
            <a:ext cx="11693130" cy="8229600"/>
            <a:chOff x="0" y="0"/>
            <a:chExt cx="521724" cy="36718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1724" cy="367188"/>
            </a:xfrm>
            <a:custGeom>
              <a:avLst/>
              <a:gdLst/>
              <a:ahLst/>
              <a:cxnLst/>
              <a:rect l="l" t="t" r="r" b="b"/>
              <a:pathLst>
                <a:path w="521724" h="367188">
                  <a:moveTo>
                    <a:pt x="66209" y="0"/>
                  </a:moveTo>
                  <a:lnTo>
                    <a:pt x="455515" y="0"/>
                  </a:lnTo>
                  <a:cubicBezTo>
                    <a:pt x="492081" y="0"/>
                    <a:pt x="521724" y="29643"/>
                    <a:pt x="521724" y="66209"/>
                  </a:cubicBezTo>
                  <a:lnTo>
                    <a:pt x="521724" y="300979"/>
                  </a:lnTo>
                  <a:cubicBezTo>
                    <a:pt x="521724" y="318539"/>
                    <a:pt x="514749" y="335380"/>
                    <a:pt x="502332" y="347796"/>
                  </a:cubicBezTo>
                  <a:cubicBezTo>
                    <a:pt x="489915" y="360213"/>
                    <a:pt x="473075" y="367188"/>
                    <a:pt x="455515" y="367188"/>
                  </a:cubicBezTo>
                  <a:lnTo>
                    <a:pt x="66209" y="367188"/>
                  </a:lnTo>
                  <a:cubicBezTo>
                    <a:pt x="48649" y="367188"/>
                    <a:pt x="31809" y="360213"/>
                    <a:pt x="19392" y="347796"/>
                  </a:cubicBezTo>
                  <a:cubicBezTo>
                    <a:pt x="6976" y="335380"/>
                    <a:pt x="0" y="318539"/>
                    <a:pt x="0" y="300979"/>
                  </a:cubicBezTo>
                  <a:lnTo>
                    <a:pt x="0" y="66209"/>
                  </a:lnTo>
                  <a:cubicBezTo>
                    <a:pt x="0" y="48649"/>
                    <a:pt x="6976" y="31809"/>
                    <a:pt x="19392" y="19392"/>
                  </a:cubicBezTo>
                  <a:cubicBezTo>
                    <a:pt x="31809" y="6976"/>
                    <a:pt x="48649" y="0"/>
                    <a:pt x="66209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21724" cy="405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192286" y="8271155"/>
            <a:ext cx="18672571" cy="2851811"/>
          </a:xfrm>
          <a:custGeom>
            <a:avLst/>
            <a:gdLst/>
            <a:ahLst/>
            <a:cxnLst/>
            <a:rect l="l" t="t" r="r" b="b"/>
            <a:pathLst>
              <a:path w="18672571" h="285181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6533863" y="5143500"/>
            <a:ext cx="4946500" cy="1335622"/>
            <a:chOff x="0" y="0"/>
            <a:chExt cx="220703" cy="5959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20703" cy="59593"/>
            </a:xfrm>
            <a:custGeom>
              <a:avLst/>
              <a:gdLst/>
              <a:ahLst/>
              <a:cxnLst/>
              <a:rect l="l" t="t" r="r" b="b"/>
              <a:pathLst>
                <a:path w="220703" h="59593">
                  <a:moveTo>
                    <a:pt x="29796" y="0"/>
                  </a:moveTo>
                  <a:lnTo>
                    <a:pt x="190907" y="0"/>
                  </a:lnTo>
                  <a:cubicBezTo>
                    <a:pt x="207363" y="0"/>
                    <a:pt x="220703" y="13340"/>
                    <a:pt x="220703" y="29796"/>
                  </a:cubicBezTo>
                  <a:lnTo>
                    <a:pt x="220703" y="29796"/>
                  </a:lnTo>
                  <a:cubicBezTo>
                    <a:pt x="220703" y="37699"/>
                    <a:pt x="217564" y="45278"/>
                    <a:pt x="211976" y="50866"/>
                  </a:cubicBezTo>
                  <a:cubicBezTo>
                    <a:pt x="206388" y="56454"/>
                    <a:pt x="198809" y="59593"/>
                    <a:pt x="190907" y="59593"/>
                  </a:cubicBezTo>
                  <a:lnTo>
                    <a:pt x="29796" y="59593"/>
                  </a:lnTo>
                  <a:cubicBezTo>
                    <a:pt x="13340" y="59593"/>
                    <a:pt x="0" y="46252"/>
                    <a:pt x="0" y="29796"/>
                  </a:cubicBezTo>
                  <a:lnTo>
                    <a:pt x="0" y="29796"/>
                  </a:lnTo>
                  <a:cubicBezTo>
                    <a:pt x="0" y="13340"/>
                    <a:pt x="13340" y="0"/>
                    <a:pt x="29796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20703" cy="97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533863" y="6773760"/>
            <a:ext cx="4946500" cy="1335622"/>
            <a:chOff x="0" y="0"/>
            <a:chExt cx="220703" cy="5959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0703" cy="59593"/>
            </a:xfrm>
            <a:custGeom>
              <a:avLst/>
              <a:gdLst/>
              <a:ahLst/>
              <a:cxnLst/>
              <a:rect l="l" t="t" r="r" b="b"/>
              <a:pathLst>
                <a:path w="220703" h="59593">
                  <a:moveTo>
                    <a:pt x="29796" y="0"/>
                  </a:moveTo>
                  <a:lnTo>
                    <a:pt x="190907" y="0"/>
                  </a:lnTo>
                  <a:cubicBezTo>
                    <a:pt x="207363" y="0"/>
                    <a:pt x="220703" y="13340"/>
                    <a:pt x="220703" y="29796"/>
                  </a:cubicBezTo>
                  <a:lnTo>
                    <a:pt x="220703" y="29796"/>
                  </a:lnTo>
                  <a:cubicBezTo>
                    <a:pt x="220703" y="37699"/>
                    <a:pt x="217564" y="45278"/>
                    <a:pt x="211976" y="50866"/>
                  </a:cubicBezTo>
                  <a:cubicBezTo>
                    <a:pt x="206388" y="56454"/>
                    <a:pt x="198809" y="59593"/>
                    <a:pt x="190907" y="59593"/>
                  </a:cubicBezTo>
                  <a:lnTo>
                    <a:pt x="29796" y="59593"/>
                  </a:lnTo>
                  <a:cubicBezTo>
                    <a:pt x="13340" y="59593"/>
                    <a:pt x="0" y="46252"/>
                    <a:pt x="0" y="29796"/>
                  </a:cubicBezTo>
                  <a:lnTo>
                    <a:pt x="0" y="29796"/>
                  </a:lnTo>
                  <a:cubicBezTo>
                    <a:pt x="0" y="13340"/>
                    <a:pt x="13340" y="0"/>
                    <a:pt x="29796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20703" cy="97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698150" y="5143500"/>
            <a:ext cx="4946500" cy="1335622"/>
            <a:chOff x="0" y="0"/>
            <a:chExt cx="220703" cy="59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20703" cy="59593"/>
            </a:xfrm>
            <a:custGeom>
              <a:avLst/>
              <a:gdLst/>
              <a:ahLst/>
              <a:cxnLst/>
              <a:rect l="l" t="t" r="r" b="b"/>
              <a:pathLst>
                <a:path w="220703" h="59593">
                  <a:moveTo>
                    <a:pt x="29796" y="0"/>
                  </a:moveTo>
                  <a:lnTo>
                    <a:pt x="190907" y="0"/>
                  </a:lnTo>
                  <a:cubicBezTo>
                    <a:pt x="207363" y="0"/>
                    <a:pt x="220703" y="13340"/>
                    <a:pt x="220703" y="29796"/>
                  </a:cubicBezTo>
                  <a:lnTo>
                    <a:pt x="220703" y="29796"/>
                  </a:lnTo>
                  <a:cubicBezTo>
                    <a:pt x="220703" y="37699"/>
                    <a:pt x="217564" y="45278"/>
                    <a:pt x="211976" y="50866"/>
                  </a:cubicBezTo>
                  <a:cubicBezTo>
                    <a:pt x="206388" y="56454"/>
                    <a:pt x="198809" y="59593"/>
                    <a:pt x="190907" y="59593"/>
                  </a:cubicBezTo>
                  <a:lnTo>
                    <a:pt x="29796" y="59593"/>
                  </a:lnTo>
                  <a:cubicBezTo>
                    <a:pt x="13340" y="59593"/>
                    <a:pt x="0" y="46252"/>
                    <a:pt x="0" y="29796"/>
                  </a:cubicBezTo>
                  <a:lnTo>
                    <a:pt x="0" y="29796"/>
                  </a:lnTo>
                  <a:cubicBezTo>
                    <a:pt x="0" y="13340"/>
                    <a:pt x="13340" y="0"/>
                    <a:pt x="29796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20703" cy="97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698150" y="6773760"/>
            <a:ext cx="4946500" cy="1335622"/>
            <a:chOff x="0" y="0"/>
            <a:chExt cx="220703" cy="5959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20703" cy="59593"/>
            </a:xfrm>
            <a:custGeom>
              <a:avLst/>
              <a:gdLst/>
              <a:ahLst/>
              <a:cxnLst/>
              <a:rect l="l" t="t" r="r" b="b"/>
              <a:pathLst>
                <a:path w="220703" h="59593">
                  <a:moveTo>
                    <a:pt x="29796" y="0"/>
                  </a:moveTo>
                  <a:lnTo>
                    <a:pt x="190907" y="0"/>
                  </a:lnTo>
                  <a:cubicBezTo>
                    <a:pt x="207363" y="0"/>
                    <a:pt x="220703" y="13340"/>
                    <a:pt x="220703" y="29796"/>
                  </a:cubicBezTo>
                  <a:lnTo>
                    <a:pt x="220703" y="29796"/>
                  </a:lnTo>
                  <a:cubicBezTo>
                    <a:pt x="220703" y="37699"/>
                    <a:pt x="217564" y="45278"/>
                    <a:pt x="211976" y="50866"/>
                  </a:cubicBezTo>
                  <a:cubicBezTo>
                    <a:pt x="206388" y="56454"/>
                    <a:pt x="198809" y="59593"/>
                    <a:pt x="190907" y="59593"/>
                  </a:cubicBezTo>
                  <a:lnTo>
                    <a:pt x="29796" y="59593"/>
                  </a:lnTo>
                  <a:cubicBezTo>
                    <a:pt x="13340" y="59593"/>
                    <a:pt x="0" y="46252"/>
                    <a:pt x="0" y="29796"/>
                  </a:cubicBezTo>
                  <a:lnTo>
                    <a:pt x="0" y="29796"/>
                  </a:lnTo>
                  <a:cubicBezTo>
                    <a:pt x="0" y="13340"/>
                    <a:pt x="13340" y="0"/>
                    <a:pt x="29796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220703" cy="97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690769" y="2725217"/>
            <a:ext cx="5624019" cy="4969588"/>
          </a:xfrm>
          <a:custGeom>
            <a:avLst/>
            <a:gdLst/>
            <a:ahLst/>
            <a:cxnLst/>
            <a:rect l="l" t="t" r="r" b="b"/>
            <a:pathLst>
              <a:path w="5624019" h="4969588">
                <a:moveTo>
                  <a:pt x="0" y="0"/>
                </a:moveTo>
                <a:lnTo>
                  <a:pt x="5624019" y="0"/>
                </a:lnTo>
                <a:lnTo>
                  <a:pt x="5624019" y="4969588"/>
                </a:lnTo>
                <a:lnTo>
                  <a:pt x="0" y="49695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6" name="TextBox 26"/>
          <p:cNvSpPr txBox="1"/>
          <p:nvPr/>
        </p:nvSpPr>
        <p:spPr>
          <a:xfrm>
            <a:off x="7202768" y="1652617"/>
            <a:ext cx="8615208" cy="115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9"/>
              </a:lnSpc>
            </a:pPr>
            <a:r>
              <a:rPr lang="en-US" sz="8699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TECH STACK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044770" y="5311248"/>
            <a:ext cx="4323077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200" b="1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VOICE RECOGNITION - </a:t>
            </a:r>
            <a:r>
              <a:rPr lang="en-US" sz="2200" b="1" i="1">
                <a:solidFill>
                  <a:srgbClr val="ECF284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GOOGLE CLOUD SPEECH-TO-TEXT API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6563872" y="3350678"/>
            <a:ext cx="4946500" cy="1335622"/>
            <a:chOff x="0" y="0"/>
            <a:chExt cx="220703" cy="5959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20703" cy="59593"/>
            </a:xfrm>
            <a:custGeom>
              <a:avLst/>
              <a:gdLst/>
              <a:ahLst/>
              <a:cxnLst/>
              <a:rect l="l" t="t" r="r" b="b"/>
              <a:pathLst>
                <a:path w="220703" h="59593">
                  <a:moveTo>
                    <a:pt x="29796" y="0"/>
                  </a:moveTo>
                  <a:lnTo>
                    <a:pt x="190907" y="0"/>
                  </a:lnTo>
                  <a:cubicBezTo>
                    <a:pt x="207363" y="0"/>
                    <a:pt x="220703" y="13340"/>
                    <a:pt x="220703" y="29796"/>
                  </a:cubicBezTo>
                  <a:lnTo>
                    <a:pt x="220703" y="29796"/>
                  </a:lnTo>
                  <a:cubicBezTo>
                    <a:pt x="220703" y="37699"/>
                    <a:pt x="217564" y="45278"/>
                    <a:pt x="211976" y="50866"/>
                  </a:cubicBezTo>
                  <a:cubicBezTo>
                    <a:pt x="206388" y="56454"/>
                    <a:pt x="198809" y="59593"/>
                    <a:pt x="190907" y="59593"/>
                  </a:cubicBezTo>
                  <a:lnTo>
                    <a:pt x="29796" y="59593"/>
                  </a:lnTo>
                  <a:cubicBezTo>
                    <a:pt x="13340" y="59593"/>
                    <a:pt x="0" y="46252"/>
                    <a:pt x="0" y="29796"/>
                  </a:cubicBezTo>
                  <a:lnTo>
                    <a:pt x="0" y="29796"/>
                  </a:lnTo>
                  <a:cubicBezTo>
                    <a:pt x="0" y="13340"/>
                    <a:pt x="13340" y="0"/>
                    <a:pt x="29796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220703" cy="97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6893334" y="6945847"/>
            <a:ext cx="4226270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2244" b="1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PAYMENTS - </a:t>
            </a:r>
            <a:r>
              <a:rPr lang="en-US" sz="2244" b="1" i="1">
                <a:solidFill>
                  <a:srgbClr val="ECF284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UPI VIA RAZORPAY AND CASH ON DELIVERY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11698150" y="3350678"/>
            <a:ext cx="4726847" cy="1335622"/>
            <a:chOff x="0" y="0"/>
            <a:chExt cx="210903" cy="5959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10903" cy="59593"/>
            </a:xfrm>
            <a:custGeom>
              <a:avLst/>
              <a:gdLst/>
              <a:ahLst/>
              <a:cxnLst/>
              <a:rect l="l" t="t" r="r" b="b"/>
              <a:pathLst>
                <a:path w="210903" h="59593">
                  <a:moveTo>
                    <a:pt x="29796" y="0"/>
                  </a:moveTo>
                  <a:lnTo>
                    <a:pt x="181106" y="0"/>
                  </a:lnTo>
                  <a:cubicBezTo>
                    <a:pt x="197562" y="0"/>
                    <a:pt x="210903" y="13340"/>
                    <a:pt x="210903" y="29796"/>
                  </a:cubicBezTo>
                  <a:lnTo>
                    <a:pt x="210903" y="29796"/>
                  </a:lnTo>
                  <a:cubicBezTo>
                    <a:pt x="210903" y="37699"/>
                    <a:pt x="207763" y="45278"/>
                    <a:pt x="202175" y="50866"/>
                  </a:cubicBezTo>
                  <a:cubicBezTo>
                    <a:pt x="196587" y="56454"/>
                    <a:pt x="189009" y="59593"/>
                    <a:pt x="181106" y="59593"/>
                  </a:cubicBezTo>
                  <a:lnTo>
                    <a:pt x="29796" y="59593"/>
                  </a:lnTo>
                  <a:cubicBezTo>
                    <a:pt x="13340" y="59593"/>
                    <a:pt x="0" y="46252"/>
                    <a:pt x="0" y="29796"/>
                  </a:cubicBezTo>
                  <a:lnTo>
                    <a:pt x="0" y="29796"/>
                  </a:lnTo>
                  <a:cubicBezTo>
                    <a:pt x="0" y="13340"/>
                    <a:pt x="13340" y="0"/>
                    <a:pt x="29796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210903" cy="97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2198727" y="6951033"/>
            <a:ext cx="4226270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2244" b="1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DELIVERY - </a:t>
            </a:r>
            <a:r>
              <a:rPr lang="en-US" sz="2244" b="1" i="1">
                <a:solidFill>
                  <a:srgbClr val="ECF284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INTEGRATED WITH LOCAL COURIERS LIKE DELHIVERY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923987" y="3694639"/>
            <a:ext cx="4226270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2244" b="1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FRONTEND - </a:t>
            </a:r>
            <a:r>
              <a:rPr lang="en-US" sz="2244" b="1" i="1">
                <a:solidFill>
                  <a:srgbClr val="ECF284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REACT NATIVE (CROSS-PLATFORM)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948439" y="3694639"/>
            <a:ext cx="4226270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2244" b="1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BACKTEND - </a:t>
            </a:r>
            <a:r>
              <a:rPr lang="en-US" sz="2244" b="1" i="1">
                <a:solidFill>
                  <a:srgbClr val="ECF284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NODE.JS WITH EXPRESS FOR SCALABILITY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893334" y="5487461"/>
            <a:ext cx="4226270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2244" b="1">
                <a:solidFill>
                  <a:srgbClr val="ECF284"/>
                </a:solidFill>
                <a:latin typeface="Garet Bold"/>
                <a:ea typeface="Garet Bold"/>
                <a:cs typeface="Garet Bold"/>
                <a:sym typeface="Garet Bold"/>
              </a:rPr>
              <a:t>DATABASE - </a:t>
            </a:r>
            <a:r>
              <a:rPr lang="en-US" sz="2244" b="1" i="1">
                <a:solidFill>
                  <a:srgbClr val="ECF284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MONGODB FOR FLEXIBLE STORAGE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69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309512" y="-1346526"/>
            <a:ext cx="8991126" cy="899112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832818" y="3149037"/>
            <a:ext cx="8991126" cy="899112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606386" y="-1346526"/>
            <a:ext cx="8991126" cy="899112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1028700"/>
            <a:ext cx="16230600" cy="6304430"/>
            <a:chOff x="0" y="0"/>
            <a:chExt cx="3138035" cy="1218903"/>
          </a:xfrm>
        </p:grpSpPr>
        <p:sp>
          <p:nvSpPr>
            <p:cNvPr id="12" name="Freeform 12"/>
            <p:cNvSpPr/>
            <p:nvPr/>
          </p:nvSpPr>
          <p:spPr>
            <a:xfrm>
              <a:off x="2356" y="0"/>
              <a:ext cx="3133322" cy="1218903"/>
            </a:xfrm>
            <a:custGeom>
              <a:avLst/>
              <a:gdLst/>
              <a:ahLst/>
              <a:cxnLst/>
              <a:rect l="l" t="t" r="r" b="b"/>
              <a:pathLst>
                <a:path w="3133322" h="1218903">
                  <a:moveTo>
                    <a:pt x="219924" y="1218903"/>
                  </a:moveTo>
                  <a:lnTo>
                    <a:pt x="2913399" y="1218903"/>
                  </a:lnTo>
                  <a:cubicBezTo>
                    <a:pt x="2924409" y="1218903"/>
                    <a:pt x="2933806" y="1210943"/>
                    <a:pt x="2935616" y="1200083"/>
                  </a:cubicBezTo>
                  <a:lnTo>
                    <a:pt x="3132541" y="18820"/>
                  </a:lnTo>
                  <a:cubicBezTo>
                    <a:pt x="3133323" y="14134"/>
                    <a:pt x="3132002" y="9341"/>
                    <a:pt x="3128931" y="5716"/>
                  </a:cubicBezTo>
                  <a:cubicBezTo>
                    <a:pt x="3125861" y="2090"/>
                    <a:pt x="3121350" y="0"/>
                    <a:pt x="3116599" y="0"/>
                  </a:cubicBezTo>
                  <a:lnTo>
                    <a:pt x="16724" y="0"/>
                  </a:lnTo>
                  <a:cubicBezTo>
                    <a:pt x="11973" y="0"/>
                    <a:pt x="7462" y="2090"/>
                    <a:pt x="4391" y="5716"/>
                  </a:cubicBezTo>
                  <a:cubicBezTo>
                    <a:pt x="1320" y="9341"/>
                    <a:pt x="0" y="14134"/>
                    <a:pt x="781" y="18820"/>
                  </a:cubicBezTo>
                  <a:lnTo>
                    <a:pt x="197707" y="1200083"/>
                  </a:lnTo>
                  <a:cubicBezTo>
                    <a:pt x="199517" y="1210943"/>
                    <a:pt x="208914" y="1218903"/>
                    <a:pt x="219924" y="1218903"/>
                  </a:cubicBezTo>
                  <a:close/>
                </a:path>
              </a:pathLst>
            </a:custGeom>
            <a:solidFill>
              <a:srgbClr val="E1EBE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27000" y="-38100"/>
              <a:ext cx="2884035" cy="1257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-192286" y="8271155"/>
            <a:ext cx="18672571" cy="2851811"/>
          </a:xfrm>
          <a:custGeom>
            <a:avLst/>
            <a:gdLst/>
            <a:ahLst/>
            <a:cxnLst/>
            <a:rect l="l" t="t" r="r" b="b"/>
            <a:pathLst>
              <a:path w="18672571" h="285181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5" name="Freeform 15"/>
          <p:cNvSpPr/>
          <p:nvPr/>
        </p:nvSpPr>
        <p:spPr>
          <a:xfrm>
            <a:off x="1028700" y="3781600"/>
            <a:ext cx="6622293" cy="4948659"/>
          </a:xfrm>
          <a:custGeom>
            <a:avLst/>
            <a:gdLst/>
            <a:ahLst/>
            <a:cxnLst/>
            <a:rect l="l" t="t" r="r" b="b"/>
            <a:pathLst>
              <a:path w="6622293" h="4948659">
                <a:moveTo>
                  <a:pt x="0" y="0"/>
                </a:moveTo>
                <a:lnTo>
                  <a:pt x="6622293" y="0"/>
                </a:lnTo>
                <a:lnTo>
                  <a:pt x="6622293" y="4948659"/>
                </a:lnTo>
                <a:lnTo>
                  <a:pt x="0" y="4948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911518" y="1490926"/>
            <a:ext cx="1682450" cy="1658111"/>
          </a:xfrm>
          <a:custGeom>
            <a:avLst/>
            <a:gdLst/>
            <a:ahLst/>
            <a:cxnLst/>
            <a:rect l="l" t="t" r="r" b="b"/>
            <a:pathLst>
              <a:path w="1682450" h="1658111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2607425">
            <a:off x="4771735" y="2267760"/>
            <a:ext cx="882149" cy="2594556"/>
          </a:xfrm>
          <a:custGeom>
            <a:avLst/>
            <a:gdLst/>
            <a:ahLst/>
            <a:cxnLst/>
            <a:rect l="l" t="t" r="r" b="b"/>
            <a:pathLst>
              <a:path w="882149" h="2594556">
                <a:moveTo>
                  <a:pt x="0" y="0"/>
                </a:moveTo>
                <a:lnTo>
                  <a:pt x="882149" y="0"/>
                </a:lnTo>
                <a:lnTo>
                  <a:pt x="882149" y="2594557"/>
                </a:lnTo>
                <a:lnTo>
                  <a:pt x="0" y="25945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TextBox 18"/>
          <p:cNvSpPr txBox="1"/>
          <p:nvPr/>
        </p:nvSpPr>
        <p:spPr>
          <a:xfrm>
            <a:off x="8177190" y="2009775"/>
            <a:ext cx="8583916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364013" y="5231656"/>
            <a:ext cx="7232152" cy="1581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00"/>
              </a:lnSpc>
              <a:spcBef>
                <a:spcPct val="0"/>
              </a:spcBef>
            </a:pPr>
            <a:r>
              <a:rPr lang="en-US" sz="3000" i="1">
                <a:solidFill>
                  <a:srgbClr val="26262F"/>
                </a:solidFill>
                <a:latin typeface="Garet Italics"/>
                <a:ea typeface="Garet Italics"/>
                <a:cs typeface="Garet Italics"/>
                <a:sym typeface="Garet Italics"/>
              </a:rPr>
              <a:t>F</a:t>
            </a:r>
            <a:r>
              <a:rPr lang="en-US" sz="3000" i="1" u="none" strike="noStrike">
                <a:solidFill>
                  <a:srgbClr val="26262F"/>
                </a:solidFill>
                <a:latin typeface="Garet Italics"/>
                <a:ea typeface="Garet Italics"/>
                <a:cs typeface="Garet Italics"/>
                <a:sym typeface="Garet Italics"/>
              </a:rPr>
              <a:t>OR JOINING ME TODAY TO EXPLORE THE EXCITING TRENDS SHAPING THE FUTURE OF E-COMMERCE.</a:t>
            </a:r>
          </a:p>
        </p:txBody>
      </p:sp>
      <p:sp>
        <p:nvSpPr>
          <p:cNvPr id="20" name="Freeform 20"/>
          <p:cNvSpPr/>
          <p:nvPr/>
        </p:nvSpPr>
        <p:spPr>
          <a:xfrm rot="7238611">
            <a:off x="15289832" y="1577304"/>
            <a:ext cx="2935145" cy="960593"/>
          </a:xfrm>
          <a:custGeom>
            <a:avLst/>
            <a:gdLst/>
            <a:ahLst/>
            <a:cxnLst/>
            <a:rect l="l" t="t" r="r" b="b"/>
            <a:pathLst>
              <a:path w="2935145" h="960593">
                <a:moveTo>
                  <a:pt x="0" y="0"/>
                </a:moveTo>
                <a:lnTo>
                  <a:pt x="2935146" y="0"/>
                </a:lnTo>
                <a:lnTo>
                  <a:pt x="2935146" y="960593"/>
                </a:lnTo>
                <a:lnTo>
                  <a:pt x="0" y="9605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1" name="Freeform 21"/>
          <p:cNvSpPr/>
          <p:nvPr/>
        </p:nvSpPr>
        <p:spPr>
          <a:xfrm>
            <a:off x="15596165" y="4043915"/>
            <a:ext cx="766015" cy="766015"/>
          </a:xfrm>
          <a:custGeom>
            <a:avLst/>
            <a:gdLst/>
            <a:ahLst/>
            <a:cxnLst/>
            <a:rect l="l" t="t" r="r" b="b"/>
            <a:pathLst>
              <a:path w="766015" h="766015">
                <a:moveTo>
                  <a:pt x="0" y="0"/>
                </a:moveTo>
                <a:lnTo>
                  <a:pt x="766015" y="0"/>
                </a:lnTo>
                <a:lnTo>
                  <a:pt x="766015" y="766015"/>
                </a:lnTo>
                <a:lnTo>
                  <a:pt x="0" y="7660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3671379" y="7983010"/>
            <a:ext cx="4616628" cy="2344792"/>
            <a:chOff x="0" y="-66675"/>
            <a:chExt cx="205985" cy="104619"/>
          </a:xfrm>
        </p:grpSpPr>
        <p:sp>
          <p:nvSpPr>
            <p:cNvPr id="23" name="Freeform 23"/>
            <p:cNvSpPr/>
            <p:nvPr/>
          </p:nvSpPr>
          <p:spPr>
            <a:xfrm>
              <a:off x="2015" y="12830"/>
              <a:ext cx="203970" cy="25114"/>
            </a:xfrm>
            <a:custGeom>
              <a:avLst/>
              <a:gdLst/>
              <a:ahLst/>
              <a:cxnLst/>
              <a:rect l="l" t="t" r="r" b="b"/>
              <a:pathLst>
                <a:path w="203970" h="33566">
                  <a:moveTo>
                    <a:pt x="16783" y="0"/>
                  </a:moveTo>
                  <a:lnTo>
                    <a:pt x="187187" y="0"/>
                  </a:lnTo>
                  <a:cubicBezTo>
                    <a:pt x="191638" y="0"/>
                    <a:pt x="195907" y="1768"/>
                    <a:pt x="199054" y="4916"/>
                  </a:cubicBezTo>
                  <a:cubicBezTo>
                    <a:pt x="202202" y="8063"/>
                    <a:pt x="203970" y="12332"/>
                    <a:pt x="203970" y="16783"/>
                  </a:cubicBezTo>
                  <a:lnTo>
                    <a:pt x="203970" y="16783"/>
                  </a:lnTo>
                  <a:cubicBezTo>
                    <a:pt x="203970" y="26052"/>
                    <a:pt x="196456" y="33566"/>
                    <a:pt x="187187" y="33566"/>
                  </a:cubicBezTo>
                  <a:lnTo>
                    <a:pt x="16783" y="33566"/>
                  </a:lnTo>
                  <a:cubicBezTo>
                    <a:pt x="12332" y="33566"/>
                    <a:pt x="8063" y="31798"/>
                    <a:pt x="4916" y="28651"/>
                  </a:cubicBezTo>
                  <a:cubicBezTo>
                    <a:pt x="1768" y="25503"/>
                    <a:pt x="0" y="21234"/>
                    <a:pt x="0" y="16783"/>
                  </a:cubicBezTo>
                  <a:lnTo>
                    <a:pt x="0" y="16783"/>
                  </a:lnTo>
                  <a:cubicBezTo>
                    <a:pt x="0" y="12332"/>
                    <a:pt x="1768" y="8063"/>
                    <a:pt x="4916" y="4916"/>
                  </a:cubicBezTo>
                  <a:cubicBezTo>
                    <a:pt x="8063" y="1768"/>
                    <a:pt x="12332" y="0"/>
                    <a:pt x="16783" y="0"/>
                  </a:cubicBezTo>
                  <a:close/>
                </a:path>
              </a:pathLst>
            </a:custGeom>
            <a:solidFill>
              <a:srgbClr val="10AEB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pPr algn="ctr"/>
              <a:r>
                <a:rPr lang="en-US" sz="2500" b="1" dirty="0">
                  <a:solidFill>
                    <a:srgbClr val="FF7F5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By Team Infinity</a:t>
              </a:r>
            </a:p>
            <a:p>
              <a:endParaRPr lang="en-US" dirty="0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203970" cy="100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759"/>
                </a:lnSpc>
                <a:spcBef>
                  <a:spcPct val="0"/>
                </a:spcBef>
              </a:pPr>
              <a:endParaRPr lang="en-US" sz="3399" b="1" dirty="0">
                <a:solidFill>
                  <a:srgbClr val="FF7F50"/>
                </a:solidFill>
                <a:latin typeface="Canva Sans Bold"/>
                <a:ea typeface="Canva Sans Bold"/>
                <a:cs typeface="Canva Sans Bold"/>
                <a:sym typeface="Canva Sans Bol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345</Words>
  <Application>Microsoft Office PowerPoint</Application>
  <PresentationFormat>Custom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Garet Italics</vt:lpstr>
      <vt:lpstr>Arial</vt:lpstr>
      <vt:lpstr>Garet</vt:lpstr>
      <vt:lpstr>Archivo Black</vt:lpstr>
      <vt:lpstr>Calibri</vt:lpstr>
      <vt:lpstr>Garet Bold</vt:lpstr>
      <vt:lpstr>Canva Sans Bold</vt:lpstr>
      <vt:lpstr>Garet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Teal Orange Yellow And White Illustrative E-Commerce Trends Presentation</dc:title>
  <dc:creator>𝚁𝙾𝙼𝙰𝙽 𝚁𝙰𝙹𝙰𝙽</dc:creator>
  <cp:lastModifiedBy>𝚁𝙾𝙼𝙰𝙽 𝚁𝙰𝙹𝙰𝙽</cp:lastModifiedBy>
  <cp:revision>5</cp:revision>
  <dcterms:created xsi:type="dcterms:W3CDTF">2006-08-16T00:00:00Z</dcterms:created>
  <dcterms:modified xsi:type="dcterms:W3CDTF">2025-05-23T04:46:52Z</dcterms:modified>
  <dc:identifier>DAGn6pHNwD4</dc:identifier>
</cp:coreProperties>
</file>