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57"/>
  </p:notesMasterIdLst>
  <p:handoutMasterIdLst>
    <p:handoutMasterId r:id="rId58"/>
  </p:handoutMasterIdLst>
  <p:sldIdLst>
    <p:sldId id="265" r:id="rId2"/>
    <p:sldId id="296" r:id="rId3"/>
    <p:sldId id="297" r:id="rId4"/>
    <p:sldId id="306" r:id="rId5"/>
    <p:sldId id="326" r:id="rId6"/>
    <p:sldId id="307" r:id="rId7"/>
    <p:sldId id="308" r:id="rId8"/>
    <p:sldId id="309" r:id="rId9"/>
    <p:sldId id="310" r:id="rId10"/>
    <p:sldId id="312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298" r:id="rId20"/>
    <p:sldId id="320" r:id="rId21"/>
    <p:sldId id="322" r:id="rId22"/>
    <p:sldId id="321" r:id="rId23"/>
    <p:sldId id="323" r:id="rId24"/>
    <p:sldId id="289" r:id="rId25"/>
    <p:sldId id="290" r:id="rId26"/>
    <p:sldId id="324" r:id="rId27"/>
    <p:sldId id="327" r:id="rId28"/>
    <p:sldId id="299" r:id="rId29"/>
    <p:sldId id="333" r:id="rId30"/>
    <p:sldId id="335" r:id="rId31"/>
    <p:sldId id="341" r:id="rId32"/>
    <p:sldId id="350" r:id="rId33"/>
    <p:sldId id="351" r:id="rId34"/>
    <p:sldId id="352" r:id="rId35"/>
    <p:sldId id="353" r:id="rId36"/>
    <p:sldId id="354" r:id="rId37"/>
    <p:sldId id="338" r:id="rId38"/>
    <p:sldId id="339" r:id="rId39"/>
    <p:sldId id="342" r:id="rId40"/>
    <p:sldId id="337" r:id="rId41"/>
    <p:sldId id="343" r:id="rId42"/>
    <p:sldId id="344" r:id="rId43"/>
    <p:sldId id="345" r:id="rId44"/>
    <p:sldId id="340" r:id="rId45"/>
    <p:sldId id="346" r:id="rId46"/>
    <p:sldId id="349" r:id="rId47"/>
    <p:sldId id="347" r:id="rId48"/>
    <p:sldId id="332" r:id="rId49"/>
    <p:sldId id="302" r:id="rId50"/>
    <p:sldId id="303" r:id="rId51"/>
    <p:sldId id="348" r:id="rId52"/>
    <p:sldId id="304" r:id="rId53"/>
    <p:sldId id="305" r:id="rId54"/>
    <p:sldId id="294" r:id="rId55"/>
    <p:sldId id="281" r:id="rId5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8AE"/>
    <a:srgbClr val="4CC6F3"/>
    <a:srgbClr val="0C96D4"/>
    <a:srgbClr val="3BB4DD"/>
    <a:srgbClr val="3FB1DD"/>
    <a:srgbClr val="45BBE6"/>
    <a:srgbClr val="0D96D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4607" autoAdjust="0"/>
  </p:normalViewPr>
  <p:slideViewPr>
    <p:cSldViewPr snapToGrid="0" snapToObjects="1">
      <p:cViewPr>
        <p:scale>
          <a:sx n="100" d="100"/>
          <a:sy n="100" d="100"/>
        </p:scale>
        <p:origin x="-240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81962-943D-6849-8234-BB11B2E59CF7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3C89-7A87-AF48-9D7C-F2CA5E465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81936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B75DE-31C3-C947-BC03-8CC045F334B2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82EAF-0466-A54E-884C-DD0B8064B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478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2EAF-0466-A54E-884C-DD0B8064B8D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mplate-design-2013-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5355" y="1884218"/>
            <a:ext cx="5767295" cy="1733920"/>
          </a:xfrm>
          <a:noFill/>
        </p:spPr>
        <p:txBody>
          <a:bodyPr lIns="254000" anchor="ctr">
            <a:normAutofit/>
          </a:bodyPr>
          <a:lstStyle>
            <a:lvl1pPr>
              <a:lnSpc>
                <a:spcPct val="80000"/>
              </a:lnSpc>
              <a:defRPr sz="4000" b="0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 for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5355" y="3618138"/>
            <a:ext cx="5767294" cy="418360"/>
          </a:xfrm>
          <a:noFill/>
        </p:spPr>
        <p:txBody>
          <a:bodyPr lIns="283210">
            <a:normAutofit/>
          </a:bodyPr>
          <a:lstStyle>
            <a:lvl1pPr marL="0" indent="0" algn="l">
              <a:buNone/>
              <a:defRPr sz="1600" b="0" cap="none" spc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3521" y="6386454"/>
            <a:ext cx="1294448" cy="311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B6A926-B9FD-434C-A220-6F82B8CBEF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65000"/>
                  </a:schemeClr>
                </a:solidFill>
              </a:ln>
            </a:endParaRPr>
          </a:p>
        </p:txBody>
      </p:sp>
      <p:pic>
        <p:nvPicPr>
          <p:cNvPr id="9" name="Picture 8" descr="vi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6338" y="709470"/>
            <a:ext cx="3619500" cy="6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273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/ Trans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960581"/>
            <a:ext cx="8245475" cy="5301673"/>
          </a:xfrm>
          <a:noFill/>
        </p:spPr>
        <p:txBody>
          <a:bodyPr lIns="254000" anchor="t" anchorCtr="0">
            <a:normAutofit/>
          </a:bodyPr>
          <a:lstStyle>
            <a:lvl1pPr algn="l">
              <a:lnSpc>
                <a:spcPct val="80000"/>
              </a:lnSpc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65000"/>
                  </a:schemeClr>
                </a:solidFill>
              </a:ln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83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566738" indent="-165100">
              <a:defRPr sz="1400"/>
            </a:lvl3pPr>
            <a:lvl4pPr marL="796925" indent="-179388">
              <a:buFont typeface="Lucida Grande"/>
              <a:buChar char="-"/>
              <a:defRPr/>
            </a:lvl4pPr>
            <a:lvl5pPr marL="1028700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47727" y="6521420"/>
            <a:ext cx="1315721" cy="2412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B6A926-B9FD-434C-A220-6F82B8CBEF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252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b="1">
                <a:solidFill>
                  <a:srgbClr val="000000"/>
                </a:solidFill>
              </a:defRPr>
            </a:lvl1pPr>
            <a:lvl2pPr marL="623888" indent="-236538">
              <a:buClr>
                <a:srgbClr val="0C96D4"/>
              </a:buClr>
              <a:buFont typeface="Arial"/>
              <a:buChar char="•"/>
              <a:defRPr b="0">
                <a:solidFill>
                  <a:schemeClr val="tx1"/>
                </a:solidFill>
              </a:defRPr>
            </a:lvl2pPr>
            <a:lvl3pPr marL="917575" indent="-228600">
              <a:buClr>
                <a:srgbClr val="0C96D4"/>
              </a:buClr>
              <a:buFont typeface="Wingdings" charset="2"/>
              <a:buChar char="§"/>
              <a:defRPr sz="1400"/>
            </a:lvl3pPr>
            <a:lvl4pPr marL="1203325" indent="-228600">
              <a:buFont typeface="Arial"/>
              <a:buChar char="•"/>
              <a:defRPr/>
            </a:lvl4pPr>
            <a:lvl5pPr marL="1490663" indent="-228600">
              <a:buFont typeface="Lucida Grande"/>
              <a:buChar char="-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47727" y="6521420"/>
            <a:ext cx="1315721" cy="2412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B6A926-B9FD-434C-A220-6F82B8CBEF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0636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1852" y="6510428"/>
            <a:ext cx="1315721" cy="255051"/>
          </a:xfrm>
        </p:spPr>
        <p:txBody>
          <a:bodyPr/>
          <a:lstStyle/>
          <a:p>
            <a:pPr>
              <a:defRPr/>
            </a:pPr>
            <a:fld id="{3DB6A926-B9FD-434C-A220-6F82B8CBE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81436"/>
            <a:ext cx="4087906" cy="5049809"/>
          </a:xfrm>
        </p:spPr>
        <p:txBody>
          <a:bodyPr/>
          <a:lstStyle>
            <a:lvl3pPr marL="566738" indent="-165100">
              <a:defRPr/>
            </a:lvl3pPr>
            <a:lvl4pPr marL="796925" indent="-166688">
              <a:buFont typeface="Arial"/>
              <a:buChar char="•"/>
              <a:defRPr/>
            </a:lvl4pPr>
            <a:lvl5pPr marL="976313" indent="-165100">
              <a:buFont typeface="Lucida Grande"/>
              <a:buChar char="-"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22800" y="1081436"/>
            <a:ext cx="4079876" cy="5049809"/>
          </a:xfrm>
        </p:spPr>
        <p:txBody>
          <a:bodyPr/>
          <a:lstStyle>
            <a:lvl3pPr marL="566738" indent="-165100">
              <a:defRPr/>
            </a:lvl3pPr>
            <a:lvl4pPr marL="796925" indent="-171450">
              <a:buFont typeface="Arial"/>
              <a:buChar char="•"/>
              <a:defRPr/>
            </a:lvl4pPr>
            <a:lvl5pPr marL="1028700" indent="-161925">
              <a:buFont typeface="Lucida Grande"/>
              <a:buChar char="-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683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33192" y="6510428"/>
            <a:ext cx="1315721" cy="255051"/>
          </a:xfrm>
        </p:spPr>
        <p:txBody>
          <a:bodyPr/>
          <a:lstStyle/>
          <a:p>
            <a:pPr>
              <a:defRPr/>
            </a:pPr>
            <a:fld id="{3DB6A926-B9FD-434C-A220-6F82B8CBEF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81436"/>
            <a:ext cx="2703687" cy="5049809"/>
          </a:xfrm>
        </p:spPr>
        <p:txBody>
          <a:bodyPr/>
          <a:lstStyle>
            <a:lvl2pPr marL="287338" indent="-182563">
              <a:defRPr/>
            </a:lvl2pPr>
            <a:lvl3pPr marL="514350" indent="-177800">
              <a:defRPr/>
            </a:lvl3pPr>
            <a:lvl4pPr marL="796925" indent="-161925">
              <a:buFont typeface="Arial"/>
              <a:buChar char="•"/>
              <a:defRPr/>
            </a:lvl4pPr>
            <a:lvl5pPr marL="1081088" indent="-160338">
              <a:buFont typeface="Lucida Grande"/>
              <a:buChar char="-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233684" y="1081436"/>
            <a:ext cx="2698376" cy="5049809"/>
          </a:xfrm>
        </p:spPr>
        <p:txBody>
          <a:bodyPr/>
          <a:lstStyle>
            <a:lvl2pPr marL="287338" indent="-182563">
              <a:defRPr/>
            </a:lvl2pPr>
            <a:lvl3pPr marL="514350" indent="-177800">
              <a:defRPr/>
            </a:lvl3pPr>
            <a:lvl4pPr marL="744538" indent="-166688">
              <a:buFont typeface="Arial"/>
              <a:buChar char="•"/>
              <a:defRPr/>
            </a:lvl4pPr>
            <a:lvl5pPr marL="976313" indent="-168275">
              <a:buFont typeface="Lucida Grande"/>
              <a:buChar char="-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6004858" y="1081436"/>
            <a:ext cx="2698376" cy="5049809"/>
          </a:xfrm>
        </p:spPr>
        <p:txBody>
          <a:bodyPr/>
          <a:lstStyle>
            <a:lvl2pPr marL="342900" indent="-182563">
              <a:defRPr/>
            </a:lvl2pPr>
            <a:lvl3pPr marL="566738" indent="-173038">
              <a:defRPr/>
            </a:lvl3pPr>
            <a:lvl4pPr marL="860425" indent="-168275" defTabSz="974725">
              <a:buFont typeface="Arial"/>
              <a:buChar char="•"/>
              <a:defRPr/>
            </a:lvl4pPr>
            <a:lvl5pPr marL="1081088" indent="-160338">
              <a:buFont typeface="Lucida Grande"/>
              <a:buChar char="-"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981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6A926-B9FD-434C-A220-6F82B8CBEF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81437"/>
            <a:ext cx="4087906" cy="2452152"/>
          </a:xfrm>
        </p:spPr>
        <p:txBody>
          <a:bodyPr/>
          <a:lstStyle>
            <a:lvl2pPr marL="342900" indent="-182563">
              <a:defRPr/>
            </a:lvl2pPr>
            <a:lvl3pPr marL="622300" indent="-228600">
              <a:defRPr/>
            </a:lvl3pPr>
            <a:lvl4pPr marL="920750" indent="-228600">
              <a:buFont typeface="Arial"/>
              <a:buChar char="•"/>
              <a:defRPr/>
            </a:lvl4pPr>
            <a:lvl5pPr marL="1149350" indent="-228600">
              <a:buFont typeface="Lucida Grande"/>
              <a:buChar char="-"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22800" y="1081437"/>
            <a:ext cx="4079876" cy="2452152"/>
          </a:xfrm>
        </p:spPr>
        <p:txBody>
          <a:bodyPr/>
          <a:lstStyle>
            <a:lvl2pPr marL="342900" indent="-182563">
              <a:defRPr/>
            </a:lvl2pPr>
            <a:lvl3pPr marL="622300" indent="-228600">
              <a:defRPr/>
            </a:lvl3pPr>
            <a:lvl4pPr marL="920750" indent="-228600">
              <a:buFont typeface="Arial"/>
              <a:buChar char="•"/>
              <a:defRPr/>
            </a:lvl4pPr>
            <a:lvl5pPr marL="1206500" indent="-228600">
              <a:buFont typeface="Lucida Grande"/>
              <a:buChar char="-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457200" y="3626226"/>
            <a:ext cx="4087906" cy="2452152"/>
          </a:xfrm>
        </p:spPr>
        <p:txBody>
          <a:bodyPr/>
          <a:lstStyle>
            <a:lvl2pPr marL="342900" indent="-182563">
              <a:defRPr/>
            </a:lvl2pPr>
            <a:lvl3pPr marL="622300" indent="-228600">
              <a:defRPr/>
            </a:lvl3pPr>
            <a:lvl4pPr marL="920750" indent="-228600">
              <a:buFont typeface="Arial"/>
              <a:buChar char="•"/>
              <a:defRPr/>
            </a:lvl4pPr>
            <a:lvl5pPr marL="1149350" indent="-228600">
              <a:buFont typeface="Lucida Grande"/>
              <a:buChar char="-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4622800" y="3626226"/>
            <a:ext cx="4079876" cy="2452152"/>
          </a:xfrm>
        </p:spPr>
        <p:txBody>
          <a:bodyPr/>
          <a:lstStyle>
            <a:lvl2pPr marL="342900" indent="-182563">
              <a:defRPr/>
            </a:lvl2pPr>
            <a:lvl3pPr marL="622300" indent="-228600">
              <a:defRPr/>
            </a:lvl3pPr>
            <a:lvl4pPr marL="920750" indent="-228600">
              <a:buFont typeface="Arial"/>
              <a:buChar char="•"/>
              <a:defRPr/>
            </a:lvl4pPr>
            <a:lvl5pPr marL="1206500" indent="-228600">
              <a:buFont typeface="Lucida Grande"/>
              <a:buChar char="-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18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6A926-B9FD-434C-A220-6F82B8CBE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213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6A926-B9FD-434C-A220-6F82B8CBE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78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846003"/>
            <a:ext cx="4286250" cy="161925"/>
          </a:xfrm>
          <a:prstGeom prst="rect">
            <a:avLst/>
          </a:prstGeom>
        </p:spPr>
      </p:pic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790"/>
            <a:ext cx="8245476" cy="8082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81436"/>
            <a:ext cx="8245475" cy="504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4532" y="6510428"/>
            <a:ext cx="1315721" cy="255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B6A926-B9FD-434C-A220-6F82B8CBEF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65000"/>
                  </a:schemeClr>
                </a:solidFill>
              </a:ln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495604" y="6570173"/>
            <a:ext cx="365760" cy="1828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09F462-BC85-4A9A-B587-E11B8EF2FCD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540324" y="6570173"/>
            <a:ext cx="3251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© Copyright 2013. Verisk Information Technologies Pvt. Ltd.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467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6" r:id="rId2"/>
    <p:sldLayoutId id="2147483760" r:id="rId3"/>
    <p:sldLayoutId id="2147483770" r:id="rId4"/>
    <p:sldLayoutId id="2147483763" r:id="rId5"/>
    <p:sldLayoutId id="2147483767" r:id="rId6"/>
    <p:sldLayoutId id="2147483768" r:id="rId7"/>
    <p:sldLayoutId id="2147483761" r:id="rId8"/>
    <p:sldLayoutId id="2147483762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none" spc="-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78AE"/>
        </a:buClr>
        <a:buFontTx/>
        <a:buNone/>
        <a:defRPr sz="1800" b="0" kern="1200">
          <a:solidFill>
            <a:srgbClr val="262626"/>
          </a:solidFill>
          <a:latin typeface="+mn-lt"/>
          <a:ea typeface="+mn-ea"/>
          <a:cs typeface="+mn-cs"/>
        </a:defRPr>
      </a:lvl1pPr>
      <a:lvl2pPr marL="341313" indent="-182563" algn="l" defTabSz="914400" rtl="0" eaLnBrk="1" latinLnBrk="0" hangingPunct="1">
        <a:spcBef>
          <a:spcPct val="20000"/>
        </a:spcBef>
        <a:buClr>
          <a:srgbClr val="0C96D4"/>
        </a:buClr>
        <a:buFont typeface="Arial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marL="566738" indent="-163513" algn="l" defTabSz="914400" rtl="0" eaLnBrk="1" latinLnBrk="0" hangingPunct="1">
        <a:spcBef>
          <a:spcPct val="20000"/>
        </a:spcBef>
        <a:buClr>
          <a:srgbClr val="0C96D4"/>
        </a:buClr>
        <a:buFont typeface="Wingdings" charset="2"/>
        <a:buChar char="§"/>
        <a:defRPr sz="1400" kern="1200">
          <a:solidFill>
            <a:srgbClr val="262626"/>
          </a:solidFill>
          <a:latin typeface="+mn-lt"/>
          <a:ea typeface="+mn-ea"/>
          <a:cs typeface="+mn-cs"/>
        </a:defRPr>
      </a:lvl3pPr>
      <a:lvl4pPr marL="796925" indent="-160338" algn="l" defTabSz="914400" rtl="0" eaLnBrk="1" latinLnBrk="0" hangingPunct="1">
        <a:spcBef>
          <a:spcPct val="20000"/>
        </a:spcBef>
        <a:buClr>
          <a:srgbClr val="0C96D4"/>
        </a:buClr>
        <a:buFont typeface="Arial"/>
        <a:buChar char="•"/>
        <a:defRPr sz="1200" kern="1200">
          <a:solidFill>
            <a:srgbClr val="262626"/>
          </a:solidFill>
          <a:latin typeface="+mn-lt"/>
          <a:ea typeface="+mn-ea"/>
          <a:cs typeface="+mn-cs"/>
        </a:defRPr>
      </a:lvl4pPr>
      <a:lvl5pPr marL="1028700" indent="-180975" algn="l" defTabSz="914400" rtl="0" eaLnBrk="1" latinLnBrk="0" hangingPunct="1">
        <a:spcBef>
          <a:spcPct val="20000"/>
        </a:spcBef>
        <a:buClr>
          <a:srgbClr val="0C96D4"/>
        </a:buClr>
        <a:buFont typeface="Lucida Grande"/>
        <a:buChar char="-"/>
        <a:defRPr sz="1200" kern="1200" baseline="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509" y="3055143"/>
            <a:ext cx="6393211" cy="740971"/>
          </a:xfrm>
          <a:noFill/>
          <a:ln>
            <a:noFill/>
          </a:ln>
        </p:spPr>
        <p:txBody>
          <a:bodyPr lIns="25400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 smtClean="0">
                <a:solidFill>
                  <a:schemeClr val="bg2"/>
                </a:solidFill>
              </a:rPr>
              <a:t>JavaScript OOPs</a:t>
            </a:r>
            <a:endParaRPr lang="en-US" sz="4800" b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0420" y="3962371"/>
            <a:ext cx="5767300" cy="443759"/>
          </a:xfrm>
          <a:noFill/>
        </p:spPr>
        <p:txBody>
          <a:bodyPr lIns="125730"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1468" y="4433454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420B22C-710B-4E78-9DE9-89F011BFC84A}" type="datetime4"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/>
              <a:t>September 18, 2013</a:t>
            </a:fld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1409" y="5116945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78AE"/>
                </a:solidFill>
              </a:rPr>
              <a:t>Suresh Thapa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1162" y="6324600"/>
            <a:ext cx="3251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© Copyright 2013. Verisk Information Technologies Pvt. Ltd.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8534400" y="5126181"/>
            <a:ext cx="45719" cy="461665"/>
          </a:xfrm>
          <a:prstGeom prst="rect">
            <a:avLst/>
          </a:prstGeom>
          <a:solidFill>
            <a:srgbClr val="4C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9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Data Types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2 trivial data types: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null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undefined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Composite data types: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object</a:t>
            </a:r>
          </a:p>
          <a:p>
            <a:pPr lvl="3">
              <a:buFont typeface="Arial" pitchFamily="34" charset="0"/>
              <a:buChar char="•"/>
            </a:pPr>
            <a:r>
              <a:rPr lang="en-US" sz="1600" dirty="0" smtClean="0"/>
              <a:t>Types: array, number, string etc</a:t>
            </a:r>
          </a:p>
          <a:p>
            <a:pPr lvl="1">
              <a:buFont typeface="Arial" pitchFamily="34" charset="0"/>
              <a:buChar char="•"/>
            </a:pP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Variables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 variable is the name for a place in the computer's memory where you store some data. 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Declared with a </a:t>
            </a:r>
            <a:r>
              <a:rPr lang="en-US" sz="2000" b="1" dirty="0" err="1" smtClean="0"/>
              <a:t>var</a:t>
            </a:r>
            <a:r>
              <a:rPr lang="en-US" sz="2000" dirty="0" smtClean="0"/>
              <a:t> keyword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Example: </a:t>
            </a:r>
            <a:br>
              <a:rPr lang="en-US" sz="2000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type=“text/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&lt;!– </a:t>
            </a:r>
          </a:p>
          <a:p>
            <a:pPr lvl="2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lvl="2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name = “Ishwor"; </a:t>
            </a:r>
          </a:p>
          <a:p>
            <a:pPr lvl="2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money; 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money = 600.65;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Variable Scope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Area/block where a variable can be identified/accessed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Global variable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Visible everywhere in JS code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Local variable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Visible within a function in JS code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Example: </a:t>
            </a:r>
            <a:br>
              <a:rPr lang="en-US" sz="20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&lt;script type=“text/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”&gt;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&lt;!--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"global"; // Declare a global variable 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checkscope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) 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"local"; // Declare a local variable 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//--&gt;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Operators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Arithmetic Operators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+, -, *, /, %, ++, --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Comparison Operators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==, !=, &gt;, &lt;, &gt;=, &lt;=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Logical (or Relational) Operators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&amp;&amp;, ||, !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Assignment Operators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=, +=, -=, *=, /=, %=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Bitwise Operators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&amp;, |, ^, ~, &lt;&lt;, &gt;&gt;, &gt;&gt;&gt;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Conditional (or ternary) Operators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? :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Strings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It’s an object that is used to manipulate a stored piece of text.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Syntax: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val</a:t>
            </a:r>
            <a:r>
              <a:rPr lang="en-US" sz="2000" dirty="0" smtClean="0"/>
              <a:t> = new String(string);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String Properties: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constructor, length, prototype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Examples:</a:t>
            </a:r>
            <a:br>
              <a:rPr lang="en-US" sz="1800" dirty="0" smtClean="0"/>
            </a:br>
            <a:r>
              <a:rPr lang="en-US" sz="1800" dirty="0" smtClean="0"/>
              <a:t>&lt;script&gt;</a:t>
            </a:r>
            <a:br>
              <a:rPr lang="en-US" sz="1800" dirty="0" smtClean="0"/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function book(title, author){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title;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this.author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author;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myBook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new book("Perl", "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Mohtashim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book.prototype.price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null;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myBook.price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100;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myBook.title.constructor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myBook.title.length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&lt;/script&gt;</a:t>
            </a:r>
          </a:p>
          <a:p>
            <a:pPr lvl="2">
              <a:buFont typeface="Arial" pitchFamily="34" charset="0"/>
              <a:buChar char="•"/>
            </a:pP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Strings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String Methods: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charAt</a:t>
            </a:r>
            <a:r>
              <a:rPr lang="en-US" sz="1800" dirty="0" smtClean="0"/>
              <a:t>(): Returns the character at the specified index.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concat</a:t>
            </a:r>
            <a:r>
              <a:rPr lang="en-US" sz="1800" dirty="0" smtClean="0"/>
              <a:t>(): Combines the text of two strings and returns a new string.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indexOf</a:t>
            </a:r>
            <a:r>
              <a:rPr lang="en-US" sz="1800" dirty="0" smtClean="0"/>
              <a:t>(): Returns the index within the calling String object of the first occurrence of the specified value, or -1 if not found.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match(): Used to match a regular expression against a string.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replace(): Used to find a match between a regular expression and a string, and to replace the matched substring with a new substring.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search(): Executes the search for a match between a regular expression and a specified string.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Example: </a:t>
            </a:r>
            <a:br>
              <a:rPr lang="en-US" sz="20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"The rain in SPAIN stays mainly in the plain"; 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str.match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regex2 = /SPAIN/; 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str.search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(regex2));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(regex2,“Greece”)); 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Strings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String Methods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slice(): Extracts a section of a string and returns a new string.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substr</a:t>
            </a:r>
            <a:r>
              <a:rPr lang="en-US" sz="1800" dirty="0" smtClean="0"/>
              <a:t>(): Returns the characters in a string beginning at the specified location through the specified number of characters.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substring(): Returns the characters in a string between two indexes into the string.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toLowerCase</a:t>
            </a:r>
            <a:r>
              <a:rPr lang="en-US" sz="1800" dirty="0" smtClean="0"/>
              <a:t>(): Returns the calling string value converted to lower case.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toUpperCase</a:t>
            </a:r>
            <a:r>
              <a:rPr lang="en-US" sz="1800" dirty="0" smtClean="0"/>
              <a:t>(): Returns the calling string value converted to uppercase.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HTML Wrapper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anchor(), link(“a.html”), bold(), sub(), sup(), </a:t>
            </a:r>
            <a:r>
              <a:rPr lang="en-US" sz="1800" dirty="0" err="1" smtClean="0"/>
              <a:t>fontsize</a:t>
            </a:r>
            <a:r>
              <a:rPr lang="en-US" sz="1800" dirty="0" smtClean="0"/>
              <a:t>(), </a:t>
            </a:r>
            <a:r>
              <a:rPr lang="en-US" sz="1800" dirty="0" err="1" smtClean="0"/>
              <a:t>fontcolor</a:t>
            </a:r>
            <a:r>
              <a:rPr lang="en-US" sz="1800" dirty="0" smtClean="0"/>
              <a:t>() etc</a:t>
            </a:r>
          </a:p>
          <a:p>
            <a:pPr lvl="2">
              <a:buFont typeface="Arial" pitchFamily="34" charset="0"/>
              <a:buChar char="•"/>
            </a:pP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Array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An object let's you store multiple values in a single variable.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Examples: 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var</a:t>
            </a:r>
            <a:r>
              <a:rPr lang="en-US" sz="1800" dirty="0" smtClean="0"/>
              <a:t> fruits = new Array( "apple", "orange", "mango" );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var</a:t>
            </a:r>
            <a:r>
              <a:rPr lang="en-US" sz="1800" dirty="0" smtClean="0"/>
              <a:t> fruits = [ "apple", "orange", "mango" ];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var</a:t>
            </a:r>
            <a:r>
              <a:rPr lang="en-US" sz="1800" dirty="0" smtClean="0"/>
              <a:t> fruits = new Array();</a:t>
            </a:r>
            <a:br>
              <a:rPr lang="en-US" sz="1800" dirty="0" smtClean="0"/>
            </a:br>
            <a:r>
              <a:rPr lang="en-US" sz="1800" dirty="0" err="1" smtClean="0"/>
              <a:t>mycars</a:t>
            </a:r>
            <a:r>
              <a:rPr lang="en-US" sz="1800" dirty="0" smtClean="0"/>
              <a:t>[0] = “apple";</a:t>
            </a:r>
            <a:br>
              <a:rPr lang="en-US" sz="1800" dirty="0" smtClean="0"/>
            </a:br>
            <a:r>
              <a:rPr lang="en-US" sz="1800" dirty="0" err="1" smtClean="0"/>
              <a:t>mycars</a:t>
            </a:r>
            <a:r>
              <a:rPr lang="en-US" sz="1800" dirty="0" smtClean="0"/>
              <a:t>[1] = “orange";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var</a:t>
            </a:r>
            <a:r>
              <a:rPr lang="en-US" sz="1800" dirty="0" smtClean="0"/>
              <a:t> fruits = [];</a:t>
            </a:r>
            <a:br>
              <a:rPr lang="en-US" sz="1800" dirty="0" smtClean="0"/>
            </a:br>
            <a:r>
              <a:rPr lang="en-US" sz="1800" dirty="0" err="1" smtClean="0"/>
              <a:t>fruits.push</a:t>
            </a:r>
            <a:r>
              <a:rPr lang="en-US" sz="1800" dirty="0" smtClean="0"/>
              <a:t>("banana", "apple", "peach");</a:t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Methods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concat</a:t>
            </a:r>
            <a:r>
              <a:rPr lang="en-US" sz="1800" dirty="0" smtClean="0"/>
              <a:t>(): Returns a new array of array joined with other array(s) and/or value(s).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indexOf</a:t>
            </a:r>
            <a:r>
              <a:rPr lang="en-US" sz="1800" dirty="0" smtClean="0"/>
              <a:t>(): Returns the first index of an element within the array equal to the specified value, or -1 if none is found.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lastIndexOf</a:t>
            </a:r>
            <a:r>
              <a:rPr lang="en-US" sz="1800" dirty="0" smtClean="0"/>
              <a:t>(): Returns the last index of an element within the array equal to the specified value, or -1 if none is found.</a:t>
            </a:r>
            <a:br>
              <a:rPr lang="en-US" sz="1800" dirty="0" smtClean="0"/>
            </a:b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Array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Methods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join(): Joins all elements of an array into a string.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pop(): Removes the last element from an array and returns that element. 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push(): Adds one or more elements to the end of an array and returns the new length of the array. 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reverse(): Reverses the order of the elements of an array. 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slice(): Extracts a section of an array and returns a new array. 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sort(): Sorts the elements of an array. </a:t>
            </a:r>
            <a:br>
              <a:rPr lang="en-US" sz="1800" dirty="0" smtClean="0"/>
            </a:b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Conditional Statements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 smtClean="0"/>
              <a:t>if statement</a:t>
            </a:r>
          </a:p>
          <a:p>
            <a:pPr lvl="2">
              <a:buFont typeface="Arial" pitchFamily="34" charset="0"/>
              <a:buChar char="•"/>
            </a:pPr>
            <a:r>
              <a:rPr lang="en-US" sz="1700" dirty="0" smtClean="0"/>
              <a:t>Syntax:</a:t>
            </a:r>
            <a:br>
              <a:rPr lang="en-US" sz="1700" dirty="0" smtClean="0"/>
            </a:br>
            <a:r>
              <a:rPr lang="en-US" sz="1700" dirty="0" smtClean="0"/>
              <a:t>if (expression){ </a:t>
            </a:r>
            <a:br>
              <a:rPr lang="en-US" sz="1700" dirty="0" smtClean="0"/>
            </a:br>
            <a:r>
              <a:rPr lang="en-US" sz="1700" dirty="0" smtClean="0"/>
              <a:t>	Statement(s) to be executed if expression is true </a:t>
            </a:r>
            <a:br>
              <a:rPr lang="en-US" sz="1700" dirty="0" smtClean="0"/>
            </a:br>
            <a:r>
              <a:rPr lang="en-US" sz="1700" dirty="0" smtClean="0"/>
              <a:t>} </a:t>
            </a:r>
            <a:br>
              <a:rPr lang="en-US" sz="1700" dirty="0" smtClean="0"/>
            </a:b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900" dirty="0" smtClean="0"/>
              <a:t>if...else statement</a:t>
            </a:r>
          </a:p>
          <a:p>
            <a:pPr lvl="2">
              <a:buFont typeface="Arial" pitchFamily="34" charset="0"/>
              <a:buChar char="•"/>
            </a:pPr>
            <a:r>
              <a:rPr lang="en-US" sz="1700" dirty="0" smtClean="0"/>
              <a:t>Syntax:</a:t>
            </a:r>
            <a:br>
              <a:rPr lang="en-US" sz="1700" dirty="0" smtClean="0"/>
            </a:br>
            <a:r>
              <a:rPr lang="en-US" sz="1700" dirty="0" smtClean="0"/>
              <a:t>if (expression){ </a:t>
            </a:r>
            <a:br>
              <a:rPr lang="en-US" sz="1700" dirty="0" smtClean="0"/>
            </a:br>
            <a:r>
              <a:rPr lang="en-US" sz="1700" dirty="0" smtClean="0"/>
              <a:t>	Statement(s) to be executed if expression is true </a:t>
            </a:r>
            <a:br>
              <a:rPr lang="en-US" sz="1700" dirty="0" smtClean="0"/>
            </a:br>
            <a:r>
              <a:rPr lang="en-US" sz="1700" dirty="0" smtClean="0"/>
              <a:t>}else{ </a:t>
            </a:r>
            <a:br>
              <a:rPr lang="en-US" sz="1700" dirty="0" smtClean="0"/>
            </a:br>
            <a:r>
              <a:rPr lang="en-US" sz="1700" dirty="0" smtClean="0"/>
              <a:t>	Statement(s) to be executed if expression is false </a:t>
            </a:r>
            <a:br>
              <a:rPr lang="en-US" sz="1700" dirty="0" smtClean="0"/>
            </a:br>
            <a:r>
              <a:rPr lang="en-US" sz="1700" dirty="0" smtClean="0"/>
              <a:t>}</a:t>
            </a:r>
            <a:br>
              <a:rPr lang="en-US" sz="1700" dirty="0" smtClean="0"/>
            </a:br>
            <a:endParaRPr lang="en-US" sz="1700" dirty="0" smtClean="0"/>
          </a:p>
          <a:p>
            <a:pPr lvl="1">
              <a:buFont typeface="Arial" pitchFamily="34" charset="0"/>
              <a:buChar char="•"/>
            </a:pPr>
            <a:r>
              <a:rPr lang="en-US" sz="1900" dirty="0" smtClean="0"/>
              <a:t>if...else if... statement </a:t>
            </a:r>
          </a:p>
          <a:p>
            <a:pPr lvl="2">
              <a:buFont typeface="Arial" pitchFamily="34" charset="0"/>
              <a:buChar char="•"/>
            </a:pPr>
            <a:r>
              <a:rPr lang="en-US" sz="1700" dirty="0" smtClean="0"/>
              <a:t>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20;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if(age &gt; 20){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("Qualifies for truck driving");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}else if(age &gt; 18){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("Qualifies for car driving");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}else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("Does not qualifies for car driving");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and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44242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119"/>
                <a:gridCol w="1389608"/>
                <a:gridCol w="16994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9/9/2013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8:30 – 10:00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9/11/2013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8:30 – 10:00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9/16/2013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8:30 – 10:00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9/18/2013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8:30 – 10:00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Conditional Statements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switch case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Syntax:</a:t>
            </a:r>
            <a:br>
              <a:rPr lang="en-US" sz="1600" dirty="0" smtClean="0"/>
            </a:br>
            <a:r>
              <a:rPr lang="en-US" sz="1600" dirty="0" smtClean="0"/>
              <a:t>switch (expression) { </a:t>
            </a:r>
            <a:br>
              <a:rPr lang="en-US" sz="1600" dirty="0" smtClean="0"/>
            </a:br>
            <a:r>
              <a:rPr lang="en-US" sz="1600" dirty="0" smtClean="0"/>
              <a:t>	case condition 1: statement(s) </a:t>
            </a:r>
            <a:br>
              <a:rPr lang="en-US" sz="1600" dirty="0" smtClean="0"/>
            </a:br>
            <a:r>
              <a:rPr lang="en-US" sz="1600" dirty="0" smtClean="0"/>
              <a:t>		break; </a:t>
            </a:r>
            <a:br>
              <a:rPr lang="en-US" sz="1600" dirty="0" smtClean="0"/>
            </a:br>
            <a:r>
              <a:rPr lang="en-US" sz="1600" dirty="0" smtClean="0"/>
              <a:t>	case condition 2: statement(s) </a:t>
            </a:r>
            <a:br>
              <a:rPr lang="en-US" sz="1600" dirty="0" smtClean="0"/>
            </a:br>
            <a:r>
              <a:rPr lang="en-US" sz="1600" dirty="0" smtClean="0"/>
              <a:t>		break; </a:t>
            </a:r>
            <a:br>
              <a:rPr lang="en-US" sz="1600" dirty="0" smtClean="0"/>
            </a:br>
            <a:r>
              <a:rPr lang="en-US" sz="1600" dirty="0" smtClean="0"/>
              <a:t>	... </a:t>
            </a:r>
            <a:br>
              <a:rPr lang="en-US" sz="1600" dirty="0" smtClean="0"/>
            </a:br>
            <a:r>
              <a:rPr lang="en-US" sz="1600" dirty="0" smtClean="0"/>
              <a:t>	case condition n: statement(s) </a:t>
            </a:r>
            <a:br>
              <a:rPr lang="en-US" sz="1600" dirty="0" smtClean="0"/>
            </a:br>
            <a:r>
              <a:rPr lang="en-US" sz="1600" dirty="0" smtClean="0"/>
              <a:t>		break; </a:t>
            </a:r>
            <a:br>
              <a:rPr lang="en-US" sz="1600" dirty="0" smtClean="0"/>
            </a:br>
            <a:r>
              <a:rPr lang="en-US" sz="1600" dirty="0" smtClean="0"/>
              <a:t>	default: statement(s) 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and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Conditional Statements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switch case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Example:</a:t>
            </a:r>
            <a:br>
              <a:rPr lang="en-US" sz="1600" dirty="0" smtClean="0"/>
            </a:b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rating = 6;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switch(rating) {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case 5: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("Strongly agree");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break;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case 4: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("Agree");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break;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case 3: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("Neutral");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break;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case 2: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Disgree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break;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case 1: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("Strongly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disgree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break;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default: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("Invalid rating");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Task: Write a program in JS to print grade according to percentage.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and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Loops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While loop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Syntax:</a:t>
            </a:r>
            <a:br>
              <a:rPr lang="en-US" sz="1800" dirty="0" smtClean="0"/>
            </a:br>
            <a:r>
              <a:rPr lang="en-US" sz="1800" dirty="0" smtClean="0"/>
              <a:t>while (expression){ </a:t>
            </a:r>
            <a:br>
              <a:rPr lang="en-US" sz="1800" dirty="0" smtClean="0"/>
            </a:br>
            <a:r>
              <a:rPr lang="en-US" sz="1800" dirty="0" smtClean="0"/>
              <a:t>	Statement(s) to be executed if expression is true 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Example:</a:t>
            </a:r>
            <a:br>
              <a:rPr lang="en-US" sz="1800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("Starting Loop" + "&lt;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/&gt;");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(count &lt;= 10){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("Current Count : " + count + "&lt;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/&gt;"); 	count++;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("Loop stopped!");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and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Loops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For loop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Syntax:</a:t>
            </a:r>
            <a:br>
              <a:rPr lang="en-US" sz="1800" dirty="0" smtClean="0"/>
            </a:br>
            <a:r>
              <a:rPr lang="en-US" sz="1800" dirty="0" smtClean="0"/>
              <a:t>for (initialization; test condition; iteration statement){ </a:t>
            </a:r>
            <a:br>
              <a:rPr lang="en-US" sz="1800" dirty="0" smtClean="0"/>
            </a:br>
            <a:r>
              <a:rPr lang="en-US" sz="1800" dirty="0" smtClean="0"/>
              <a:t>	Statement(s) to be executed if test condition is true 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Example:</a:t>
            </a:r>
            <a:br>
              <a:rPr lang="en-US" sz="1800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("Starting Loop" + "&lt;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/&gt;");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1; count &lt;= 10; count++){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("Current Count : " + count + "&lt;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/&gt;");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("Loop stopped!");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and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Function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 group of reusable code which can be called anywhere in your program.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4 parts: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Function definition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Function parameters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Return statement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Calling a function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Syntax:</a:t>
            </a:r>
            <a:br>
              <a:rPr lang="en-US" sz="1800" dirty="0" smtClean="0"/>
            </a:br>
            <a:r>
              <a:rPr lang="en-US" sz="1800" dirty="0" smtClean="0"/>
              <a:t>function </a:t>
            </a:r>
            <a:r>
              <a:rPr lang="en-US" sz="1800" dirty="0" err="1" smtClean="0"/>
              <a:t>functionname</a:t>
            </a:r>
            <a:r>
              <a:rPr lang="en-US" sz="1800" dirty="0" smtClean="0"/>
              <a:t>(parameter-list) { </a:t>
            </a:r>
            <a:br>
              <a:rPr lang="en-US" sz="1800" dirty="0" smtClean="0"/>
            </a:br>
            <a:r>
              <a:rPr lang="en-US" sz="1800" dirty="0" smtClean="0"/>
              <a:t>	statements 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Example for user-defined function:</a:t>
            </a:r>
            <a:br>
              <a:rPr lang="en-US" sz="1800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fname.concat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("Pradeep", "Gurung");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alert("Hello there "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Event and Event Handling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JS’s interaction with HTML is handled through events that occur when the user or browser manipulates a page.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HTML 4 Standard Events: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onchange</a:t>
            </a:r>
            <a:r>
              <a:rPr lang="en-US" dirty="0" smtClean="0"/>
              <a:t>, </a:t>
            </a:r>
            <a:r>
              <a:rPr lang="en-US" dirty="0" err="1" smtClean="0"/>
              <a:t>onsubmit</a:t>
            </a:r>
            <a:r>
              <a:rPr lang="en-US" dirty="0" smtClean="0"/>
              <a:t>, </a:t>
            </a:r>
            <a:r>
              <a:rPr lang="en-US" dirty="0" err="1" smtClean="0"/>
              <a:t>onreset</a:t>
            </a:r>
            <a:r>
              <a:rPr lang="en-US" dirty="0" smtClean="0"/>
              <a:t>, </a:t>
            </a:r>
            <a:r>
              <a:rPr lang="en-US" dirty="0" err="1" smtClean="0"/>
              <a:t>onselect</a:t>
            </a:r>
            <a:r>
              <a:rPr lang="en-US" dirty="0" smtClean="0"/>
              <a:t>, </a:t>
            </a:r>
            <a:r>
              <a:rPr lang="en-US" dirty="0" err="1" smtClean="0"/>
              <a:t>onblur</a:t>
            </a:r>
            <a:r>
              <a:rPr lang="en-US" dirty="0" smtClean="0"/>
              <a:t>, </a:t>
            </a:r>
            <a:r>
              <a:rPr lang="en-US" dirty="0" err="1" smtClean="0"/>
              <a:t>onfocus</a:t>
            </a:r>
            <a:r>
              <a:rPr lang="en-US" dirty="0" smtClean="0"/>
              <a:t>, </a:t>
            </a:r>
            <a:r>
              <a:rPr lang="en-US" dirty="0" err="1" smtClean="0"/>
              <a:t>onkeydown</a:t>
            </a:r>
            <a:r>
              <a:rPr lang="en-US" dirty="0" smtClean="0"/>
              <a:t>, </a:t>
            </a:r>
            <a:r>
              <a:rPr lang="en-US" dirty="0" err="1" smtClean="0"/>
              <a:t>onkeypress</a:t>
            </a:r>
            <a:r>
              <a:rPr lang="en-US" dirty="0" smtClean="0"/>
              <a:t>, </a:t>
            </a:r>
            <a:r>
              <a:rPr lang="en-US" dirty="0" err="1" smtClean="0"/>
              <a:t>onkeyup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ondblclick</a:t>
            </a:r>
            <a:r>
              <a:rPr lang="en-US" dirty="0" smtClean="0"/>
              <a:t>, </a:t>
            </a:r>
            <a:r>
              <a:rPr lang="en-US" dirty="0" err="1" smtClean="0"/>
              <a:t>onmousedown</a:t>
            </a:r>
            <a:r>
              <a:rPr lang="en-US" dirty="0" smtClean="0"/>
              <a:t>, </a:t>
            </a:r>
            <a:r>
              <a:rPr lang="en-US" dirty="0" err="1" smtClean="0"/>
              <a:t>onmousemove</a:t>
            </a:r>
            <a:r>
              <a:rPr lang="en-US" dirty="0" smtClean="0"/>
              <a:t>, </a:t>
            </a:r>
            <a:r>
              <a:rPr lang="en-US" dirty="0" err="1" smtClean="0"/>
              <a:t>onmouseout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r>
              <a:rPr lang="en-US" dirty="0" smtClean="0"/>
              <a:t>, </a:t>
            </a:r>
            <a:r>
              <a:rPr lang="en-US" dirty="0" err="1" smtClean="0"/>
              <a:t>onmouseup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alert("Hello World");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&lt;/script&gt;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&lt;/head&gt;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&lt;body&gt;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&lt;input type="button"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()" value="Say Hello" /&gt;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&lt;/body&gt;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Document Object Model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Every web page resides inside a browser window which can be considered as an object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way that document content is accessed and modified is called the </a:t>
            </a:r>
            <a:r>
              <a:rPr lang="en-US" sz="1800" b="1" dirty="0" smtClean="0"/>
              <a:t>Document Object Model</a:t>
            </a:r>
            <a:r>
              <a:rPr lang="en-US" sz="1800" dirty="0" smtClean="0"/>
              <a:t>, or </a:t>
            </a:r>
            <a:r>
              <a:rPr lang="en-US" sz="1800" b="1" dirty="0" smtClean="0"/>
              <a:t>DOM</a:t>
            </a:r>
            <a:r>
              <a:rPr lang="en-US" sz="18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Window object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Document object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Form object and form control elements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Hierarchy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0274" y="3785754"/>
            <a:ext cx="43338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Document Object Model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DOM compatibility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The Legacy DOM 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The W3C DOM 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The IE4 DOM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Example: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{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// If the W3C method exists, modern browser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else 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document.all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{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// If the all[] array exists, ancient browser(IE)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else {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// Otherwise use the legacy DOM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 cookie is a small piece of text stored on the visitor's computer by a web browser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You can set a cookie setting </a:t>
            </a:r>
            <a:r>
              <a:rPr lang="en-US" sz="1800" b="1" dirty="0" err="1" smtClean="0"/>
              <a:t>document.cookie</a:t>
            </a:r>
            <a:r>
              <a:rPr lang="en-US" sz="1800" dirty="0" smtClean="0"/>
              <a:t> to a cookie string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It a data record of 5 variable-length fields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Syntax:  </a:t>
            </a:r>
            <a:br>
              <a:rPr lang="en-US" sz="1800" dirty="0" smtClean="0"/>
            </a:br>
            <a:r>
              <a:rPr lang="en-US" dirty="0" err="1" smtClean="0"/>
              <a:t>document.cookie</a:t>
            </a:r>
            <a:r>
              <a:rPr lang="en-US" dirty="0" smtClean="0"/>
              <a:t> = “name=val1; expires=val2; path=val3; domain=val4; secure"; 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Write Cookies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(name, value,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ndays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path, domain, secure) {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expires = null;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ndays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	expires = new Date();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expires.setTime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expires.getTime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+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ndays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*24*60*60*1000))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cookieString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name + "=" + escape(value)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+ ((expires) ? ";expires=" +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expires.toUTCString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: "")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+ ((path) ? ";path=" + path : "")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+ ((domain) ? ";domain=" + domain : "")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+ ((secure) ? ";secure" : "");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cookieString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("Mycookie","hello",3,"/","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6700" y="960581"/>
            <a:ext cx="8435975" cy="53016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Read Cookies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getCookie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(name) 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nameEQ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name + "=";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ca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document.cookie.split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(';'); //array of cookie name/value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=0;i &lt;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ca.length;i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++) 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c = ca[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]; 	//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	while(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c.charAt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(0)==' ')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  c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c.substring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(1,c.length);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	if(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c.indexOf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nameEQ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== 0)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  return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c.substring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nameEQ.length,c.length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return null;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getCookie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Mycookie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Delete Cookies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Mycookie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","",-1);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JavaScript – Enabling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Syntax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Placement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Data Types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Variables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Operators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Strings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To get information about the browser your Web page is currently running in, use the built-in </a:t>
            </a:r>
            <a:r>
              <a:rPr lang="en-US" sz="2000" b="1" dirty="0" smtClean="0"/>
              <a:t>navigator</a:t>
            </a:r>
            <a:r>
              <a:rPr lang="en-US" sz="2000" dirty="0" smtClean="0"/>
              <a:t> object.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Navigator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appCodeName</a:t>
            </a:r>
            <a:r>
              <a:rPr lang="en-US" dirty="0" smtClean="0"/>
              <a:t>, </a:t>
            </a:r>
            <a:r>
              <a:rPr lang="en-US" dirty="0" err="1" smtClean="0"/>
              <a:t>appVersion</a:t>
            </a:r>
            <a:r>
              <a:rPr lang="en-US" dirty="0" smtClean="0"/>
              <a:t>, language, platform, </a:t>
            </a:r>
            <a:r>
              <a:rPr lang="en-US" dirty="0" err="1" smtClean="0"/>
              <a:t>plugins</a:t>
            </a:r>
            <a:r>
              <a:rPr lang="en-US" dirty="0" smtClean="0"/>
              <a:t>, </a:t>
            </a:r>
            <a:r>
              <a:rPr lang="en-US" dirty="0" err="1" smtClean="0"/>
              <a:t>userAgent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Brower Detection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userAgent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navigator.userAgent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userAgent.indexOf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('Opera') != -1){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("Opera browser");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}else 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userAgent.indexOf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('Chrome') == -1 &amp;&amp;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userAgent.indexOf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('Safari') != -1){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("Safari browser");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else 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userAgent.indexOf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('Chrome') != -1){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("Chrome browser");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}else 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userAgent.indexOf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('MSIE') != -1){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("IE browser");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}else 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userAgent.indexOf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('Firefox') != -1){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("Firefox browser");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Objects in JavaScript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JavaScript is an Object Oriented Programming (OOP) language.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An object is just a special kind of data, with properties and methods.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Class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JS is a prototype-based language which contains no class statement, such as is found in C++ or Java.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Defining a class is as easy as defining a function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function Person(gender) 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this.gender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gender;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// Managers is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namspace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CssManager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is singleton object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Managers.CssManager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(function(){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//Private members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return{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	//Public members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}();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Class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3 ways to define a JS class.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Using a </a:t>
            </a:r>
            <a:r>
              <a:rPr lang="en-US" sz="2000" dirty="0" smtClean="0"/>
              <a:t>function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Method defined externally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Example 1.a:</a:t>
            </a:r>
            <a:br>
              <a:rPr lang="en-US" sz="1800" dirty="0" smtClean="0"/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Apple (type) {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this.type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type;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this.getInfo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getAppleInfo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Method defined externally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getAppleInfo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+ ' ' +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this.type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+ ' apple';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Font typeface="Arial" pitchFamily="34" charset="0"/>
              <a:buChar char="•"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apple = new Apple('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macintosh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"reddish";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apple.getInfo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Class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 smtClean="0"/>
              <a:t>a function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Method defined </a:t>
            </a:r>
            <a:r>
              <a:rPr lang="en-US" sz="1800" dirty="0" smtClean="0"/>
              <a:t>internally</a:t>
            </a:r>
            <a:endParaRPr lang="en-US" sz="1800" dirty="0" smtClean="0"/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Example 1.b:</a:t>
            </a:r>
            <a:br>
              <a:rPr lang="en-US" sz="1800" dirty="0" smtClean="0"/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Apple (type) {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this.type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type;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this.getInfo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function()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+ ' ' +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this.type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+ ' apple';</a:t>
            </a:r>
          </a:p>
          <a:p>
            <a:pPr lvl="4">
              <a:buFont typeface="Arial" pitchFamily="34" charset="0"/>
              <a:buChar char="•"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apple = new Apple('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macintosh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"reddish";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apple.getInfo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Class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 smtClean="0"/>
              <a:t>a function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Methods added to the prototype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Example 1.c:</a:t>
            </a:r>
            <a:br>
              <a:rPr lang="en-US" sz="1800" dirty="0" smtClean="0"/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Apple (type) {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this.type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type;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red";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Apple.prototype.getInfo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= function() {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+ ' ' +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this.type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+ ' apple';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2">
              <a:buFont typeface="Arial" pitchFamily="34" charset="0"/>
              <a:buChar char="•"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apple = new Apple('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macintosh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"reddish";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apple.getInfo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Class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 smtClean="0"/>
              <a:t>a function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Singleton using a </a:t>
            </a:r>
            <a:r>
              <a:rPr lang="en-US" sz="1800" dirty="0" smtClean="0"/>
              <a:t>function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Singleton </a:t>
            </a:r>
            <a:r>
              <a:rPr lang="en-US" sz="1800" dirty="0" smtClean="0"/>
              <a:t>means </a:t>
            </a:r>
            <a:r>
              <a:rPr lang="en-US" sz="1800" dirty="0" smtClean="0"/>
              <a:t>that you can have only one single instance of this class at any time, you cannot create more objects of the same class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Example 2:</a:t>
            </a:r>
            <a:br>
              <a:rPr lang="en-US" sz="1800" dirty="0" smtClean="0"/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//new function(){...}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defines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 function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and invokes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it with new.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apple = new function() {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this.type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macintosh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this.getInfo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function () {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+ ' ' +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this.type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+ ' apple';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2">
              <a:buFont typeface="Arial" pitchFamily="34" charset="0"/>
              <a:buChar char="•"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No need to create an instance of class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"reddish";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apple.getInfo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Class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 smtClean="0"/>
              <a:t>a function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Using </a:t>
            </a:r>
            <a:r>
              <a:rPr lang="en-US" sz="1800" dirty="0" smtClean="0"/>
              <a:t>a literal. </a:t>
            </a:r>
            <a:endParaRPr lang="en-US" sz="1800" smtClean="0"/>
          </a:p>
          <a:p>
            <a:pPr lvl="2">
              <a:buFont typeface="Arial" pitchFamily="34" charset="0"/>
              <a:buChar char="•"/>
            </a:pPr>
            <a:r>
              <a:rPr lang="en-US" sz="1800" smtClean="0"/>
              <a:t>Literals </a:t>
            </a:r>
            <a:r>
              <a:rPr lang="en-US" sz="1800" dirty="0" smtClean="0"/>
              <a:t>are shorter way to define objects and arrays in JavaScript.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Example 2:</a:t>
            </a:r>
            <a:br>
              <a:rPr lang="en-US" sz="1800" dirty="0" smtClean="0"/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//new function(){...}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defines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 function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and invokes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it with new.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apple = {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type: "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macintosh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color: "red",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getInfo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: function () {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+ ' ' +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this.type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+ ' apple';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2">
              <a:buFont typeface="Arial" pitchFamily="34" charset="0"/>
              <a:buChar char="•"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No need to create an instance of class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apple.color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"reddish";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apple.getInfo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800" dirty="0" smtClean="0"/>
              <a:t> Constructor 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It a method of a class called at the moment of object instantiation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Example:</a:t>
            </a:r>
            <a:br>
              <a:rPr lang="en-US" sz="20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‘Box’ is a class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Box(color){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‘color’ is property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‘this’ keyword is used to access object properties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color;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()’ is a method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this.getColor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function()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Object 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bluebox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’ instantiation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blueBox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=new Box("blue");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method caller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blueBox.getColor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blueBox.constructor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800" dirty="0" smtClean="0"/>
              <a:t> Constructor Prototyping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Example:</a:t>
            </a:r>
            <a:br>
              <a:rPr lang="en-US" sz="20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(name) {	//Class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this.name = name;	//Properties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this.talk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function() {	//Method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alert( this.name + " says hello!" 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cat1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felix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cat1.talk() //alerts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felix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says hello!“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// Using ‘prototype’ to add a new method 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changeName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’ to class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sayHello.prototype.changeName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function(name)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this.name = name;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firstCat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pursur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firstCat.changeName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("Bill")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firstCat.talk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//alerts "Bill says hello!"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800" dirty="0" smtClean="0"/>
              <a:t> Object Oriented Programming concept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Object Oriented Programming - as defined by Grady </a:t>
            </a:r>
            <a:r>
              <a:rPr lang="en-US" sz="2000" dirty="0" err="1" smtClean="0"/>
              <a:t>Booch</a:t>
            </a:r>
            <a:r>
              <a:rPr lang="en-US" sz="2000" dirty="0" smtClean="0"/>
              <a:t> - stands on three pillars:</a:t>
            </a:r>
          </a:p>
          <a:p>
            <a:pPr marL="455612" lvl="3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2000" dirty="0" smtClean="0"/>
              <a:t>Encapsulation</a:t>
            </a:r>
          </a:p>
          <a:p>
            <a:pPr marL="455612" lvl="3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Inheritance</a:t>
            </a:r>
          </a:p>
          <a:p>
            <a:pPr marL="455612" lvl="3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Polymorphism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Definition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It a client-side scripting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Made its first appearance in Netscape 2.0 in 1995 with a name </a:t>
            </a:r>
            <a:r>
              <a:rPr lang="en-US" sz="1800" dirty="0" err="1" smtClean="0"/>
              <a:t>LiveScript</a:t>
            </a:r>
            <a:r>
              <a:rPr lang="en-US" sz="1800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It is a lightweight, interpreted programming 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Designed for creating network-centric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Complementary to and integrated with HTML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Open and cross-platform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Advantages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Less server interaction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Immediate response to the visitors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Increased interactivity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Richer interfaces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2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 fontScale="92500" lnSpcReduction="10000"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800" dirty="0" smtClean="0"/>
              <a:t> Encapsulation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1800" dirty="0" smtClean="0"/>
              <a:t> In simplest terms - can be defined as putting the related items together</a:t>
            </a:r>
            <a:r>
              <a:rPr lang="en-US" sz="2000" dirty="0" smtClean="0"/>
              <a:t> 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1800" dirty="0" smtClean="0"/>
              <a:t> An object exposes a limited public interface and keeps its data and implementation details private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1800" dirty="0" smtClean="0"/>
              <a:t> Example:</a:t>
            </a:r>
            <a:br>
              <a:rPr lang="en-US" sz="1800" dirty="0" smtClean="0"/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// Defining class using object literal pattern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Customer = function(id) { //Class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totalSpend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// Private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isSpecial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{// Private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totalSpend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100;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{// Public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placeOrder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function(order) 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totalSpend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order;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},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getReward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function() 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isSpecial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return "Special Customer Coupon!";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} else 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return "Nothing Today";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}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},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function() 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return "Customer #" + id;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800" dirty="0" smtClean="0"/>
              <a:t> Encapsulation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1800" dirty="0" smtClean="0"/>
              <a:t> Example:</a:t>
            </a:r>
            <a:br>
              <a:rPr lang="en-US" sz="18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Use of an instance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customer = new Customer(123); 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customer.toString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 ); // &gt; "Customer #123"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customer.placeOrder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( 10  ); 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customer.getReward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 ); // &gt; "Nothing Today"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customer.placeOrder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( 101 ); 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customer.getReward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 ); // &gt; "Special Customer Coupon!" 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//accessing private method of a class is not allowed from outside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customer.isSpecial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(); // no method found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800" dirty="0" smtClean="0"/>
              <a:t> Inheritance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A way to establish “is a” relationships between different classes 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Inheritance in JS is prototypal rather than classical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Prototypal Example:</a:t>
            </a:r>
            <a:br>
              <a:rPr lang="en-US" sz="20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Parent class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UserProfile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(username, password){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this.username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username;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this.password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password;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this.authenticate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function(){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this.username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gvaish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&amp;&amp;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this.password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edujini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return true;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false;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up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UserProfile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gvaish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edujini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up.authenticate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alert(result);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800" dirty="0" smtClean="0"/>
              <a:t> Inheritance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Prototypal Example:</a:t>
            </a:r>
            <a:br>
              <a:rPr lang="en-US" sz="20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Child class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EmployeeProfile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(username, password,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this.username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username;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this.password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password;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this.employeeID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EmployeeProfile.prototype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UserProfile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EmployeeProfile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gvaishs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edujini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1);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ep.authenticate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alert(result2);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Method Overriding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EmployeeProfile.prototype.authenticate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function(){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this.employeeID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123 &amp;&amp;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this.username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gvaish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this.password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edujini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true;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false;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EmployeeProfile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gvaish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edujini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123);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result3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ep.authenticate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alert(result3);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800" dirty="0" smtClean="0"/>
              <a:t> Inheritance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Using </a:t>
            </a:r>
            <a:r>
              <a:rPr lang="en-US" sz="2000" dirty="0" err="1" smtClean="0"/>
              <a:t>Object.Create</a:t>
            </a:r>
            <a:r>
              <a:rPr lang="en-US" sz="2000" dirty="0" smtClean="0"/>
              <a:t>() method created by Douglas </a:t>
            </a:r>
            <a:r>
              <a:rPr lang="en-US" sz="2000" dirty="0" err="1" smtClean="0"/>
              <a:t>Crockford</a:t>
            </a:r>
            <a:r>
              <a:rPr lang="en-US" sz="2000" dirty="0" smtClean="0"/>
              <a:t> 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Example :</a:t>
            </a:r>
            <a:br>
              <a:rPr lang="en-US" sz="2000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(up);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ep.username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gvaish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ep.password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edujini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ep.authenticate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alert(result2);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//OR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EmployeeProfile.prototype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UserProfile.prototype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EmployeeProfile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gvaish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edujini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ep.authenticate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alert(result2);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//Using “__proto__”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EmployeeProfile.prototype.__proto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UserProfile.prototype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EmployeeProfile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gvaish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edujini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ep.authenticate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alert(result2);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800" dirty="0" smtClean="0"/>
              <a:t> Polymorphism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In OOP, it is the ability to create a variable, a function, or an object that has more than one form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Example:</a:t>
            </a:r>
            <a:br>
              <a:rPr lang="en-US" sz="20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Person() 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this.Speak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function() 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alert("I am a person.");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Person();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emp.Speak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// I am a person.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Employee() 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this.Speak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function() 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alert("I am an employee.");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Employee.prototype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Person(); // inheritance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Employee();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emp.Speak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// I am a Employee.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800" dirty="0" smtClean="0"/>
              <a:t> Polymorphism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In OOP, it is the ability to create a variable, a function, or an object that has more than one form</a:t>
            </a:r>
          </a:p>
          <a:p>
            <a:pPr marL="225425" lvl="2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Example:</a:t>
            </a:r>
            <a:br>
              <a:rPr lang="en-US" sz="20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length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arguments.length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n = Number(arguments[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if(!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n;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latin typeface="Courier New" pitchFamily="49" charset="0"/>
                <a:cs typeface="Courier New" pitchFamily="49" charset="0"/>
              </a:rPr>
              <a:t>		}</a:t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(1,2);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5276" y="960581"/>
            <a:ext cx="8407400" cy="5301673"/>
          </a:xfrm>
        </p:spPr>
        <p:txBody>
          <a:bodyPr>
            <a:normAutofit fontScale="77500" lnSpcReduction="20000"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Clr>
                <a:srgbClr val="0078AE"/>
              </a:buClr>
              <a:buFont typeface="Arial" pitchFamily="34" charset="0"/>
              <a:buChar char="•"/>
            </a:pPr>
            <a:r>
              <a:rPr lang="en-US" sz="2000" dirty="0" smtClean="0"/>
              <a:t> Real world example:</a:t>
            </a:r>
            <a:br>
              <a:rPr lang="en-US" sz="2000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Form = {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'valid',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{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1,  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15,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'First Name'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},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{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1,  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25,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'Last Name'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},    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validateLength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function(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 type){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formEl.value.length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&gt;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type.maxLength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||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formEl.value.length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&lt;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type.minLength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){    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formEl.className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formEl.className.replace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 '+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Form.validClass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 '');              return false;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 else {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formEl.className.indexOf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 '+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Form.validClass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 == -1)          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formEl.className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+= ' '+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Form.validClass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 true;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      },    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validateEmail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function(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= /^([0-9a-zA-Z]([-.\w]*[0-9a-zA-Z])*@([0-9a-zA-Z][-\w]*[0-9a-zA-Z]\.)+[a-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-Z]{2,9})$/;      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emailTest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regEx.test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                  if 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emailTest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 {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formEl.className.indexOf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 '+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Form.validClass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 == -1)                   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formEl.className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+= ' '+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Form.validClass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                          return true;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 else {          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formEl.className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formEl.className.replace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 '+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Form.validClass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 '');              return false;          }                 },    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getSubmit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: function(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inputs =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('input');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= 0;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&lt;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++){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if(inputs[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].type == 'submit'){    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 inputs[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   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           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 false;  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sz="2800" dirty="0" smtClean="0"/>
              <a:t>Number Object</a:t>
            </a:r>
          </a:p>
          <a:p>
            <a:pPr lvl="1"/>
            <a:r>
              <a:rPr lang="en-US" sz="2800" dirty="0" smtClean="0"/>
              <a:t>Boolean Object</a:t>
            </a:r>
          </a:p>
          <a:p>
            <a:pPr lvl="1"/>
            <a:r>
              <a:rPr lang="en-US" sz="2800" dirty="0" smtClean="0"/>
              <a:t>String Object</a:t>
            </a:r>
          </a:p>
          <a:p>
            <a:pPr lvl="1"/>
            <a:r>
              <a:rPr lang="en-US" sz="2800" dirty="0" smtClean="0"/>
              <a:t>Array Object</a:t>
            </a:r>
          </a:p>
          <a:p>
            <a:pPr lvl="1"/>
            <a:r>
              <a:rPr lang="en-US" sz="2800" dirty="0" smtClean="0"/>
              <a:t>Date Object</a:t>
            </a:r>
          </a:p>
          <a:p>
            <a:pPr lvl="1"/>
            <a:r>
              <a:rPr lang="en-US" sz="2800" dirty="0" smtClean="0"/>
              <a:t>Math Object</a:t>
            </a:r>
          </a:p>
          <a:p>
            <a:pPr lvl="1"/>
            <a:r>
              <a:rPr lang="en-US" sz="2800" dirty="0" err="1" smtClean="0"/>
              <a:t>RegExp</a:t>
            </a:r>
            <a:r>
              <a:rPr lang="en-US" sz="2800" dirty="0" smtClean="0"/>
              <a:t> Object</a:t>
            </a:r>
          </a:p>
          <a:p>
            <a:pPr lvl="1"/>
            <a:r>
              <a:rPr lang="en-US" sz="2800" dirty="0" smtClean="0"/>
              <a:t>HTML DOM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Native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sz="2800" dirty="0" smtClean="0"/>
              <a:t>Difference between Static &amp; Dynamic</a:t>
            </a:r>
          </a:p>
          <a:p>
            <a:pPr lvl="1"/>
            <a:r>
              <a:rPr lang="en-US" sz="2800" dirty="0" smtClean="0"/>
              <a:t>DTHML JavaScript</a:t>
            </a:r>
          </a:p>
          <a:p>
            <a:pPr lvl="1"/>
            <a:r>
              <a:rPr lang="en-US" sz="2800" dirty="0" smtClean="0"/>
              <a:t>DHTML XHTML</a:t>
            </a:r>
          </a:p>
          <a:p>
            <a:pPr lvl="1"/>
            <a:r>
              <a:rPr lang="en-US" sz="2800" dirty="0" smtClean="0"/>
              <a:t>DHTML CSS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JavaScript (JS) – Enabling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800" dirty="0" smtClean="0"/>
              <a:t>Major browsers (IE, FF, Chrome, Opera, Safari)</a:t>
            </a:r>
            <a:br>
              <a:rPr lang="en-US" sz="1800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Syntax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Placed within the &lt;script&gt;…&lt;/script&gt; HTML tags in a web page 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…&gt;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Your JavaScript here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The script tag takes 2 key attributes: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type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err="1" smtClean="0"/>
              <a:t>src</a:t>
            </a:r>
            <a:endParaRPr lang="en-US" sz="1600" dirty="0" smtClean="0"/>
          </a:p>
          <a:p>
            <a:pPr lvl="2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Runtime errors, also called exceptions, occur during execution</a:t>
            </a:r>
          </a:p>
          <a:p>
            <a:pPr lvl="1"/>
            <a:r>
              <a:rPr lang="en-US" sz="2400" dirty="0" smtClean="0"/>
              <a:t>JavaScript implements the </a:t>
            </a:r>
            <a:r>
              <a:rPr lang="en-US" sz="2400" b="1" dirty="0" smtClean="0"/>
              <a:t>try...catch...finally</a:t>
            </a:r>
            <a:r>
              <a:rPr lang="en-US" sz="2400" dirty="0" smtClean="0"/>
              <a:t> construct as well as the </a:t>
            </a:r>
            <a:r>
              <a:rPr lang="en-US" sz="2400" b="1" dirty="0" smtClean="0"/>
              <a:t>throw</a:t>
            </a:r>
            <a:r>
              <a:rPr lang="en-US" sz="2400" dirty="0" smtClean="0"/>
              <a:t> operator to handle exceptions.</a:t>
            </a:r>
          </a:p>
          <a:p>
            <a:pPr lvl="1"/>
            <a:r>
              <a:rPr lang="en-US" sz="2400" dirty="0" smtClean="0"/>
              <a:t>Syntax:</a:t>
            </a:r>
            <a:br>
              <a:rPr lang="en-US" sz="2400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try {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Code to run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[break;]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 catch ( e ) {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Code to run if an exception occurs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[break;]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}[ finally {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Code that is always executed regardless of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an exception occurring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and Debugging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try{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undefinedfunction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alert('I guess you do exist');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catch(e){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alert('An error has occurred: '+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finally{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alert('I am alerted regardless of the outcome above');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and Debugging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What is Form Validation</a:t>
            </a:r>
          </a:p>
          <a:p>
            <a:pPr lvl="1"/>
            <a:r>
              <a:rPr lang="en-US" sz="2800" dirty="0" smtClean="0"/>
              <a:t>Validating Text Fields</a:t>
            </a:r>
          </a:p>
          <a:p>
            <a:pPr lvl="1"/>
            <a:r>
              <a:rPr lang="en-US" sz="2800" dirty="0" smtClean="0"/>
              <a:t>Validating other Inputs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Emails, Forms and Form Validation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Alert Box</a:t>
            </a:r>
          </a:p>
          <a:p>
            <a:pPr lvl="1"/>
            <a:r>
              <a:rPr lang="en-US" sz="2800" dirty="0" smtClean="0"/>
              <a:t>Prompt Box</a:t>
            </a:r>
          </a:p>
          <a:p>
            <a:pPr lvl="1"/>
            <a:r>
              <a:rPr lang="en-US" sz="2800" dirty="0" smtClean="0"/>
              <a:t>Confirm Box</a:t>
            </a:r>
          </a:p>
          <a:p>
            <a:pPr lvl="1"/>
            <a:r>
              <a:rPr lang="en-US" sz="2800" dirty="0" smtClean="0"/>
              <a:t>Menus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Ups and Navigation Menus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1763" y="1504950"/>
            <a:ext cx="38004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37790"/>
            <a:ext cx="8245476" cy="80821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mplate-transistion-2013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7717" y="1717627"/>
            <a:ext cx="4044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Syntax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Example: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type=“text/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&lt;!-- 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(“Hello World!”);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Placement</a:t>
            </a:r>
          </a:p>
          <a:p>
            <a:pPr lvl="1"/>
            <a:r>
              <a:rPr lang="en-US" sz="2000" dirty="0" smtClean="0"/>
              <a:t>Preferred ways to include JS in your HTML file: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Script in &lt;head&gt;...&lt;/head&gt; section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Script in &lt;body&gt;...&lt;/body&gt; section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Script in &lt;body&gt;...&lt;/body&gt; and &lt;head&gt;...&lt;/head&gt; sections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Script in and external file and then include in &lt;head&gt;...&lt;/head&gt; section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 smtClean="0"/>
              <a:t>Example:</a:t>
            </a:r>
            <a:endParaRPr lang="en-US" sz="1700" dirty="0" smtClean="0"/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&lt;script type=“text/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=“http://code.jquery.com/jquery-latest.js”&gt;&lt;/script&gt;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&lt;script type=“text/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&lt;!-- 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alert("Hello World"); 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&lt;script type=“text/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&lt;!-- 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Data Types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2000" dirty="0" smtClean="0"/>
              <a:t>3 primitive data types: 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Numbers</a:t>
            </a:r>
          </a:p>
          <a:p>
            <a:pPr lvl="3">
              <a:buFont typeface="Arial" pitchFamily="34" charset="0"/>
              <a:buChar char="•"/>
            </a:pPr>
            <a:r>
              <a:rPr lang="en-US" sz="1600" dirty="0" err="1" smtClean="0"/>
              <a:t>Eg</a:t>
            </a:r>
            <a:r>
              <a:rPr lang="en-US" sz="1600" dirty="0" smtClean="0"/>
              <a:t>: 108, 88.81 etc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String</a:t>
            </a:r>
          </a:p>
          <a:p>
            <a:pPr lvl="3">
              <a:buFont typeface="Arial" pitchFamily="34" charset="0"/>
              <a:buChar char="•"/>
            </a:pPr>
            <a:r>
              <a:rPr lang="en-US" sz="1600" dirty="0" err="1" smtClean="0"/>
              <a:t>Eg</a:t>
            </a:r>
            <a:r>
              <a:rPr lang="en-US" sz="1600" dirty="0" smtClean="0"/>
              <a:t>: ‘a’, “Hello world” etc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Boolean</a:t>
            </a:r>
          </a:p>
          <a:p>
            <a:pPr lvl="3">
              <a:buFont typeface="Arial" pitchFamily="34" charset="0"/>
              <a:buChar char="•"/>
            </a:pPr>
            <a:r>
              <a:rPr lang="en-US" sz="1600" dirty="0" err="1" smtClean="0"/>
              <a:t>Eg</a:t>
            </a:r>
            <a:r>
              <a:rPr lang="en-US" sz="1600" dirty="0" smtClean="0"/>
              <a:t>: true or false</a:t>
            </a: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H_TEMP">
  <a:themeElements>
    <a:clrScheme name="VH_ThemeColors">
      <a:dk1>
        <a:sysClr val="windowText" lastClr="000000"/>
      </a:dk1>
      <a:lt1>
        <a:sysClr val="window" lastClr="FFFFFF"/>
      </a:lt1>
      <a:dk2>
        <a:srgbClr val="4CC6F3"/>
      </a:dk2>
      <a:lt2>
        <a:srgbClr val="0096D6"/>
      </a:lt2>
      <a:accent1>
        <a:srgbClr val="0076A9"/>
      </a:accent1>
      <a:accent2>
        <a:srgbClr val="69A842"/>
      </a:accent2>
      <a:accent3>
        <a:srgbClr val="FFA400"/>
      </a:accent3>
      <a:accent4>
        <a:srgbClr val="C82027"/>
      </a:accent4>
      <a:accent5>
        <a:srgbClr val="743C69"/>
      </a:accent5>
      <a:accent6>
        <a:srgbClr val="F8E815"/>
      </a:accent6>
      <a:hlink>
        <a:srgbClr val="FFA400"/>
      </a:hlink>
      <a:folHlink>
        <a:srgbClr val="FFA4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H_ThemeColors">
    <a:dk1>
      <a:sysClr val="windowText" lastClr="000000"/>
    </a:dk1>
    <a:lt1>
      <a:sysClr val="window" lastClr="FFFFFF"/>
    </a:lt1>
    <a:dk2>
      <a:srgbClr val="4CC6F3"/>
    </a:dk2>
    <a:lt2>
      <a:srgbClr val="0096D6"/>
    </a:lt2>
    <a:accent1>
      <a:srgbClr val="0076A9"/>
    </a:accent1>
    <a:accent2>
      <a:srgbClr val="69A842"/>
    </a:accent2>
    <a:accent3>
      <a:srgbClr val="FFA400"/>
    </a:accent3>
    <a:accent4>
      <a:srgbClr val="C82027"/>
    </a:accent4>
    <a:accent5>
      <a:srgbClr val="743C69"/>
    </a:accent5>
    <a:accent6>
      <a:srgbClr val="F8E815"/>
    </a:accent6>
    <a:hlink>
      <a:srgbClr val="FFA400"/>
    </a:hlink>
    <a:folHlink>
      <a:srgbClr val="FFA400"/>
    </a:folHlink>
  </a:clrScheme>
</a:themeOverride>
</file>

<file path=ppt/theme/themeOverride2.xml><?xml version="1.0" encoding="utf-8"?>
<a:themeOverride xmlns:a="http://schemas.openxmlformats.org/drawingml/2006/main">
  <a:clrScheme name="VH_ThemeColors">
    <a:dk1>
      <a:sysClr val="windowText" lastClr="000000"/>
    </a:dk1>
    <a:lt1>
      <a:sysClr val="window" lastClr="FFFFFF"/>
    </a:lt1>
    <a:dk2>
      <a:srgbClr val="4CC6F3"/>
    </a:dk2>
    <a:lt2>
      <a:srgbClr val="0096D6"/>
    </a:lt2>
    <a:accent1>
      <a:srgbClr val="0076A9"/>
    </a:accent1>
    <a:accent2>
      <a:srgbClr val="69A842"/>
    </a:accent2>
    <a:accent3>
      <a:srgbClr val="FFA400"/>
    </a:accent3>
    <a:accent4>
      <a:srgbClr val="C82027"/>
    </a:accent4>
    <a:accent5>
      <a:srgbClr val="743C69"/>
    </a:accent5>
    <a:accent6>
      <a:srgbClr val="F8E815"/>
    </a:accent6>
    <a:hlink>
      <a:srgbClr val="FFA400"/>
    </a:hlink>
    <a:folHlink>
      <a:srgbClr val="FFA400"/>
    </a:folHlink>
  </a:clrScheme>
</a:themeOverride>
</file>

<file path=ppt/theme/themeOverride3.xml><?xml version="1.0" encoding="utf-8"?>
<a:themeOverride xmlns:a="http://schemas.openxmlformats.org/drawingml/2006/main">
  <a:clrScheme name="VH_ThemeColors">
    <a:dk1>
      <a:sysClr val="windowText" lastClr="000000"/>
    </a:dk1>
    <a:lt1>
      <a:sysClr val="window" lastClr="FFFFFF"/>
    </a:lt1>
    <a:dk2>
      <a:srgbClr val="4CC6F3"/>
    </a:dk2>
    <a:lt2>
      <a:srgbClr val="0096D6"/>
    </a:lt2>
    <a:accent1>
      <a:srgbClr val="0076A9"/>
    </a:accent1>
    <a:accent2>
      <a:srgbClr val="69A842"/>
    </a:accent2>
    <a:accent3>
      <a:srgbClr val="FFA400"/>
    </a:accent3>
    <a:accent4>
      <a:srgbClr val="C82027"/>
    </a:accent4>
    <a:accent5>
      <a:srgbClr val="743C69"/>
    </a:accent5>
    <a:accent6>
      <a:srgbClr val="F8E815"/>
    </a:accent6>
    <a:hlink>
      <a:srgbClr val="FFA400"/>
    </a:hlink>
    <a:folHlink>
      <a:srgbClr val="FFA400"/>
    </a:folHlink>
  </a:clrScheme>
</a:themeOverride>
</file>

<file path=ppt/theme/themeOverride4.xml><?xml version="1.0" encoding="utf-8"?>
<a:themeOverride xmlns:a="http://schemas.openxmlformats.org/drawingml/2006/main">
  <a:clrScheme name="VH_ThemeColors">
    <a:dk1>
      <a:sysClr val="windowText" lastClr="000000"/>
    </a:dk1>
    <a:lt1>
      <a:sysClr val="window" lastClr="FFFFFF"/>
    </a:lt1>
    <a:dk2>
      <a:srgbClr val="4CC6F3"/>
    </a:dk2>
    <a:lt2>
      <a:srgbClr val="0096D6"/>
    </a:lt2>
    <a:accent1>
      <a:srgbClr val="0076A9"/>
    </a:accent1>
    <a:accent2>
      <a:srgbClr val="69A842"/>
    </a:accent2>
    <a:accent3>
      <a:srgbClr val="FFA400"/>
    </a:accent3>
    <a:accent4>
      <a:srgbClr val="C82027"/>
    </a:accent4>
    <a:accent5>
      <a:srgbClr val="743C69"/>
    </a:accent5>
    <a:accent6>
      <a:srgbClr val="F8E815"/>
    </a:accent6>
    <a:hlink>
      <a:srgbClr val="FFA400"/>
    </a:hlink>
    <a:folHlink>
      <a:srgbClr val="FFA400"/>
    </a:folHlink>
  </a:clrScheme>
</a:themeOverride>
</file>

<file path=ppt/theme/themeOverride5.xml><?xml version="1.0" encoding="utf-8"?>
<a:themeOverride xmlns:a="http://schemas.openxmlformats.org/drawingml/2006/main">
  <a:clrScheme name="VH_ThemeColors">
    <a:dk1>
      <a:sysClr val="windowText" lastClr="000000"/>
    </a:dk1>
    <a:lt1>
      <a:sysClr val="window" lastClr="FFFFFF"/>
    </a:lt1>
    <a:dk2>
      <a:srgbClr val="4CC6F3"/>
    </a:dk2>
    <a:lt2>
      <a:srgbClr val="0096D6"/>
    </a:lt2>
    <a:accent1>
      <a:srgbClr val="0076A9"/>
    </a:accent1>
    <a:accent2>
      <a:srgbClr val="69A842"/>
    </a:accent2>
    <a:accent3>
      <a:srgbClr val="FFA400"/>
    </a:accent3>
    <a:accent4>
      <a:srgbClr val="C82027"/>
    </a:accent4>
    <a:accent5>
      <a:srgbClr val="743C69"/>
    </a:accent5>
    <a:accent6>
      <a:srgbClr val="F8E815"/>
    </a:accent6>
    <a:hlink>
      <a:srgbClr val="FFA400"/>
    </a:hlink>
    <a:folHlink>
      <a:srgbClr val="FFA4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39875</TotalTime>
  <Words>1541</Words>
  <Application>Microsoft Office PowerPoint</Application>
  <PresentationFormat>On-screen Show (4:3)</PresentationFormat>
  <Paragraphs>440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VH_TEMP</vt:lpstr>
      <vt:lpstr>JavaScript OOPs</vt:lpstr>
      <vt:lpstr>Schedule 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Control Statements and Loops</vt:lpstr>
      <vt:lpstr>Control Statements and Loops</vt:lpstr>
      <vt:lpstr>Control Statements and Loops</vt:lpstr>
      <vt:lpstr>Control Statements and Loops</vt:lpstr>
      <vt:lpstr>Control Statements and Loops</vt:lpstr>
      <vt:lpstr>Functions</vt:lpstr>
      <vt:lpstr>Events</vt:lpstr>
      <vt:lpstr>DOM</vt:lpstr>
      <vt:lpstr>DOM</vt:lpstr>
      <vt:lpstr>Cookies</vt:lpstr>
      <vt:lpstr>Cookies</vt:lpstr>
      <vt:lpstr>Navigator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OOPs</vt:lpstr>
      <vt:lpstr>JavaScript Native Objects</vt:lpstr>
      <vt:lpstr>Dynamic HTML</vt:lpstr>
      <vt:lpstr>Error Handling and Debugging</vt:lpstr>
      <vt:lpstr>Error Handling and Debugging</vt:lpstr>
      <vt:lpstr>Emails, Forms and Form Validation</vt:lpstr>
      <vt:lpstr>Pop Ups and Navigation Menus</vt:lpstr>
      <vt:lpstr>Questions</vt:lpstr>
      <vt:lpstr>Slide 55</vt:lpstr>
    </vt:vector>
  </TitlesOfParts>
  <Company>Healthcare Insight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OOPs</dc:title>
  <dc:creator>Suresh THapa</dc:creator>
  <cp:lastModifiedBy>suthapa</cp:lastModifiedBy>
  <cp:revision>1164</cp:revision>
  <cp:lastPrinted>2012-08-28T17:57:33Z</cp:lastPrinted>
  <dcterms:created xsi:type="dcterms:W3CDTF">2012-05-02T15:16:52Z</dcterms:created>
  <dcterms:modified xsi:type="dcterms:W3CDTF">2013-09-18T04:43:12Z</dcterms:modified>
</cp:coreProperties>
</file>