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1F5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1F5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64394" y="130810"/>
            <a:ext cx="120650" cy="717550"/>
          </a:xfrm>
          <a:custGeom>
            <a:avLst/>
            <a:gdLst/>
            <a:ahLst/>
            <a:cxnLst/>
            <a:rect l="l" t="t" r="r" b="b"/>
            <a:pathLst>
              <a:path w="120650" h="717550">
                <a:moveTo>
                  <a:pt x="120650" y="0"/>
                </a:moveTo>
                <a:lnTo>
                  <a:pt x="0" y="0"/>
                </a:lnTo>
                <a:lnTo>
                  <a:pt x="0" y="717550"/>
                </a:lnTo>
                <a:lnTo>
                  <a:pt x="120650" y="717550"/>
                </a:lnTo>
                <a:lnTo>
                  <a:pt x="12065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971405" y="130810"/>
            <a:ext cx="228600" cy="717550"/>
          </a:xfrm>
          <a:custGeom>
            <a:avLst/>
            <a:gdLst/>
            <a:ahLst/>
            <a:cxnLst/>
            <a:rect l="l" t="t" r="r" b="b"/>
            <a:pathLst>
              <a:path w="228600" h="717550">
                <a:moveTo>
                  <a:pt x="228600" y="0"/>
                </a:moveTo>
                <a:lnTo>
                  <a:pt x="0" y="0"/>
                </a:lnTo>
                <a:lnTo>
                  <a:pt x="0" y="717550"/>
                </a:lnTo>
                <a:lnTo>
                  <a:pt x="228600" y="717550"/>
                </a:lnTo>
                <a:lnTo>
                  <a:pt x="228600" y="0"/>
                </a:lnTo>
                <a:close/>
              </a:path>
            </a:pathLst>
          </a:custGeom>
          <a:solidFill>
            <a:srgbClr val="AE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40669" y="247650"/>
            <a:ext cx="1528445" cy="4735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4180" y="1770963"/>
            <a:ext cx="4723638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5524" y="1161415"/>
            <a:ext cx="9211310" cy="2492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1F5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88E0">
              <a:alpha val="6117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359406"/>
            <a:ext cx="11772900" cy="6498590"/>
            <a:chOff x="0" y="359406"/>
            <a:chExt cx="11772900" cy="6498590"/>
          </a:xfrm>
        </p:grpSpPr>
        <p:sp>
          <p:nvSpPr>
            <p:cNvPr id="4" name="object 4" descr=""/>
            <p:cNvSpPr/>
            <p:nvPr/>
          </p:nvSpPr>
          <p:spPr>
            <a:xfrm>
              <a:off x="765175" y="421640"/>
              <a:ext cx="10711180" cy="6248400"/>
            </a:xfrm>
            <a:custGeom>
              <a:avLst/>
              <a:gdLst/>
              <a:ahLst/>
              <a:cxnLst/>
              <a:rect l="l" t="t" r="r" b="b"/>
              <a:pathLst>
                <a:path w="10711180" h="6248400">
                  <a:moveTo>
                    <a:pt x="10711180" y="0"/>
                  </a:moveTo>
                  <a:lnTo>
                    <a:pt x="0" y="0"/>
                  </a:lnTo>
                  <a:lnTo>
                    <a:pt x="0" y="6248400"/>
                  </a:lnTo>
                  <a:lnTo>
                    <a:pt x="10711180" y="6248400"/>
                  </a:lnTo>
                  <a:lnTo>
                    <a:pt x="10711180" y="0"/>
                  </a:lnTo>
                  <a:close/>
                </a:path>
              </a:pathLst>
            </a:custGeom>
            <a:solidFill>
              <a:srgbClr val="163C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9406"/>
              <a:ext cx="11772900" cy="649859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86384" y="768984"/>
              <a:ext cx="10913745" cy="5610225"/>
            </a:xfrm>
            <a:custGeom>
              <a:avLst/>
              <a:gdLst/>
              <a:ahLst/>
              <a:cxnLst/>
              <a:rect l="l" t="t" r="r" b="b"/>
              <a:pathLst>
                <a:path w="10913745" h="5610225">
                  <a:moveTo>
                    <a:pt x="10913745" y="0"/>
                  </a:moveTo>
                  <a:lnTo>
                    <a:pt x="0" y="0"/>
                  </a:lnTo>
                  <a:lnTo>
                    <a:pt x="0" y="5610225"/>
                  </a:lnTo>
                  <a:lnTo>
                    <a:pt x="10913745" y="5610225"/>
                  </a:lnTo>
                  <a:lnTo>
                    <a:pt x="109137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7804" y="986790"/>
              <a:ext cx="3429000" cy="88265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175" y="910590"/>
              <a:ext cx="2307590" cy="12636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8575" y="938530"/>
              <a:ext cx="1306195" cy="98043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355975" y="3120390"/>
              <a:ext cx="131445" cy="675640"/>
            </a:xfrm>
            <a:custGeom>
              <a:avLst/>
              <a:gdLst/>
              <a:ahLst/>
              <a:cxnLst/>
              <a:rect l="l" t="t" r="r" b="b"/>
              <a:pathLst>
                <a:path w="131445" h="675639">
                  <a:moveTo>
                    <a:pt x="131445" y="0"/>
                  </a:moveTo>
                  <a:lnTo>
                    <a:pt x="0" y="0"/>
                  </a:lnTo>
                  <a:lnTo>
                    <a:pt x="0" y="675640"/>
                  </a:lnTo>
                  <a:lnTo>
                    <a:pt x="131445" y="675640"/>
                  </a:lnTo>
                  <a:lnTo>
                    <a:pt x="1314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00197" y="2448000"/>
            <a:ext cx="604075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  <a:latin typeface="Trebuchet MS"/>
                <a:cs typeface="Trebuchet MS"/>
              </a:rPr>
              <a:t>NEXT</a:t>
            </a:r>
            <a:r>
              <a:rPr dirty="0" spc="-26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>
                <a:solidFill>
                  <a:srgbClr val="000000"/>
                </a:solidFill>
                <a:latin typeface="Trebuchet MS"/>
                <a:cs typeface="Trebuchet MS"/>
              </a:rPr>
              <a:t>GEN</a:t>
            </a:r>
            <a:r>
              <a:rPr dirty="0" spc="-24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>
                <a:solidFill>
                  <a:srgbClr val="000000"/>
                </a:solidFill>
                <a:latin typeface="Trebuchet MS"/>
                <a:cs typeface="Trebuchet MS"/>
              </a:rPr>
              <a:t>EMPLOYABILITY</a:t>
            </a:r>
            <a:r>
              <a:rPr dirty="0" spc="-21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>
                <a:solidFill>
                  <a:srgbClr val="000000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3782948" y="3124911"/>
            <a:ext cx="510222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55" b="1">
                <a:latin typeface="Trebuchet MS"/>
                <a:cs typeface="Trebuchet MS"/>
              </a:rPr>
              <a:t>Creating</a:t>
            </a:r>
            <a:r>
              <a:rPr dirty="0" sz="2800" spc="-215" b="1">
                <a:latin typeface="Trebuchet MS"/>
                <a:cs typeface="Trebuchet MS"/>
              </a:rPr>
              <a:t> </a:t>
            </a:r>
            <a:r>
              <a:rPr dirty="0" sz="2800" spc="-170" b="1">
                <a:latin typeface="Trebuchet MS"/>
                <a:cs typeface="Trebuchet MS"/>
              </a:rPr>
              <a:t>a</a:t>
            </a:r>
            <a:r>
              <a:rPr dirty="0" sz="2800" spc="-260" b="1">
                <a:latin typeface="Trebuchet MS"/>
                <a:cs typeface="Trebuchet MS"/>
              </a:rPr>
              <a:t> </a:t>
            </a:r>
            <a:r>
              <a:rPr dirty="0" sz="2800" spc="-145" b="1">
                <a:latin typeface="Trebuchet MS"/>
                <a:cs typeface="Trebuchet MS"/>
              </a:rPr>
              <a:t>future-</a:t>
            </a:r>
            <a:r>
              <a:rPr dirty="0" sz="2800" spc="-170" b="1">
                <a:latin typeface="Trebuchet MS"/>
                <a:cs typeface="Trebuchet MS"/>
              </a:rPr>
              <a:t>ready</a:t>
            </a:r>
            <a:r>
              <a:rPr dirty="0" sz="2800" spc="-200" b="1">
                <a:latin typeface="Trebuchet MS"/>
                <a:cs typeface="Trebuchet MS"/>
              </a:rPr>
              <a:t> </a:t>
            </a:r>
            <a:r>
              <a:rPr dirty="0" sz="2800" spc="-135" b="1">
                <a:latin typeface="Trebuchet MS"/>
                <a:cs typeface="Trebuchet MS"/>
              </a:rPr>
              <a:t>workforce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12900" y="4573651"/>
            <a:ext cx="3803015" cy="1210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895">
              <a:lnSpc>
                <a:spcPts val="2200"/>
              </a:lnSpc>
              <a:spcBef>
                <a:spcPts val="90"/>
              </a:spcBef>
            </a:pPr>
            <a:r>
              <a:rPr dirty="0" sz="2000" spc="-10" b="1">
                <a:latin typeface="Calibri"/>
                <a:cs typeface="Calibri"/>
              </a:rPr>
              <a:t>Team</a:t>
            </a:r>
            <a:r>
              <a:rPr dirty="0" sz="2000" spc="-1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Members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60"/>
              </a:lnSpc>
            </a:pPr>
            <a:r>
              <a:rPr dirty="0" sz="1800" spc="-10" b="1">
                <a:latin typeface="Trebuchet MS"/>
                <a:cs typeface="Trebuchet MS"/>
              </a:rPr>
              <a:t>………………………………………...............</a:t>
            </a:r>
            <a:endParaRPr sz="1800">
              <a:latin typeface="Trebuchet MS"/>
              <a:cs typeface="Trebuchet MS"/>
            </a:endParaRPr>
          </a:p>
          <a:p>
            <a:pPr marL="48895" marR="641985">
              <a:lnSpc>
                <a:spcPts val="2640"/>
              </a:lnSpc>
            </a:pPr>
            <a:r>
              <a:rPr dirty="0" sz="2000" b="1">
                <a:latin typeface="Calibri"/>
                <a:cs typeface="Calibri"/>
              </a:rPr>
              <a:t>Student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Name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:SARANYA</a:t>
            </a:r>
            <a:r>
              <a:rPr dirty="0" sz="2000" spc="-50" b="1">
                <a:latin typeface="Calibri"/>
                <a:cs typeface="Calibri"/>
              </a:rPr>
              <a:t> N </a:t>
            </a:r>
            <a:r>
              <a:rPr dirty="0" sz="2000" b="1">
                <a:latin typeface="Calibri"/>
                <a:cs typeface="Calibri"/>
              </a:rPr>
              <a:t>Student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ID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au613021104087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048245" y="4576698"/>
            <a:ext cx="3803015" cy="1061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5095">
              <a:lnSpc>
                <a:spcPts val="2165"/>
              </a:lnSpc>
              <a:spcBef>
                <a:spcPts val="90"/>
              </a:spcBef>
            </a:pPr>
            <a:r>
              <a:rPr dirty="0" sz="2000" b="1">
                <a:latin typeface="Calibri"/>
                <a:cs typeface="Calibri"/>
              </a:rPr>
              <a:t>College</a:t>
            </a:r>
            <a:r>
              <a:rPr dirty="0" sz="2000" spc="-114" b="1"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5"/>
              </a:lnSpc>
            </a:pPr>
            <a:r>
              <a:rPr dirty="0" sz="1800" spc="-10" b="1">
                <a:latin typeface="Trebuchet MS"/>
                <a:cs typeface="Trebuchet MS"/>
              </a:rPr>
              <a:t>………………………………………...............</a:t>
            </a:r>
            <a:endParaRPr sz="1800">
              <a:latin typeface="Trebuchet MS"/>
              <a:cs typeface="Trebuchet MS"/>
            </a:endParaRPr>
          </a:p>
          <a:p>
            <a:pPr marL="125095" marR="675640">
              <a:lnSpc>
                <a:spcPct val="100000"/>
              </a:lnSpc>
              <a:spcBef>
                <a:spcPts val="225"/>
              </a:spcBef>
            </a:pPr>
            <a:r>
              <a:rPr dirty="0" sz="1600" spc="-20" b="1">
                <a:latin typeface="Arial"/>
                <a:cs typeface="Arial"/>
              </a:rPr>
              <a:t>VIVEKANANDHA</a:t>
            </a:r>
            <a:r>
              <a:rPr dirty="0" sz="1600" spc="-9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COLLEGE</a:t>
            </a:r>
            <a:r>
              <a:rPr dirty="0" sz="1600" spc="25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OF </a:t>
            </a:r>
            <a:r>
              <a:rPr dirty="0" sz="1600" b="1">
                <a:latin typeface="Arial"/>
                <a:cs typeface="Arial"/>
              </a:rPr>
              <a:t>TECHNOLOGY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FOR</a:t>
            </a:r>
            <a:r>
              <a:rPr dirty="0" sz="1600" spc="-70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WOMEN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57521" y="999871"/>
            <a:ext cx="1734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rebuchet MS"/>
                <a:cs typeface="Trebuchet MS"/>
              </a:rPr>
              <a:t>SignUp</a:t>
            </a:r>
            <a:r>
              <a:rPr dirty="0" sz="2400" spc="-145" b="1">
                <a:latin typeface="Trebuchet MS"/>
                <a:cs typeface="Trebuchet MS"/>
              </a:rPr>
              <a:t> </a:t>
            </a:r>
            <a:r>
              <a:rPr dirty="0" sz="2400" spc="-20" b="1">
                <a:latin typeface="Trebuchet MS"/>
                <a:cs typeface="Trebuchet MS"/>
              </a:rPr>
              <a:t>Page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5" y="1675764"/>
            <a:ext cx="10354945" cy="49383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12258" y="1012063"/>
            <a:ext cx="1487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rebuchet MS"/>
                <a:cs typeface="Trebuchet MS"/>
              </a:rPr>
              <a:t>Login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-55" b="1">
                <a:latin typeface="Trebuchet MS"/>
                <a:cs typeface="Trebuchet MS"/>
              </a:rPr>
              <a:t>Page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950" y="1654822"/>
            <a:ext cx="10215880" cy="45502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89297" y="1027303"/>
            <a:ext cx="2887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rebuchet MS"/>
                <a:cs typeface="Trebuchet MS"/>
              </a:rPr>
              <a:t>Files</a:t>
            </a:r>
            <a:r>
              <a:rPr dirty="0" sz="2400" spc="-240" b="1">
                <a:latin typeface="Trebuchet MS"/>
                <a:cs typeface="Trebuchet MS"/>
              </a:rPr>
              <a:t> </a:t>
            </a:r>
            <a:r>
              <a:rPr dirty="0" sz="2400" spc="-10" b="1">
                <a:latin typeface="Trebuchet MS"/>
                <a:cs typeface="Trebuchet MS"/>
              </a:rPr>
              <a:t>Uploading</a:t>
            </a:r>
            <a:r>
              <a:rPr dirty="0" sz="2400" spc="-225" b="1">
                <a:latin typeface="Trebuchet MS"/>
                <a:cs typeface="Trebuchet MS"/>
              </a:rPr>
              <a:t> </a:t>
            </a:r>
            <a:r>
              <a:rPr dirty="0" sz="2400" spc="-20" b="1">
                <a:latin typeface="Trebuchet MS"/>
                <a:cs typeface="Trebuchet MS"/>
              </a:rPr>
              <a:t>Page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695" y="1683448"/>
            <a:ext cx="7277734" cy="48169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74058" y="1030351"/>
            <a:ext cx="26371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Trebuchet MS"/>
                <a:cs typeface="Trebuchet MS"/>
              </a:rPr>
              <a:t>Files</a:t>
            </a:r>
            <a:r>
              <a:rPr dirty="0" sz="2400" spc="-195" b="1">
                <a:latin typeface="Trebuchet MS"/>
                <a:cs typeface="Trebuchet MS"/>
              </a:rPr>
              <a:t> </a:t>
            </a:r>
            <a:r>
              <a:rPr dirty="0" sz="2400" spc="-25" b="1">
                <a:latin typeface="Trebuchet MS"/>
                <a:cs typeface="Trebuchet MS"/>
              </a:rPr>
              <a:t>Deleting</a:t>
            </a:r>
            <a:r>
              <a:rPr dirty="0" sz="2400" spc="-215" b="1">
                <a:latin typeface="Trebuchet MS"/>
                <a:cs typeface="Trebuchet MS"/>
              </a:rPr>
              <a:t> </a:t>
            </a:r>
            <a:r>
              <a:rPr dirty="0" sz="2400" spc="-20" b="1">
                <a:latin typeface="Trebuchet MS"/>
                <a:cs typeface="Trebuchet MS"/>
              </a:rPr>
              <a:t>Page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811654"/>
            <a:ext cx="6560820" cy="28046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5524" y="1161415"/>
            <a:ext cx="8477250" cy="291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8390" algn="l"/>
              </a:tabLst>
            </a:pP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Future</a:t>
            </a: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Enhancements</a:t>
            </a:r>
            <a:endParaRPr sz="2400">
              <a:latin typeface="Trebuchet MS"/>
              <a:cs typeface="Trebuchet MS"/>
            </a:endParaRPr>
          </a:p>
          <a:p>
            <a:pPr marL="1356995" marR="184150" indent="-287020">
              <a:lnSpc>
                <a:spcPts val="2140"/>
              </a:lnSpc>
              <a:spcBef>
                <a:spcPts val="2730"/>
              </a:spcBef>
              <a:buFont typeface="Wingdings"/>
              <a:buChar char=""/>
              <a:tabLst>
                <a:tab pos="1356995" algn="l"/>
              </a:tabLst>
            </a:pP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Ensure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full</a:t>
            </a:r>
            <a:r>
              <a:rPr dirty="0" sz="1800" spc="-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mobile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responsiveness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provide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8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seamless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experience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across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various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devices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screen</a:t>
            </a:r>
            <a:r>
              <a:rPr dirty="0" sz="18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sizes.</a:t>
            </a:r>
            <a:endParaRPr sz="1800">
              <a:latin typeface="Arial MT"/>
              <a:cs typeface="Arial MT"/>
            </a:endParaRPr>
          </a:p>
          <a:p>
            <a:pPr marL="1356995" marR="5080" indent="-287020">
              <a:lnSpc>
                <a:spcPts val="2140"/>
              </a:lnSpc>
              <a:spcBef>
                <a:spcPts val="40"/>
              </a:spcBef>
              <a:buFont typeface="Wingdings"/>
              <a:buChar char=""/>
              <a:tabLst>
                <a:tab pos="1356995" algn="l"/>
              </a:tabLst>
            </a:pP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Consider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developing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native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mobile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apps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8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iOS</a:t>
            </a:r>
            <a:r>
              <a:rPr dirty="0" sz="1800" spc="-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10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Android</a:t>
            </a:r>
            <a:r>
              <a:rPr dirty="0" sz="18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platforms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offer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more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tailored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optimized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experience.</a:t>
            </a:r>
            <a:endParaRPr sz="1800">
              <a:latin typeface="Arial MT"/>
              <a:cs typeface="Arial MT"/>
            </a:endParaRPr>
          </a:p>
          <a:p>
            <a:pPr marL="1356995" marR="429895" indent="-287020">
              <a:lnSpc>
                <a:spcPts val="2160"/>
              </a:lnSpc>
              <a:spcBef>
                <a:spcPts val="5"/>
              </a:spcBef>
              <a:buFont typeface="Wingdings"/>
              <a:buChar char=""/>
              <a:tabLst>
                <a:tab pos="1356995" algn="l"/>
              </a:tabLst>
            </a:pP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Optimize</a:t>
            </a:r>
            <a:r>
              <a:rPr dirty="0" sz="1800" spc="-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database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queries,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caching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mechanisms,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server-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side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processing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7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improve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overall</a:t>
            </a:r>
            <a:r>
              <a:rPr dirty="0" sz="1800" spc="-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application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800">
              <a:latin typeface="Arial MT"/>
              <a:cs typeface="Arial MT"/>
            </a:endParaRPr>
          </a:p>
          <a:p>
            <a:pPr marL="1356995" marR="114300" indent="-287020">
              <a:lnSpc>
                <a:spcPts val="2160"/>
              </a:lnSpc>
              <a:buFont typeface="Wingdings"/>
              <a:buChar char=""/>
              <a:tabLst>
                <a:tab pos="1356995" algn="l"/>
              </a:tabLst>
            </a:pP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Implement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lazy</a:t>
            </a:r>
            <a:r>
              <a:rPr dirty="0" sz="1800" spc="-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loading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techniques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efficiently</a:t>
            </a:r>
            <a:r>
              <a:rPr dirty="0" sz="18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handle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large</a:t>
            </a:r>
            <a:r>
              <a:rPr dirty="0" sz="1800" spc="-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volumes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notes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improve page load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times.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Conclusion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</a:p>
          <a:p>
            <a:pPr algn="just" marL="963930" marR="5080">
              <a:lnSpc>
                <a:spcPct val="99200"/>
              </a:lnSpc>
              <a:spcBef>
                <a:spcPts val="5"/>
              </a:spcBef>
            </a:pP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dirty="0" sz="1800" spc="15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proposed</a:t>
            </a:r>
            <a:r>
              <a:rPr dirty="0" sz="1800" spc="1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solution</a:t>
            </a:r>
            <a:r>
              <a:rPr dirty="0" sz="1800" spc="1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aims</a:t>
            </a:r>
            <a:r>
              <a:rPr dirty="0" sz="1800" spc="1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to</a:t>
            </a:r>
            <a:r>
              <a:rPr dirty="0" sz="1800" spc="1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deliver</a:t>
            </a:r>
            <a:r>
              <a:rPr dirty="0" sz="1800" spc="1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dirty="0" sz="1800" spc="15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feature-rich</a:t>
            </a:r>
            <a:r>
              <a:rPr dirty="0" sz="1800" spc="1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800" spc="1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scalable</a:t>
            </a:r>
            <a:r>
              <a:rPr dirty="0" sz="1800" spc="1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notes</a:t>
            </a:r>
            <a:r>
              <a:rPr dirty="0" sz="1800" spc="14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spc="-10" b="0">
                <a:solidFill>
                  <a:srgbClr val="000000"/>
                </a:solidFill>
                <a:latin typeface="Arial MT"/>
                <a:cs typeface="Arial MT"/>
              </a:rPr>
              <a:t>sharing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web</a:t>
            </a:r>
            <a:r>
              <a:rPr dirty="0" sz="1800" spc="190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application</a:t>
            </a:r>
            <a:r>
              <a:rPr dirty="0" sz="1800" spc="200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that</a:t>
            </a:r>
            <a:r>
              <a:rPr dirty="0" sz="1800" spc="185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meets</a:t>
            </a:r>
            <a:r>
              <a:rPr dirty="0" sz="1800" spc="185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dirty="0" sz="1800" spc="195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needs</a:t>
            </a:r>
            <a:r>
              <a:rPr dirty="0" sz="1800" spc="200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dirty="0" sz="1800" spc="195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users</a:t>
            </a:r>
            <a:r>
              <a:rPr dirty="0" sz="1800" spc="185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seeking</a:t>
            </a:r>
            <a:r>
              <a:rPr dirty="0" sz="1800" spc="195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dirty="0" sz="1800" spc="190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platform</a:t>
            </a:r>
            <a:r>
              <a:rPr dirty="0" sz="1800" spc="440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spc="-25" b="0">
                <a:solidFill>
                  <a:srgbClr val="000000"/>
                </a:solidFill>
                <a:latin typeface="Arial MT"/>
                <a:cs typeface="Arial MT"/>
              </a:rPr>
              <a:t>for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collaborative</a:t>
            </a:r>
            <a:r>
              <a:rPr dirty="0" sz="1800" spc="14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note-taking</a:t>
            </a:r>
            <a:r>
              <a:rPr dirty="0" sz="1800" spc="15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800" spc="13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knowledge</a:t>
            </a:r>
            <a:r>
              <a:rPr dirty="0" sz="1800" spc="13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sharing.</a:t>
            </a:r>
            <a:r>
              <a:rPr dirty="0" sz="1800" spc="15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By</a:t>
            </a:r>
            <a:r>
              <a:rPr dirty="0" sz="1800" spc="1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leveraging</a:t>
            </a:r>
            <a:r>
              <a:rPr dirty="0" sz="1800" spc="15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Python</a:t>
            </a:r>
            <a:r>
              <a:rPr dirty="0" sz="1800" spc="15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with</a:t>
            </a:r>
            <a:r>
              <a:rPr dirty="0" sz="1800" spc="1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spc="-25" b="0">
                <a:solidFill>
                  <a:srgbClr val="000000"/>
                </a:solidFill>
                <a:latin typeface="Arial MT"/>
                <a:cs typeface="Arial MT"/>
              </a:rPr>
              <a:t>the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Django</a:t>
            </a:r>
            <a:r>
              <a:rPr dirty="0" sz="1800" spc="40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framework</a:t>
            </a:r>
            <a:r>
              <a:rPr dirty="0" sz="1800" spc="43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800" spc="4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following</a:t>
            </a:r>
            <a:r>
              <a:rPr dirty="0" sz="1800" spc="4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best</a:t>
            </a:r>
            <a:r>
              <a:rPr dirty="0" sz="1800" spc="40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practices</a:t>
            </a:r>
            <a:r>
              <a:rPr dirty="0" sz="1800" spc="43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in</a:t>
            </a:r>
            <a:r>
              <a:rPr dirty="0" sz="1800" spc="40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software</a:t>
            </a:r>
            <a:r>
              <a:rPr dirty="0" sz="1800" spc="43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development,</a:t>
            </a:r>
            <a:r>
              <a:rPr dirty="0" sz="1800" spc="4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spc="-25" b="0">
                <a:solidFill>
                  <a:srgbClr val="000000"/>
                </a:solidFill>
                <a:latin typeface="Arial MT"/>
                <a:cs typeface="Arial MT"/>
              </a:rPr>
              <a:t>the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application</a:t>
            </a:r>
            <a:r>
              <a:rPr dirty="0" sz="1800" spc="229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will</a:t>
            </a:r>
            <a:r>
              <a:rPr dirty="0" sz="1800" spc="229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provide</a:t>
            </a:r>
            <a:r>
              <a:rPr dirty="0" sz="1800" spc="2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dirty="0" sz="1800" spc="229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seamless</a:t>
            </a:r>
            <a:r>
              <a:rPr dirty="0" sz="1800" spc="2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800" spc="254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secure</a:t>
            </a:r>
            <a:r>
              <a:rPr dirty="0" sz="1800" spc="229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user</a:t>
            </a:r>
            <a:r>
              <a:rPr dirty="0" sz="1800" spc="2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experience</a:t>
            </a:r>
            <a:r>
              <a:rPr dirty="0" sz="1800" spc="2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while</a:t>
            </a:r>
            <a:r>
              <a:rPr dirty="0" sz="1800" spc="229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spc="-10" b="0">
                <a:solidFill>
                  <a:srgbClr val="000000"/>
                </a:solidFill>
                <a:latin typeface="Arial MT"/>
                <a:cs typeface="Arial MT"/>
              </a:rPr>
              <a:t>enabling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efficient</a:t>
            </a:r>
            <a:r>
              <a:rPr dirty="0" sz="1800" spc="-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collaboration</a:t>
            </a:r>
            <a:r>
              <a:rPr dirty="0" sz="1800" spc="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800" spc="-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spc="-10" b="0">
                <a:solidFill>
                  <a:srgbClr val="000000"/>
                </a:solidFill>
                <a:latin typeface="Arial MT"/>
                <a:cs typeface="Arial MT"/>
              </a:rPr>
              <a:t>productivity.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97858" y="2765247"/>
            <a:ext cx="2880360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85" b="1">
                <a:solidFill>
                  <a:srgbClr val="001F5F"/>
                </a:solidFill>
                <a:latin typeface="Trebuchet MS"/>
                <a:cs typeface="Trebuchet MS"/>
              </a:rPr>
              <a:t>Thank</a:t>
            </a:r>
            <a:r>
              <a:rPr dirty="0" sz="4400" spc="-40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4400" spc="-160" b="1">
                <a:solidFill>
                  <a:srgbClr val="001F5F"/>
                </a:solidFill>
                <a:latin typeface="Trebuchet MS"/>
                <a:cs typeface="Trebuchet MS"/>
              </a:rPr>
              <a:t>You</a:t>
            </a:r>
            <a:r>
              <a:rPr dirty="0" sz="4400" spc="-434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4400" spc="-50" b="1">
                <a:solidFill>
                  <a:srgbClr val="001F5F"/>
                </a:solidFill>
                <a:latin typeface="Trebuchet MS"/>
                <a:cs typeface="Trebuchet MS"/>
              </a:rPr>
              <a:t>!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63214"/>
            <a:ext cx="12192000" cy="3994785"/>
          </a:xfrm>
          <a:custGeom>
            <a:avLst/>
            <a:gdLst/>
            <a:ahLst/>
            <a:cxnLst/>
            <a:rect l="l" t="t" r="r" b="b"/>
            <a:pathLst>
              <a:path w="12192000" h="3994784">
                <a:moveTo>
                  <a:pt x="12192000" y="0"/>
                </a:moveTo>
                <a:lnTo>
                  <a:pt x="0" y="0"/>
                </a:lnTo>
                <a:lnTo>
                  <a:pt x="0" y="3994785"/>
                </a:lnTo>
                <a:lnTo>
                  <a:pt x="12192000" y="3994785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545454" y="2863214"/>
            <a:ext cx="1099820" cy="662940"/>
          </a:xfrm>
          <a:custGeom>
            <a:avLst/>
            <a:gdLst/>
            <a:ahLst/>
            <a:cxnLst/>
            <a:rect l="l" t="t" r="r" b="b"/>
            <a:pathLst>
              <a:path w="1099820" h="662939">
                <a:moveTo>
                  <a:pt x="1099820" y="0"/>
                </a:moveTo>
                <a:lnTo>
                  <a:pt x="0" y="0"/>
                </a:lnTo>
                <a:lnTo>
                  <a:pt x="549910" y="662939"/>
                </a:lnTo>
                <a:lnTo>
                  <a:pt x="10998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2710814"/>
            <a:ext cx="958850" cy="304800"/>
          </a:xfrm>
          <a:custGeom>
            <a:avLst/>
            <a:gdLst/>
            <a:ahLst/>
            <a:cxnLst/>
            <a:rect l="l" t="t" r="r" b="b"/>
            <a:pathLst>
              <a:path w="958850" h="304800">
                <a:moveTo>
                  <a:pt x="958850" y="0"/>
                </a:moveTo>
                <a:lnTo>
                  <a:pt x="0" y="0"/>
                </a:lnTo>
                <a:lnTo>
                  <a:pt x="0" y="304800"/>
                </a:lnTo>
                <a:lnTo>
                  <a:pt x="958850" y="304800"/>
                </a:lnTo>
                <a:lnTo>
                  <a:pt x="958850" y="0"/>
                </a:lnTo>
                <a:close/>
              </a:path>
            </a:pathLst>
          </a:custGeom>
          <a:solidFill>
            <a:srgbClr val="C58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1233150" y="2710814"/>
            <a:ext cx="958850" cy="314960"/>
          </a:xfrm>
          <a:custGeom>
            <a:avLst/>
            <a:gdLst/>
            <a:ahLst/>
            <a:cxnLst/>
            <a:rect l="l" t="t" r="r" b="b"/>
            <a:pathLst>
              <a:path w="958850" h="314960">
                <a:moveTo>
                  <a:pt x="958850" y="0"/>
                </a:moveTo>
                <a:lnTo>
                  <a:pt x="0" y="0"/>
                </a:lnTo>
                <a:lnTo>
                  <a:pt x="0" y="314960"/>
                </a:lnTo>
                <a:lnTo>
                  <a:pt x="958850" y="314960"/>
                </a:lnTo>
                <a:lnTo>
                  <a:pt x="958850" y="0"/>
                </a:lnTo>
                <a:close/>
              </a:path>
            </a:pathLst>
          </a:custGeom>
          <a:solidFill>
            <a:srgbClr val="C58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263014" y="4527550"/>
            <a:ext cx="9664700" cy="664845"/>
          </a:xfrm>
          <a:custGeom>
            <a:avLst/>
            <a:gdLst/>
            <a:ahLst/>
            <a:cxnLst/>
            <a:rect l="l" t="t" r="r" b="b"/>
            <a:pathLst>
              <a:path w="9664700" h="664845">
                <a:moveTo>
                  <a:pt x="9554210" y="0"/>
                </a:moveTo>
                <a:lnTo>
                  <a:pt x="110490" y="0"/>
                </a:lnTo>
                <a:lnTo>
                  <a:pt x="67309" y="8889"/>
                </a:lnTo>
                <a:lnTo>
                  <a:pt x="32384" y="32385"/>
                </a:lnTo>
                <a:lnTo>
                  <a:pt x="8254" y="67944"/>
                </a:lnTo>
                <a:lnTo>
                  <a:pt x="0" y="111125"/>
                </a:lnTo>
                <a:lnTo>
                  <a:pt x="0" y="553719"/>
                </a:lnTo>
                <a:lnTo>
                  <a:pt x="8254" y="596900"/>
                </a:lnTo>
                <a:lnTo>
                  <a:pt x="32384" y="632460"/>
                </a:lnTo>
                <a:lnTo>
                  <a:pt x="67309" y="655955"/>
                </a:lnTo>
                <a:lnTo>
                  <a:pt x="110490" y="664844"/>
                </a:lnTo>
                <a:lnTo>
                  <a:pt x="9554210" y="664844"/>
                </a:lnTo>
                <a:lnTo>
                  <a:pt x="9597390" y="655955"/>
                </a:lnTo>
                <a:lnTo>
                  <a:pt x="9632315" y="632460"/>
                </a:lnTo>
                <a:lnTo>
                  <a:pt x="9656444" y="596900"/>
                </a:lnTo>
                <a:lnTo>
                  <a:pt x="9664700" y="553719"/>
                </a:lnTo>
                <a:lnTo>
                  <a:pt x="9664700" y="111125"/>
                </a:lnTo>
                <a:lnTo>
                  <a:pt x="9656444" y="67944"/>
                </a:lnTo>
                <a:lnTo>
                  <a:pt x="9632315" y="32385"/>
                </a:lnTo>
                <a:lnTo>
                  <a:pt x="9597390" y="8889"/>
                </a:lnTo>
                <a:lnTo>
                  <a:pt x="9554210" y="0"/>
                </a:lnTo>
                <a:close/>
              </a:path>
            </a:pathLst>
          </a:custGeom>
          <a:solidFill>
            <a:srgbClr val="E9D0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CAPSTONE</a:t>
            </a:r>
            <a:r>
              <a:rPr dirty="0" spc="-140"/>
              <a:t> </a:t>
            </a:r>
            <a:r>
              <a:rPr dirty="0" spc="-10"/>
              <a:t>PROJECT</a:t>
            </a:r>
            <a:r>
              <a:rPr dirty="0" spc="-175"/>
              <a:t> </a:t>
            </a:r>
            <a:r>
              <a:rPr dirty="0" spc="-10"/>
              <a:t>SHOWCASE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822575" y="3914902"/>
            <a:ext cx="6550025" cy="111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9144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2400" spc="-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Title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latin typeface="Calibri"/>
                <a:cs typeface="Calibri"/>
              </a:rPr>
              <a:t>Notes</a:t>
            </a:r>
            <a:r>
              <a:rPr dirty="0" sz="2200" spc="-9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Sharing</a:t>
            </a:r>
            <a:r>
              <a:rPr dirty="0" sz="2200" spc="-8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Web</a:t>
            </a:r>
            <a:r>
              <a:rPr dirty="0" sz="2200" spc="-12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Application</a:t>
            </a:r>
            <a:r>
              <a:rPr dirty="0" sz="2200" spc="-7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using</a:t>
            </a:r>
            <a:r>
              <a:rPr dirty="0" sz="2200" spc="-10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Django</a:t>
            </a:r>
            <a:r>
              <a:rPr dirty="0" sz="2200" spc="-9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Framework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95854" y="5625795"/>
            <a:ext cx="7404100" cy="6369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006475" marR="5080" indent="-994410">
              <a:lnSpc>
                <a:spcPct val="101000"/>
              </a:lnSpc>
              <a:spcBef>
                <a:spcPts val="6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Abstract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0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0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20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dirty="0" sz="20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0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Proposed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dirty="0" sz="20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|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Modelling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0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22172" y="1496948"/>
            <a:ext cx="121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Abstract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74519" y="2311146"/>
            <a:ext cx="6682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4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project</a:t>
            </a:r>
            <a:r>
              <a:rPr dirty="0" sz="1800" spc="4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aims</a:t>
            </a:r>
            <a:r>
              <a:rPr dirty="0" sz="1800" spc="43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409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develop</a:t>
            </a:r>
            <a:r>
              <a:rPr dirty="0" sz="1800" spc="4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40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feature-</a:t>
            </a:r>
            <a:r>
              <a:rPr dirty="0" sz="1800">
                <a:latin typeface="Arial MT"/>
                <a:cs typeface="Arial MT"/>
              </a:rPr>
              <a:t>rich</a:t>
            </a:r>
            <a:r>
              <a:rPr dirty="0" sz="1800" spc="40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notes</a:t>
            </a:r>
            <a:r>
              <a:rPr dirty="0" sz="1800" spc="409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sharing</a:t>
            </a:r>
            <a:r>
              <a:rPr dirty="0" sz="1800" spc="42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web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216008" y="2311146"/>
            <a:ext cx="1117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application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74519" y="2588260"/>
            <a:ext cx="6433185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  <a:tabLst>
                <a:tab pos="768350" algn="l"/>
                <a:tab pos="1545590" algn="l"/>
                <a:tab pos="1685925" algn="l"/>
                <a:tab pos="2274570" algn="l"/>
                <a:tab pos="2682875" algn="l"/>
                <a:tab pos="2799080" algn="l"/>
                <a:tab pos="3439160" algn="l"/>
                <a:tab pos="3728720" algn="l"/>
                <a:tab pos="4003040" algn="l"/>
                <a:tab pos="4902200" algn="l"/>
                <a:tab pos="5067300" algn="l"/>
                <a:tab pos="6039485" algn="l"/>
                <a:tab pos="6122035" algn="l"/>
              </a:tabLst>
            </a:pPr>
            <a:r>
              <a:rPr dirty="0" sz="1800" spc="-10">
                <a:latin typeface="Arial MT"/>
                <a:cs typeface="Arial MT"/>
              </a:rPr>
              <a:t>using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Python</a:t>
            </a:r>
            <a:r>
              <a:rPr dirty="0" sz="1800">
                <a:latin typeface="Arial MT"/>
                <a:cs typeface="Arial MT"/>
              </a:rPr>
              <a:t>		</a:t>
            </a:r>
            <a:r>
              <a:rPr dirty="0" sz="1800" spc="-25">
                <a:latin typeface="Arial MT"/>
                <a:cs typeface="Arial MT"/>
              </a:rPr>
              <a:t>and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25">
                <a:latin typeface="Arial MT"/>
                <a:cs typeface="Arial MT"/>
              </a:rPr>
              <a:t>the</a:t>
            </a:r>
            <a:r>
              <a:rPr dirty="0" sz="1800">
                <a:latin typeface="Arial MT"/>
                <a:cs typeface="Arial MT"/>
              </a:rPr>
              <a:t>		</a:t>
            </a:r>
            <a:r>
              <a:rPr dirty="0" sz="1800" spc="-10">
                <a:latin typeface="Arial MT"/>
                <a:cs typeface="Arial MT"/>
              </a:rPr>
              <a:t>Django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framework.</a:t>
            </a:r>
            <a:r>
              <a:rPr dirty="0" sz="1800">
                <a:latin typeface="Arial MT"/>
                <a:cs typeface="Arial MT"/>
              </a:rPr>
              <a:t>		</a:t>
            </a:r>
            <a:r>
              <a:rPr dirty="0" sz="1800" spc="-10">
                <a:latin typeface="Arial MT"/>
                <a:cs typeface="Arial MT"/>
              </a:rPr>
              <a:t>Through</a:t>
            </a:r>
            <a:r>
              <a:rPr dirty="0" sz="1800">
                <a:latin typeface="Arial MT"/>
                <a:cs typeface="Arial MT"/>
              </a:rPr>
              <a:t>		</a:t>
            </a:r>
            <a:r>
              <a:rPr dirty="0" sz="1800" spc="-25">
                <a:latin typeface="Arial MT"/>
                <a:cs typeface="Arial MT"/>
              </a:rPr>
              <a:t>an </a:t>
            </a:r>
            <a:r>
              <a:rPr dirty="0" sz="1800" spc="-10">
                <a:latin typeface="Arial MT"/>
                <a:cs typeface="Arial MT"/>
              </a:rPr>
              <a:t>customizable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interface,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20">
                <a:latin typeface="Arial MT"/>
                <a:cs typeface="Arial MT"/>
              </a:rPr>
              <a:t>users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25">
                <a:latin typeface="Arial MT"/>
                <a:cs typeface="Arial MT"/>
              </a:rPr>
              <a:t>can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create,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organize,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25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947784" y="2588260"/>
            <a:ext cx="798195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 marR="5080" indent="-33655">
              <a:lnSpc>
                <a:spcPct val="1145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intuitive </a:t>
            </a:r>
            <a:r>
              <a:rPr dirty="0" sz="1800" spc="-20">
                <a:latin typeface="Arial MT"/>
                <a:cs typeface="Arial MT"/>
              </a:rPr>
              <a:t>share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749408" y="2588260"/>
            <a:ext cx="58547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9705">
              <a:lnSpc>
                <a:spcPct val="114500"/>
              </a:lnSpc>
              <a:spcBef>
                <a:spcPts val="100"/>
              </a:spcBef>
            </a:pPr>
            <a:r>
              <a:rPr dirty="0" sz="1800" spc="-25">
                <a:latin typeface="Arial MT"/>
                <a:cs typeface="Arial MT"/>
              </a:rPr>
              <a:t>and </a:t>
            </a:r>
            <a:r>
              <a:rPr dirty="0" sz="1800" spc="-10">
                <a:latin typeface="Arial MT"/>
                <a:cs typeface="Arial MT"/>
              </a:rPr>
              <a:t>notes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74519" y="3219450"/>
            <a:ext cx="7961630" cy="16021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15100"/>
              </a:lnSpc>
              <a:spcBef>
                <a:spcPts val="85"/>
              </a:spcBef>
            </a:pPr>
            <a:r>
              <a:rPr dirty="0" sz="1800">
                <a:latin typeface="Arial MT"/>
                <a:cs typeface="Arial MT"/>
              </a:rPr>
              <a:t>effortlessly.</a:t>
            </a:r>
            <a:r>
              <a:rPr dirty="0" sz="1800" spc="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Leveraging</a:t>
            </a:r>
            <a:r>
              <a:rPr dirty="0" sz="1800" spc="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advanced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collaboration</a:t>
            </a:r>
            <a:r>
              <a:rPr dirty="0" sz="1800" spc="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tools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such</a:t>
            </a:r>
            <a:r>
              <a:rPr dirty="0" sz="1800" spc="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real-time</a:t>
            </a:r>
            <a:r>
              <a:rPr dirty="0" sz="1800" spc="6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editing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1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commenting,</a:t>
            </a:r>
            <a:r>
              <a:rPr dirty="0" sz="1800" spc="1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1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platform</a:t>
            </a:r>
            <a:r>
              <a:rPr dirty="0" sz="1800" spc="1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facilitates</a:t>
            </a:r>
            <a:r>
              <a:rPr dirty="0" sz="1800" spc="1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interactive</a:t>
            </a:r>
            <a:r>
              <a:rPr dirty="0" sz="1800" spc="1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learning</a:t>
            </a:r>
            <a:r>
              <a:rPr dirty="0" sz="1800" spc="1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experiences</a:t>
            </a:r>
            <a:r>
              <a:rPr dirty="0" sz="1800" spc="16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and </a:t>
            </a:r>
            <a:r>
              <a:rPr dirty="0" sz="1800">
                <a:latin typeface="Arial MT"/>
                <a:cs typeface="Arial MT"/>
              </a:rPr>
              <a:t>knowledge</a:t>
            </a:r>
            <a:r>
              <a:rPr dirty="0" sz="1800" spc="16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exchange.</a:t>
            </a:r>
            <a:r>
              <a:rPr dirty="0" sz="1800" spc="16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16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emphasis</a:t>
            </a:r>
            <a:r>
              <a:rPr dirty="0" sz="1800" spc="17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16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performance</a:t>
            </a:r>
            <a:r>
              <a:rPr dirty="0" sz="1800" spc="17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optimization</a:t>
            </a:r>
            <a:r>
              <a:rPr dirty="0" sz="1800" spc="175">
                <a:latin typeface="Arial MT"/>
                <a:cs typeface="Arial MT"/>
              </a:rPr>
              <a:t>  </a:t>
            </a:r>
            <a:r>
              <a:rPr dirty="0" sz="1800" spc="-25">
                <a:latin typeface="Arial MT"/>
                <a:cs typeface="Arial MT"/>
              </a:rPr>
              <a:t>and </a:t>
            </a:r>
            <a:r>
              <a:rPr dirty="0" sz="1800">
                <a:latin typeface="Arial MT"/>
                <a:cs typeface="Arial MT"/>
              </a:rPr>
              <a:t>scalability,</a:t>
            </a:r>
            <a:r>
              <a:rPr dirty="0" sz="1800" spc="2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25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application</a:t>
            </a:r>
            <a:r>
              <a:rPr dirty="0" sz="1800" spc="2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caters</a:t>
            </a:r>
            <a:r>
              <a:rPr dirty="0" sz="1800" spc="28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2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2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needs</a:t>
            </a:r>
            <a:r>
              <a:rPr dirty="0" sz="1800" spc="25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2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diverse</a:t>
            </a:r>
            <a:r>
              <a:rPr dirty="0" sz="1800" spc="2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user</a:t>
            </a:r>
            <a:r>
              <a:rPr dirty="0" sz="1800" spc="25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communities,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students to</a:t>
            </a:r>
            <a:r>
              <a:rPr dirty="0" sz="1800" spc="-10">
                <a:latin typeface="Arial MT"/>
                <a:cs typeface="Arial MT"/>
              </a:rPr>
              <a:t> professionals.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390269"/>
            <a:ext cx="8442325" cy="2187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9210" algn="l"/>
              </a:tabLst>
            </a:pP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Problem</a:t>
            </a: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Statement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2400">
              <a:latin typeface="Trebuchet MS"/>
              <a:cs typeface="Trebuchet MS"/>
            </a:endParaRPr>
          </a:p>
          <a:p>
            <a:pPr algn="just" marL="2082800" marR="5080">
              <a:lnSpc>
                <a:spcPct val="115599"/>
              </a:lnSpc>
            </a:pPr>
            <a:r>
              <a:rPr dirty="0" sz="1800" b="1">
                <a:latin typeface="Arial"/>
                <a:cs typeface="Arial"/>
              </a:rPr>
              <a:t>Real-Time</a:t>
            </a:r>
            <a:r>
              <a:rPr dirty="0" sz="1800" spc="340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Collaboration</a:t>
            </a:r>
            <a:r>
              <a:rPr dirty="0" sz="1800" spc="335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Feature</a:t>
            </a:r>
            <a:r>
              <a:rPr dirty="0" sz="1800" spc="350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:</a:t>
            </a:r>
            <a:r>
              <a:rPr dirty="0" sz="1800" spc="325" b="1">
                <a:latin typeface="Arial"/>
                <a:cs typeface="Arial"/>
              </a:rPr>
              <a:t>  </a:t>
            </a:r>
            <a:r>
              <a:rPr dirty="0" sz="1800">
                <a:latin typeface="Arial MT"/>
                <a:cs typeface="Arial MT"/>
              </a:rPr>
              <a:t>Integrate</a:t>
            </a:r>
            <a:r>
              <a:rPr dirty="0" sz="1800" spc="35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real-</a:t>
            </a:r>
            <a:r>
              <a:rPr dirty="0" sz="1800" spc="-20">
                <a:latin typeface="Arial MT"/>
                <a:cs typeface="Arial MT"/>
              </a:rPr>
              <a:t>time </a:t>
            </a:r>
            <a:r>
              <a:rPr dirty="0" sz="1800">
                <a:latin typeface="Arial MT"/>
                <a:cs typeface="Arial MT"/>
              </a:rPr>
              <a:t>collaboration</a:t>
            </a:r>
            <a:r>
              <a:rPr dirty="0" sz="1800" spc="3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features</a:t>
            </a:r>
            <a:r>
              <a:rPr dirty="0" sz="1800" spc="3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into</a:t>
            </a:r>
            <a:r>
              <a:rPr dirty="0" sz="1800" spc="3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3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application</a:t>
            </a:r>
            <a:r>
              <a:rPr dirty="0" sz="1800" spc="3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3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enable</a:t>
            </a:r>
            <a:r>
              <a:rPr dirty="0" sz="1800" spc="34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multiple </a:t>
            </a:r>
            <a:r>
              <a:rPr dirty="0" sz="1800">
                <a:latin typeface="Arial MT"/>
                <a:cs typeface="Arial MT"/>
              </a:rPr>
              <a:t>users</a:t>
            </a:r>
            <a:r>
              <a:rPr dirty="0" sz="1800" spc="2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2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edit</a:t>
            </a:r>
            <a:r>
              <a:rPr dirty="0" sz="1800" spc="2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2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view</a:t>
            </a:r>
            <a:r>
              <a:rPr dirty="0" sz="1800" spc="2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notes</a:t>
            </a:r>
            <a:r>
              <a:rPr dirty="0" sz="1800" spc="2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simultaneously,</a:t>
            </a:r>
            <a:r>
              <a:rPr dirty="0" sz="1800" spc="2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fostering</a:t>
            </a:r>
            <a:r>
              <a:rPr dirty="0" sz="1800" spc="25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better </a:t>
            </a:r>
            <a:r>
              <a:rPr dirty="0" sz="1800">
                <a:latin typeface="Arial MT"/>
                <a:cs typeface="Arial MT"/>
              </a:rPr>
              <a:t>teamwork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productivity.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5524" y="1161415"/>
            <a:ext cx="2353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 b="1">
                <a:solidFill>
                  <a:srgbClr val="001F5F"/>
                </a:solidFill>
                <a:latin typeface="Trebuchet MS"/>
                <a:cs typeface="Trebuchet MS"/>
              </a:rPr>
              <a:t>Project</a:t>
            </a:r>
            <a:r>
              <a:rPr dirty="0" sz="2400" spc="-13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65" b="1">
                <a:solidFill>
                  <a:srgbClr val="001F5F"/>
                </a:solidFill>
                <a:latin typeface="Trebuchet MS"/>
                <a:cs typeface="Trebuchet MS"/>
              </a:rPr>
              <a:t>Overview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00124" y="1920620"/>
            <a:ext cx="7918450" cy="24606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6350">
              <a:lnSpc>
                <a:spcPct val="99600"/>
              </a:lnSpc>
              <a:spcBef>
                <a:spcPts val="114"/>
              </a:spcBef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17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proposed</a:t>
            </a:r>
            <a:r>
              <a:rPr dirty="0" sz="1600" spc="1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solution</a:t>
            </a:r>
            <a:r>
              <a:rPr dirty="0" sz="1600" spc="1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aims</a:t>
            </a:r>
            <a:r>
              <a:rPr dirty="0" sz="1600" spc="1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600" spc="1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develop</a:t>
            </a:r>
            <a:r>
              <a:rPr dirty="0" sz="1600" spc="1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600" spc="1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robust</a:t>
            </a:r>
            <a:r>
              <a:rPr dirty="0" sz="1600" spc="2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notes</a:t>
            </a:r>
            <a:r>
              <a:rPr dirty="0" sz="1600" spc="17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sharing</a:t>
            </a:r>
            <a:r>
              <a:rPr dirty="0" sz="1600" spc="1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web</a:t>
            </a:r>
            <a:r>
              <a:rPr dirty="0" sz="1600" spc="1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application</a:t>
            </a:r>
            <a:r>
              <a:rPr dirty="0" sz="1600" spc="1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using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dirty="0" sz="16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Django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framework.</a:t>
            </a:r>
            <a:r>
              <a:rPr dirty="0" sz="16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This</a:t>
            </a:r>
            <a:r>
              <a:rPr dirty="0" sz="1600" spc="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application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will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facilitate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seamless</a:t>
            </a:r>
            <a:r>
              <a:rPr dirty="0" sz="16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sharing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collaboration</a:t>
            </a:r>
            <a:r>
              <a:rPr dirty="0" sz="1600" spc="37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dirty="0" sz="1600" spc="3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notes</a:t>
            </a:r>
            <a:r>
              <a:rPr dirty="0" sz="1600" spc="39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among</a:t>
            </a:r>
            <a:r>
              <a:rPr dirty="0" sz="1600" spc="40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users,</a:t>
            </a:r>
            <a:r>
              <a:rPr dirty="0" sz="1600" spc="4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providing</a:t>
            </a:r>
            <a:r>
              <a:rPr dirty="0" sz="1600" spc="3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600" spc="3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user-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friendly</a:t>
            </a:r>
            <a:r>
              <a:rPr dirty="0" sz="1600" spc="37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interface</a:t>
            </a:r>
            <a:r>
              <a:rPr dirty="0" sz="1600" spc="3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3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robust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security</a:t>
            </a:r>
            <a:r>
              <a:rPr dirty="0" sz="1600" spc="-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measures.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600">
              <a:latin typeface="Arial MT"/>
              <a:cs typeface="Arial MT"/>
            </a:endParaRPr>
          </a:p>
          <a:p>
            <a:pPr algn="just" marL="12700" marR="5080">
              <a:lnSpc>
                <a:spcPct val="99400"/>
              </a:lnSpc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Our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Notes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Sharing</a:t>
            </a:r>
            <a:r>
              <a:rPr dirty="0" sz="1600" spc="-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Web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Application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built</a:t>
            </a:r>
            <a:r>
              <a:rPr dirty="0" sz="1600" spc="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Django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framework</a:t>
            </a:r>
            <a:r>
              <a:rPr dirty="0" sz="1600" spc="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has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laid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600" spc="2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strong</a:t>
            </a:r>
            <a:r>
              <a:rPr dirty="0" sz="1600" spc="1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foundation</a:t>
            </a:r>
            <a:r>
              <a:rPr dirty="0" sz="1600" spc="2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1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collaborative</a:t>
            </a:r>
            <a:r>
              <a:rPr dirty="0" sz="1600" spc="2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note-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taking</a:t>
            </a:r>
            <a:r>
              <a:rPr dirty="0" sz="1600" spc="2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1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sharing.</a:t>
            </a:r>
            <a:r>
              <a:rPr dirty="0" sz="1600" spc="2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However,</a:t>
            </a:r>
            <a:r>
              <a:rPr dirty="0" sz="1600" spc="2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600" spc="2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ensure</a:t>
            </a:r>
            <a:r>
              <a:rPr dirty="0" sz="1600" spc="2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its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continued</a:t>
            </a:r>
            <a:r>
              <a:rPr dirty="0" sz="1600" spc="4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relevance</a:t>
            </a:r>
            <a:r>
              <a:rPr dirty="0" sz="1600" spc="459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4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competitiveness</a:t>
            </a:r>
            <a:r>
              <a:rPr dirty="0" sz="1600" spc="4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dirty="0" sz="1600" spc="4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4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ever-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evolving</a:t>
            </a:r>
            <a:r>
              <a:rPr dirty="0" sz="1600" spc="4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landscape</a:t>
            </a:r>
            <a:r>
              <a:rPr dirty="0" sz="1600" spc="4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600" spc="4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digital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collaboration</a:t>
            </a:r>
            <a:r>
              <a:rPr dirty="0" sz="1600" spc="1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tools,</a:t>
            </a:r>
            <a:r>
              <a:rPr dirty="0" sz="1600" spc="1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we</a:t>
            </a:r>
            <a:r>
              <a:rPr dirty="0" sz="1600" spc="1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propose</a:t>
            </a:r>
            <a:r>
              <a:rPr dirty="0" sz="1600" spc="1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several</a:t>
            </a:r>
            <a:r>
              <a:rPr dirty="0" sz="1600" spc="1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future</a:t>
            </a:r>
            <a:r>
              <a:rPr dirty="0" sz="1600" spc="1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enhancements</a:t>
            </a:r>
            <a:r>
              <a:rPr dirty="0" sz="1600" spc="1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aimed</a:t>
            </a:r>
            <a:r>
              <a:rPr dirty="0" sz="1600" spc="1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at</a:t>
            </a:r>
            <a:r>
              <a:rPr dirty="0" sz="1600" spc="1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enriching</a:t>
            </a:r>
            <a:r>
              <a:rPr dirty="0" sz="1600" spc="1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user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experience,</a:t>
            </a:r>
            <a:r>
              <a:rPr dirty="0" sz="16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enhancing</a:t>
            </a:r>
            <a:r>
              <a:rPr dirty="0" sz="1600" spc="-1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functionality,</a:t>
            </a:r>
            <a:r>
              <a:rPr dirty="0" sz="16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-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optimizing</a:t>
            </a:r>
            <a:r>
              <a:rPr dirty="0" sz="1600" spc="-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5524" y="1161415"/>
            <a:ext cx="10220325" cy="3105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Proposed</a:t>
            </a:r>
            <a:r>
              <a:rPr dirty="0" sz="2400" spc="-185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Solution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400">
              <a:latin typeface="Trebuchet MS"/>
              <a:cs typeface="Trebuchet MS"/>
            </a:endParaRPr>
          </a:p>
          <a:p>
            <a:pPr algn="just" marL="1139190" marR="15875" indent="-285750">
              <a:lnSpc>
                <a:spcPct val="99500"/>
              </a:lnSpc>
              <a:spcBef>
                <a:spcPts val="5"/>
              </a:spcBef>
              <a:buFont typeface="Wingdings"/>
              <a:buChar char=""/>
              <a:tabLst>
                <a:tab pos="1140460" algn="l"/>
              </a:tabLst>
            </a:pP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70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proposed</a:t>
            </a:r>
            <a:r>
              <a:rPr dirty="0" sz="1700" spc="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solution</a:t>
            </a:r>
            <a:r>
              <a:rPr dirty="0" sz="170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aims</a:t>
            </a:r>
            <a:r>
              <a:rPr dirty="0" sz="1700" spc="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700" spc="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develop</a:t>
            </a:r>
            <a:r>
              <a:rPr dirty="0" sz="170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700" spc="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robust</a:t>
            </a:r>
            <a:r>
              <a:rPr dirty="0" sz="1700" spc="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notes</a:t>
            </a:r>
            <a:r>
              <a:rPr dirty="0" sz="1700" spc="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sharing</a:t>
            </a:r>
            <a:r>
              <a:rPr dirty="0" sz="1700" spc="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web</a:t>
            </a:r>
            <a:r>
              <a:rPr dirty="0" sz="1700" spc="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application</a:t>
            </a:r>
            <a:r>
              <a:rPr dirty="0" sz="1700" spc="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using</a:t>
            </a:r>
            <a:r>
              <a:rPr dirty="0" sz="1700" spc="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Python</a:t>
            </a:r>
            <a:r>
              <a:rPr dirty="0" sz="170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1700" spc="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Django</a:t>
            </a:r>
            <a:r>
              <a:rPr dirty="0" sz="1700" spc="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framework.</a:t>
            </a:r>
            <a:r>
              <a:rPr dirty="0" sz="170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This</a:t>
            </a:r>
            <a:r>
              <a:rPr dirty="0" sz="1700" spc="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application</a:t>
            </a:r>
            <a:r>
              <a:rPr dirty="0" sz="1700" spc="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will</a:t>
            </a:r>
            <a:r>
              <a:rPr dirty="0" sz="1700" spc="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facilitate</a:t>
            </a:r>
            <a:r>
              <a:rPr dirty="0" sz="1700" spc="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seamless</a:t>
            </a:r>
            <a:r>
              <a:rPr dirty="0" sz="1700" spc="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sharing</a:t>
            </a:r>
            <a:r>
              <a:rPr dirty="0" sz="1700" spc="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collaboration</a:t>
            </a:r>
            <a:r>
              <a:rPr dirty="0" sz="1700" spc="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dirty="0" sz="1700" spc="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notes</a:t>
            </a:r>
            <a:r>
              <a:rPr dirty="0" sz="1700" spc="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among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users,</a:t>
            </a:r>
            <a:r>
              <a:rPr dirty="0" sz="17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providing</a:t>
            </a:r>
            <a:r>
              <a:rPr dirty="0" sz="17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user-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friendly</a:t>
            </a:r>
            <a:r>
              <a:rPr dirty="0" sz="17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interface</a:t>
            </a:r>
            <a:r>
              <a:rPr dirty="0" sz="17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robust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security</a:t>
            </a:r>
            <a:r>
              <a:rPr dirty="0" sz="17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measures.</a:t>
            </a:r>
            <a:endParaRPr sz="1700">
              <a:latin typeface="Calibri"/>
              <a:cs typeface="Calibri"/>
            </a:endParaRPr>
          </a:p>
          <a:p>
            <a:pPr algn="just" marL="1139190" marR="29845" indent="-285750">
              <a:lnSpc>
                <a:spcPct val="101299"/>
              </a:lnSpc>
              <a:spcBef>
                <a:spcPts val="20"/>
              </a:spcBef>
              <a:buFont typeface="Wingdings"/>
              <a:buChar char=""/>
              <a:tabLst>
                <a:tab pos="1140460" algn="l"/>
              </a:tabLst>
            </a:pP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Implement</a:t>
            </a:r>
            <a:r>
              <a:rPr dirty="0" sz="1700" spc="20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700" spc="1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secure</a:t>
            </a:r>
            <a:r>
              <a:rPr dirty="0" sz="1700" spc="1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user</a:t>
            </a:r>
            <a:r>
              <a:rPr dirty="0" sz="1700" spc="20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authentication</a:t>
            </a:r>
            <a:r>
              <a:rPr dirty="0" sz="1700" spc="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system</a:t>
            </a:r>
            <a:r>
              <a:rPr dirty="0" sz="1700" spc="2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allowing</a:t>
            </a:r>
            <a:r>
              <a:rPr dirty="0" sz="1700" spc="1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1700" spc="2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700" spc="1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sign</a:t>
            </a:r>
            <a:r>
              <a:rPr dirty="0" sz="1700" spc="1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up,</a:t>
            </a:r>
            <a:r>
              <a:rPr dirty="0" sz="1700" spc="1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log</a:t>
            </a:r>
            <a:r>
              <a:rPr dirty="0" sz="1700" spc="1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in,</a:t>
            </a:r>
            <a:r>
              <a:rPr dirty="0" sz="1700" spc="1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1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manage</a:t>
            </a:r>
            <a:r>
              <a:rPr dirty="0" sz="1700" spc="1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their 	accounts</a:t>
            </a:r>
            <a:r>
              <a:rPr dirty="0" sz="17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securely.</a:t>
            </a:r>
            <a:endParaRPr sz="1700">
              <a:latin typeface="Calibri"/>
              <a:cs typeface="Calibri"/>
            </a:endParaRPr>
          </a:p>
          <a:p>
            <a:pPr algn="just" marL="1139190" marR="5715" indent="-285750">
              <a:lnSpc>
                <a:spcPts val="2039"/>
              </a:lnSpc>
              <a:spcBef>
                <a:spcPts val="20"/>
              </a:spcBef>
              <a:buFont typeface="Wingdings"/>
              <a:buChar char=""/>
              <a:tabLst>
                <a:tab pos="1140460" algn="l"/>
              </a:tabLst>
            </a:pP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1700" spc="3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1700" spc="3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create,</a:t>
            </a:r>
            <a:r>
              <a:rPr dirty="0" sz="1700" spc="3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edit,</a:t>
            </a:r>
            <a:r>
              <a:rPr dirty="0" sz="1700" spc="3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3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delete</a:t>
            </a:r>
            <a:r>
              <a:rPr dirty="0" sz="1700" spc="3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1700" spc="3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notes.</a:t>
            </a:r>
            <a:r>
              <a:rPr dirty="0" sz="1700" spc="3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Rich</a:t>
            </a:r>
            <a:r>
              <a:rPr dirty="0" sz="1700" spc="3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text</a:t>
            </a:r>
            <a:r>
              <a:rPr dirty="0" sz="1700" spc="3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editing</a:t>
            </a:r>
            <a:r>
              <a:rPr dirty="0" sz="1700" spc="3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capabilities</a:t>
            </a:r>
            <a:r>
              <a:rPr dirty="0" sz="1700" spc="3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1700" spc="3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be</a:t>
            </a:r>
            <a:r>
              <a:rPr dirty="0" sz="1700" spc="3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integrated</a:t>
            </a:r>
            <a:r>
              <a:rPr dirty="0" sz="1700" spc="3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enhance</a:t>
            </a:r>
            <a:r>
              <a:rPr dirty="0" sz="17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0D0D0D"/>
                </a:solidFill>
                <a:latin typeface="Calibri"/>
                <a:cs typeface="Calibri"/>
              </a:rPr>
              <a:t>note-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taking</a:t>
            </a:r>
            <a:r>
              <a:rPr dirty="0" sz="17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experience.</a:t>
            </a:r>
            <a:endParaRPr sz="1700">
              <a:latin typeface="Calibri"/>
              <a:cs typeface="Calibri"/>
            </a:endParaRPr>
          </a:p>
          <a:p>
            <a:pPr algn="just" marL="1139190" marR="5080" indent="-285750">
              <a:lnSpc>
                <a:spcPts val="2039"/>
              </a:lnSpc>
              <a:buFont typeface="Wingdings"/>
              <a:buChar char=""/>
              <a:tabLst>
                <a:tab pos="1140460" algn="l"/>
              </a:tabLst>
            </a:pP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Enable</a:t>
            </a:r>
            <a:r>
              <a:rPr dirty="0" sz="1700" spc="3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1700" spc="3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700" spc="3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share</a:t>
            </a:r>
            <a:r>
              <a:rPr dirty="0" sz="1700" spc="2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1700" spc="3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notes</a:t>
            </a:r>
            <a:r>
              <a:rPr dirty="0" sz="1700" spc="3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1700" spc="3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other</a:t>
            </a:r>
            <a:r>
              <a:rPr dirty="0" sz="1700" spc="3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users,</a:t>
            </a:r>
            <a:r>
              <a:rPr dirty="0" sz="1700" spc="3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allowing</a:t>
            </a:r>
            <a:r>
              <a:rPr dirty="0" sz="1700" spc="3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dirty="0" sz="1700" spc="3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real-time</a:t>
            </a:r>
            <a:r>
              <a:rPr dirty="0" sz="1700" spc="3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collaboration</a:t>
            </a:r>
            <a:r>
              <a:rPr dirty="0" sz="1700" spc="3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dirty="0" sz="1700" spc="3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notes. 	Implement</a:t>
            </a:r>
            <a:r>
              <a:rPr dirty="0" sz="17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features</a:t>
            </a:r>
            <a:r>
              <a:rPr dirty="0" sz="17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such</a:t>
            </a:r>
            <a:r>
              <a:rPr dirty="0" sz="17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as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 version</a:t>
            </a:r>
            <a:r>
              <a:rPr dirty="0" sz="17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control</a:t>
            </a:r>
            <a:r>
              <a:rPr dirty="0" sz="17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track</a:t>
            </a:r>
            <a:r>
              <a:rPr dirty="0" sz="17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changes</a:t>
            </a:r>
            <a:r>
              <a:rPr dirty="0" sz="17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revisions.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5524" y="1161415"/>
            <a:ext cx="2623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001F5F"/>
                </a:solidFill>
                <a:latin typeface="Trebuchet MS"/>
                <a:cs typeface="Trebuchet MS"/>
              </a:rPr>
              <a:t>Technologies</a:t>
            </a:r>
            <a:r>
              <a:rPr dirty="0" sz="2400" spc="-20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001F5F"/>
                </a:solidFill>
                <a:latin typeface="Trebuchet MS"/>
                <a:cs typeface="Trebuchet MS"/>
              </a:rPr>
              <a:t>Used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80614" y="2292857"/>
            <a:ext cx="123126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10" b="1">
                <a:latin typeface="Trebuchet MS"/>
                <a:cs typeface="Trebuchet MS"/>
              </a:rPr>
              <a:t>Frontend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89875" y="2292857"/>
            <a:ext cx="112839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10" b="1">
                <a:latin typeface="Trebuchet MS"/>
                <a:cs typeface="Trebuchet MS"/>
              </a:rPr>
              <a:t>Backend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955" y="3004820"/>
            <a:ext cx="3370453" cy="262762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6204" y="3102610"/>
            <a:ext cx="4206239" cy="2413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5524" y="1161415"/>
            <a:ext cx="2772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Modelling</a:t>
            </a:r>
            <a:r>
              <a:rPr dirty="0" sz="2400" spc="-11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&amp;</a:t>
            </a:r>
            <a:r>
              <a:rPr dirty="0" sz="2400" spc="-105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Results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28140" y="1975485"/>
            <a:ext cx="7687309" cy="27076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01625" marR="514350" indent="-289560">
              <a:lnSpc>
                <a:spcPct val="101400"/>
              </a:lnSpc>
              <a:spcBef>
                <a:spcPts val="80"/>
              </a:spcBef>
              <a:buFont typeface="Wingdings"/>
              <a:buChar char=""/>
              <a:tabLst>
                <a:tab pos="301625" algn="l"/>
              </a:tabLst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Python:</a:t>
            </a:r>
            <a:r>
              <a:rPr dirty="0" sz="1600" spc="1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Utilize</a:t>
            </a:r>
            <a:r>
              <a:rPr dirty="0" sz="1600" spc="114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dirty="0" sz="1600" spc="114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dirty="0" sz="1600" spc="1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1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primary</a:t>
            </a:r>
            <a:r>
              <a:rPr dirty="0" sz="1600" spc="1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programming</a:t>
            </a:r>
            <a:r>
              <a:rPr dirty="0" sz="1600" spc="114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language</a:t>
            </a:r>
            <a:r>
              <a:rPr dirty="0" sz="1600" spc="1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1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backend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development</a:t>
            </a:r>
            <a:r>
              <a:rPr dirty="0" sz="16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due</a:t>
            </a:r>
            <a:r>
              <a:rPr dirty="0" sz="1600" spc="-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6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its</a:t>
            </a:r>
            <a:r>
              <a:rPr dirty="0" sz="16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simplicity,</a:t>
            </a:r>
            <a:r>
              <a:rPr dirty="0" sz="1600" spc="-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versatility,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extensive</a:t>
            </a:r>
            <a:r>
              <a:rPr dirty="0" sz="1600" spc="-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libraries.</a:t>
            </a:r>
            <a:endParaRPr sz="1600">
              <a:latin typeface="Arial MT"/>
              <a:cs typeface="Arial MT"/>
            </a:endParaRPr>
          </a:p>
          <a:p>
            <a:pPr marL="301625" indent="-288925">
              <a:lnSpc>
                <a:spcPts val="1870"/>
              </a:lnSpc>
              <a:buFont typeface="Wingdings"/>
              <a:buChar char=""/>
              <a:tabLst>
                <a:tab pos="301625" algn="l"/>
              </a:tabLst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Django</a:t>
            </a:r>
            <a:r>
              <a:rPr dirty="0" sz="1600" spc="40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Framework:</a:t>
            </a:r>
            <a:r>
              <a:rPr dirty="0" sz="1600" spc="4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Leverage</a:t>
            </a:r>
            <a:r>
              <a:rPr dirty="0" sz="1600" spc="3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39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Django</a:t>
            </a:r>
            <a:r>
              <a:rPr dirty="0" sz="1600" spc="3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framework</a:t>
            </a:r>
            <a:r>
              <a:rPr dirty="0" sz="1600" spc="4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3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rapid</a:t>
            </a:r>
            <a:r>
              <a:rPr dirty="0" sz="1600" spc="37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development,</a:t>
            </a:r>
            <a:endParaRPr sz="1600">
              <a:latin typeface="Arial MT"/>
              <a:cs typeface="Arial MT"/>
            </a:endParaRPr>
          </a:p>
          <a:p>
            <a:pPr marL="301625">
              <a:lnSpc>
                <a:spcPts val="1895"/>
              </a:lnSpc>
              <a:spcBef>
                <a:spcPts val="50"/>
              </a:spcBef>
            </a:pP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built-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dirty="0" sz="1600" spc="-7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security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features, and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scalability.</a:t>
            </a:r>
            <a:endParaRPr sz="1600">
              <a:latin typeface="Arial MT"/>
              <a:cs typeface="Arial MT"/>
            </a:endParaRPr>
          </a:p>
          <a:p>
            <a:pPr marL="301625" marR="64135" indent="-289560">
              <a:lnSpc>
                <a:spcPts val="1939"/>
              </a:lnSpc>
              <a:spcBef>
                <a:spcPts val="25"/>
              </a:spcBef>
              <a:buFont typeface="Wingdings"/>
              <a:buChar char=""/>
              <a:tabLst>
                <a:tab pos="301625" algn="l"/>
              </a:tabLst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HTML/CSS/JavaScript:</a:t>
            </a:r>
            <a:r>
              <a:rPr dirty="0" sz="1600" spc="6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dirty="0" sz="1600" spc="4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these</a:t>
            </a:r>
            <a:r>
              <a:rPr dirty="0" sz="1600" spc="4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technologies</a:t>
            </a:r>
            <a:r>
              <a:rPr dirty="0" sz="1600" spc="4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4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frontend</a:t>
            </a:r>
            <a:r>
              <a:rPr dirty="0" sz="1600" spc="4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development</a:t>
            </a:r>
            <a:r>
              <a:rPr dirty="0" sz="1600" spc="4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create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</a:t>
            </a:r>
            <a:r>
              <a:rPr dirty="0" sz="1600" spc="-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intuitive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-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interactive</a:t>
            </a:r>
            <a:r>
              <a:rPr dirty="0" sz="1600" spc="-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user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interface.</a:t>
            </a:r>
            <a:endParaRPr sz="1600">
              <a:latin typeface="Arial MT"/>
              <a:cs typeface="Arial MT"/>
            </a:endParaRPr>
          </a:p>
          <a:p>
            <a:pPr marL="301625" indent="-288925">
              <a:lnSpc>
                <a:spcPts val="1835"/>
              </a:lnSpc>
              <a:buFont typeface="Wingdings"/>
              <a:buChar char=""/>
              <a:tabLst>
                <a:tab pos="301625" algn="l"/>
              </a:tabLst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SQLite/PostgreSQL:</a:t>
            </a:r>
            <a:r>
              <a:rPr dirty="0" sz="1600" spc="30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Employ</a:t>
            </a:r>
            <a:r>
              <a:rPr dirty="0" sz="1600" spc="2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SQLite</a:t>
            </a:r>
            <a:r>
              <a:rPr dirty="0" sz="1600" spc="29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during</a:t>
            </a:r>
            <a:r>
              <a:rPr dirty="0" sz="1600" spc="2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development</a:t>
            </a:r>
            <a:r>
              <a:rPr dirty="0" sz="1600" spc="2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2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its</a:t>
            </a:r>
            <a:r>
              <a:rPr dirty="0" sz="1600" spc="2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simplicity</a:t>
            </a:r>
            <a:r>
              <a:rPr dirty="0" sz="1600" spc="2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endParaRPr sz="1600">
              <a:latin typeface="Arial MT"/>
              <a:cs typeface="Arial MT"/>
            </a:endParaRPr>
          </a:p>
          <a:p>
            <a:pPr marL="301625">
              <a:lnSpc>
                <a:spcPts val="1910"/>
              </a:lnSpc>
              <a:spcBef>
                <a:spcPts val="20"/>
              </a:spcBef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switch</a:t>
            </a:r>
            <a:r>
              <a:rPr dirty="0" sz="16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6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PostgreSQL</a:t>
            </a:r>
            <a:r>
              <a:rPr dirty="0" sz="1600" spc="-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production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better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scalability</a:t>
            </a:r>
            <a:r>
              <a:rPr dirty="0" sz="16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600">
              <a:latin typeface="Arial MT"/>
              <a:cs typeface="Arial MT"/>
            </a:endParaRPr>
          </a:p>
          <a:p>
            <a:pPr marL="301625" indent="-289560">
              <a:lnSpc>
                <a:spcPts val="1910"/>
              </a:lnSpc>
              <a:buFont typeface="Wingdings"/>
              <a:buChar char=""/>
              <a:tabLst>
                <a:tab pos="301625" algn="l"/>
              </a:tabLst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RESTful</a:t>
            </a:r>
            <a:r>
              <a:rPr dirty="0" sz="1600" spc="254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API:</a:t>
            </a:r>
            <a:r>
              <a:rPr dirty="0" sz="1600" spc="254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Develop</a:t>
            </a:r>
            <a:r>
              <a:rPr dirty="0" sz="1600" spc="2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600" spc="2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RESTful</a:t>
            </a:r>
            <a:r>
              <a:rPr dirty="0" sz="1600" spc="229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API</a:t>
            </a:r>
            <a:r>
              <a:rPr dirty="0" sz="1600" spc="2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600" spc="2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facilitate</a:t>
            </a:r>
            <a:r>
              <a:rPr dirty="0" sz="1600" spc="19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communication</a:t>
            </a:r>
            <a:r>
              <a:rPr dirty="0" sz="1600" spc="2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between</a:t>
            </a:r>
            <a:r>
              <a:rPr dirty="0" sz="1600" spc="2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  <a:p>
            <a:pPr marL="301625" marR="5715">
              <a:lnSpc>
                <a:spcPts val="1900"/>
              </a:lnSpc>
              <a:spcBef>
                <a:spcPts val="110"/>
              </a:spcBef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frontend</a:t>
            </a:r>
            <a:r>
              <a:rPr dirty="0" sz="1600" spc="2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29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backend,</a:t>
            </a:r>
            <a:r>
              <a:rPr dirty="0" sz="1600" spc="30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enabling</a:t>
            </a:r>
            <a:r>
              <a:rPr dirty="0" sz="1600" spc="2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seamless</a:t>
            </a:r>
            <a:r>
              <a:rPr dirty="0" sz="1600" spc="2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integration</a:t>
            </a:r>
            <a:r>
              <a:rPr dirty="0" sz="1600" spc="2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dirty="0" sz="1600" spc="2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other</a:t>
            </a:r>
            <a:r>
              <a:rPr dirty="0" sz="1600" spc="2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platforms</a:t>
            </a:r>
            <a:r>
              <a:rPr dirty="0" sz="1600" spc="3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services.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31188" y="5613603"/>
            <a:ext cx="291401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>
                <a:latin typeface="Trebuchet MS"/>
                <a:cs typeface="Trebuchet MS"/>
              </a:rPr>
              <a:t>Results</a:t>
            </a:r>
            <a:r>
              <a:rPr dirty="0" sz="2000" spc="190">
                <a:latin typeface="Trebuchet MS"/>
                <a:cs typeface="Trebuchet MS"/>
              </a:rPr>
              <a:t> </a:t>
            </a:r>
            <a:r>
              <a:rPr dirty="0" sz="2000" spc="-35">
                <a:latin typeface="Wingdings"/>
                <a:cs typeface="Wingdings"/>
              </a:rPr>
              <a:t>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next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slides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85557" y="1620202"/>
            <a:ext cx="9554845" cy="4001770"/>
            <a:chOff x="1285557" y="1620202"/>
            <a:chExt cx="9554845" cy="400177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399" y="1630044"/>
              <a:ext cx="9535794" cy="398272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290319" y="1624964"/>
              <a:ext cx="9545320" cy="3992245"/>
            </a:xfrm>
            <a:custGeom>
              <a:avLst/>
              <a:gdLst/>
              <a:ahLst/>
              <a:cxnLst/>
              <a:rect l="l" t="t" r="r" b="b"/>
              <a:pathLst>
                <a:path w="9545320" h="3992245">
                  <a:moveTo>
                    <a:pt x="0" y="3992245"/>
                  </a:moveTo>
                  <a:lnTo>
                    <a:pt x="9545320" y="3992245"/>
                  </a:lnTo>
                  <a:lnTo>
                    <a:pt x="9545320" y="0"/>
                  </a:lnTo>
                  <a:lnTo>
                    <a:pt x="0" y="0"/>
                  </a:lnTo>
                  <a:lnTo>
                    <a:pt x="0" y="3992245"/>
                  </a:lnTo>
                  <a:close/>
                </a:path>
              </a:pathLst>
            </a:custGeom>
            <a:ln w="9525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185409" y="999871"/>
            <a:ext cx="1588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rebuchet MS"/>
                <a:cs typeface="Trebuchet MS"/>
              </a:rPr>
              <a:t>Home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-20" b="1">
                <a:latin typeface="Trebuchet MS"/>
                <a:cs typeface="Trebuchet MS"/>
              </a:rPr>
              <a:t>Page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Divya Venkatesan</dc:creator>
  <dc:title>PowerPoint Presentation</dc:title>
  <dcterms:created xsi:type="dcterms:W3CDTF">2024-04-10T08:13:28Z</dcterms:created>
  <dcterms:modified xsi:type="dcterms:W3CDTF">2024-04-10T08:13:28Z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2024-04-10T00:00:00Z</vt:filetime>
  </property>
  <property fmtid="{D5CDD505-2E9C-101B-9397-08002B2CF9AE}" pid="5" name="Producer">
    <vt:lpwstr>www.ilovepdf.com</vt:lpwstr>
  </property>
</Properties>
</file>