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  <p:sldId id="263" r:id="rId7"/>
    <p:sldId id="264" r:id="rId8"/>
    <p:sldId id="266" r:id="rId9"/>
    <p:sldId id="269" r:id="rId10"/>
    <p:sldId id="270" r:id="rId11"/>
    <p:sldId id="271" r:id="rId12"/>
    <p:sldId id="273" r:id="rId13"/>
    <p:sldId id="277" r:id="rId14"/>
    <p:sldId id="275" r:id="rId15"/>
    <p:sldId id="278" r:id="rId16"/>
    <p:sldId id="279" r:id="rId17"/>
    <p:sldId id="280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jal prajapati" userId="4fc0754ccb30dfe2" providerId="LiveId" clId="{D2356449-D23E-4C6A-8711-8585A88A21DD}"/>
    <pc:docChg chg="modSld">
      <pc:chgData name="sujal prajapati" userId="4fc0754ccb30dfe2" providerId="LiveId" clId="{D2356449-D23E-4C6A-8711-8585A88A21DD}" dt="2025-08-28T17:31:19.682" v="1" actId="113"/>
      <pc:docMkLst>
        <pc:docMk/>
      </pc:docMkLst>
      <pc:sldChg chg="modSp mod">
        <pc:chgData name="sujal prajapati" userId="4fc0754ccb30dfe2" providerId="LiveId" clId="{D2356449-D23E-4C6A-8711-8585A88A21DD}" dt="2025-08-28T17:31:13.529" v="0" actId="113"/>
        <pc:sldMkLst>
          <pc:docMk/>
          <pc:sldMk cId="1849649609" sldId="257"/>
        </pc:sldMkLst>
        <pc:spChg chg="mod">
          <ac:chgData name="sujal prajapati" userId="4fc0754ccb30dfe2" providerId="LiveId" clId="{D2356449-D23E-4C6A-8711-8585A88A21DD}" dt="2025-08-28T17:31:13.529" v="0" actId="113"/>
          <ac:spMkLst>
            <pc:docMk/>
            <pc:sldMk cId="1849649609" sldId="257"/>
            <ac:spMk id="2" creationId="{0C6FD804-EDCC-7773-3C5F-09827529BE38}"/>
          </ac:spMkLst>
        </pc:spChg>
      </pc:sldChg>
      <pc:sldChg chg="modSp mod">
        <pc:chgData name="sujal prajapati" userId="4fc0754ccb30dfe2" providerId="LiveId" clId="{D2356449-D23E-4C6A-8711-8585A88A21DD}" dt="2025-08-28T17:31:19.682" v="1" actId="113"/>
        <pc:sldMkLst>
          <pc:docMk/>
          <pc:sldMk cId="3442158260" sldId="259"/>
        </pc:sldMkLst>
        <pc:spChg chg="mod">
          <ac:chgData name="sujal prajapati" userId="4fc0754ccb30dfe2" providerId="LiveId" clId="{D2356449-D23E-4C6A-8711-8585A88A21DD}" dt="2025-08-28T17:31:19.682" v="1" actId="113"/>
          <ac:spMkLst>
            <pc:docMk/>
            <pc:sldMk cId="3442158260" sldId="259"/>
            <ac:spMk id="2" creationId="{BA2E2329-5651-516A-55A0-D164BC7C20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64257-3F7B-6747-6723-053A090F67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61D053-0A64-1AA2-3A4C-6F9DF442C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A5AD7-8E60-204A-09BD-13E85D055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455D2-877A-CE5E-1EAE-734952007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1003E-4C1A-8B1B-1488-A620452C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541CF-06AC-263E-4C70-5F20FC474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5A1D83-8519-3886-0E62-80CF2F3DC2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3F6E8-E12B-E0C4-7488-023CC6C2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F502C-AE05-A82B-9020-607549772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9C23-6756-AED5-7EB2-A991999DD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525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D4F018-2431-6420-D8F8-E95381A29F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AD26C-BB22-3CA5-A3E4-F217F1199F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2AFD7-EABA-9A97-ADAE-8803653AA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9285-6ACF-4E64-4F1E-47386B161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C93C-3B60-9D94-62C9-ACEF04617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975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3E5A8-5675-F89F-82DB-DA3815C05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13BEA-BBB2-1344-B0C7-9F748A153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8CABF-A967-7382-BABD-F27F77EDA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DB99B-809A-C977-AF0B-9C8C0B66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D1704-E441-A8E8-E226-B10297E01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073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99EBE-144C-825F-20A6-D65601C42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55949-65CF-33C3-9F45-F23C28E1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D55D8-52C7-64B1-67C0-ACFAC74E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FCCDC-D791-FA14-AF0B-4F65E4FC0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E876B-9493-7B59-C1B5-8DDDD605C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352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B17C2-7012-53FB-068A-F0FB49CE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4693C-D5D4-686F-2704-F5B8CEDE1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9CF72-8D11-CF87-DD0A-8BA5FEDAA2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02855-879B-1616-D12C-8997E387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679D2-145A-7A53-3F57-7098E233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A3BC5-8667-32D8-6042-8C6866B6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04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EB4D-35ED-BCBF-8411-110DE9ECB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83360-7D09-5821-F5BE-D1C43D2B6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103EE-4868-09BC-86F6-E13B9396A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38D847-651F-5E18-D5D6-95CC9908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738897-009F-877C-955B-335D9F3BA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3D6732-18BC-20EA-AF64-1DB03291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4C3545-D709-5419-8E0B-7460045E7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830B5-8935-9839-1FC3-BDAA52D4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167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6306-53D6-CD45-A1EF-1E6921419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6AD33-E94B-1FB7-6AC6-F9BD174F3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92D3E-98A6-4EC8-38CE-7BD544473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88EC4-AA76-378B-6362-CF9DB74F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4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5ACEA-C847-EE6F-54E9-BACB3EC2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CA29B8-751F-6C07-0B65-8D008C084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9BA5C-C38B-A883-435F-1BABEB839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80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A82C-CF8D-E4F0-9196-53CE744FD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0334-6ECB-0F25-2A51-D921F6AF7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AD663-F151-3E32-27A6-AEE9BD2C03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908D6-A4E8-1AD8-3977-01D66B1A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A95856-B06D-7C73-93E3-45F57B96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02625-B422-6D20-5BC8-153EB78F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94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2832-48C0-DD66-D112-0C85F363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22686E-6C41-BEA2-D3E9-71386F0155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B0E27-AD83-B7EB-810F-4024F5C55B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58E403-4440-8DBE-CD9C-7D5B2B833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C08F-BCF5-143A-8350-FAA6BB6C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2B29F-6B75-4CB5-CF5B-B980D2134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442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B4D4F-08F1-A434-A09B-A1F8CEB3B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B15C6-9887-57E4-D9DE-EA78EDB7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F92E1-97B4-2223-65FD-12F23D23CD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68F34-20CF-40CD-A36E-A00E7FFF11C0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889B-1567-A7D3-1B74-18E18E16A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6CE0-BF67-470D-80C4-C235CBB30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349AF-1CF9-4640-B26D-BE6DACA77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1217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2ECDB1-75C7-1574-C634-D6E8D48EE1A9}"/>
              </a:ext>
            </a:extLst>
          </p:cNvPr>
          <p:cNvSpPr txBox="1"/>
          <p:nvPr/>
        </p:nvSpPr>
        <p:spPr>
          <a:xfrm>
            <a:off x="-71021" y="2411990"/>
            <a:ext cx="12192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Gujarat University﻿</a:t>
            </a:r>
          </a:p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Emerging Science and Technology ﻿</a:t>
            </a:r>
          </a:p>
          <a:p>
            <a:pPr algn="ctr"/>
            <a:r>
              <a:rPr lang="en-US" sz="36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 : Voice Cloning and Text-to-Speech (TTS) </a:t>
            </a:r>
          </a:p>
          <a:p>
            <a:pPr algn="ctr"/>
            <a:r>
              <a:rPr lang="en-US" sz="3600" b="1" u="sng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Deep Learning.</a:t>
            </a:r>
            <a:endParaRPr lang="en-IN" sz="3600" b="1" u="sng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1CC105-2AD1-B36C-CDD5-0BC6D5F97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"/>
            <a:ext cx="2024109" cy="21376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CD573F9-B12F-6EC3-8FFF-4EB80D889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036" y="170345"/>
            <a:ext cx="1816964" cy="18056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432DD2-70A5-F0D1-524C-DB4A4254B2E3}"/>
              </a:ext>
            </a:extLst>
          </p:cNvPr>
          <p:cNvSpPr txBox="1"/>
          <p:nvPr/>
        </p:nvSpPr>
        <p:spPr>
          <a:xfrm>
            <a:off x="0" y="5473004"/>
            <a:ext cx="491666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Savaliya Rajan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(AIML-30)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No.: 202222700033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3386E-CD97-382F-7798-954BA4EE6F34}"/>
              </a:ext>
            </a:extLst>
          </p:cNvPr>
          <p:cNvSpPr txBox="1"/>
          <p:nvPr/>
        </p:nvSpPr>
        <p:spPr>
          <a:xfrm>
            <a:off x="7306490" y="5473003"/>
            <a:ext cx="49166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Prajapati Sujal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(DS-31)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Enrollment No.: 202222600015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94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AA7B-B23A-A9CA-1748-8D3191DA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in Real Life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D8607-2A81-1FA9-A2F6-524D87BD8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assistants (Alexa, Siri, Google Assistant)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Audiobook narration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dubbing &amp; translation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(helping visually impaired)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Gaming &amp; film industry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41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0DBA-67F2-51B8-BE4A-ED50B89E8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18D7D-FAF3-A092-9ED1-B0F2B6D790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Emotion-aware TTS (adding real emotional tone)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Low-resource language support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voice translation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voice assistants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36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6175-7DD4-FB19-175C-D8C82D01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BE59-6F10-B751-899E-C167B16A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 den Oord., 2016 introduced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autoregressive model generating raw audio sample-by-sample, dramatically improving naturalness compared to concatenative system. Provided foundation for neural vocoders and inspired later parallel models.</a:t>
            </a:r>
          </a:p>
          <a:p>
            <a:pPr>
              <a:lnSpc>
                <a:spcPct val="150000"/>
              </a:lnSpc>
            </a:pP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Arık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2017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(Deep Voice) demonstrated pipeline and architectural choices for near real-time neural TTS and multi-speaker adaptation; emphasized practical inference speed and modular design.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909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6175-7DD4-FB19-175C-D8C82D01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1BE59-6F10-B751-899E-C167B16A6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Prenger., 2019 proposed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WaveGlow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flow-based model that generates high-quality audio efficiently-tradeoff between pure autoregressive quality and real-time speed.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Kong., 2020 introduced HiFi-GAN, a GAN-based neural vocoder producing high-fidelity audio with fast inference-become a  standard choice for converting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melspectrograms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waveforms.</a:t>
            </a:r>
          </a:p>
        </p:txBody>
      </p:sp>
    </p:spTree>
    <p:extLst>
      <p:ext uri="{BB962C8B-B14F-4D97-AF65-F5344CB8AC3E}">
        <p14:creationId xmlns:p14="http://schemas.microsoft.com/office/powerpoint/2010/main" val="967407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01D0-FCF2-4F5B-946D-799B79D1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7426E-3BF8-76E9-EDE9-65F04E6B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Casanova., 2022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YourTTS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similer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models enable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zero-shot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voice cloning: generate speech in an unseen speaker’s voice from a single or few reference audio sample using robust speaker embedding and conditioning methods.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163051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B86E-4B0B-17C5-6293-7C228DB0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0786-BD93-4914-E811-BD13E4B8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 err="1"/>
              <a:t>Arık</a:t>
            </a:r>
            <a:r>
              <a:rPr lang="en-IN" sz="2400" dirty="0"/>
              <a:t>, S. Ö., Chrzanowski, M., Coates, A., Diamos, G., </a:t>
            </a:r>
            <a:r>
              <a:rPr lang="en-IN" sz="2400" dirty="0" err="1"/>
              <a:t>Gibiansky</a:t>
            </a:r>
            <a:r>
              <a:rPr lang="en-IN" sz="2400" dirty="0"/>
              <a:t>, A., Kang, Y., … &amp; Miller, J. (2017). </a:t>
            </a:r>
            <a:r>
              <a:rPr lang="en-IN" sz="2400" i="1" dirty="0"/>
              <a:t>Deep Voice: Real-time neural text-to-speech</a:t>
            </a:r>
            <a:r>
              <a:rPr lang="en-IN" sz="2400" dirty="0"/>
              <a:t>. Proceedings of ICML.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IN" sz="2400" dirty="0"/>
              <a:t>Oord, A. V. D., Dieleman, S., Zen, H., Simonyan, K., </a:t>
            </a:r>
            <a:r>
              <a:rPr lang="en-IN" sz="2400" dirty="0" err="1"/>
              <a:t>Vinyals</a:t>
            </a:r>
            <a:r>
              <a:rPr lang="en-IN" sz="2400" dirty="0"/>
              <a:t>, O., Graves, A., … &amp; </a:t>
            </a:r>
            <a:r>
              <a:rPr lang="en-IN" sz="2400" dirty="0" err="1"/>
              <a:t>Kavukcuoglu</a:t>
            </a:r>
            <a:r>
              <a:rPr lang="en-IN" sz="2400" dirty="0"/>
              <a:t>, K. (2016). </a:t>
            </a:r>
            <a:r>
              <a:rPr lang="en-IN" sz="2400" i="1" dirty="0" err="1"/>
              <a:t>WaveNet</a:t>
            </a:r>
            <a:r>
              <a:rPr lang="en-IN" sz="2400" i="1" dirty="0"/>
              <a:t>: A generative model for raw audio</a:t>
            </a:r>
            <a:r>
              <a:rPr lang="en-IN" sz="2400" dirty="0"/>
              <a:t>. arXiv:1609.03499.</a:t>
            </a:r>
          </a:p>
        </p:txBody>
      </p:sp>
    </p:spTree>
    <p:extLst>
      <p:ext uri="{BB962C8B-B14F-4D97-AF65-F5344CB8AC3E}">
        <p14:creationId xmlns:p14="http://schemas.microsoft.com/office/powerpoint/2010/main" val="286357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B86E-4B0B-17C5-6293-7C228DB0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0786-BD93-4914-E811-BD13E4B8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IN" sz="2400" dirty="0"/>
              <a:t>Casanova, E., Weber, J., </a:t>
            </a:r>
            <a:r>
              <a:rPr lang="en-IN" sz="2400" dirty="0" err="1"/>
              <a:t>Shulby</a:t>
            </a:r>
            <a:r>
              <a:rPr lang="en-IN" sz="2400" dirty="0"/>
              <a:t>, C., Junior, A., </a:t>
            </a:r>
            <a:r>
              <a:rPr lang="en-IN" sz="2400" dirty="0" err="1"/>
              <a:t>Gölge</a:t>
            </a:r>
            <a:r>
              <a:rPr lang="en-IN" sz="2400" dirty="0"/>
              <a:t>, E., &amp; Ponti, M. (2022). </a:t>
            </a:r>
            <a:r>
              <a:rPr lang="en-IN" sz="2400" i="1" dirty="0" err="1"/>
              <a:t>YourTTS</a:t>
            </a:r>
            <a:r>
              <a:rPr lang="en-IN" sz="2400" i="1" dirty="0"/>
              <a:t>: Towards zero-shot multi-speaker TTS and voice cloning for everyone</a:t>
            </a:r>
            <a:r>
              <a:rPr lang="en-IN" sz="2400" dirty="0"/>
              <a:t>. ICML.</a:t>
            </a:r>
          </a:p>
          <a:p>
            <a:pPr marL="457200" indent="-457200">
              <a:lnSpc>
                <a:spcPct val="150000"/>
              </a:lnSpc>
              <a:buAutoNum type="arabicPeriod" startAt="3"/>
            </a:pPr>
            <a:r>
              <a:rPr lang="en-US" sz="2400" dirty="0"/>
              <a:t>Prenger, R., Valle, R., &amp; Catanzaro, B. (2019). </a:t>
            </a:r>
            <a:r>
              <a:rPr lang="en-US" sz="2400" i="1" dirty="0" err="1"/>
              <a:t>WaveGlow</a:t>
            </a:r>
            <a:r>
              <a:rPr lang="en-US" sz="2400" i="1" dirty="0"/>
              <a:t>: A flow-based generative network for speech synthesis</a:t>
            </a:r>
            <a:r>
              <a:rPr lang="en-US" sz="2400" dirty="0"/>
              <a:t>. ICASSP.</a:t>
            </a:r>
          </a:p>
        </p:txBody>
      </p:sp>
    </p:spTree>
    <p:extLst>
      <p:ext uri="{BB962C8B-B14F-4D97-AF65-F5344CB8AC3E}">
        <p14:creationId xmlns:p14="http://schemas.microsoft.com/office/powerpoint/2010/main" val="2393738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B86E-4B0B-17C5-6293-7C228DB0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60786-BD93-4914-E811-BD13E4B8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400" dirty="0"/>
              <a:t>Kong, J., Kim, J., &amp; Bae, J. (2020). </a:t>
            </a:r>
            <a:r>
              <a:rPr lang="en-US" sz="2400" i="1" dirty="0"/>
              <a:t>HiFi-GAN: Generative adversarial networks for efficient and high fidelity speech synthesis</a:t>
            </a:r>
            <a:r>
              <a:rPr lang="en-US" sz="2400" dirty="0"/>
              <a:t>. </a:t>
            </a:r>
            <a:r>
              <a:rPr lang="en-US" sz="2400" dirty="0" err="1"/>
              <a:t>NeurIPS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IN" sz="2400" dirty="0"/>
              <a:t>Panayotov, V., Chen, G., Povey, D., &amp; </a:t>
            </a:r>
            <a:r>
              <a:rPr lang="en-IN" sz="2400" dirty="0" err="1"/>
              <a:t>Khudanpur</a:t>
            </a:r>
            <a:r>
              <a:rPr lang="en-IN" sz="2400" dirty="0"/>
              <a:t>, S. (2015). </a:t>
            </a:r>
            <a:r>
              <a:rPr lang="en-IN" sz="2400" i="1" dirty="0" err="1"/>
              <a:t>Librispeech</a:t>
            </a:r>
            <a:r>
              <a:rPr lang="en-IN" sz="2400" i="1" dirty="0"/>
              <a:t>: An ASR corpus based on public domain audio books</a:t>
            </a:r>
            <a:r>
              <a:rPr lang="en-IN" sz="2400" dirty="0"/>
              <a:t>. ICASSP.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400" dirty="0" err="1"/>
              <a:t>Veaux</a:t>
            </a:r>
            <a:r>
              <a:rPr lang="en-US" sz="2400" dirty="0"/>
              <a:t>, C., Yamagishi, J., &amp; King, S. (2017). </a:t>
            </a:r>
            <a:r>
              <a:rPr lang="en-US" sz="2400" i="1" dirty="0"/>
              <a:t>The voice bank corpus for speech synthesis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400" dirty="0"/>
              <a:t>Mozilla (2019). </a:t>
            </a:r>
            <a:r>
              <a:rPr lang="en-US" sz="2400" i="1" dirty="0"/>
              <a:t>Common Voice: A massively-multilingual speech corpus</a:t>
            </a:r>
            <a:r>
              <a:rPr lang="en-US" sz="2400" dirty="0"/>
              <a:t>. Mozilla Foundation.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72502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33384-AFC6-8E69-D6D9-C91DEF126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48B5C-E581-673F-915F-DA9E492AA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533399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Cloning and TTS with Deep Learning provide natural and human-like speech.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model (like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YourTTS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HiFi-GAN) improve quality, multilingual support, and personalization.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challenges (data quality, emotions, computation, ethics), TTS has huge potential in accessibility, entertainment, and communication.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responsible use and advancement, this technology can transform how humans interact with machines in the future.</a:t>
            </a:r>
          </a:p>
        </p:txBody>
      </p:sp>
    </p:spTree>
    <p:extLst>
      <p:ext uri="{BB962C8B-B14F-4D97-AF65-F5344CB8AC3E}">
        <p14:creationId xmlns:p14="http://schemas.microsoft.com/office/powerpoint/2010/main" val="3963700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FD804-EDCC-7773-3C5F-09827529B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0439C-87DC-C958-B593-6CA6C0F04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Cloning copies a person’s voice using AI.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make the computer speak any text in that voice.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Text-to-Speech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(TTS) is a technology that converts written text into spoken voice.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computers “read out” text in a human-like way.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 : Alexa, Siri,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Assistant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64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4A323-8F9B-5A2A-6AD6-E5D24B01A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2D561-B0DB-CD8B-2BFC-36E3A4A6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BC986-523D-F1F9-58F9-8FA504F0C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 Voice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Copy the unique style of a person’s voice.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Text to Speech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any written text into spoken words.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Sounding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Make the speech clear, smooth, and human-like.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Quality: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Check how real and accurate the voice sounds.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Applications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in assistants, audiobooks, and dubbing.</a:t>
            </a:r>
          </a:p>
          <a:p>
            <a:pPr>
              <a:lnSpc>
                <a:spcPct val="150000"/>
              </a:lnSpc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52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 + Reference Speaker Audio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voice features (pitch, tone, spectrogram)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YourTTS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generates voice using speaker embedding + text encoding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Synthesis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Vocoder converts spectrogram to waveform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Natural sounding cloned voice (.wav file)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Extracts speaker embeddings from reference audio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Encoder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Converts input text into phoneme/spectrogram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+ Vocoder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Generates audio waveform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Text + Audio → Embedding + Encoding → Vocoder → Speech Output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pretrained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YourTTS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speaker embedding from reference audio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input text into mel-spectrogram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spectrogram with speaker embedding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vocoder to generate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wavefor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  <a:defRPr sz="20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and play speech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Cloning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Speaker adaptation via embeddings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Speech Synthesis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Handles multiple languages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Transformer-based encoder-decoder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defRPr sz="2000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Vocoders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HiFi-GAN /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WaveGlow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waveform generation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F009-38AB-448D-6699-C8D1B1E3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FBC7-2132-E4F3-279B-9D061448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Dependency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clear and high-quality reference audio for cloning.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samples give better results.</a:t>
            </a:r>
          </a:p>
          <a:p>
            <a:pPr marL="514350" indent="-514350">
              <a:lnSpc>
                <a:spcPct val="16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Emotions &amp; Prosody</a:t>
            </a:r>
          </a:p>
          <a:p>
            <a:pPr lvl="1">
              <a:lnSpc>
                <a:spcPct val="16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tone and timbre, but struggles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expressive emotions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(anger, joy, sarcasm).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Requirement</a:t>
            </a:r>
          </a:p>
          <a:p>
            <a:pPr lvl="1">
              <a:lnSpc>
                <a:spcPct val="16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acceleration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real time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</a:p>
        </p:txBody>
      </p:sp>
    </p:spTree>
    <p:extLst>
      <p:ext uri="{BB962C8B-B14F-4D97-AF65-F5344CB8AC3E}">
        <p14:creationId xmlns:p14="http://schemas.microsoft.com/office/powerpoint/2010/main" val="2595990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F009-38AB-448D-6699-C8D1B1E36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 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AFBC7-2132-E4F3-279B-9D0614482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Issues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produce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artifacts, noise, or robotic sounds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reference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audio is poor.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Naturalness can vary depending on dataset/model.</a:t>
            </a:r>
          </a:p>
          <a:p>
            <a:pPr marL="457200" indent="-457200">
              <a:lnSpc>
                <a:spcPct val="150000"/>
              </a:lnSpc>
              <a:buAutoNum type="arabicPeriod" startAt="5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 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misuse in deepfakes, fraud, impersonation.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Raises questions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consent.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1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965</Words>
  <Application>Microsoft Office PowerPoint</Application>
  <PresentationFormat>Widescreen</PresentationFormat>
  <Paragraphs>95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Introduction </vt:lpstr>
      <vt:lpstr>Objectives</vt:lpstr>
      <vt:lpstr>Working Process</vt:lpstr>
      <vt:lpstr>Architecture</vt:lpstr>
      <vt:lpstr>Algorithm</vt:lpstr>
      <vt:lpstr>Techniques Used</vt:lpstr>
      <vt:lpstr>Challenges and Limitations </vt:lpstr>
      <vt:lpstr>Challenges and Limitations </vt:lpstr>
      <vt:lpstr>Applications in Real Life</vt:lpstr>
      <vt:lpstr>Future Scope</vt:lpstr>
      <vt:lpstr>Literature Review </vt:lpstr>
      <vt:lpstr>Literature Review </vt:lpstr>
      <vt:lpstr>Literature Review </vt:lpstr>
      <vt:lpstr>References </vt:lpstr>
      <vt:lpstr>References </vt:lpstr>
      <vt:lpstr>References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sujal prajapati</dc:creator>
  <cp:lastModifiedBy>Rajan Savaliya</cp:lastModifiedBy>
  <cp:revision>11</cp:revision>
  <dcterms:created xsi:type="dcterms:W3CDTF">2025-08-28T16:23:58Z</dcterms:created>
  <dcterms:modified xsi:type="dcterms:W3CDTF">2025-10-04T04:57:08Z</dcterms:modified>
</cp:coreProperties>
</file>