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24"/>
  </p:notesMasterIdLst>
  <p:sldIdLst>
    <p:sldId id="289" r:id="rId5"/>
    <p:sldId id="286" r:id="rId6"/>
    <p:sldId id="281" r:id="rId7"/>
    <p:sldId id="296" r:id="rId8"/>
    <p:sldId id="317" r:id="rId9"/>
    <p:sldId id="322" r:id="rId10"/>
    <p:sldId id="321" r:id="rId11"/>
    <p:sldId id="320" r:id="rId12"/>
    <p:sldId id="319" r:id="rId13"/>
    <p:sldId id="318" r:id="rId14"/>
    <p:sldId id="323" r:id="rId15"/>
    <p:sldId id="328" r:id="rId16"/>
    <p:sldId id="327" r:id="rId17"/>
    <p:sldId id="331" r:id="rId18"/>
    <p:sldId id="324" r:id="rId19"/>
    <p:sldId id="325" r:id="rId20"/>
    <p:sldId id="326" r:id="rId21"/>
    <p:sldId id="330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2F2C2-471E-492C-9428-343FACD1CD9D}" v="8" dt="2021-09-25T05:25:43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67" autoAdjust="0"/>
  </p:normalViewPr>
  <p:slideViewPr>
    <p:cSldViewPr snapToGrid="0">
      <p:cViewPr varScale="1">
        <p:scale>
          <a:sx n="80" d="100"/>
          <a:sy n="80" d="100"/>
        </p:scale>
        <p:origin x="782" y="-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17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B6CCCB-54F6-460F-8506-6C69FA3F68AB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0CD9FCCD-2DD4-4327-9EA3-61832C75E611}">
      <dgm:prSet phldrT="[Text]"/>
      <dgm:spPr>
        <a:solidFill>
          <a:srgbClr val="002060"/>
        </a:solidFill>
      </dgm:spPr>
      <dgm:t>
        <a:bodyPr/>
        <a:lstStyle/>
        <a:p>
          <a:pPr algn="l"/>
          <a:r>
            <a:rPr lang="en-IN" dirty="0"/>
            <a:t>Examine the Data</a:t>
          </a:r>
        </a:p>
      </dgm:t>
    </dgm:pt>
    <dgm:pt modelId="{52C60E84-77C4-4DE8-8280-8EFBD0E006CC}" type="parTrans" cxnId="{2477BFFE-9F6F-4E36-BB7B-762A51F64250}">
      <dgm:prSet/>
      <dgm:spPr/>
      <dgm:t>
        <a:bodyPr/>
        <a:lstStyle/>
        <a:p>
          <a:endParaRPr lang="en-IN"/>
        </a:p>
      </dgm:t>
    </dgm:pt>
    <dgm:pt modelId="{8DDDA4D2-8B47-4C0D-8D67-51E94383AC4C}" type="sibTrans" cxnId="{2477BFFE-9F6F-4E36-BB7B-762A51F64250}">
      <dgm:prSet/>
      <dgm:spPr/>
      <dgm:t>
        <a:bodyPr/>
        <a:lstStyle/>
        <a:p>
          <a:endParaRPr lang="en-IN"/>
        </a:p>
      </dgm:t>
    </dgm:pt>
    <dgm:pt modelId="{0C3EFB41-02F7-41DE-A207-FAD283F1D820}" type="pres">
      <dgm:prSet presAssocID="{1CB6CCCB-54F6-460F-8506-6C69FA3F68AB}" presName="Name0" presStyleCnt="0">
        <dgm:presLayoutVars>
          <dgm:dir/>
          <dgm:resizeHandles val="exact"/>
        </dgm:presLayoutVars>
      </dgm:prSet>
      <dgm:spPr/>
    </dgm:pt>
    <dgm:pt modelId="{CB48C311-1224-4F28-8090-7E1CBB417BC9}" type="pres">
      <dgm:prSet presAssocID="{0CD9FCCD-2DD4-4327-9EA3-61832C75E611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45E98290-5D74-41DA-9438-CD9381C33630}" type="presOf" srcId="{0CD9FCCD-2DD4-4327-9EA3-61832C75E611}" destId="{CB48C311-1224-4F28-8090-7E1CBB417BC9}" srcOrd="0" destOrd="0" presId="urn:microsoft.com/office/officeart/2005/8/layout/hChevron3"/>
    <dgm:cxn modelId="{70B287CB-916B-4F8E-930C-AF5578AF9449}" type="presOf" srcId="{1CB6CCCB-54F6-460F-8506-6C69FA3F68AB}" destId="{0C3EFB41-02F7-41DE-A207-FAD283F1D820}" srcOrd="0" destOrd="0" presId="urn:microsoft.com/office/officeart/2005/8/layout/hChevron3"/>
    <dgm:cxn modelId="{2477BFFE-9F6F-4E36-BB7B-762A51F64250}" srcId="{1CB6CCCB-54F6-460F-8506-6C69FA3F68AB}" destId="{0CD9FCCD-2DD4-4327-9EA3-61832C75E611}" srcOrd="0" destOrd="0" parTransId="{52C60E84-77C4-4DE8-8280-8EFBD0E006CC}" sibTransId="{8DDDA4D2-8B47-4C0D-8D67-51E94383AC4C}"/>
    <dgm:cxn modelId="{95623884-F7BD-4ED4-BDEE-5768FD47F0D9}" type="presParOf" srcId="{0C3EFB41-02F7-41DE-A207-FAD283F1D820}" destId="{CB48C311-1224-4F28-8090-7E1CBB417BC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B6CCCB-54F6-460F-8506-6C69FA3F68AB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0CD9FCCD-2DD4-4327-9EA3-61832C75E611}">
      <dgm:prSet phldrT="[Text]"/>
      <dgm:spPr>
        <a:solidFill>
          <a:srgbClr val="002060"/>
        </a:solidFill>
      </dgm:spPr>
      <dgm:t>
        <a:bodyPr/>
        <a:lstStyle/>
        <a:p>
          <a:pPr algn="l"/>
          <a:r>
            <a:rPr lang="en-IN" dirty="0"/>
            <a:t>Select the required Data</a:t>
          </a:r>
        </a:p>
      </dgm:t>
    </dgm:pt>
    <dgm:pt modelId="{52C60E84-77C4-4DE8-8280-8EFBD0E006CC}" type="parTrans" cxnId="{2477BFFE-9F6F-4E36-BB7B-762A51F64250}">
      <dgm:prSet/>
      <dgm:spPr/>
      <dgm:t>
        <a:bodyPr/>
        <a:lstStyle/>
        <a:p>
          <a:endParaRPr lang="en-IN"/>
        </a:p>
      </dgm:t>
    </dgm:pt>
    <dgm:pt modelId="{8DDDA4D2-8B47-4C0D-8D67-51E94383AC4C}" type="sibTrans" cxnId="{2477BFFE-9F6F-4E36-BB7B-762A51F64250}">
      <dgm:prSet/>
      <dgm:spPr/>
      <dgm:t>
        <a:bodyPr/>
        <a:lstStyle/>
        <a:p>
          <a:endParaRPr lang="en-IN"/>
        </a:p>
      </dgm:t>
    </dgm:pt>
    <dgm:pt modelId="{0C3EFB41-02F7-41DE-A207-FAD283F1D820}" type="pres">
      <dgm:prSet presAssocID="{1CB6CCCB-54F6-460F-8506-6C69FA3F68AB}" presName="Name0" presStyleCnt="0">
        <dgm:presLayoutVars>
          <dgm:dir/>
          <dgm:resizeHandles val="exact"/>
        </dgm:presLayoutVars>
      </dgm:prSet>
      <dgm:spPr/>
    </dgm:pt>
    <dgm:pt modelId="{CB48C311-1224-4F28-8090-7E1CBB417BC9}" type="pres">
      <dgm:prSet presAssocID="{0CD9FCCD-2DD4-4327-9EA3-61832C75E611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45E98290-5D74-41DA-9438-CD9381C33630}" type="presOf" srcId="{0CD9FCCD-2DD4-4327-9EA3-61832C75E611}" destId="{CB48C311-1224-4F28-8090-7E1CBB417BC9}" srcOrd="0" destOrd="0" presId="urn:microsoft.com/office/officeart/2005/8/layout/hChevron3"/>
    <dgm:cxn modelId="{70B287CB-916B-4F8E-930C-AF5578AF9449}" type="presOf" srcId="{1CB6CCCB-54F6-460F-8506-6C69FA3F68AB}" destId="{0C3EFB41-02F7-41DE-A207-FAD283F1D820}" srcOrd="0" destOrd="0" presId="urn:microsoft.com/office/officeart/2005/8/layout/hChevron3"/>
    <dgm:cxn modelId="{2477BFFE-9F6F-4E36-BB7B-762A51F64250}" srcId="{1CB6CCCB-54F6-460F-8506-6C69FA3F68AB}" destId="{0CD9FCCD-2DD4-4327-9EA3-61832C75E611}" srcOrd="0" destOrd="0" parTransId="{52C60E84-77C4-4DE8-8280-8EFBD0E006CC}" sibTransId="{8DDDA4D2-8B47-4C0D-8D67-51E94383AC4C}"/>
    <dgm:cxn modelId="{95623884-F7BD-4ED4-BDEE-5768FD47F0D9}" type="presParOf" srcId="{0C3EFB41-02F7-41DE-A207-FAD283F1D820}" destId="{CB48C311-1224-4F28-8090-7E1CBB417BC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B6CCCB-54F6-460F-8506-6C69FA3F68AB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0CD9FCCD-2DD4-4327-9EA3-61832C75E611}">
      <dgm:prSet phldrT="[Text]"/>
      <dgm:spPr>
        <a:solidFill>
          <a:srgbClr val="002060"/>
        </a:solidFill>
      </dgm:spPr>
      <dgm:t>
        <a:bodyPr/>
        <a:lstStyle/>
        <a:p>
          <a:pPr algn="l"/>
          <a:r>
            <a:rPr lang="en-US" dirty="0"/>
            <a:t>Apply individual regression between each two data category</a:t>
          </a:r>
          <a:endParaRPr lang="en-IN" dirty="0"/>
        </a:p>
      </dgm:t>
    </dgm:pt>
    <dgm:pt modelId="{52C60E84-77C4-4DE8-8280-8EFBD0E006CC}" type="parTrans" cxnId="{2477BFFE-9F6F-4E36-BB7B-762A51F64250}">
      <dgm:prSet/>
      <dgm:spPr/>
      <dgm:t>
        <a:bodyPr/>
        <a:lstStyle/>
        <a:p>
          <a:endParaRPr lang="en-IN"/>
        </a:p>
      </dgm:t>
    </dgm:pt>
    <dgm:pt modelId="{8DDDA4D2-8B47-4C0D-8D67-51E94383AC4C}" type="sibTrans" cxnId="{2477BFFE-9F6F-4E36-BB7B-762A51F64250}">
      <dgm:prSet/>
      <dgm:spPr/>
      <dgm:t>
        <a:bodyPr/>
        <a:lstStyle/>
        <a:p>
          <a:endParaRPr lang="en-IN"/>
        </a:p>
      </dgm:t>
    </dgm:pt>
    <dgm:pt modelId="{0C3EFB41-02F7-41DE-A207-FAD283F1D820}" type="pres">
      <dgm:prSet presAssocID="{1CB6CCCB-54F6-460F-8506-6C69FA3F68AB}" presName="Name0" presStyleCnt="0">
        <dgm:presLayoutVars>
          <dgm:dir/>
          <dgm:resizeHandles val="exact"/>
        </dgm:presLayoutVars>
      </dgm:prSet>
      <dgm:spPr/>
    </dgm:pt>
    <dgm:pt modelId="{CB48C311-1224-4F28-8090-7E1CBB417BC9}" type="pres">
      <dgm:prSet presAssocID="{0CD9FCCD-2DD4-4327-9EA3-61832C75E611}" presName="parTxOnly" presStyleLbl="node1" presStyleIdx="0" presStyleCnt="1" custLinFactNeighborX="682" custLinFactNeighborY="1705">
        <dgm:presLayoutVars>
          <dgm:bulletEnabled val="1"/>
        </dgm:presLayoutVars>
      </dgm:prSet>
      <dgm:spPr/>
    </dgm:pt>
  </dgm:ptLst>
  <dgm:cxnLst>
    <dgm:cxn modelId="{45E98290-5D74-41DA-9438-CD9381C33630}" type="presOf" srcId="{0CD9FCCD-2DD4-4327-9EA3-61832C75E611}" destId="{CB48C311-1224-4F28-8090-7E1CBB417BC9}" srcOrd="0" destOrd="0" presId="urn:microsoft.com/office/officeart/2005/8/layout/hChevron3"/>
    <dgm:cxn modelId="{70B287CB-916B-4F8E-930C-AF5578AF9449}" type="presOf" srcId="{1CB6CCCB-54F6-460F-8506-6C69FA3F68AB}" destId="{0C3EFB41-02F7-41DE-A207-FAD283F1D820}" srcOrd="0" destOrd="0" presId="urn:microsoft.com/office/officeart/2005/8/layout/hChevron3"/>
    <dgm:cxn modelId="{2477BFFE-9F6F-4E36-BB7B-762A51F64250}" srcId="{1CB6CCCB-54F6-460F-8506-6C69FA3F68AB}" destId="{0CD9FCCD-2DD4-4327-9EA3-61832C75E611}" srcOrd="0" destOrd="0" parTransId="{52C60E84-77C4-4DE8-8280-8EFBD0E006CC}" sibTransId="{8DDDA4D2-8B47-4C0D-8D67-51E94383AC4C}"/>
    <dgm:cxn modelId="{95623884-F7BD-4ED4-BDEE-5768FD47F0D9}" type="presParOf" srcId="{0C3EFB41-02F7-41DE-A207-FAD283F1D820}" destId="{CB48C311-1224-4F28-8090-7E1CBB417BC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B6CCCB-54F6-460F-8506-6C69FA3F68AB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0CD9FCCD-2DD4-4327-9EA3-61832C75E611}">
      <dgm:prSet phldrT="[Text]"/>
      <dgm:spPr>
        <a:solidFill>
          <a:srgbClr val="002060"/>
        </a:solidFill>
      </dgm:spPr>
      <dgm:t>
        <a:bodyPr/>
        <a:lstStyle/>
        <a:p>
          <a:pPr algn="l"/>
          <a:r>
            <a:rPr lang="en-US" dirty="0"/>
            <a:t>Calculation of Co-relation and observing dependency between each two data categories from Scatterplots</a:t>
          </a:r>
          <a:endParaRPr lang="en-IN" dirty="0"/>
        </a:p>
      </dgm:t>
    </dgm:pt>
    <dgm:pt modelId="{52C60E84-77C4-4DE8-8280-8EFBD0E006CC}" type="parTrans" cxnId="{2477BFFE-9F6F-4E36-BB7B-762A51F64250}">
      <dgm:prSet/>
      <dgm:spPr/>
      <dgm:t>
        <a:bodyPr/>
        <a:lstStyle/>
        <a:p>
          <a:endParaRPr lang="en-IN"/>
        </a:p>
      </dgm:t>
    </dgm:pt>
    <dgm:pt modelId="{8DDDA4D2-8B47-4C0D-8D67-51E94383AC4C}" type="sibTrans" cxnId="{2477BFFE-9F6F-4E36-BB7B-762A51F64250}">
      <dgm:prSet/>
      <dgm:spPr/>
      <dgm:t>
        <a:bodyPr/>
        <a:lstStyle/>
        <a:p>
          <a:endParaRPr lang="en-IN"/>
        </a:p>
      </dgm:t>
    </dgm:pt>
    <dgm:pt modelId="{0C3EFB41-02F7-41DE-A207-FAD283F1D820}" type="pres">
      <dgm:prSet presAssocID="{1CB6CCCB-54F6-460F-8506-6C69FA3F68AB}" presName="Name0" presStyleCnt="0">
        <dgm:presLayoutVars>
          <dgm:dir/>
          <dgm:resizeHandles val="exact"/>
        </dgm:presLayoutVars>
      </dgm:prSet>
      <dgm:spPr/>
    </dgm:pt>
    <dgm:pt modelId="{CB48C311-1224-4F28-8090-7E1CBB417BC9}" type="pres">
      <dgm:prSet presAssocID="{0CD9FCCD-2DD4-4327-9EA3-61832C75E611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45E98290-5D74-41DA-9438-CD9381C33630}" type="presOf" srcId="{0CD9FCCD-2DD4-4327-9EA3-61832C75E611}" destId="{CB48C311-1224-4F28-8090-7E1CBB417BC9}" srcOrd="0" destOrd="0" presId="urn:microsoft.com/office/officeart/2005/8/layout/hChevron3"/>
    <dgm:cxn modelId="{70B287CB-916B-4F8E-930C-AF5578AF9449}" type="presOf" srcId="{1CB6CCCB-54F6-460F-8506-6C69FA3F68AB}" destId="{0C3EFB41-02F7-41DE-A207-FAD283F1D820}" srcOrd="0" destOrd="0" presId="urn:microsoft.com/office/officeart/2005/8/layout/hChevron3"/>
    <dgm:cxn modelId="{2477BFFE-9F6F-4E36-BB7B-762A51F64250}" srcId="{1CB6CCCB-54F6-460F-8506-6C69FA3F68AB}" destId="{0CD9FCCD-2DD4-4327-9EA3-61832C75E611}" srcOrd="0" destOrd="0" parTransId="{52C60E84-77C4-4DE8-8280-8EFBD0E006CC}" sibTransId="{8DDDA4D2-8B47-4C0D-8D67-51E94383AC4C}"/>
    <dgm:cxn modelId="{95623884-F7BD-4ED4-BDEE-5768FD47F0D9}" type="presParOf" srcId="{0C3EFB41-02F7-41DE-A207-FAD283F1D820}" destId="{CB48C311-1224-4F28-8090-7E1CBB417BC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B6CCCB-54F6-460F-8506-6C69FA3F68AB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0C3EFB41-02F7-41DE-A207-FAD283F1D820}" type="pres">
      <dgm:prSet presAssocID="{1CB6CCCB-54F6-460F-8506-6C69FA3F68AB}" presName="Name0" presStyleCnt="0">
        <dgm:presLayoutVars>
          <dgm:dir/>
          <dgm:resizeHandles val="exact"/>
        </dgm:presLayoutVars>
      </dgm:prSet>
      <dgm:spPr/>
    </dgm:pt>
  </dgm:ptLst>
  <dgm:cxnLst>
    <dgm:cxn modelId="{70B287CB-916B-4F8E-930C-AF5578AF9449}" type="presOf" srcId="{1CB6CCCB-54F6-460F-8506-6C69FA3F68AB}" destId="{0C3EFB41-02F7-41DE-A207-FAD283F1D820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B6CCCB-54F6-460F-8506-6C69FA3F68AB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0CD9FCCD-2DD4-4327-9EA3-61832C75E611}">
      <dgm:prSet phldrT="[Text]"/>
      <dgm:spPr>
        <a:solidFill>
          <a:srgbClr val="002060"/>
        </a:solidFill>
      </dgm:spPr>
      <dgm:t>
        <a:bodyPr/>
        <a:lstStyle/>
        <a:p>
          <a:pPr algn="l"/>
          <a:r>
            <a:rPr lang="en-IN" dirty="0"/>
            <a:t>Fitting the PREDICTED Model</a:t>
          </a:r>
        </a:p>
      </dgm:t>
    </dgm:pt>
    <dgm:pt modelId="{52C60E84-77C4-4DE8-8280-8EFBD0E006CC}" type="parTrans" cxnId="{2477BFFE-9F6F-4E36-BB7B-762A51F64250}">
      <dgm:prSet/>
      <dgm:spPr/>
      <dgm:t>
        <a:bodyPr/>
        <a:lstStyle/>
        <a:p>
          <a:endParaRPr lang="en-IN"/>
        </a:p>
      </dgm:t>
    </dgm:pt>
    <dgm:pt modelId="{8DDDA4D2-8B47-4C0D-8D67-51E94383AC4C}" type="sibTrans" cxnId="{2477BFFE-9F6F-4E36-BB7B-762A51F64250}">
      <dgm:prSet/>
      <dgm:spPr/>
      <dgm:t>
        <a:bodyPr/>
        <a:lstStyle/>
        <a:p>
          <a:endParaRPr lang="en-IN"/>
        </a:p>
      </dgm:t>
    </dgm:pt>
    <dgm:pt modelId="{0C3EFB41-02F7-41DE-A207-FAD283F1D820}" type="pres">
      <dgm:prSet presAssocID="{1CB6CCCB-54F6-460F-8506-6C69FA3F68AB}" presName="Name0" presStyleCnt="0">
        <dgm:presLayoutVars>
          <dgm:dir/>
          <dgm:resizeHandles val="exact"/>
        </dgm:presLayoutVars>
      </dgm:prSet>
      <dgm:spPr/>
    </dgm:pt>
    <dgm:pt modelId="{CB48C311-1224-4F28-8090-7E1CBB417BC9}" type="pres">
      <dgm:prSet presAssocID="{0CD9FCCD-2DD4-4327-9EA3-61832C75E611}" presName="parTxOnly" presStyleLbl="node1" presStyleIdx="0" presStyleCnt="1" custLinFactNeighborY="-5334">
        <dgm:presLayoutVars>
          <dgm:bulletEnabled val="1"/>
        </dgm:presLayoutVars>
      </dgm:prSet>
      <dgm:spPr/>
    </dgm:pt>
  </dgm:ptLst>
  <dgm:cxnLst>
    <dgm:cxn modelId="{45E98290-5D74-41DA-9438-CD9381C33630}" type="presOf" srcId="{0CD9FCCD-2DD4-4327-9EA3-61832C75E611}" destId="{CB48C311-1224-4F28-8090-7E1CBB417BC9}" srcOrd="0" destOrd="0" presId="urn:microsoft.com/office/officeart/2005/8/layout/hChevron3"/>
    <dgm:cxn modelId="{70B287CB-916B-4F8E-930C-AF5578AF9449}" type="presOf" srcId="{1CB6CCCB-54F6-460F-8506-6C69FA3F68AB}" destId="{0C3EFB41-02F7-41DE-A207-FAD283F1D820}" srcOrd="0" destOrd="0" presId="urn:microsoft.com/office/officeart/2005/8/layout/hChevron3"/>
    <dgm:cxn modelId="{2477BFFE-9F6F-4E36-BB7B-762A51F64250}" srcId="{1CB6CCCB-54F6-460F-8506-6C69FA3F68AB}" destId="{0CD9FCCD-2DD4-4327-9EA3-61832C75E611}" srcOrd="0" destOrd="0" parTransId="{52C60E84-77C4-4DE8-8280-8EFBD0E006CC}" sibTransId="{8DDDA4D2-8B47-4C0D-8D67-51E94383AC4C}"/>
    <dgm:cxn modelId="{95623884-F7BD-4ED4-BDEE-5768FD47F0D9}" type="presParOf" srcId="{0C3EFB41-02F7-41DE-A207-FAD283F1D820}" destId="{CB48C311-1224-4F28-8090-7E1CBB417BC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B6CCCB-54F6-460F-8506-6C69FA3F68AB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0CD9FCCD-2DD4-4327-9EA3-61832C75E611}">
      <dgm:prSet phldrT="[Text]"/>
      <dgm:spPr>
        <a:solidFill>
          <a:srgbClr val="002060"/>
        </a:solidFill>
      </dgm:spPr>
      <dgm:t>
        <a:bodyPr/>
        <a:lstStyle/>
        <a:p>
          <a:pPr algn="l"/>
          <a:r>
            <a:rPr lang="en-IN" dirty="0"/>
            <a:t>Finding Co-relation between each factor with another and observe overall dependency of each factor with other factors</a:t>
          </a:r>
        </a:p>
      </dgm:t>
    </dgm:pt>
    <dgm:pt modelId="{52C60E84-77C4-4DE8-8280-8EFBD0E006CC}" type="parTrans" cxnId="{2477BFFE-9F6F-4E36-BB7B-762A51F64250}">
      <dgm:prSet/>
      <dgm:spPr/>
      <dgm:t>
        <a:bodyPr/>
        <a:lstStyle/>
        <a:p>
          <a:endParaRPr lang="en-IN"/>
        </a:p>
      </dgm:t>
    </dgm:pt>
    <dgm:pt modelId="{8DDDA4D2-8B47-4C0D-8D67-51E94383AC4C}" type="sibTrans" cxnId="{2477BFFE-9F6F-4E36-BB7B-762A51F64250}">
      <dgm:prSet/>
      <dgm:spPr/>
      <dgm:t>
        <a:bodyPr/>
        <a:lstStyle/>
        <a:p>
          <a:endParaRPr lang="en-IN"/>
        </a:p>
      </dgm:t>
    </dgm:pt>
    <dgm:pt modelId="{0C3EFB41-02F7-41DE-A207-FAD283F1D820}" type="pres">
      <dgm:prSet presAssocID="{1CB6CCCB-54F6-460F-8506-6C69FA3F68AB}" presName="Name0" presStyleCnt="0">
        <dgm:presLayoutVars>
          <dgm:dir/>
          <dgm:resizeHandles val="exact"/>
        </dgm:presLayoutVars>
      </dgm:prSet>
      <dgm:spPr/>
    </dgm:pt>
    <dgm:pt modelId="{CB48C311-1224-4F28-8090-7E1CBB417BC9}" type="pres">
      <dgm:prSet presAssocID="{0CD9FCCD-2DD4-4327-9EA3-61832C75E611}" presName="parTxOnly" presStyleLbl="node1" presStyleIdx="0" presStyleCnt="1" custLinFactNeighborX="-590" custLinFactNeighborY="-6850">
        <dgm:presLayoutVars>
          <dgm:bulletEnabled val="1"/>
        </dgm:presLayoutVars>
      </dgm:prSet>
      <dgm:spPr/>
    </dgm:pt>
  </dgm:ptLst>
  <dgm:cxnLst>
    <dgm:cxn modelId="{45E98290-5D74-41DA-9438-CD9381C33630}" type="presOf" srcId="{0CD9FCCD-2DD4-4327-9EA3-61832C75E611}" destId="{CB48C311-1224-4F28-8090-7E1CBB417BC9}" srcOrd="0" destOrd="0" presId="urn:microsoft.com/office/officeart/2005/8/layout/hChevron3"/>
    <dgm:cxn modelId="{70B287CB-916B-4F8E-930C-AF5578AF9449}" type="presOf" srcId="{1CB6CCCB-54F6-460F-8506-6C69FA3F68AB}" destId="{0C3EFB41-02F7-41DE-A207-FAD283F1D820}" srcOrd="0" destOrd="0" presId="urn:microsoft.com/office/officeart/2005/8/layout/hChevron3"/>
    <dgm:cxn modelId="{2477BFFE-9F6F-4E36-BB7B-762A51F64250}" srcId="{1CB6CCCB-54F6-460F-8506-6C69FA3F68AB}" destId="{0CD9FCCD-2DD4-4327-9EA3-61832C75E611}" srcOrd="0" destOrd="0" parTransId="{52C60E84-77C4-4DE8-8280-8EFBD0E006CC}" sibTransId="{8DDDA4D2-8B47-4C0D-8D67-51E94383AC4C}"/>
    <dgm:cxn modelId="{95623884-F7BD-4ED4-BDEE-5768FD47F0D9}" type="presParOf" srcId="{0C3EFB41-02F7-41DE-A207-FAD283F1D820}" destId="{CB48C311-1224-4F28-8090-7E1CBB417BC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B6CCCB-54F6-460F-8506-6C69FA3F68AB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0CD9FCCD-2DD4-4327-9EA3-61832C75E611}">
      <dgm:prSet phldrT="[Text]"/>
      <dgm:spPr>
        <a:solidFill>
          <a:srgbClr val="002060"/>
        </a:solidFill>
      </dgm:spPr>
      <dgm:t>
        <a:bodyPr/>
        <a:lstStyle/>
        <a:p>
          <a:pPr algn="l"/>
          <a:r>
            <a:rPr lang="en-US" dirty="0"/>
            <a:t>Conclusions</a:t>
          </a:r>
          <a:endParaRPr lang="en-IN" dirty="0"/>
        </a:p>
      </dgm:t>
    </dgm:pt>
    <dgm:pt modelId="{52C60E84-77C4-4DE8-8280-8EFBD0E006CC}" type="parTrans" cxnId="{2477BFFE-9F6F-4E36-BB7B-762A51F64250}">
      <dgm:prSet/>
      <dgm:spPr/>
      <dgm:t>
        <a:bodyPr/>
        <a:lstStyle/>
        <a:p>
          <a:endParaRPr lang="en-IN"/>
        </a:p>
      </dgm:t>
    </dgm:pt>
    <dgm:pt modelId="{8DDDA4D2-8B47-4C0D-8D67-51E94383AC4C}" type="sibTrans" cxnId="{2477BFFE-9F6F-4E36-BB7B-762A51F64250}">
      <dgm:prSet/>
      <dgm:spPr/>
      <dgm:t>
        <a:bodyPr/>
        <a:lstStyle/>
        <a:p>
          <a:endParaRPr lang="en-IN"/>
        </a:p>
      </dgm:t>
    </dgm:pt>
    <dgm:pt modelId="{0C3EFB41-02F7-41DE-A207-FAD283F1D820}" type="pres">
      <dgm:prSet presAssocID="{1CB6CCCB-54F6-460F-8506-6C69FA3F68AB}" presName="Name0" presStyleCnt="0">
        <dgm:presLayoutVars>
          <dgm:dir/>
          <dgm:resizeHandles val="exact"/>
        </dgm:presLayoutVars>
      </dgm:prSet>
      <dgm:spPr/>
    </dgm:pt>
    <dgm:pt modelId="{CB48C311-1224-4F28-8090-7E1CBB417BC9}" type="pres">
      <dgm:prSet presAssocID="{0CD9FCCD-2DD4-4327-9EA3-61832C75E611}" presName="parTxOnly" presStyleLbl="node1" presStyleIdx="0" presStyleCnt="1" custLinFactNeighborY="-7112">
        <dgm:presLayoutVars>
          <dgm:bulletEnabled val="1"/>
        </dgm:presLayoutVars>
      </dgm:prSet>
      <dgm:spPr/>
    </dgm:pt>
  </dgm:ptLst>
  <dgm:cxnLst>
    <dgm:cxn modelId="{45E98290-5D74-41DA-9438-CD9381C33630}" type="presOf" srcId="{0CD9FCCD-2DD4-4327-9EA3-61832C75E611}" destId="{CB48C311-1224-4F28-8090-7E1CBB417BC9}" srcOrd="0" destOrd="0" presId="urn:microsoft.com/office/officeart/2005/8/layout/hChevron3"/>
    <dgm:cxn modelId="{70B287CB-916B-4F8E-930C-AF5578AF9449}" type="presOf" srcId="{1CB6CCCB-54F6-460F-8506-6C69FA3F68AB}" destId="{0C3EFB41-02F7-41DE-A207-FAD283F1D820}" srcOrd="0" destOrd="0" presId="urn:microsoft.com/office/officeart/2005/8/layout/hChevron3"/>
    <dgm:cxn modelId="{2477BFFE-9F6F-4E36-BB7B-762A51F64250}" srcId="{1CB6CCCB-54F6-460F-8506-6C69FA3F68AB}" destId="{0CD9FCCD-2DD4-4327-9EA3-61832C75E611}" srcOrd="0" destOrd="0" parTransId="{52C60E84-77C4-4DE8-8280-8EFBD0E006CC}" sibTransId="{8DDDA4D2-8B47-4C0D-8D67-51E94383AC4C}"/>
    <dgm:cxn modelId="{95623884-F7BD-4ED4-BDEE-5768FD47F0D9}" type="presParOf" srcId="{0C3EFB41-02F7-41DE-A207-FAD283F1D820}" destId="{CB48C311-1224-4F28-8090-7E1CBB417BC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8C311-1224-4F28-8090-7E1CBB417BC9}">
      <dsp:nvSpPr>
        <dsp:cNvPr id="0" name=""/>
        <dsp:cNvSpPr/>
      </dsp:nvSpPr>
      <dsp:spPr>
        <a:xfrm>
          <a:off x="0" y="312980"/>
          <a:ext cx="1669509" cy="667804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Examine the Data</a:t>
          </a:r>
        </a:p>
      </dsp:txBody>
      <dsp:txXfrm>
        <a:off x="0" y="312980"/>
        <a:ext cx="1502558" cy="667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8C311-1224-4F28-8090-7E1CBB417BC9}">
      <dsp:nvSpPr>
        <dsp:cNvPr id="0" name=""/>
        <dsp:cNvSpPr/>
      </dsp:nvSpPr>
      <dsp:spPr>
        <a:xfrm>
          <a:off x="0" y="312980"/>
          <a:ext cx="1669509" cy="667804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Select the required Data</a:t>
          </a:r>
        </a:p>
      </dsp:txBody>
      <dsp:txXfrm>
        <a:off x="0" y="312980"/>
        <a:ext cx="1502558" cy="667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8C311-1224-4F28-8090-7E1CBB417BC9}">
      <dsp:nvSpPr>
        <dsp:cNvPr id="0" name=""/>
        <dsp:cNvSpPr/>
      </dsp:nvSpPr>
      <dsp:spPr>
        <a:xfrm>
          <a:off x="0" y="290883"/>
          <a:ext cx="1740720" cy="696288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Apply individual regression between each two data category</a:t>
          </a:r>
          <a:endParaRPr lang="en-IN" sz="1200" kern="1200" dirty="0"/>
        </a:p>
      </dsp:txBody>
      <dsp:txXfrm>
        <a:off x="0" y="290883"/>
        <a:ext cx="1566648" cy="6962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8C311-1224-4F28-8090-7E1CBB417BC9}">
      <dsp:nvSpPr>
        <dsp:cNvPr id="0" name=""/>
        <dsp:cNvSpPr/>
      </dsp:nvSpPr>
      <dsp:spPr>
        <a:xfrm>
          <a:off x="0" y="245650"/>
          <a:ext cx="2104994" cy="841997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Calculation of Co-relation and observing dependency between each two data categories from Scatterplots</a:t>
          </a:r>
          <a:endParaRPr lang="en-IN" sz="1100" kern="1200" dirty="0"/>
        </a:p>
      </dsp:txBody>
      <dsp:txXfrm>
        <a:off x="0" y="245650"/>
        <a:ext cx="1894495" cy="8419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8C311-1224-4F28-8090-7E1CBB417BC9}">
      <dsp:nvSpPr>
        <dsp:cNvPr id="0" name=""/>
        <dsp:cNvSpPr/>
      </dsp:nvSpPr>
      <dsp:spPr>
        <a:xfrm>
          <a:off x="0" y="354823"/>
          <a:ext cx="1669509" cy="667804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Fitting the PREDICTED Model</a:t>
          </a:r>
        </a:p>
      </dsp:txBody>
      <dsp:txXfrm>
        <a:off x="0" y="354823"/>
        <a:ext cx="1502558" cy="6678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8C311-1224-4F28-8090-7E1CBB417BC9}">
      <dsp:nvSpPr>
        <dsp:cNvPr id="0" name=""/>
        <dsp:cNvSpPr/>
      </dsp:nvSpPr>
      <dsp:spPr>
        <a:xfrm>
          <a:off x="0" y="179249"/>
          <a:ext cx="2011771" cy="804708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Finding Co-relation between each factor with another and observe overall dependency of each factor with other factors</a:t>
          </a:r>
        </a:p>
      </dsp:txBody>
      <dsp:txXfrm>
        <a:off x="0" y="179249"/>
        <a:ext cx="1810594" cy="8047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8C311-1224-4F28-8090-7E1CBB417BC9}">
      <dsp:nvSpPr>
        <dsp:cNvPr id="0" name=""/>
        <dsp:cNvSpPr/>
      </dsp:nvSpPr>
      <dsp:spPr>
        <a:xfrm>
          <a:off x="0" y="265486"/>
          <a:ext cx="1669509" cy="667804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Conclusions</a:t>
          </a:r>
          <a:endParaRPr lang="en-IN" sz="1900" kern="1200" dirty="0"/>
        </a:p>
      </dsp:txBody>
      <dsp:txXfrm>
        <a:off x="0" y="265486"/>
        <a:ext cx="1502558" cy="66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8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9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70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86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3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5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29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91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18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0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7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9/25/2021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ircle-icons-magnifyingglass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nsdsn/world-happines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08FB0B-DA66-4F3B-81E4-3EEC5CA8E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826" y="19942"/>
            <a:ext cx="12193778" cy="6838058"/>
          </a:xfrm>
          <a:solidFill>
            <a:srgbClr val="002060">
              <a:alpha val="90000"/>
            </a:srgbClr>
          </a:solidFill>
        </p:spPr>
        <p:txBody>
          <a:bodyPr anchor="ctr" anchorCtr="0">
            <a:normAutofit/>
          </a:bodyPr>
          <a:lstStyle/>
          <a:p>
            <a:r>
              <a:rPr lang="en-US" sz="2500" b="1" i="1" spc="6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70142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773" y="940029"/>
            <a:ext cx="9144000" cy="4270146"/>
          </a:xfrm>
        </p:spPr>
        <p:txBody>
          <a:bodyPr>
            <a:normAutofit fontScale="90000"/>
          </a:bodyPr>
          <a:lstStyle/>
          <a:p>
            <a:r>
              <a:rPr lang="en-US" sz="3900" dirty="0">
                <a:solidFill>
                  <a:schemeClr val="bg1"/>
                </a:solidFill>
                <a:latin typeface="Gill Sans MT" panose="020B0502020104020203" pitchFamily="34" charset="0"/>
              </a:rPr>
              <a:t>MBA652A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3300" dirty="0">
                <a:solidFill>
                  <a:schemeClr val="bg1"/>
                </a:solidFill>
                <a:latin typeface="Gill Sans MT" panose="020B0502020104020203" pitchFamily="34" charset="0"/>
              </a:rPr>
              <a:t>STATISTICAL MODELLING FOR BUSINESS ANALYTICS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3300" dirty="0">
                <a:solidFill>
                  <a:schemeClr val="bg1"/>
                </a:solidFill>
                <a:latin typeface="Gill Sans MT" panose="020B0502020104020203" pitchFamily="34" charset="0"/>
              </a:rPr>
              <a:t>ANALYSIS-DETERMINING FACTORS THAT AFFECT WORLD HAPPINESS INDEX WITH HYPOTHESIS TESTING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6476" y="2636837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DF0D1-FECC-4364-AD7B-70EE3F476C94}"/>
              </a:ext>
            </a:extLst>
          </p:cNvPr>
          <p:cNvSpPr/>
          <p:nvPr/>
        </p:nvSpPr>
        <p:spPr>
          <a:xfrm>
            <a:off x="-4826" y="5480618"/>
            <a:ext cx="1219377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spc="65" dirty="0">
                <a:solidFill>
                  <a:schemeClr val="accent1"/>
                </a:solidFill>
                <a:latin typeface="Arial"/>
                <a:cs typeface="Arial"/>
              </a:rPr>
              <a:t>Group 08</a:t>
            </a:r>
          </a:p>
          <a:p>
            <a:pPr algn="ctr"/>
            <a:endParaRPr lang="en-US" sz="2000" b="1" i="1" spc="65" dirty="0">
              <a:solidFill>
                <a:schemeClr val="accent1"/>
              </a:solidFill>
              <a:latin typeface="Arial"/>
              <a:cs typeface="Arial"/>
            </a:endParaRPr>
          </a:p>
          <a:p>
            <a:pPr algn="ctr"/>
            <a:r>
              <a:rPr lang="en-US" sz="2400" b="1" i="1" spc="65" dirty="0" err="1">
                <a:solidFill>
                  <a:schemeClr val="accent1"/>
                </a:solidFill>
                <a:latin typeface="Arial"/>
                <a:cs typeface="Arial"/>
              </a:rPr>
              <a:t>Tarun</a:t>
            </a:r>
            <a:r>
              <a:rPr lang="en-US" sz="2400" b="1" i="1" spc="65" dirty="0">
                <a:solidFill>
                  <a:schemeClr val="accent1"/>
                </a:solidFill>
                <a:latin typeface="Arial"/>
                <a:cs typeface="Arial"/>
              </a:rPr>
              <a:t> Kumar Rathore 21114025		Rajan S. Bangar 21114015</a:t>
            </a:r>
          </a:p>
          <a:p>
            <a:pPr algn="ctr"/>
            <a:r>
              <a:rPr lang="en-US" sz="2400" b="1" i="1" spc="65" dirty="0">
                <a:solidFill>
                  <a:schemeClr val="accent1"/>
                </a:solidFill>
                <a:latin typeface="Arial"/>
                <a:cs typeface="Arial"/>
              </a:rPr>
              <a:t>PRINCE 21114013	                           SHIKHAR SHRIVASTAVA 21114021</a:t>
            </a: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C17E45E-3051-4D25-A363-B5E9AE06D9B3}"/>
              </a:ext>
            </a:extLst>
          </p:cNvPr>
          <p:cNvSpPr txBox="1">
            <a:spLocks/>
          </p:cNvSpPr>
          <p:nvPr/>
        </p:nvSpPr>
        <p:spPr>
          <a:xfrm>
            <a:off x="462328" y="3902895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From Scatterplot, The data seems to have quite positive trend for lower values of Generosity</a:t>
            </a:r>
          </a:p>
        </p:txBody>
      </p:sp>
      <p:pic>
        <p:nvPicPr>
          <p:cNvPr id="17" name="Picture Placeholder 27" descr="Check mark">
            <a:extLst>
              <a:ext uri="{FF2B5EF4-FFF2-40B4-BE49-F238E27FC236}">
                <a16:creationId xmlns:a16="http://schemas.microsoft.com/office/drawing/2014/main" id="{98AE62B3-E8C4-436F-B7BB-FDB0E832E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5724" y="3742430"/>
            <a:ext cx="720000" cy="720000"/>
          </a:xfrm>
          <a:prstGeom prst="rect">
            <a:avLst/>
          </a:prstGeom>
        </p:spPr>
      </p:pic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444042" y="2092207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462329" y="1381125"/>
            <a:ext cx="4421229" cy="2192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SELECTION: 6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PLOTTING 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Generosity</a:t>
            </a:r>
          </a:p>
          <a:p>
            <a:r>
              <a:rPr lang="en-US" sz="2200" dirty="0">
                <a:solidFill>
                  <a:schemeClr val="bg1"/>
                </a:solidFill>
              </a:rPr>
              <a:t>V/S</a:t>
            </a:r>
          </a:p>
          <a:p>
            <a:r>
              <a:rPr lang="en-US" sz="2200" dirty="0">
                <a:solidFill>
                  <a:schemeClr val="bg1"/>
                </a:solidFill>
              </a:rPr>
              <a:t>HAPPINESS SCORE 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31E6309-DC89-449D-87AD-5E00283CAC86}"/>
              </a:ext>
            </a:extLst>
          </p:cNvPr>
          <p:cNvSpPr txBox="1">
            <a:spLocks/>
          </p:cNvSpPr>
          <p:nvPr/>
        </p:nvSpPr>
        <p:spPr>
          <a:xfrm>
            <a:off x="462328" y="5361471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This data has predicted co-relation of lower value 0.137578, HENCE, IT FITS BASIC CONDITION OF </a:t>
            </a:r>
            <a:r>
              <a:rPr lang="en-US" sz="15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Ommitted</a:t>
            </a:r>
            <a:r>
              <a:rPr lang="en-US" sz="15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Variable</a:t>
            </a:r>
          </a:p>
        </p:txBody>
      </p:sp>
      <p:pic>
        <p:nvPicPr>
          <p:cNvPr id="21" name="Picture Placeholder 27" descr="Check mark">
            <a:extLst>
              <a:ext uri="{FF2B5EF4-FFF2-40B4-BE49-F238E27FC236}">
                <a16:creationId xmlns:a16="http://schemas.microsoft.com/office/drawing/2014/main" id="{078D5324-33E7-458B-BAB0-457F5D895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5724" y="5239726"/>
            <a:ext cx="720000" cy="720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AABA06-404B-40A4-A151-B476A6006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752975"/>
              </p:ext>
            </p:extLst>
          </p:nvPr>
        </p:nvGraphicFramePr>
        <p:xfrm>
          <a:off x="5418791" y="5399328"/>
          <a:ext cx="5596416" cy="1323518"/>
        </p:xfrm>
        <a:graphic>
          <a:graphicData uri="http://schemas.openxmlformats.org/drawingml/2006/table">
            <a:tbl>
              <a:tblPr/>
              <a:tblGrid>
                <a:gridCol w="1865472">
                  <a:extLst>
                    <a:ext uri="{9D8B030D-6E8A-4147-A177-3AD203B41FA5}">
                      <a16:colId xmlns:a16="http://schemas.microsoft.com/office/drawing/2014/main" val="1655038154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804117840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1848247973"/>
                    </a:ext>
                  </a:extLst>
                </a:gridCol>
              </a:tblGrid>
              <a:tr h="65014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Co-Relation Matrix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effectLst/>
                        </a:rPr>
                        <a:t>Generosity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78358291"/>
                  </a:ext>
                </a:extLst>
              </a:tr>
              <a:tr h="3947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>
                          <a:effectLst/>
                        </a:rPr>
                        <a:t>Generosity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0.137578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39182"/>
                  </a:ext>
                </a:extLst>
              </a:tr>
              <a:tr h="2786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0.137578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73929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E99647AB-E8FF-41F7-82F1-D72B285FA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513" y="-179112"/>
            <a:ext cx="8954032" cy="54048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0628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C17E45E-3051-4D25-A363-B5E9AE06D9B3}"/>
              </a:ext>
            </a:extLst>
          </p:cNvPr>
          <p:cNvSpPr txBox="1">
            <a:spLocks/>
          </p:cNvSpPr>
          <p:nvPr/>
        </p:nvSpPr>
        <p:spPr>
          <a:xfrm>
            <a:off x="827545" y="3829025"/>
            <a:ext cx="2981822" cy="11690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From Scatterplot,     The data seems to have quite mixed  trend</a:t>
            </a:r>
          </a:p>
        </p:txBody>
      </p:sp>
      <p:pic>
        <p:nvPicPr>
          <p:cNvPr id="17" name="Picture Placeholder 27" descr="Check mark">
            <a:extLst>
              <a:ext uri="{FF2B5EF4-FFF2-40B4-BE49-F238E27FC236}">
                <a16:creationId xmlns:a16="http://schemas.microsoft.com/office/drawing/2014/main" id="{98AE62B3-E8C4-436F-B7BB-FDB0E832E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965" y="3880663"/>
            <a:ext cx="720000" cy="720000"/>
          </a:xfrm>
          <a:prstGeom prst="rect">
            <a:avLst/>
          </a:prstGeom>
        </p:spPr>
      </p:pic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444042" y="2092207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462329" y="1381125"/>
            <a:ext cx="4421229" cy="2192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SELECTION: 7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PLOTTING 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Dystopia_Residual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V/S</a:t>
            </a:r>
          </a:p>
          <a:p>
            <a:r>
              <a:rPr lang="en-US" sz="2200" dirty="0">
                <a:solidFill>
                  <a:schemeClr val="bg1"/>
                </a:solidFill>
              </a:rPr>
              <a:t>HAPPINESS SCORE 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31E6309-DC89-449D-87AD-5E00283CAC86}"/>
              </a:ext>
            </a:extLst>
          </p:cNvPr>
          <p:cNvSpPr txBox="1">
            <a:spLocks/>
          </p:cNvSpPr>
          <p:nvPr/>
        </p:nvSpPr>
        <p:spPr>
          <a:xfrm>
            <a:off x="827545" y="5334085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This data has predicted co-relation of value 0.38273</a:t>
            </a:r>
          </a:p>
        </p:txBody>
      </p:sp>
      <p:pic>
        <p:nvPicPr>
          <p:cNvPr id="21" name="Picture Placeholder 27" descr="Check mark">
            <a:extLst>
              <a:ext uri="{FF2B5EF4-FFF2-40B4-BE49-F238E27FC236}">
                <a16:creationId xmlns:a16="http://schemas.microsoft.com/office/drawing/2014/main" id="{078D5324-33E7-458B-BAB0-457F5D895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734" y="5202498"/>
            <a:ext cx="720000" cy="720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AABA06-404B-40A4-A151-B476A6006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74710"/>
              </p:ext>
            </p:extLst>
          </p:nvPr>
        </p:nvGraphicFramePr>
        <p:xfrm>
          <a:off x="5418791" y="5399328"/>
          <a:ext cx="5596416" cy="1323518"/>
        </p:xfrm>
        <a:graphic>
          <a:graphicData uri="http://schemas.openxmlformats.org/drawingml/2006/table">
            <a:tbl>
              <a:tblPr/>
              <a:tblGrid>
                <a:gridCol w="1865472">
                  <a:extLst>
                    <a:ext uri="{9D8B030D-6E8A-4147-A177-3AD203B41FA5}">
                      <a16:colId xmlns:a16="http://schemas.microsoft.com/office/drawing/2014/main" val="1655038154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804117840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1848247973"/>
                    </a:ext>
                  </a:extLst>
                </a:gridCol>
              </a:tblGrid>
              <a:tr h="65014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Co-Relation Matrix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err="1">
                          <a:effectLst/>
                        </a:rPr>
                        <a:t>Dystopia_Residual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78358291"/>
                  </a:ext>
                </a:extLst>
              </a:tr>
              <a:tr h="3947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 err="1">
                          <a:effectLst/>
                        </a:rPr>
                        <a:t>Dystopia_Residual</a:t>
                      </a:r>
                      <a:endParaRPr lang="en-IN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0.38273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39182"/>
                  </a:ext>
                </a:extLst>
              </a:tr>
              <a:tr h="2786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0.38273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73929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10D7CED1-5726-48E4-A3EF-67EAE7D2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249" y="-117947"/>
            <a:ext cx="9140205" cy="55172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860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C17E45E-3051-4D25-A363-B5E9AE06D9B3}"/>
              </a:ext>
            </a:extLst>
          </p:cNvPr>
          <p:cNvSpPr txBox="1">
            <a:spLocks/>
          </p:cNvSpPr>
          <p:nvPr/>
        </p:nvSpPr>
        <p:spPr>
          <a:xfrm>
            <a:off x="827545" y="3829025"/>
            <a:ext cx="2981822" cy="11690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192563" y="1418503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-1" y="-39524"/>
            <a:ext cx="4421229" cy="145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FINDING OMITTED VARIABLES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9C7725F-5249-4E5B-B985-FEF6D7B1C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18271"/>
              </p:ext>
            </p:extLst>
          </p:nvPr>
        </p:nvGraphicFramePr>
        <p:xfrm>
          <a:off x="4920027" y="2486169"/>
          <a:ext cx="5596416" cy="1323518"/>
        </p:xfrm>
        <a:graphic>
          <a:graphicData uri="http://schemas.openxmlformats.org/drawingml/2006/table">
            <a:tbl>
              <a:tblPr/>
              <a:tblGrid>
                <a:gridCol w="1865472">
                  <a:extLst>
                    <a:ext uri="{9D8B030D-6E8A-4147-A177-3AD203B41FA5}">
                      <a16:colId xmlns:a16="http://schemas.microsoft.com/office/drawing/2014/main" val="1655038154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804117840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1848247973"/>
                    </a:ext>
                  </a:extLst>
                </a:gridCol>
              </a:tblGrid>
              <a:tr h="65014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Co-Relation Matrix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effectLst/>
                        </a:rPr>
                        <a:t>Generosity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78358291"/>
                  </a:ext>
                </a:extLst>
              </a:tr>
              <a:tr h="3947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>
                          <a:effectLst/>
                        </a:rPr>
                        <a:t>Generosity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0.137578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39182"/>
                  </a:ext>
                </a:extLst>
              </a:tr>
              <a:tr h="2786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0.137578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7392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7F26508-8435-491B-B63E-D26732383EA2}"/>
              </a:ext>
            </a:extLst>
          </p:cNvPr>
          <p:cNvSpPr txBox="1"/>
          <p:nvPr/>
        </p:nvSpPr>
        <p:spPr>
          <a:xfrm>
            <a:off x="371787" y="4707380"/>
            <a:ext cx="463550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 our proposed model, we have declared variable: Generosity as OMMITTED VARIABLE !</a:t>
            </a:r>
          </a:p>
        </p:txBody>
      </p:sp>
      <p:pic>
        <p:nvPicPr>
          <p:cNvPr id="24" name="Picture Placeholder 27" descr="Check mark">
            <a:extLst>
              <a:ext uri="{FF2B5EF4-FFF2-40B4-BE49-F238E27FC236}">
                <a16:creationId xmlns:a16="http://schemas.microsoft.com/office/drawing/2014/main" id="{94308A2E-A8BA-4A50-9D53-F61019E91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1051" y="4702061"/>
            <a:ext cx="720000" cy="72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ACDC92-6B8E-486D-A45F-7E71E33EC499}"/>
              </a:ext>
            </a:extLst>
          </p:cNvPr>
          <p:cNvSpPr txBox="1"/>
          <p:nvPr/>
        </p:nvSpPr>
        <p:spPr>
          <a:xfrm>
            <a:off x="4920027" y="805575"/>
            <a:ext cx="6172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'Generosity’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1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## Relation is:</a:t>
            </a: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very less R2 value ..implies	..less dependency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8E9B7E-F65F-4CDD-B231-B7AD76D74B83}"/>
              </a:ext>
            </a:extLst>
          </p:cNvPr>
          <p:cNvSpPr txBox="1"/>
          <p:nvPr/>
        </p:nvSpPr>
        <p:spPr>
          <a:xfrm>
            <a:off x="4920027" y="185747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B0FA95-C1AC-4D6E-AF7D-740E9122360A}"/>
              </a:ext>
            </a:extLst>
          </p:cNvPr>
          <p:cNvSpPr txBox="1"/>
          <p:nvPr/>
        </p:nvSpPr>
        <p:spPr>
          <a:xfrm>
            <a:off x="357643" y="5542238"/>
            <a:ext cx="4635501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We have also omitted possible variables like: Country-Size, Savings Mentality of citizens, Expenditure Behavior of citizens, etc. which are different for each person and for each country culture !</a:t>
            </a:r>
          </a:p>
        </p:txBody>
      </p:sp>
      <p:pic>
        <p:nvPicPr>
          <p:cNvPr id="28" name="Picture Placeholder 27" descr="Check mark">
            <a:extLst>
              <a:ext uri="{FF2B5EF4-FFF2-40B4-BE49-F238E27FC236}">
                <a16:creationId xmlns:a16="http://schemas.microsoft.com/office/drawing/2014/main" id="{45AC7F4D-8295-4A96-BF94-F0F3A2ADB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67437" y="583039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23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C17E45E-3051-4D25-A363-B5E9AE06D9B3}"/>
              </a:ext>
            </a:extLst>
          </p:cNvPr>
          <p:cNvSpPr txBox="1">
            <a:spLocks/>
          </p:cNvSpPr>
          <p:nvPr/>
        </p:nvSpPr>
        <p:spPr>
          <a:xfrm>
            <a:off x="438448" y="1596104"/>
            <a:ext cx="4371677" cy="2142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solidFill>
                  <a:schemeClr val="bg2"/>
                </a:solidFill>
              </a:rPr>
              <a:t>invar = ['</a:t>
            </a:r>
            <a:r>
              <a:rPr lang="en-US" sz="1500" b="1" dirty="0" err="1">
                <a:solidFill>
                  <a:schemeClr val="bg2"/>
                </a:solidFill>
              </a:rPr>
              <a:t>Economy_GDP_per_Capita','Family</a:t>
            </a:r>
            <a:r>
              <a:rPr lang="en-US" sz="1500" b="1" dirty="0">
                <a:solidFill>
                  <a:schemeClr val="bg2"/>
                </a:solidFill>
              </a:rPr>
              <a:t>’,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bg2"/>
                </a:solidFill>
              </a:rPr>
              <a:t>              'Health(</a:t>
            </a:r>
            <a:r>
              <a:rPr lang="en-US" sz="1500" b="1" dirty="0" err="1">
                <a:solidFill>
                  <a:schemeClr val="bg2"/>
                </a:solidFill>
              </a:rPr>
              <a:t>Life_Expectancy</a:t>
            </a:r>
            <a:r>
              <a:rPr lang="en-US" sz="1500" b="1" dirty="0">
                <a:solidFill>
                  <a:schemeClr val="bg2"/>
                </a:solidFill>
              </a:rPr>
              <a:t>)','Freedom’,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bg2"/>
                </a:solidFill>
              </a:rPr>
              <a:t>              'Trust(</a:t>
            </a:r>
            <a:r>
              <a:rPr lang="en-US" sz="1500" b="1" dirty="0" err="1">
                <a:solidFill>
                  <a:schemeClr val="bg2"/>
                </a:solidFill>
              </a:rPr>
              <a:t>Government_Corruption</a:t>
            </a:r>
            <a:r>
              <a:rPr lang="en-US" sz="1500" b="1" dirty="0">
                <a:solidFill>
                  <a:schemeClr val="bg2"/>
                </a:solidFill>
              </a:rPr>
              <a:t>)’,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bg2"/>
                </a:solidFill>
              </a:rPr>
              <a:t>              '</a:t>
            </a:r>
            <a:r>
              <a:rPr lang="en-US" sz="1500" b="1" dirty="0" err="1">
                <a:solidFill>
                  <a:schemeClr val="bg2"/>
                </a:solidFill>
              </a:rPr>
              <a:t>Dystopia_Residual</a:t>
            </a:r>
            <a:r>
              <a:rPr lang="en-US" sz="1500" b="1" dirty="0">
                <a:solidFill>
                  <a:schemeClr val="bg2"/>
                </a:solidFill>
              </a:rPr>
              <a:t>']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bg2"/>
                </a:solidFill>
              </a:rPr>
              <a:t>Z =df[</a:t>
            </a:r>
            <a:r>
              <a:rPr lang="en-US" sz="1500" b="1" dirty="0" err="1">
                <a:solidFill>
                  <a:schemeClr val="bg2"/>
                </a:solidFill>
              </a:rPr>
              <a:t>inVar</a:t>
            </a:r>
            <a:r>
              <a:rPr lang="en-US" sz="1500" b="1" dirty="0">
                <a:solidFill>
                  <a:schemeClr val="bg2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bg2"/>
                </a:solidFill>
              </a:rPr>
              <a:t>Y = df['</a:t>
            </a:r>
            <a:r>
              <a:rPr lang="en-US" sz="1500" b="1" dirty="0" err="1">
                <a:solidFill>
                  <a:schemeClr val="bg2"/>
                </a:solidFill>
              </a:rPr>
              <a:t>Happiness_Score</a:t>
            </a:r>
            <a:r>
              <a:rPr lang="en-US" sz="1500" b="1" dirty="0">
                <a:solidFill>
                  <a:schemeClr val="bg2"/>
                </a:solidFill>
              </a:rPr>
              <a:t>']</a:t>
            </a:r>
          </a:p>
        </p:txBody>
      </p:sp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111283" y="987256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-1" y="-38355"/>
            <a:ext cx="4421229" cy="1102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 FITTING: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31E6309-DC89-449D-87AD-5E00283CAC86}"/>
              </a:ext>
            </a:extLst>
          </p:cNvPr>
          <p:cNvSpPr txBox="1">
            <a:spLocks/>
          </p:cNvSpPr>
          <p:nvPr/>
        </p:nvSpPr>
        <p:spPr>
          <a:xfrm>
            <a:off x="827545" y="5334085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object 27" descr="Beige rectangle">
            <a:extLst>
              <a:ext uri="{FF2B5EF4-FFF2-40B4-BE49-F238E27FC236}">
                <a16:creationId xmlns:a16="http://schemas.microsoft.com/office/drawing/2014/main" id="{BDE7B0EA-F8AC-433C-94AD-D9D0CEEF37C9}"/>
              </a:ext>
            </a:extLst>
          </p:cNvPr>
          <p:cNvSpPr/>
          <p:nvPr/>
        </p:nvSpPr>
        <p:spPr>
          <a:xfrm flipV="1">
            <a:off x="687359" y="3799251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5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F9288-0012-4875-B904-C51445E3840B}"/>
              </a:ext>
            </a:extLst>
          </p:cNvPr>
          <p:cNvSpPr txBox="1"/>
          <p:nvPr/>
        </p:nvSpPr>
        <p:spPr>
          <a:xfrm>
            <a:off x="438447" y="3999081"/>
            <a:ext cx="43716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lm2 = </a:t>
            </a:r>
            <a:r>
              <a:rPr lang="en-IN" sz="15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IN" sz="15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5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lm2.fit(Z,Y)</a:t>
            </a:r>
          </a:p>
          <a:p>
            <a:r>
              <a:rPr lang="en-IN" sz="15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print(lm2.coef_,</a:t>
            </a:r>
          </a:p>
          <a:p>
            <a:r>
              <a:rPr lang="en-IN" sz="1500" b="1" dirty="0">
                <a:solidFill>
                  <a:schemeClr val="bg2"/>
                </a:solidFill>
                <a:latin typeface="Consolas" panose="020B0609020204030204" pitchFamily="49" charset="0"/>
              </a:rPr>
              <a:t>      </a:t>
            </a:r>
            <a:r>
              <a:rPr lang="en-IN" sz="15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lm2.intercept_,lm2.score(Z,Y))</a:t>
            </a:r>
          </a:p>
        </p:txBody>
      </p:sp>
      <p:pic>
        <p:nvPicPr>
          <p:cNvPr id="23" name="Picture Placeholder 27" descr="Check mark">
            <a:extLst>
              <a:ext uri="{FF2B5EF4-FFF2-40B4-BE49-F238E27FC236}">
                <a16:creationId xmlns:a16="http://schemas.microsoft.com/office/drawing/2014/main" id="{39D8DA6F-1C31-4C4E-9AF2-30CD9A4E6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33797" y="1505347"/>
            <a:ext cx="720000" cy="720000"/>
          </a:xfrm>
          <a:prstGeom prst="rect">
            <a:avLst/>
          </a:prstGeom>
        </p:spPr>
      </p:pic>
      <p:pic>
        <p:nvPicPr>
          <p:cNvPr id="24" name="Picture Placeholder 27" descr="Check mark">
            <a:extLst>
              <a:ext uri="{FF2B5EF4-FFF2-40B4-BE49-F238E27FC236}">
                <a16:creationId xmlns:a16="http://schemas.microsoft.com/office/drawing/2014/main" id="{DC51C3F0-81AA-4536-8BF9-43504EBF2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33797" y="3892998"/>
            <a:ext cx="720000" cy="720000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2C1FE096-ECF1-49D6-9549-7CFFB0A0D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15" y="4357836"/>
            <a:ext cx="71288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vscode-editor-font-family)"/>
              </a:rPr>
              <a:t>[1.09147152 0.82025526 0.847468 1.39622773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1.21404962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vscode-editor-font-family)"/>
              </a:rPr>
              <a:t> 0.96276517]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vscode-editor-font-family)"/>
              </a:rPr>
              <a:t>0.2345622940490255 0.8983544424202508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262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C17E45E-3051-4D25-A363-B5E9AE06D9B3}"/>
              </a:ext>
            </a:extLst>
          </p:cNvPr>
          <p:cNvSpPr txBox="1">
            <a:spLocks/>
          </p:cNvSpPr>
          <p:nvPr/>
        </p:nvSpPr>
        <p:spPr>
          <a:xfrm>
            <a:off x="438448" y="1596104"/>
            <a:ext cx="4371677" cy="2142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linear(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‘VAR'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111283" y="987256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-1" y="-38355"/>
            <a:ext cx="4421229" cy="1102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 INTERPRETATION: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31E6309-DC89-449D-87AD-5E00283CAC86}"/>
              </a:ext>
            </a:extLst>
          </p:cNvPr>
          <p:cNvSpPr txBox="1">
            <a:spLocks/>
          </p:cNvSpPr>
          <p:nvPr/>
        </p:nvSpPr>
        <p:spPr>
          <a:xfrm>
            <a:off x="827545" y="5334085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3" name="Picture Placeholder 27" descr="Check mark">
            <a:extLst>
              <a:ext uri="{FF2B5EF4-FFF2-40B4-BE49-F238E27FC236}">
                <a16:creationId xmlns:a16="http://schemas.microsoft.com/office/drawing/2014/main" id="{39D8DA6F-1C31-4C4E-9AF2-30CD9A4E6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33797" y="1505347"/>
            <a:ext cx="720000" cy="720000"/>
          </a:xfrm>
          <a:prstGeom prst="rect">
            <a:avLst/>
          </a:prstGeom>
        </p:spPr>
      </p:pic>
      <p:pic>
        <p:nvPicPr>
          <p:cNvPr id="24" name="Picture Placeholder 27" descr="Check mark">
            <a:extLst>
              <a:ext uri="{FF2B5EF4-FFF2-40B4-BE49-F238E27FC236}">
                <a16:creationId xmlns:a16="http://schemas.microsoft.com/office/drawing/2014/main" id="{DC51C3F0-81AA-4536-8BF9-43504EBF2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33797" y="3892998"/>
            <a:ext cx="720000" cy="720000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34F0791-096A-443E-B5D9-899972D1D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688466"/>
              </p:ext>
            </p:extLst>
          </p:nvPr>
        </p:nvGraphicFramePr>
        <p:xfrm>
          <a:off x="3122529" y="1865347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954242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70365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Value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57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Economy_GDP_per_Capita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0.6229692274601597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53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0.4209405897503018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728526"/>
                  </a:ext>
                </a:extLst>
              </a:tr>
              <a:tr h="333744">
                <a:tc>
                  <a:txBody>
                    <a:bodyPr/>
                    <a:lstStyle/>
                    <a:p>
                      <a:r>
                        <a:rPr lang="en-IN" dirty="0"/>
                        <a:t>Health(</a:t>
                      </a:r>
                      <a:r>
                        <a:rPr lang="en-IN" dirty="0" err="1"/>
                        <a:t>Life_Expectancy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0.5512405291325078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05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Freedom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0.3038853857695216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88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Trust(</a:t>
                      </a:r>
                      <a:r>
                        <a:rPr lang="en-IN" dirty="0" err="1"/>
                        <a:t>Government_Corruption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0.1584252443105948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38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Dystopia_Residual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0.14648245999409437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0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Generosity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0.01892763285386556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513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9D739E0-3371-42E9-AEAA-3132152146F5}"/>
              </a:ext>
            </a:extLst>
          </p:cNvPr>
          <p:cNvSpPr txBox="1"/>
          <p:nvPr/>
        </p:nvSpPr>
        <p:spPr>
          <a:xfrm>
            <a:off x="5075361" y="697493"/>
            <a:ext cx="6175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NOTE: ## very less R2 value ..				..less dependency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76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" descr="Beige rectangle">
            <a:extLst>
              <a:ext uri="{FF2B5EF4-FFF2-40B4-BE49-F238E27FC236}">
                <a16:creationId xmlns:a16="http://schemas.microsoft.com/office/drawing/2014/main" id="{52AB3824-20FB-4A10-9C77-1BE25D6C77E1}"/>
              </a:ext>
            </a:extLst>
          </p:cNvPr>
          <p:cNvSpPr/>
          <p:nvPr/>
        </p:nvSpPr>
        <p:spPr>
          <a:xfrm>
            <a:off x="0" y="2124621"/>
            <a:ext cx="10160000" cy="4733379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6096000" y="1998132"/>
            <a:ext cx="6096000" cy="4859867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64" y="0"/>
            <a:ext cx="10515600" cy="1687211"/>
          </a:xfrm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915637" y="1337103"/>
            <a:ext cx="3744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1570A8F7-8B8B-4250-A7D9-5CED098EFBFC}"/>
              </a:ext>
            </a:extLst>
          </p:cNvPr>
          <p:cNvSpPr txBox="1">
            <a:spLocks/>
          </p:cNvSpPr>
          <p:nvPr/>
        </p:nvSpPr>
        <p:spPr>
          <a:xfrm>
            <a:off x="6760560" y="2364222"/>
            <a:ext cx="5209438" cy="11856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There is co-relation between each parameter with every other parameter. As found in beside table, using Regression Techniques</a:t>
            </a:r>
          </a:p>
        </p:txBody>
      </p:sp>
      <p:pic>
        <p:nvPicPr>
          <p:cNvPr id="39" name="Picture Placeholder 27" descr="Check icon">
            <a:extLst>
              <a:ext uri="{FF2B5EF4-FFF2-40B4-BE49-F238E27FC236}">
                <a16:creationId xmlns:a16="http://schemas.microsoft.com/office/drawing/2014/main" id="{D81E25D4-3E93-4D77-B0AB-BBC637D11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3596066"/>
            <a:ext cx="720000" cy="720000"/>
          </a:xfrm>
          <a:prstGeom prst="rect">
            <a:avLst/>
          </a:prstGeom>
        </p:spPr>
      </p:pic>
      <p:pic>
        <p:nvPicPr>
          <p:cNvPr id="40" name="Picture Placeholder 27" descr="Check icon">
            <a:extLst>
              <a:ext uri="{FF2B5EF4-FFF2-40B4-BE49-F238E27FC236}">
                <a16:creationId xmlns:a16="http://schemas.microsoft.com/office/drawing/2014/main" id="{DDC376C2-22A9-45FB-BA07-83B668A82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2231023"/>
            <a:ext cx="720000" cy="720000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FD6448F-5B33-4707-B521-79965D036AED}"/>
              </a:ext>
            </a:extLst>
          </p:cNvPr>
          <p:cNvSpPr txBox="1">
            <a:spLocks/>
          </p:cNvSpPr>
          <p:nvPr/>
        </p:nvSpPr>
        <p:spPr>
          <a:xfrm>
            <a:off x="6279398" y="287893"/>
            <a:ext cx="5209438" cy="9073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NOTE: “Generosity” is OMMITTED Variable in our proposed Model.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BFE8F3-8A04-4A5F-96E5-F3B70B02F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231844"/>
              </p:ext>
            </p:extLst>
          </p:nvPr>
        </p:nvGraphicFramePr>
        <p:xfrm>
          <a:off x="12029" y="1998132"/>
          <a:ext cx="6081290" cy="517549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08129">
                  <a:extLst>
                    <a:ext uri="{9D8B030D-6E8A-4147-A177-3AD203B41FA5}">
                      <a16:colId xmlns:a16="http://schemas.microsoft.com/office/drawing/2014/main" val="2719420116"/>
                    </a:ext>
                  </a:extLst>
                </a:gridCol>
                <a:gridCol w="608129">
                  <a:extLst>
                    <a:ext uri="{9D8B030D-6E8A-4147-A177-3AD203B41FA5}">
                      <a16:colId xmlns:a16="http://schemas.microsoft.com/office/drawing/2014/main" val="1067186225"/>
                    </a:ext>
                  </a:extLst>
                </a:gridCol>
                <a:gridCol w="608129">
                  <a:extLst>
                    <a:ext uri="{9D8B030D-6E8A-4147-A177-3AD203B41FA5}">
                      <a16:colId xmlns:a16="http://schemas.microsoft.com/office/drawing/2014/main" val="513368025"/>
                    </a:ext>
                  </a:extLst>
                </a:gridCol>
                <a:gridCol w="608129">
                  <a:extLst>
                    <a:ext uri="{9D8B030D-6E8A-4147-A177-3AD203B41FA5}">
                      <a16:colId xmlns:a16="http://schemas.microsoft.com/office/drawing/2014/main" val="3574173567"/>
                    </a:ext>
                  </a:extLst>
                </a:gridCol>
                <a:gridCol w="608129">
                  <a:extLst>
                    <a:ext uri="{9D8B030D-6E8A-4147-A177-3AD203B41FA5}">
                      <a16:colId xmlns:a16="http://schemas.microsoft.com/office/drawing/2014/main" val="863041079"/>
                    </a:ext>
                  </a:extLst>
                </a:gridCol>
                <a:gridCol w="608129">
                  <a:extLst>
                    <a:ext uri="{9D8B030D-6E8A-4147-A177-3AD203B41FA5}">
                      <a16:colId xmlns:a16="http://schemas.microsoft.com/office/drawing/2014/main" val="1191812235"/>
                    </a:ext>
                  </a:extLst>
                </a:gridCol>
                <a:gridCol w="608129">
                  <a:extLst>
                    <a:ext uri="{9D8B030D-6E8A-4147-A177-3AD203B41FA5}">
                      <a16:colId xmlns:a16="http://schemas.microsoft.com/office/drawing/2014/main" val="3025446137"/>
                    </a:ext>
                  </a:extLst>
                </a:gridCol>
                <a:gridCol w="608129">
                  <a:extLst>
                    <a:ext uri="{9D8B030D-6E8A-4147-A177-3AD203B41FA5}">
                      <a16:colId xmlns:a16="http://schemas.microsoft.com/office/drawing/2014/main" val="727852511"/>
                    </a:ext>
                  </a:extLst>
                </a:gridCol>
                <a:gridCol w="608129">
                  <a:extLst>
                    <a:ext uri="{9D8B030D-6E8A-4147-A177-3AD203B41FA5}">
                      <a16:colId xmlns:a16="http://schemas.microsoft.com/office/drawing/2014/main" val="1821222689"/>
                    </a:ext>
                  </a:extLst>
                </a:gridCol>
                <a:gridCol w="608129">
                  <a:extLst>
                    <a:ext uri="{9D8B030D-6E8A-4147-A177-3AD203B41FA5}">
                      <a16:colId xmlns:a16="http://schemas.microsoft.com/office/drawing/2014/main" val="3999697662"/>
                    </a:ext>
                  </a:extLst>
                </a:gridCol>
              </a:tblGrid>
              <a:tr h="582321">
                <a:tc>
                  <a:txBody>
                    <a:bodyPr/>
                    <a:lstStyle/>
                    <a:p>
                      <a:pPr algn="r" fontAlgn="ctr"/>
                      <a:br>
                        <a:rPr lang="en-IN" sz="800" b="1">
                          <a:effectLst/>
                        </a:rPr>
                      </a:br>
                      <a:r>
                        <a:rPr lang="en-IN" sz="800" b="1">
                          <a:effectLst/>
                        </a:rPr>
                        <a:t>Happiness_Rank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Happiness_Score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Economy_GDP_per_Capita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Family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 dirty="0">
                          <a:effectLst/>
                        </a:rPr>
                        <a:t>Health(</a:t>
                      </a:r>
                      <a:r>
                        <a:rPr lang="en-IN" sz="800" b="1" dirty="0" err="1">
                          <a:effectLst/>
                        </a:rPr>
                        <a:t>Life_Expectancy</a:t>
                      </a:r>
                      <a:r>
                        <a:rPr lang="en-IN" sz="800" b="1" dirty="0">
                          <a:effectLst/>
                        </a:rPr>
                        <a:t>)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Freedom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 dirty="0">
                          <a:effectLst/>
                        </a:rPr>
                        <a:t>Trust(</a:t>
                      </a:r>
                      <a:r>
                        <a:rPr lang="en-IN" sz="800" b="1" dirty="0" err="1">
                          <a:effectLst/>
                        </a:rPr>
                        <a:t>Government_Corruption</a:t>
                      </a:r>
                      <a:r>
                        <a:rPr lang="en-IN" sz="800" b="1" dirty="0">
                          <a:effectLst/>
                        </a:rPr>
                        <a:t>)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 dirty="0">
                          <a:effectLst/>
                        </a:rPr>
                        <a:t>Generosity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 dirty="0" err="1">
                          <a:effectLst/>
                        </a:rPr>
                        <a:t>Dystopia_Residual</a:t>
                      </a:r>
                      <a:endParaRPr lang="en-IN" sz="800" b="1" dirty="0">
                        <a:effectLst/>
                      </a:endParaRP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  <a:p>
                      <a:r>
                        <a:rPr lang="en-US" sz="800" b="1" dirty="0"/>
                        <a:t>    Year</a:t>
                      </a:r>
                      <a:endParaRPr lang="en-IN" sz="800" b="1" dirty="0"/>
                    </a:p>
                  </a:txBody>
                  <a:tcPr marL="38851" marR="38851" marT="19426" marB="19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33249"/>
                  </a:ext>
                </a:extLst>
              </a:tr>
              <a:tr h="429677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b="1" dirty="0" err="1">
                          <a:effectLst/>
                        </a:rPr>
                        <a:t>Happiness_Score</a:t>
                      </a:r>
                      <a:endParaRPr lang="en-IN" sz="800" b="1" dirty="0">
                        <a:effectLst/>
                      </a:endParaRPr>
                    </a:p>
                    <a:p>
                      <a:pPr algn="r" fontAlgn="ctr"/>
                      <a:r>
                        <a:rPr lang="en-IN" sz="800" b="1" dirty="0">
                          <a:effectLst/>
                        </a:rPr>
                        <a:t>  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-0.992066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-0.794791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-0.644842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-0.743655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-0.537942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-0.372377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-0.117713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-0.374882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552624"/>
                  </a:ext>
                </a:extLst>
              </a:tr>
              <a:tr h="429677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b="1" dirty="0" err="1">
                          <a:effectLst/>
                        </a:rPr>
                        <a:t>Economy_GDP_per_Capita</a:t>
                      </a:r>
                      <a:endParaRPr lang="en-IN" sz="800" b="1" dirty="0">
                        <a:effectLst/>
                      </a:endParaRPr>
                    </a:p>
                    <a:p>
                      <a:pPr algn="r" fontAlgn="ctr"/>
                      <a:endParaRPr lang="en-IN" sz="800" b="1" dirty="0">
                        <a:effectLst/>
                      </a:endParaRP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-0.992066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0.789284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0.648799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0.742456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0.551258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0.398027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0.137578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0.382730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01552"/>
                  </a:ext>
                </a:extLst>
              </a:tr>
              <a:tr h="558581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 dirty="0">
                          <a:effectLst/>
                        </a:rPr>
                        <a:t>Family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-0.794791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0.789284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0.585966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0.784338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0.340511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0.304655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-0.014560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0.023787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67745"/>
                  </a:ext>
                </a:extLst>
              </a:tr>
              <a:tr h="429677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 dirty="0">
                          <a:effectLst/>
                        </a:rPr>
                        <a:t>Health(</a:t>
                      </a:r>
                      <a:r>
                        <a:rPr lang="en-IN" sz="800" b="1" dirty="0" err="1">
                          <a:effectLst/>
                        </a:rPr>
                        <a:t>Life_Expectancy</a:t>
                      </a:r>
                      <a:r>
                        <a:rPr lang="en-IN" sz="800" b="1" dirty="0">
                          <a:effectLst/>
                        </a:rPr>
                        <a:t>)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-0.644842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0.648799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0.585966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0.572650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0.420361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0.126333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-0.037262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-0.061107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829292"/>
                  </a:ext>
                </a:extLst>
              </a:tr>
              <a:tr h="558581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 dirty="0">
                          <a:effectLst/>
                        </a:rPr>
                        <a:t>Freedom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-0.743655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0.742456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0.784338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0.572650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0.340745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0.250503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0.010638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0.043227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60902"/>
                  </a:ext>
                </a:extLst>
              </a:tr>
              <a:tr h="429677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b="1" dirty="0">
                          <a:effectLst/>
                        </a:rPr>
                        <a:t>Trust(</a:t>
                      </a:r>
                      <a:r>
                        <a:rPr lang="en-IN" sz="800" b="1" dirty="0" err="1">
                          <a:effectLst/>
                        </a:rPr>
                        <a:t>Government_Corruption</a:t>
                      </a:r>
                      <a:r>
                        <a:rPr lang="en-IN" sz="800" b="1" dirty="0">
                          <a:effectLst/>
                        </a:rPr>
                        <a:t>)</a:t>
                      </a:r>
                    </a:p>
                    <a:p>
                      <a:pPr algn="r" fontAlgn="ctr"/>
                      <a:endParaRPr lang="en-IN" sz="800" b="1" dirty="0">
                        <a:effectLst/>
                      </a:endParaRP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-0.537942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0.551258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0.340511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0.420361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0.340745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0.459390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0.290706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0.029283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326694"/>
                  </a:ext>
                </a:extLst>
              </a:tr>
              <a:tr h="582321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b="1" dirty="0">
                          <a:effectLst/>
                        </a:rPr>
                        <a:t>Generosity</a:t>
                      </a:r>
                    </a:p>
                    <a:p>
                      <a:pPr algn="r" fontAlgn="ctr"/>
                      <a:endParaRPr lang="en-IN" sz="800" b="1" dirty="0">
                        <a:effectLst/>
                      </a:endParaRP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-0.372377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0.398027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0.304655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0.126333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0.250503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0.459390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0.318905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0.000001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30728"/>
                  </a:ext>
                </a:extLst>
              </a:tr>
              <a:tr h="429677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b="1" dirty="0" err="1">
                          <a:effectLst/>
                        </a:rPr>
                        <a:t>Dystopia_Residual</a:t>
                      </a:r>
                      <a:endParaRPr lang="en-IN" sz="800" b="1" dirty="0">
                        <a:effectLst/>
                      </a:endParaRPr>
                    </a:p>
                    <a:p>
                      <a:pPr algn="r" fontAlgn="ctr"/>
                      <a:endParaRPr lang="en-IN" sz="800" b="1" dirty="0">
                        <a:effectLst/>
                      </a:endParaRP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-0.117713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0.137578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-0.014560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-0.037262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0.010638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0.290706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0.318905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-0.095392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426107"/>
                  </a:ext>
                </a:extLst>
              </a:tr>
              <a:tr h="429677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Year</a:t>
                      </a:r>
                      <a:endParaRPr lang="en-IN" sz="800" b="1" dirty="0">
                        <a:effectLst/>
                      </a:endParaRP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-0.374882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0.382730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0.023787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-0.061107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0.043227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0.029283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0.000001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-0.095392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1.000000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41694"/>
                  </a:ext>
                </a:extLst>
              </a:tr>
            </a:tbl>
          </a:graphicData>
        </a:graphic>
      </p:graphicFrame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958FD06-0A49-4043-8993-3B5FBAE9DF61}"/>
              </a:ext>
            </a:extLst>
          </p:cNvPr>
          <p:cNvSpPr txBox="1">
            <a:spLocks/>
          </p:cNvSpPr>
          <p:nvPr/>
        </p:nvSpPr>
        <p:spPr>
          <a:xfrm>
            <a:off x="6816000" y="3603834"/>
            <a:ext cx="5209438" cy="11856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There is co-relation between each parameter with every other parameter. As found in beside table, using Regression Techniques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4194010-1284-43CF-A03F-6376DBC4F91A}"/>
              </a:ext>
            </a:extLst>
          </p:cNvPr>
          <p:cNvSpPr txBox="1">
            <a:spLocks/>
          </p:cNvSpPr>
          <p:nvPr/>
        </p:nvSpPr>
        <p:spPr>
          <a:xfrm>
            <a:off x="6816000" y="4863103"/>
            <a:ext cx="5209438" cy="11856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Every variable except “Generosity” has significant impact on Objective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functon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“Happiness Score”. Hence, we have OMMITTED Generosity variable !</a:t>
            </a:r>
          </a:p>
        </p:txBody>
      </p:sp>
      <p:pic>
        <p:nvPicPr>
          <p:cNvPr id="17" name="Picture Placeholder 27" descr="Check icon">
            <a:extLst>
              <a:ext uri="{FF2B5EF4-FFF2-40B4-BE49-F238E27FC236}">
                <a16:creationId xmlns:a16="http://schemas.microsoft.com/office/drawing/2014/main" id="{C1E7C281-708F-496D-8354-D67C26D81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05348" y="4968753"/>
            <a:ext cx="720000" cy="720000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4EA25DB-7288-49BA-B2D3-52E91FCC208C}"/>
              </a:ext>
            </a:extLst>
          </p:cNvPr>
          <p:cNvSpPr txBox="1">
            <a:spLocks/>
          </p:cNvSpPr>
          <p:nvPr/>
        </p:nvSpPr>
        <p:spPr>
          <a:xfrm>
            <a:off x="0" y="1614027"/>
            <a:ext cx="5209438" cy="29823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Complete Co-relation matrix:</a:t>
            </a:r>
          </a:p>
        </p:txBody>
      </p:sp>
    </p:spTree>
    <p:extLst>
      <p:ext uri="{BB962C8B-B14F-4D97-AF65-F5344CB8AC3E}">
        <p14:creationId xmlns:p14="http://schemas.microsoft.com/office/powerpoint/2010/main" val="1646476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6" descr="Blue rectangle">
            <a:extLst>
              <a:ext uri="{FF2B5EF4-FFF2-40B4-BE49-F238E27FC236}">
                <a16:creationId xmlns:a16="http://schemas.microsoft.com/office/drawing/2014/main" id="{9B74A3FD-CA54-41BF-A32E-BA57569014AC}"/>
              </a:ext>
            </a:extLst>
          </p:cNvPr>
          <p:cNvSpPr/>
          <p:nvPr/>
        </p:nvSpPr>
        <p:spPr>
          <a:xfrm>
            <a:off x="4785954" y="0"/>
            <a:ext cx="7383189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22856" y="477174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22856" y="99634"/>
            <a:ext cx="2413143" cy="474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Codes used: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E6CDF3D1-3948-452C-9666-726507540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045183"/>
              </p:ext>
            </p:extLst>
          </p:nvPr>
        </p:nvGraphicFramePr>
        <p:xfrm>
          <a:off x="22856" y="719664"/>
          <a:ext cx="12146286" cy="6147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8762">
                  <a:extLst>
                    <a:ext uri="{9D8B030D-6E8A-4147-A177-3AD203B41FA5}">
                      <a16:colId xmlns:a16="http://schemas.microsoft.com/office/drawing/2014/main" val="2808470843"/>
                    </a:ext>
                  </a:extLst>
                </a:gridCol>
                <a:gridCol w="4048762">
                  <a:extLst>
                    <a:ext uri="{9D8B030D-6E8A-4147-A177-3AD203B41FA5}">
                      <a16:colId xmlns:a16="http://schemas.microsoft.com/office/drawing/2014/main" val="571947454"/>
                    </a:ext>
                  </a:extLst>
                </a:gridCol>
                <a:gridCol w="4048762">
                  <a:extLst>
                    <a:ext uri="{9D8B030D-6E8A-4147-A177-3AD203B41FA5}">
                      <a16:colId xmlns:a16="http://schemas.microsoft.com/office/drawing/2014/main" val="1073688727"/>
                    </a:ext>
                  </a:extLst>
                </a:gridCol>
              </a:tblGrid>
              <a:tr h="3979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Use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Locations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993964"/>
                  </a:ext>
                </a:extLst>
              </a:tr>
              <a:tr h="840053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def scatter(c):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  {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plt.figure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figsize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=(20,12))</a:t>
                      </a:r>
                    </a:p>
                    <a:p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sns.regplot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(x=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c,y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Happiness_Score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", data=df)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Defining function scatter, Using which, scatter command creates 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scatteplots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 wherever recalled !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284"/>
                  </a:ext>
                </a:extLst>
              </a:tr>
              <a:tr h="840053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scatter(‘variable under study')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Plotting Scatterplot between Happiness Score &amp; given factor(parameter in consideration under study)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Page No.12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974453"/>
                  </a:ext>
                </a:extLst>
              </a:tr>
              <a:tr h="840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df[[variable under study','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Happiness_Score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']].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corr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Finding co-relation between given pair of factors(parameters in consideration under study)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Page No.12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045005"/>
                  </a:ext>
                </a:extLst>
              </a:tr>
              <a:tr h="840053">
                <a:tc>
                  <a:txBody>
                    <a:bodyPr/>
                    <a:lstStyle/>
                    <a:p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1000" b="1" dirty="0" err="1">
                          <a:solidFill>
                            <a:schemeClr val="tx1"/>
                          </a:solidFill>
                        </a:rPr>
                        <a:t>df.corr</a:t>
                      </a:r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Finding co-relation between every pair of factors(parameters in consideration under study)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Page No.12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38059"/>
                  </a:ext>
                </a:extLst>
              </a:tr>
              <a:tr h="1474306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def linear(var):</a:t>
                      </a:r>
                    </a:p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    y = df['</a:t>
                      </a:r>
                      <a:r>
                        <a:rPr lang="en-IN" sz="1000" b="1" dirty="0" err="1">
                          <a:solidFill>
                            <a:schemeClr val="tx1"/>
                          </a:solidFill>
                        </a:rPr>
                        <a:t>Happiness_Score</a:t>
                      </a:r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']</a:t>
                      </a:r>
                    </a:p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    z = df[[var]]</a:t>
                      </a:r>
                    </a:p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    lm1 = </a:t>
                      </a:r>
                      <a:r>
                        <a:rPr lang="en-IN" sz="1000" b="1" dirty="0" err="1">
                          <a:solidFill>
                            <a:schemeClr val="tx1"/>
                          </a:solidFill>
                        </a:rPr>
                        <a:t>LinearRegression</a:t>
                      </a:r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    lm1.fit(</a:t>
                      </a:r>
                      <a:r>
                        <a:rPr lang="en-IN" sz="1000" b="1" dirty="0" err="1">
                          <a:solidFill>
                            <a:schemeClr val="tx1"/>
                          </a:solidFill>
                        </a:rPr>
                        <a:t>z,y</a:t>
                      </a:r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    return lm1.coef_,lm1.intercept_,lm1.score(</a:t>
                      </a:r>
                      <a:r>
                        <a:rPr lang="en-IN" sz="1000" b="1" dirty="0" err="1">
                          <a:solidFill>
                            <a:schemeClr val="tx1"/>
                          </a:solidFill>
                        </a:rPr>
                        <a:t>z,y</a:t>
                      </a:r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),(</a:t>
                      </a:r>
                      <a:r>
                        <a:rPr lang="en-IN" sz="1000" b="1" dirty="0" err="1">
                          <a:solidFill>
                            <a:schemeClr val="tx1"/>
                          </a:solidFill>
                        </a:rPr>
                        <a:t>np.sqrt</a:t>
                      </a:r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((y-lm1.predict(z))**2/(</a:t>
                      </a:r>
                      <a:r>
                        <a:rPr lang="en-IN" sz="1000" b="1" dirty="0" err="1">
                          <a:solidFill>
                            <a:schemeClr val="tx1"/>
                          </a:solidFill>
                        </a:rPr>
                        <a:t>y.count</a:t>
                      </a:r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()-2))).mean()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Creating Linear Regression function of given input Variable with “Happiness Score”</a:t>
                      </a: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Calculating (Slope, Intercept, Happiness Score, R Square Values)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After calling this method wherever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773658"/>
                  </a:ext>
                </a:extLst>
              </a:tr>
              <a:tr h="840053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linear(‘var')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Performing Linear Regression of given “input variable” with “Happiness Score”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Page No. 5 to 11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49114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C02D85E-2A37-4F4A-8609-9085A11116FC}"/>
              </a:ext>
            </a:extLst>
          </p:cNvPr>
          <p:cNvSpPr txBox="1"/>
          <p:nvPr/>
        </p:nvSpPr>
        <p:spPr>
          <a:xfrm>
            <a:off x="5151995" y="-23515"/>
            <a:ext cx="6169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NOTE: Here, in codes, variable under study can take values: Economy, Family, </a:t>
            </a:r>
            <a:r>
              <a:rPr lang="en-US" sz="1800" b="1" dirty="0" err="1">
                <a:solidFill>
                  <a:srgbClr val="002060"/>
                </a:solidFill>
              </a:rPr>
              <a:t>Health,Freedom</a:t>
            </a:r>
            <a:r>
              <a:rPr lang="en-US" sz="1800" b="1" dirty="0">
                <a:solidFill>
                  <a:srgbClr val="002060"/>
                </a:solidFill>
              </a:rPr>
              <a:t>, </a:t>
            </a:r>
            <a:r>
              <a:rPr lang="en-US" sz="1800" b="1" dirty="0" err="1">
                <a:solidFill>
                  <a:srgbClr val="002060"/>
                </a:solidFill>
              </a:rPr>
              <a:t>etc</a:t>
            </a:r>
            <a:endParaRPr lang="en-US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789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6" descr="Blue rectangle">
            <a:extLst>
              <a:ext uri="{FF2B5EF4-FFF2-40B4-BE49-F238E27FC236}">
                <a16:creationId xmlns:a16="http://schemas.microsoft.com/office/drawing/2014/main" id="{9B74A3FD-CA54-41BF-A32E-BA57569014AC}"/>
              </a:ext>
            </a:extLst>
          </p:cNvPr>
          <p:cNvSpPr/>
          <p:nvPr/>
        </p:nvSpPr>
        <p:spPr>
          <a:xfrm>
            <a:off x="4785954" y="0"/>
            <a:ext cx="7383189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22856" y="477174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22856" y="99634"/>
            <a:ext cx="2413143" cy="474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Codes used: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E6CDF3D1-3948-452C-9666-726507540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56563"/>
              </p:ext>
            </p:extLst>
          </p:nvPr>
        </p:nvGraphicFramePr>
        <p:xfrm>
          <a:off x="22856" y="719664"/>
          <a:ext cx="12146286" cy="745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8762">
                  <a:extLst>
                    <a:ext uri="{9D8B030D-6E8A-4147-A177-3AD203B41FA5}">
                      <a16:colId xmlns:a16="http://schemas.microsoft.com/office/drawing/2014/main" val="2808470843"/>
                    </a:ext>
                  </a:extLst>
                </a:gridCol>
                <a:gridCol w="4048762">
                  <a:extLst>
                    <a:ext uri="{9D8B030D-6E8A-4147-A177-3AD203B41FA5}">
                      <a16:colId xmlns:a16="http://schemas.microsoft.com/office/drawing/2014/main" val="571947454"/>
                    </a:ext>
                  </a:extLst>
                </a:gridCol>
                <a:gridCol w="4048762">
                  <a:extLst>
                    <a:ext uri="{9D8B030D-6E8A-4147-A177-3AD203B41FA5}">
                      <a16:colId xmlns:a16="http://schemas.microsoft.com/office/drawing/2014/main" val="1073688727"/>
                    </a:ext>
                  </a:extLst>
                </a:gridCol>
              </a:tblGrid>
              <a:tr h="3979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Use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Locations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993964"/>
                  </a:ext>
                </a:extLst>
              </a:tr>
              <a:tr h="840053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invar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=['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Economy_GDP_per_Capita','Family’,'Health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Life_Expectancy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)','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Freedom','Trust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Government_Corruption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)','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Dystopia_Residual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’  ]</a:t>
                      </a: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Z =df[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inVar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Y = df['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Happiness_Score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']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Defining invar as list container for all variables under study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Page No.13</a:t>
                      </a:r>
                    </a:p>
                    <a:p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284"/>
                  </a:ext>
                </a:extLst>
              </a:tr>
              <a:tr h="840053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lm2 = 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LinearRegression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lm2.fit(Z,Y)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print(lm2.coef_,lm2.intercept_,lm2.score(Z,Y))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Performing Linear Regression &amp; Trying to FIT PREDICTED MODEL WITH ACTUAL DATA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Page No.13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974453"/>
                  </a:ext>
                </a:extLst>
              </a:tr>
              <a:tr h="840053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df.head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Define only first 3 rows in result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Page No.14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539863"/>
                  </a:ext>
                </a:extLst>
              </a:tr>
              <a:tr h="3994465">
                <a:tc gridSpan="3">
                  <a:txBody>
                    <a:bodyPr/>
                    <a:lstStyle/>
                    <a:p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04500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C02D85E-2A37-4F4A-8609-9085A11116FC}"/>
              </a:ext>
            </a:extLst>
          </p:cNvPr>
          <p:cNvSpPr txBox="1"/>
          <p:nvPr/>
        </p:nvSpPr>
        <p:spPr>
          <a:xfrm>
            <a:off x="5151995" y="-23515"/>
            <a:ext cx="6169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NOTE: Here, in codes, variable under study can take values: Economy, Family, </a:t>
            </a:r>
            <a:r>
              <a:rPr lang="en-US" sz="1800" b="1" dirty="0" err="1">
                <a:solidFill>
                  <a:srgbClr val="002060"/>
                </a:solidFill>
              </a:rPr>
              <a:t>Health,Freedom</a:t>
            </a:r>
            <a:r>
              <a:rPr lang="en-US" sz="1800" b="1" dirty="0">
                <a:solidFill>
                  <a:srgbClr val="002060"/>
                </a:solidFill>
              </a:rPr>
              <a:t>, </a:t>
            </a:r>
            <a:r>
              <a:rPr lang="en-US" sz="1800" b="1" dirty="0" err="1">
                <a:solidFill>
                  <a:srgbClr val="002060"/>
                </a:solidFill>
              </a:rPr>
              <a:t>etc</a:t>
            </a:r>
            <a:endParaRPr lang="en-US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20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6" descr="Blue rectangle">
            <a:extLst>
              <a:ext uri="{FF2B5EF4-FFF2-40B4-BE49-F238E27FC236}">
                <a16:creationId xmlns:a16="http://schemas.microsoft.com/office/drawing/2014/main" id="{9B74A3FD-CA54-41BF-A32E-BA57569014AC}"/>
              </a:ext>
            </a:extLst>
          </p:cNvPr>
          <p:cNvSpPr/>
          <p:nvPr/>
        </p:nvSpPr>
        <p:spPr>
          <a:xfrm>
            <a:off x="4785954" y="0"/>
            <a:ext cx="7383189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22856" y="477174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22856" y="99634"/>
            <a:ext cx="2413143" cy="474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Terms used: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E6CDF3D1-3948-452C-9666-726507540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05664"/>
              </p:ext>
            </p:extLst>
          </p:nvPr>
        </p:nvGraphicFramePr>
        <p:xfrm>
          <a:off x="22856" y="719664"/>
          <a:ext cx="12192000" cy="7890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0847084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571947454"/>
                    </a:ext>
                  </a:extLst>
                </a:gridCol>
              </a:tblGrid>
              <a:tr h="3979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Terms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993964"/>
                  </a:ext>
                </a:extLst>
              </a:tr>
              <a:tr h="2110977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Dystopia?</a:t>
                      </a: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Dystopia is an imaginary country that has the world’s least-happy people. The purpose in establishing Dystopia is to have a benchmark against which all countries can be favorably compared (no country performs more poorly than Dystopia) in terms of each of the six key variables, thus allowing each sub-bar to be of positive width.</a:t>
                      </a:r>
                    </a:p>
                    <a:p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284"/>
                  </a:ext>
                </a:extLst>
              </a:tr>
              <a:tr h="840053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are the residuals?</a:t>
                      </a: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The residuals, or unexplained components, differ for each country, reflecting the extent to which the six variables either over- or under-explain average 2014-2016 life evaluations. These residuals have an average value of approximately zero over the whole set of countries.</a:t>
                      </a:r>
                    </a:p>
                    <a:p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974453"/>
                  </a:ext>
                </a:extLst>
              </a:tr>
              <a:tr h="3994465">
                <a:tc gridSpan="2">
                  <a:txBody>
                    <a:bodyPr/>
                    <a:lstStyle/>
                    <a:p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04500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C02D85E-2A37-4F4A-8609-9085A11116FC}"/>
              </a:ext>
            </a:extLst>
          </p:cNvPr>
          <p:cNvSpPr txBox="1"/>
          <p:nvPr/>
        </p:nvSpPr>
        <p:spPr>
          <a:xfrm>
            <a:off x="5151995" y="-23515"/>
            <a:ext cx="6169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NOTE: Here, in codes, variable under study can take values: Economy, Family, </a:t>
            </a:r>
            <a:r>
              <a:rPr lang="en-US" sz="1800" b="1" dirty="0" err="1">
                <a:solidFill>
                  <a:srgbClr val="002060"/>
                </a:solidFill>
              </a:rPr>
              <a:t>Health,Freedom</a:t>
            </a:r>
            <a:r>
              <a:rPr lang="en-US" sz="1800" b="1" dirty="0">
                <a:solidFill>
                  <a:srgbClr val="002060"/>
                </a:solidFill>
              </a:rPr>
              <a:t>, </a:t>
            </a:r>
            <a:r>
              <a:rPr lang="en-US" sz="1800" b="1" dirty="0" err="1">
                <a:solidFill>
                  <a:srgbClr val="002060"/>
                </a:solidFill>
              </a:rPr>
              <a:t>etc</a:t>
            </a:r>
            <a:endParaRPr lang="en-US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64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rgbClr val="0070C0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5180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7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 !</a:t>
            </a:r>
            <a:endParaRPr lang="en-US" sz="5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FFE2A-71F7-43B8-A9E5-8FF6CE442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49" y="1454556"/>
            <a:ext cx="4212819" cy="421281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09219" y="104775"/>
            <a:ext cx="11373256" cy="67532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-9524" y="635438"/>
            <a:ext cx="12192000" cy="5680821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98" y="1369061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STATEMENT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789431" y="2073528"/>
            <a:ext cx="4630293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814738-4282-4BFD-951D-6FB67C4FD62F}"/>
              </a:ext>
            </a:extLst>
          </p:cNvPr>
          <p:cNvGrpSpPr/>
          <p:nvPr/>
        </p:nvGrpSpPr>
        <p:grpSpPr>
          <a:xfrm>
            <a:off x="649448" y="2302501"/>
            <a:ext cx="11428996" cy="3648633"/>
            <a:chOff x="39848" y="2302501"/>
            <a:chExt cx="11428996" cy="3648633"/>
          </a:xfrm>
        </p:grpSpPr>
        <p:sp>
          <p:nvSpPr>
            <p:cNvPr id="9" name="Content Placeholder 3">
              <a:extLst>
                <a:ext uri="{FF2B5EF4-FFF2-40B4-BE49-F238E27FC236}">
                  <a16:creationId xmlns:a16="http://schemas.microsoft.com/office/drawing/2014/main" id="{E7A818AB-B120-41D5-88A6-933AB9CAAE68}"/>
                </a:ext>
              </a:extLst>
            </p:cNvPr>
            <p:cNvSpPr txBox="1">
              <a:spLocks/>
            </p:cNvSpPr>
            <p:nvPr/>
          </p:nvSpPr>
          <p:spPr>
            <a:xfrm>
              <a:off x="683198" y="2350856"/>
              <a:ext cx="10785646" cy="360027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1800" i="1" spc="-25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/>
                </a:rPr>
                <a:t>The main objective of this project is to analyse various data of 155 around countries in world and estimate WORLD HAPPINESS INDEX !</a:t>
              </a:r>
            </a:p>
            <a:p>
              <a:pPr marL="0" indent="0">
                <a:buNone/>
              </a:pPr>
              <a:r>
                <a:rPr lang="en-US" sz="1800" i="1" spc="-25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/>
                </a:rPr>
                <a:t> </a:t>
              </a:r>
            </a:p>
            <a:p>
              <a:pPr marL="0" indent="0">
                <a:buNone/>
              </a:pPr>
              <a:r>
                <a:rPr lang="en-US" sz="1800" i="1" spc="-25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/>
                </a:rPr>
                <a:t>In this project, we predict which factors have more effect on Happiness experienced by people in that particular country !</a:t>
              </a:r>
            </a:p>
            <a:p>
              <a:pPr marL="0" indent="0">
                <a:buNone/>
              </a:pPr>
              <a:endPara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endParaRPr>
            </a:p>
            <a:p>
              <a:pPr marL="0" indent="0">
                <a:buNone/>
              </a:pPr>
              <a:r>
                <a:rPr lang="en-US" sz="1800" i="1" spc="-25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/>
                </a:rPr>
                <a:t>We will also find </a:t>
              </a:r>
              <a:r>
                <a:rPr lang="en-US" sz="1800" i="1" spc="-25" dirty="0" err="1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/>
                </a:rPr>
                <a:t>Ommitted</a:t>
              </a:r>
              <a:r>
                <a:rPr lang="en-US" sz="1800" i="1" spc="-25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/>
                </a:rPr>
                <a:t> variables and methods: How to find them as per criteria ?</a:t>
              </a:r>
              <a:endParaRPr lang="en-IN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endParaRPr>
            </a:p>
          </p:txBody>
        </p:sp>
        <p:pic>
          <p:nvPicPr>
            <p:cNvPr id="11" name="Picture Placeholder 27">
              <a:extLst>
                <a:ext uri="{FF2B5EF4-FFF2-40B4-BE49-F238E27FC236}">
                  <a16:creationId xmlns:a16="http://schemas.microsoft.com/office/drawing/2014/main" id="{27B2AAE6-002D-443D-802F-7524E687A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/>
          </p:blipFill>
          <p:spPr>
            <a:xfrm>
              <a:off x="39848" y="2302501"/>
              <a:ext cx="539319" cy="539319"/>
            </a:xfrm>
            <a:prstGeom prst="rect">
              <a:avLst/>
            </a:prstGeom>
          </p:spPr>
        </p:pic>
      </p:grpSp>
      <p:pic>
        <p:nvPicPr>
          <p:cNvPr id="15" name="Picture Placeholder 27">
            <a:extLst>
              <a:ext uri="{FF2B5EF4-FFF2-40B4-BE49-F238E27FC236}">
                <a16:creationId xmlns:a16="http://schemas.microsoft.com/office/drawing/2014/main" id="{2D23622D-1D73-4AC7-9974-C5877CFE7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39161" y="3184758"/>
            <a:ext cx="539319" cy="539319"/>
          </a:xfrm>
          <a:prstGeom prst="rect">
            <a:avLst/>
          </a:prstGeom>
        </p:spPr>
      </p:pic>
      <p:pic>
        <p:nvPicPr>
          <p:cNvPr id="16" name="Picture Placeholder 27">
            <a:extLst>
              <a:ext uri="{FF2B5EF4-FFF2-40B4-BE49-F238E27FC236}">
                <a16:creationId xmlns:a16="http://schemas.microsoft.com/office/drawing/2014/main" id="{94DC9257-4B45-4A65-9A85-BF0E5DCDB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37388" y="4254740"/>
            <a:ext cx="539319" cy="5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 descr="Beige rectangle">
            <a:extLst>
              <a:ext uri="{FF2B5EF4-FFF2-40B4-BE49-F238E27FC236}">
                <a16:creationId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-2677" y="475138"/>
            <a:ext cx="4708411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B4FB0A-C698-451D-ADB1-024CE47AB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17" y="475138"/>
            <a:ext cx="6907483" cy="6090552"/>
          </a:xfrm>
          <a:prstGeom prst="rect">
            <a:avLst/>
          </a:prstGeom>
        </p:spPr>
      </p:pic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6" descr="Blue rectangle">
            <a:extLst>
              <a:ext uri="{FF2B5EF4-FFF2-40B4-BE49-F238E27FC236}">
                <a16:creationId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-35627" y="836612"/>
            <a:ext cx="5320145" cy="518477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303BC-9A39-470F-8733-A268BC1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47" y="1630971"/>
            <a:ext cx="4770591" cy="64660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936ED-4D5A-4897-BFCD-65082B32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338" y="2267566"/>
            <a:ext cx="5144180" cy="143123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https://www.kaggle.com/unsdsn/world-happiness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3C06E93-5E4C-46CA-9FB4-1640A2DC1748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375740" y="4029694"/>
            <a:ext cx="5144180" cy="1669736"/>
          </a:xfrm>
        </p:spPr>
        <p:txBody>
          <a:bodyPr/>
          <a:lstStyle/>
          <a:p>
            <a:r>
              <a:rPr lang="en-IN" dirty="0">
                <a:latin typeface="Inter"/>
              </a:rPr>
              <a:t>Conclusions are used by Governments for taking </a:t>
            </a:r>
            <a:r>
              <a:rPr lang="en-IN" b="0" i="0" dirty="0">
                <a:effectLst/>
                <a:latin typeface="Inter"/>
              </a:rPr>
              <a:t>policy-making decisions</a:t>
            </a:r>
          </a:p>
          <a:p>
            <a:r>
              <a:rPr lang="en-IN" dirty="0">
                <a:latin typeface="Inter"/>
              </a:rPr>
              <a:t>1.How factors affect each other(co-relation) ?</a:t>
            </a:r>
          </a:p>
          <a:p>
            <a:r>
              <a:rPr lang="en-IN" dirty="0">
                <a:latin typeface="Inter"/>
              </a:rPr>
              <a:t>2.How factors affect overall Happiness index ?</a:t>
            </a:r>
            <a:endParaRPr lang="en-US" dirty="0"/>
          </a:p>
        </p:txBody>
      </p:sp>
      <p:sp>
        <p:nvSpPr>
          <p:cNvPr id="15" name="object 27" descr="Beige rectangle">
            <a:extLst>
              <a:ext uri="{FF2B5EF4-FFF2-40B4-BE49-F238E27FC236}">
                <a16:creationId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379209" y="2143032"/>
            <a:ext cx="3089154" cy="4571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73F7253E-4F34-42F4-9314-4B008F77E5A4}"/>
              </a:ext>
            </a:extLst>
          </p:cNvPr>
          <p:cNvSpPr txBox="1">
            <a:spLocks/>
          </p:cNvSpPr>
          <p:nvPr/>
        </p:nvSpPr>
        <p:spPr>
          <a:xfrm>
            <a:off x="317799" y="3375498"/>
            <a:ext cx="4770591" cy="6466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5" name="object 27" descr="Beige rectangle">
            <a:extLst>
              <a:ext uri="{FF2B5EF4-FFF2-40B4-BE49-F238E27FC236}">
                <a16:creationId xmlns:a16="http://schemas.microsoft.com/office/drawing/2014/main" id="{6A8001EE-4EE0-4046-924B-CA286C434883}"/>
              </a:ext>
            </a:extLst>
          </p:cNvPr>
          <p:cNvSpPr/>
          <p:nvPr/>
        </p:nvSpPr>
        <p:spPr>
          <a:xfrm flipV="1">
            <a:off x="379209" y="3837790"/>
            <a:ext cx="3089154" cy="4571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3375" y="317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 flipV="1">
            <a:off x="512400" y="4086247"/>
            <a:ext cx="3629025" cy="4571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63CBCFA-151B-476B-A211-130239776CC7}"/>
              </a:ext>
            </a:extLst>
          </p:cNvPr>
          <p:cNvGrpSpPr/>
          <p:nvPr/>
        </p:nvGrpSpPr>
        <p:grpSpPr>
          <a:xfrm>
            <a:off x="-11951" y="4453246"/>
            <a:ext cx="12192000" cy="1448692"/>
            <a:chOff x="327025" y="2396497"/>
            <a:chExt cx="15488730" cy="1840421"/>
          </a:xfrm>
          <a:solidFill>
            <a:srgbClr val="002060"/>
          </a:solidFill>
        </p:grpSpPr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1A30F868-75E9-492D-A1BE-3B1691E7B0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15850212"/>
                </p:ext>
              </p:extLst>
            </p:nvPr>
          </p:nvGraphicFramePr>
          <p:xfrm>
            <a:off x="327025" y="2502796"/>
            <a:ext cx="2120947" cy="16436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43" name="Diagram 42">
              <a:extLst>
                <a:ext uri="{FF2B5EF4-FFF2-40B4-BE49-F238E27FC236}">
                  <a16:creationId xmlns:a16="http://schemas.microsoft.com/office/drawing/2014/main" id="{FA9C3E79-A480-4055-97EE-CF3EBF51671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10187144"/>
                </p:ext>
              </p:extLst>
            </p:nvPr>
          </p:nvGraphicFramePr>
          <p:xfrm>
            <a:off x="2236708" y="2502796"/>
            <a:ext cx="2120947" cy="16436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47" name="Diagram 46">
              <a:extLst>
                <a:ext uri="{FF2B5EF4-FFF2-40B4-BE49-F238E27FC236}">
                  <a16:creationId xmlns:a16="http://schemas.microsoft.com/office/drawing/2014/main" id="{2DF28DF6-DD3A-4A0D-9461-12737CE1D86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26605877"/>
                </p:ext>
              </p:extLst>
            </p:nvPr>
          </p:nvGraphicFramePr>
          <p:xfrm>
            <a:off x="4236910" y="2472623"/>
            <a:ext cx="2211413" cy="15934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graphicFrame>
          <p:nvGraphicFramePr>
            <p:cNvPr id="45" name="Diagram 44">
              <a:extLst>
                <a:ext uri="{FF2B5EF4-FFF2-40B4-BE49-F238E27FC236}">
                  <a16:creationId xmlns:a16="http://schemas.microsoft.com/office/drawing/2014/main" id="{BAFE51F4-1EC9-4526-A91C-FB3D9C8D816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47703081"/>
                </p:ext>
              </p:extLst>
            </p:nvPr>
          </p:nvGraphicFramePr>
          <p:xfrm>
            <a:off x="6357802" y="2412278"/>
            <a:ext cx="2674187" cy="16938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" r:lo="rId19" r:qs="rId20" r:cs="rId21"/>
            </a:graphicData>
          </a:graphic>
        </p:graphicFrame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C8EEA0A6-1F50-42CA-8892-0F4B252EB5A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80245961"/>
                </p:ext>
              </p:extLst>
            </p:nvPr>
          </p:nvGraphicFramePr>
          <p:xfrm>
            <a:off x="7965757" y="2502796"/>
            <a:ext cx="2120947" cy="16436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" r:lo="rId24" r:qs="rId25" r:cs="rId26"/>
            </a:graphicData>
          </a:graphic>
        </p:graphicFrame>
        <p:graphicFrame>
          <p:nvGraphicFramePr>
            <p:cNvPr id="48" name="Diagram 47">
              <a:extLst>
                <a:ext uri="{FF2B5EF4-FFF2-40B4-BE49-F238E27FC236}">
                  <a16:creationId xmlns:a16="http://schemas.microsoft.com/office/drawing/2014/main" id="{1958F9B7-877B-4BCF-96C1-01F0103B168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4726922"/>
                </p:ext>
              </p:extLst>
            </p:nvPr>
          </p:nvGraphicFramePr>
          <p:xfrm>
            <a:off x="11573860" y="2396497"/>
            <a:ext cx="2120947" cy="18404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8" r:lo="rId29" r:qs="rId30" r:cs="rId31"/>
            </a:graphicData>
          </a:graphic>
        </p:graphicFrame>
        <p:graphicFrame>
          <p:nvGraphicFramePr>
            <p:cNvPr id="49" name="Diagram 48">
              <a:extLst>
                <a:ext uri="{FF2B5EF4-FFF2-40B4-BE49-F238E27FC236}">
                  <a16:creationId xmlns:a16="http://schemas.microsoft.com/office/drawing/2014/main" id="{1B8581A4-C4B3-4FE4-A163-51B10CB3DD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7729538"/>
                </p:ext>
              </p:extLst>
            </p:nvPr>
          </p:nvGraphicFramePr>
          <p:xfrm>
            <a:off x="9010751" y="2528601"/>
            <a:ext cx="2555756" cy="161779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3" r:lo="rId34" r:qs="rId35" r:cs="rId36"/>
            </a:graphicData>
          </a:graphic>
        </p:graphicFrame>
        <p:graphicFrame>
          <p:nvGraphicFramePr>
            <p:cNvPr id="50" name="Diagram 49">
              <a:extLst>
                <a:ext uri="{FF2B5EF4-FFF2-40B4-BE49-F238E27FC236}">
                  <a16:creationId xmlns:a16="http://schemas.microsoft.com/office/drawing/2014/main" id="{70CA23D7-2B5F-4875-AD7C-8EB0FFCB6D7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90768458"/>
                </p:ext>
              </p:extLst>
            </p:nvPr>
          </p:nvGraphicFramePr>
          <p:xfrm>
            <a:off x="13694808" y="2502796"/>
            <a:ext cx="2120947" cy="16436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8" r:lo="rId39" r:qs="rId40" r:cs="rId41"/>
            </a:graphicData>
          </a:graphic>
        </p:graphicFrame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6D080B51-573B-490A-8896-C4C95D26A1C6}"/>
              </a:ext>
            </a:extLst>
          </p:cNvPr>
          <p:cNvSpPr/>
          <p:nvPr/>
        </p:nvSpPr>
        <p:spPr>
          <a:xfrm>
            <a:off x="0" y="1188228"/>
            <a:ext cx="12192000" cy="16219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itle 2">
            <a:extLst>
              <a:ext uri="{FF2B5EF4-FFF2-40B4-BE49-F238E27FC236}">
                <a16:creationId xmlns:a16="http://schemas.microsoft.com/office/drawing/2014/main" id="{6B710A2A-7DBE-4EE9-9B80-174E02C28470}"/>
              </a:ext>
            </a:extLst>
          </p:cNvPr>
          <p:cNvSpPr txBox="1">
            <a:spLocks/>
          </p:cNvSpPr>
          <p:nvPr/>
        </p:nvSpPr>
        <p:spPr>
          <a:xfrm>
            <a:off x="352425" y="19050"/>
            <a:ext cx="10515600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DATASET OVERVIEW</a:t>
            </a:r>
          </a:p>
        </p:txBody>
      </p:sp>
      <p:sp>
        <p:nvSpPr>
          <p:cNvPr id="55" name="object 27" descr="Beige rectangle">
            <a:extLst>
              <a:ext uri="{FF2B5EF4-FFF2-40B4-BE49-F238E27FC236}">
                <a16:creationId xmlns:a16="http://schemas.microsoft.com/office/drawing/2014/main" id="{B725F617-2C21-45D2-B15B-AF7B242656A5}"/>
              </a:ext>
            </a:extLst>
          </p:cNvPr>
          <p:cNvSpPr/>
          <p:nvPr/>
        </p:nvSpPr>
        <p:spPr>
          <a:xfrm flipV="1">
            <a:off x="531450" y="933472"/>
            <a:ext cx="3629025" cy="4571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1967FD1-2A97-4F23-9719-7D449718AA0E}"/>
              </a:ext>
            </a:extLst>
          </p:cNvPr>
          <p:cNvSpPr/>
          <p:nvPr/>
        </p:nvSpPr>
        <p:spPr>
          <a:xfrm>
            <a:off x="34063" y="1879873"/>
            <a:ext cx="937487" cy="39474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IN" sz="1500" b="1" dirty="0">
                <a:effectLst/>
              </a:rPr>
              <a:t>Country</a:t>
            </a:r>
            <a:endParaRPr lang="en-US" sz="15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65E549-2B18-4CD7-AF54-3B5196662808}"/>
              </a:ext>
            </a:extLst>
          </p:cNvPr>
          <p:cNvSpPr/>
          <p:nvPr/>
        </p:nvSpPr>
        <p:spPr>
          <a:xfrm>
            <a:off x="1013975" y="1700556"/>
            <a:ext cx="1175102" cy="742588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spcBef>
                <a:spcPts val="1055"/>
              </a:spcBef>
            </a:pPr>
            <a:endParaRPr lang="en-IN" sz="2500" b="1" dirty="0">
              <a:effectLst/>
            </a:endParaRPr>
          </a:p>
          <a:p>
            <a:pPr algn="ctr">
              <a:spcBef>
                <a:spcPts val="1055"/>
              </a:spcBef>
            </a:pPr>
            <a:r>
              <a:rPr lang="en-IN" sz="1500" b="1" dirty="0">
                <a:effectLst/>
              </a:rPr>
              <a:t>Happiness Rank</a:t>
            </a:r>
          </a:p>
          <a:p>
            <a:pPr algn="ctr">
              <a:lnSpc>
                <a:spcPct val="100000"/>
              </a:lnSpc>
              <a:spcBef>
                <a:spcPts val="1055"/>
              </a:spcBef>
            </a:pPr>
            <a:endParaRPr lang="en-US" sz="3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B6A4AB7-D1C6-47A0-90BB-3A30C0DA316E}"/>
              </a:ext>
            </a:extLst>
          </p:cNvPr>
          <p:cNvSpPr/>
          <p:nvPr/>
        </p:nvSpPr>
        <p:spPr>
          <a:xfrm>
            <a:off x="3436566" y="1634384"/>
            <a:ext cx="1589362" cy="868812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spcBef>
                <a:spcPts val="1055"/>
              </a:spcBef>
            </a:pPr>
            <a:endParaRPr lang="en-IN" sz="2000" b="1" dirty="0">
              <a:effectLst/>
            </a:endParaRPr>
          </a:p>
          <a:p>
            <a:pPr algn="ctr">
              <a:spcBef>
                <a:spcPts val="1055"/>
              </a:spcBef>
            </a:pPr>
            <a:r>
              <a:rPr lang="en-IN" sz="1500" b="1" dirty="0" err="1">
                <a:effectLst/>
              </a:rPr>
              <a:t>Economy_GDP</a:t>
            </a:r>
            <a:r>
              <a:rPr lang="en-IN" sz="1500" b="1" dirty="0"/>
              <a:t> </a:t>
            </a:r>
            <a:r>
              <a:rPr lang="en-IN" sz="1500" b="1" dirty="0">
                <a:effectLst/>
              </a:rPr>
              <a:t>per</a:t>
            </a:r>
            <a:r>
              <a:rPr lang="en-IN" sz="1500" b="1" dirty="0"/>
              <a:t> </a:t>
            </a:r>
            <a:r>
              <a:rPr lang="en-IN" sz="1500" b="1" dirty="0">
                <a:effectLst/>
              </a:rPr>
              <a:t>Capita</a:t>
            </a:r>
          </a:p>
          <a:p>
            <a:pPr algn="ctr">
              <a:lnSpc>
                <a:spcPct val="100000"/>
              </a:lnSpc>
              <a:spcBef>
                <a:spcPts val="1055"/>
              </a:spcBef>
            </a:pPr>
            <a:endParaRPr lang="en-US" sz="3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27C50E0-B5C5-45BC-AAC4-5A577CDC3FB5}"/>
              </a:ext>
            </a:extLst>
          </p:cNvPr>
          <p:cNvSpPr/>
          <p:nvPr/>
        </p:nvSpPr>
        <p:spPr>
          <a:xfrm>
            <a:off x="2219333" y="1765225"/>
            <a:ext cx="1175102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 fontAlgn="ctr"/>
            <a:r>
              <a:rPr lang="en-US" sz="1500" b="1" dirty="0"/>
              <a:t>H</a:t>
            </a:r>
            <a:r>
              <a:rPr lang="en-IN" sz="1500" b="1" dirty="0" err="1"/>
              <a:t>appiness</a:t>
            </a:r>
            <a:r>
              <a:rPr lang="en-IN" sz="1500" b="1" dirty="0"/>
              <a:t> Score</a:t>
            </a:r>
            <a:endParaRPr lang="en-IN" sz="1500" b="1" dirty="0">
              <a:effectLst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75D341A-DC09-4B06-A6D3-4D86E1459E23}"/>
              </a:ext>
            </a:extLst>
          </p:cNvPr>
          <p:cNvSpPr/>
          <p:nvPr/>
        </p:nvSpPr>
        <p:spPr>
          <a:xfrm>
            <a:off x="5068059" y="1725890"/>
            <a:ext cx="808318" cy="707482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IN" sz="1500" b="1" dirty="0">
                <a:effectLst/>
              </a:rPr>
              <a:t>Family</a:t>
            </a:r>
            <a:endParaRPr lang="en-US" sz="15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6D11E3D-9BDA-44E3-9401-619B85F0006F}"/>
              </a:ext>
            </a:extLst>
          </p:cNvPr>
          <p:cNvSpPr/>
          <p:nvPr/>
        </p:nvSpPr>
        <p:spPr>
          <a:xfrm>
            <a:off x="5918508" y="1743906"/>
            <a:ext cx="1336788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r" fontAlgn="ctr"/>
            <a:r>
              <a:rPr lang="en-IN" sz="1500" b="1" dirty="0">
                <a:effectLst/>
              </a:rPr>
              <a:t>Health(Life</a:t>
            </a:r>
          </a:p>
          <a:p>
            <a:pPr algn="r" fontAlgn="ctr"/>
            <a:r>
              <a:rPr lang="en-IN" sz="1500" b="1" dirty="0">
                <a:effectLst/>
              </a:rPr>
              <a:t>Expectancy)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D2DCF19-DE3D-4D76-B11D-C72E3168DF6F}"/>
              </a:ext>
            </a:extLst>
          </p:cNvPr>
          <p:cNvSpPr/>
          <p:nvPr/>
        </p:nvSpPr>
        <p:spPr>
          <a:xfrm>
            <a:off x="7299659" y="1743906"/>
            <a:ext cx="1048103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IN" sz="1500" b="1" dirty="0">
                <a:effectLst/>
              </a:rPr>
              <a:t>Freedom</a:t>
            </a:r>
            <a:endParaRPr lang="en-US" sz="15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A58BCA-8D72-4CE7-B878-4E2BA2514754}"/>
              </a:ext>
            </a:extLst>
          </p:cNvPr>
          <p:cNvSpPr/>
          <p:nvPr/>
        </p:nvSpPr>
        <p:spPr>
          <a:xfrm>
            <a:off x="8407741" y="1575054"/>
            <a:ext cx="1434339" cy="1020418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spcBef>
                <a:spcPts val="1055"/>
              </a:spcBef>
            </a:pPr>
            <a:endParaRPr lang="en-IN" b="1" dirty="0">
              <a:effectLst/>
            </a:endParaRPr>
          </a:p>
          <a:p>
            <a:pPr algn="ctr">
              <a:spcBef>
                <a:spcPts val="1055"/>
              </a:spcBef>
            </a:pPr>
            <a:r>
              <a:rPr lang="en-IN" sz="1500" b="1" dirty="0">
                <a:effectLst/>
              </a:rPr>
              <a:t>Trust (Government Corruption)</a:t>
            </a:r>
          </a:p>
          <a:p>
            <a:pPr algn="ctr">
              <a:lnSpc>
                <a:spcPct val="100000"/>
              </a:lnSpc>
              <a:spcBef>
                <a:spcPts val="1055"/>
              </a:spcBef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1C7A68-7A9F-4743-BA20-A07E630745A6}"/>
              </a:ext>
            </a:extLst>
          </p:cNvPr>
          <p:cNvSpPr/>
          <p:nvPr/>
        </p:nvSpPr>
        <p:spPr>
          <a:xfrm>
            <a:off x="9890184" y="1761413"/>
            <a:ext cx="1183493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spcBef>
                <a:spcPts val="1055"/>
              </a:spcBef>
            </a:pPr>
            <a:r>
              <a:rPr lang="en-IN" sz="1500" b="1" dirty="0">
                <a:effectLst/>
              </a:rPr>
              <a:t>Generosity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C23148-C1FE-41FE-8FC0-AAC1ACE23506}"/>
              </a:ext>
            </a:extLst>
          </p:cNvPr>
          <p:cNvSpPr/>
          <p:nvPr/>
        </p:nvSpPr>
        <p:spPr>
          <a:xfrm>
            <a:off x="11105314" y="1761922"/>
            <a:ext cx="1105067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spcBef>
                <a:spcPts val="1055"/>
              </a:spcBef>
            </a:pPr>
            <a:r>
              <a:rPr lang="en-IN" sz="1500" b="1" dirty="0" err="1">
                <a:effectLst/>
              </a:rPr>
              <a:t>Dystopia_Residual</a:t>
            </a:r>
            <a:endParaRPr lang="en-IN" sz="15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576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C17E45E-3051-4D25-A363-B5E9AE06D9B3}"/>
              </a:ext>
            </a:extLst>
          </p:cNvPr>
          <p:cNvSpPr txBox="1">
            <a:spLocks/>
          </p:cNvSpPr>
          <p:nvPr/>
        </p:nvSpPr>
        <p:spPr>
          <a:xfrm>
            <a:off x="827545" y="3829025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From Scatterplot,     The data seems to have quite positive trend</a:t>
            </a:r>
          </a:p>
        </p:txBody>
      </p:sp>
      <p:pic>
        <p:nvPicPr>
          <p:cNvPr id="17" name="Picture Placeholder 27" descr="Check mark">
            <a:extLst>
              <a:ext uri="{FF2B5EF4-FFF2-40B4-BE49-F238E27FC236}">
                <a16:creationId xmlns:a16="http://schemas.microsoft.com/office/drawing/2014/main" id="{98AE62B3-E8C4-436F-B7BB-FDB0E832E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965" y="3880663"/>
            <a:ext cx="720000" cy="720000"/>
          </a:xfrm>
          <a:prstGeom prst="rect">
            <a:avLst/>
          </a:prstGeom>
        </p:spPr>
      </p:pic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444042" y="2092207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462329" y="1381125"/>
            <a:ext cx="4421229" cy="2192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SELECTION: 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PLOTTING 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GDP_PER_CAPITA</a:t>
            </a:r>
          </a:p>
          <a:p>
            <a:r>
              <a:rPr lang="en-US" sz="2200" dirty="0">
                <a:solidFill>
                  <a:schemeClr val="bg1"/>
                </a:solidFill>
              </a:rPr>
              <a:t>V/S</a:t>
            </a:r>
          </a:p>
          <a:p>
            <a:r>
              <a:rPr lang="en-US" sz="2200" dirty="0">
                <a:solidFill>
                  <a:schemeClr val="bg1"/>
                </a:solidFill>
              </a:rPr>
              <a:t>HAPPINESS SCORE 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31E6309-DC89-449D-87AD-5E00283CAC86}"/>
              </a:ext>
            </a:extLst>
          </p:cNvPr>
          <p:cNvSpPr txBox="1">
            <a:spLocks/>
          </p:cNvSpPr>
          <p:nvPr/>
        </p:nvSpPr>
        <p:spPr>
          <a:xfrm>
            <a:off x="827545" y="5345960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This data has predicted co-relation of very high value 0.789284</a:t>
            </a:r>
          </a:p>
        </p:txBody>
      </p:sp>
      <p:pic>
        <p:nvPicPr>
          <p:cNvPr id="21" name="Picture Placeholder 27" descr="Check mark">
            <a:extLst>
              <a:ext uri="{FF2B5EF4-FFF2-40B4-BE49-F238E27FC236}">
                <a16:creationId xmlns:a16="http://schemas.microsoft.com/office/drawing/2014/main" id="{078D5324-33E7-458B-BAB0-457F5D895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734" y="5202498"/>
            <a:ext cx="720000" cy="720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AABA06-404B-40A4-A151-B476A6006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552848"/>
              </p:ext>
            </p:extLst>
          </p:nvPr>
        </p:nvGraphicFramePr>
        <p:xfrm>
          <a:off x="5418791" y="5399328"/>
          <a:ext cx="5596416" cy="1496329"/>
        </p:xfrm>
        <a:graphic>
          <a:graphicData uri="http://schemas.openxmlformats.org/drawingml/2006/table">
            <a:tbl>
              <a:tblPr/>
              <a:tblGrid>
                <a:gridCol w="1865472">
                  <a:extLst>
                    <a:ext uri="{9D8B030D-6E8A-4147-A177-3AD203B41FA5}">
                      <a16:colId xmlns:a16="http://schemas.microsoft.com/office/drawing/2014/main" val="1655038154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804117840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1848247973"/>
                    </a:ext>
                  </a:extLst>
                </a:gridCol>
              </a:tblGrid>
              <a:tr h="65014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Co-Relation Matrix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effectLst/>
                      </a:endParaRP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effectLst/>
                      </a:endParaRP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err="1">
                          <a:effectLst/>
                        </a:rPr>
                        <a:t>Economy_GDP_per_Capita</a:t>
                      </a:r>
                      <a:endParaRPr lang="en-IN" sz="1000" b="1" dirty="0">
                        <a:effectLst/>
                      </a:endParaRPr>
                    </a:p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78358291"/>
                  </a:ext>
                </a:extLst>
              </a:tr>
              <a:tr h="3947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 err="1">
                          <a:effectLst/>
                        </a:rPr>
                        <a:t>Economy_GDP_per_Capita</a:t>
                      </a:r>
                      <a:endParaRPr lang="en-IN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0.789284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39182"/>
                  </a:ext>
                </a:extLst>
              </a:tr>
              <a:tr h="2786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0.789284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73929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25A6E7B5-C55D-4E3E-951F-283581DFA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18" y="-78475"/>
            <a:ext cx="8815007" cy="5313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2076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C17E45E-3051-4D25-A363-B5E9AE06D9B3}"/>
              </a:ext>
            </a:extLst>
          </p:cNvPr>
          <p:cNvSpPr txBox="1">
            <a:spLocks/>
          </p:cNvSpPr>
          <p:nvPr/>
        </p:nvSpPr>
        <p:spPr>
          <a:xfrm>
            <a:off x="827545" y="3829025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From Scatterplot,     The data seems to have quite positive trend</a:t>
            </a:r>
          </a:p>
        </p:txBody>
      </p:sp>
      <p:pic>
        <p:nvPicPr>
          <p:cNvPr id="17" name="Picture Placeholder 27" descr="Check mark">
            <a:extLst>
              <a:ext uri="{FF2B5EF4-FFF2-40B4-BE49-F238E27FC236}">
                <a16:creationId xmlns:a16="http://schemas.microsoft.com/office/drawing/2014/main" id="{98AE62B3-E8C4-436F-B7BB-FDB0E832E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965" y="3880663"/>
            <a:ext cx="720000" cy="720000"/>
          </a:xfrm>
          <a:prstGeom prst="rect">
            <a:avLst/>
          </a:prstGeom>
        </p:spPr>
      </p:pic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444042" y="2092207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462329" y="1381125"/>
            <a:ext cx="4421229" cy="2192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SELECTION: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PLOTTING 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Family</a:t>
            </a:r>
          </a:p>
          <a:p>
            <a:r>
              <a:rPr lang="en-US" sz="2200" dirty="0">
                <a:solidFill>
                  <a:schemeClr val="bg1"/>
                </a:solidFill>
              </a:rPr>
              <a:t>V/S</a:t>
            </a:r>
          </a:p>
          <a:p>
            <a:r>
              <a:rPr lang="en-US" sz="2200" dirty="0">
                <a:solidFill>
                  <a:schemeClr val="bg1"/>
                </a:solidFill>
              </a:rPr>
              <a:t>HAPPINESS SCORE 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31E6309-DC89-449D-87AD-5E00283CAC86}"/>
              </a:ext>
            </a:extLst>
          </p:cNvPr>
          <p:cNvSpPr txBox="1">
            <a:spLocks/>
          </p:cNvSpPr>
          <p:nvPr/>
        </p:nvSpPr>
        <p:spPr>
          <a:xfrm>
            <a:off x="827545" y="5345960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This data has predicted co-relation of very high value 0.648799</a:t>
            </a:r>
          </a:p>
          <a:p>
            <a:pPr marL="0" indent="0">
              <a:buNone/>
            </a:pPr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1" name="Picture Placeholder 27" descr="Check mark">
            <a:extLst>
              <a:ext uri="{FF2B5EF4-FFF2-40B4-BE49-F238E27FC236}">
                <a16:creationId xmlns:a16="http://schemas.microsoft.com/office/drawing/2014/main" id="{078D5324-33E7-458B-BAB0-457F5D895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734" y="5202498"/>
            <a:ext cx="720000" cy="720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AABA06-404B-40A4-A151-B476A6006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65443"/>
              </p:ext>
            </p:extLst>
          </p:nvPr>
        </p:nvGraphicFramePr>
        <p:xfrm>
          <a:off x="5418791" y="5399328"/>
          <a:ext cx="5596416" cy="1323518"/>
        </p:xfrm>
        <a:graphic>
          <a:graphicData uri="http://schemas.openxmlformats.org/drawingml/2006/table">
            <a:tbl>
              <a:tblPr/>
              <a:tblGrid>
                <a:gridCol w="1865472">
                  <a:extLst>
                    <a:ext uri="{9D8B030D-6E8A-4147-A177-3AD203B41FA5}">
                      <a16:colId xmlns:a16="http://schemas.microsoft.com/office/drawing/2014/main" val="1655038154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804117840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1848247973"/>
                    </a:ext>
                  </a:extLst>
                </a:gridCol>
              </a:tblGrid>
              <a:tr h="65014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Co-Relation Matrix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>
                          <a:effectLst/>
                        </a:rPr>
                        <a:t>Family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78358291"/>
                  </a:ext>
                </a:extLst>
              </a:tr>
              <a:tr h="3947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>
                          <a:effectLst/>
                        </a:rPr>
                        <a:t>Family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0.648799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39182"/>
                  </a:ext>
                </a:extLst>
              </a:tr>
              <a:tr h="2786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0.648799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73929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EDFD693B-1049-4C58-AABD-76E879F42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1" y="1"/>
            <a:ext cx="8927733" cy="5389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508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C17E45E-3051-4D25-A363-B5E9AE06D9B3}"/>
              </a:ext>
            </a:extLst>
          </p:cNvPr>
          <p:cNvSpPr txBox="1">
            <a:spLocks/>
          </p:cNvSpPr>
          <p:nvPr/>
        </p:nvSpPr>
        <p:spPr>
          <a:xfrm>
            <a:off x="827545" y="3829025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From Scatterplot,     The data seems to have quite positive trend</a:t>
            </a:r>
          </a:p>
        </p:txBody>
      </p:sp>
      <p:pic>
        <p:nvPicPr>
          <p:cNvPr id="17" name="Picture Placeholder 27" descr="Check mark">
            <a:extLst>
              <a:ext uri="{FF2B5EF4-FFF2-40B4-BE49-F238E27FC236}">
                <a16:creationId xmlns:a16="http://schemas.microsoft.com/office/drawing/2014/main" id="{98AE62B3-E8C4-436F-B7BB-FDB0E832E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965" y="3880663"/>
            <a:ext cx="720000" cy="720000"/>
          </a:xfrm>
          <a:prstGeom prst="rect">
            <a:avLst/>
          </a:prstGeom>
        </p:spPr>
      </p:pic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444042" y="2092207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462329" y="1381125"/>
            <a:ext cx="4421229" cy="2192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SELECTION: 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PLOTTING 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Health(Life Expectancy)</a:t>
            </a:r>
          </a:p>
          <a:p>
            <a:r>
              <a:rPr lang="en-US" sz="2200" dirty="0">
                <a:solidFill>
                  <a:schemeClr val="bg1"/>
                </a:solidFill>
              </a:rPr>
              <a:t>V/S</a:t>
            </a:r>
          </a:p>
          <a:p>
            <a:r>
              <a:rPr lang="en-US" sz="2200" dirty="0">
                <a:solidFill>
                  <a:schemeClr val="bg1"/>
                </a:solidFill>
              </a:rPr>
              <a:t>HAPPINESS SCORE 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31E6309-DC89-449D-87AD-5E00283CAC86}"/>
              </a:ext>
            </a:extLst>
          </p:cNvPr>
          <p:cNvSpPr txBox="1">
            <a:spLocks/>
          </p:cNvSpPr>
          <p:nvPr/>
        </p:nvSpPr>
        <p:spPr>
          <a:xfrm>
            <a:off x="827545" y="5345960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This data has predicted co-relation of value 0.742456</a:t>
            </a:r>
          </a:p>
        </p:txBody>
      </p:sp>
      <p:pic>
        <p:nvPicPr>
          <p:cNvPr id="21" name="Picture Placeholder 27" descr="Check mark">
            <a:extLst>
              <a:ext uri="{FF2B5EF4-FFF2-40B4-BE49-F238E27FC236}">
                <a16:creationId xmlns:a16="http://schemas.microsoft.com/office/drawing/2014/main" id="{078D5324-33E7-458B-BAB0-457F5D895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734" y="5202498"/>
            <a:ext cx="720000" cy="720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AABA06-404B-40A4-A151-B476A6006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20649"/>
              </p:ext>
            </p:extLst>
          </p:nvPr>
        </p:nvGraphicFramePr>
        <p:xfrm>
          <a:off x="5418791" y="5399328"/>
          <a:ext cx="5596416" cy="1323518"/>
        </p:xfrm>
        <a:graphic>
          <a:graphicData uri="http://schemas.openxmlformats.org/drawingml/2006/table">
            <a:tbl>
              <a:tblPr/>
              <a:tblGrid>
                <a:gridCol w="1865472">
                  <a:extLst>
                    <a:ext uri="{9D8B030D-6E8A-4147-A177-3AD203B41FA5}">
                      <a16:colId xmlns:a16="http://schemas.microsoft.com/office/drawing/2014/main" val="1655038154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804117840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1848247973"/>
                    </a:ext>
                  </a:extLst>
                </a:gridCol>
              </a:tblGrid>
              <a:tr h="65014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Co-Relation Matrix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effectLst/>
                        </a:rPr>
                        <a:t>Health(</a:t>
                      </a:r>
                      <a:r>
                        <a:rPr lang="en-IN" sz="1000" b="1" dirty="0" err="1">
                          <a:effectLst/>
                        </a:rPr>
                        <a:t>Life_Expectancy</a:t>
                      </a:r>
                      <a:r>
                        <a:rPr lang="en-IN" sz="1000" b="1" dirty="0">
                          <a:effectLst/>
                        </a:rPr>
                        <a:t>)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78358291"/>
                  </a:ext>
                </a:extLst>
              </a:tr>
              <a:tr h="3947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>
                          <a:effectLst/>
                        </a:rPr>
                        <a:t>Health(</a:t>
                      </a:r>
                      <a:r>
                        <a:rPr lang="en-IN" sz="1000" b="1" dirty="0" err="1">
                          <a:effectLst/>
                        </a:rPr>
                        <a:t>Life_Expectancy</a:t>
                      </a:r>
                      <a:r>
                        <a:rPr lang="en-IN" sz="1000" b="1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0.742456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39182"/>
                  </a:ext>
                </a:extLst>
              </a:tr>
              <a:tr h="2786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0.742456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73929"/>
                  </a:ext>
                </a:extLst>
              </a:tr>
            </a:tbl>
          </a:graphicData>
        </a:graphic>
      </p:graphicFrame>
      <p:pic>
        <p:nvPicPr>
          <p:cNvPr id="3077" name="Picture 5">
            <a:extLst>
              <a:ext uri="{FF2B5EF4-FFF2-40B4-BE49-F238E27FC236}">
                <a16:creationId xmlns:a16="http://schemas.microsoft.com/office/drawing/2014/main" id="{10A661E5-2F1D-4188-A8FF-0C698AC29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465" y="-209442"/>
            <a:ext cx="9160778" cy="55296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6196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C17E45E-3051-4D25-A363-B5E9AE06D9B3}"/>
              </a:ext>
            </a:extLst>
          </p:cNvPr>
          <p:cNvSpPr txBox="1">
            <a:spLocks/>
          </p:cNvSpPr>
          <p:nvPr/>
        </p:nvSpPr>
        <p:spPr>
          <a:xfrm>
            <a:off x="827545" y="3829025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From Scatterplot,     The data seems to have quite positive trend</a:t>
            </a:r>
          </a:p>
        </p:txBody>
      </p:sp>
      <p:pic>
        <p:nvPicPr>
          <p:cNvPr id="17" name="Picture Placeholder 27" descr="Check mark">
            <a:extLst>
              <a:ext uri="{FF2B5EF4-FFF2-40B4-BE49-F238E27FC236}">
                <a16:creationId xmlns:a16="http://schemas.microsoft.com/office/drawing/2014/main" id="{98AE62B3-E8C4-436F-B7BB-FDB0E832E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965" y="3880663"/>
            <a:ext cx="720000" cy="720000"/>
          </a:xfrm>
          <a:prstGeom prst="rect">
            <a:avLst/>
          </a:prstGeom>
        </p:spPr>
      </p:pic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444042" y="2092207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462329" y="1381125"/>
            <a:ext cx="4421229" cy="2192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SELECTION: 4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PLOTTING 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Freedom</a:t>
            </a:r>
          </a:p>
          <a:p>
            <a:r>
              <a:rPr lang="en-US" sz="2200" dirty="0">
                <a:solidFill>
                  <a:schemeClr val="bg1"/>
                </a:solidFill>
              </a:rPr>
              <a:t>V/S</a:t>
            </a:r>
          </a:p>
          <a:p>
            <a:r>
              <a:rPr lang="en-US" sz="2200" dirty="0">
                <a:solidFill>
                  <a:schemeClr val="bg1"/>
                </a:solidFill>
              </a:rPr>
              <a:t>HAPPINESS SCORE 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31E6309-DC89-449D-87AD-5E00283CAC86}"/>
              </a:ext>
            </a:extLst>
          </p:cNvPr>
          <p:cNvSpPr txBox="1">
            <a:spLocks/>
          </p:cNvSpPr>
          <p:nvPr/>
        </p:nvSpPr>
        <p:spPr>
          <a:xfrm>
            <a:off x="827545" y="5345960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This data has predicted co-relation of value 0.551258</a:t>
            </a:r>
          </a:p>
        </p:txBody>
      </p:sp>
      <p:pic>
        <p:nvPicPr>
          <p:cNvPr id="21" name="Picture Placeholder 27" descr="Check mark">
            <a:extLst>
              <a:ext uri="{FF2B5EF4-FFF2-40B4-BE49-F238E27FC236}">
                <a16:creationId xmlns:a16="http://schemas.microsoft.com/office/drawing/2014/main" id="{078D5324-33E7-458B-BAB0-457F5D895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734" y="5202498"/>
            <a:ext cx="720000" cy="720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AABA06-404B-40A4-A151-B476A6006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435161"/>
              </p:ext>
            </p:extLst>
          </p:nvPr>
        </p:nvGraphicFramePr>
        <p:xfrm>
          <a:off x="5418791" y="5399328"/>
          <a:ext cx="5596416" cy="1323518"/>
        </p:xfrm>
        <a:graphic>
          <a:graphicData uri="http://schemas.openxmlformats.org/drawingml/2006/table">
            <a:tbl>
              <a:tblPr/>
              <a:tblGrid>
                <a:gridCol w="1865472">
                  <a:extLst>
                    <a:ext uri="{9D8B030D-6E8A-4147-A177-3AD203B41FA5}">
                      <a16:colId xmlns:a16="http://schemas.microsoft.com/office/drawing/2014/main" val="1655038154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804117840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1848247973"/>
                    </a:ext>
                  </a:extLst>
                </a:gridCol>
              </a:tblGrid>
              <a:tr h="65014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Co-Relation Matrix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effectLst/>
                        </a:rPr>
                        <a:t>Freedom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78358291"/>
                  </a:ext>
                </a:extLst>
              </a:tr>
              <a:tr h="3947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>
                          <a:effectLst/>
                        </a:rPr>
                        <a:t>Freedom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0.551258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39182"/>
                  </a:ext>
                </a:extLst>
              </a:tr>
              <a:tr h="2786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0.551258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73929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25A6E7B5-C55D-4E3E-951F-283581DFA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18" y="-78475"/>
            <a:ext cx="8815007" cy="5313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6130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C17E45E-3051-4D25-A363-B5E9AE06D9B3}"/>
              </a:ext>
            </a:extLst>
          </p:cNvPr>
          <p:cNvSpPr txBox="1">
            <a:spLocks/>
          </p:cNvSpPr>
          <p:nvPr/>
        </p:nvSpPr>
        <p:spPr>
          <a:xfrm>
            <a:off x="827545" y="3829025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From Scatterplot,     The data seems to have quite positive trend</a:t>
            </a:r>
          </a:p>
        </p:txBody>
      </p:sp>
      <p:pic>
        <p:nvPicPr>
          <p:cNvPr id="17" name="Picture Placeholder 27" descr="Check mark">
            <a:extLst>
              <a:ext uri="{FF2B5EF4-FFF2-40B4-BE49-F238E27FC236}">
                <a16:creationId xmlns:a16="http://schemas.microsoft.com/office/drawing/2014/main" id="{98AE62B3-E8C4-436F-B7BB-FDB0E832E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965" y="3880663"/>
            <a:ext cx="720000" cy="720000"/>
          </a:xfrm>
          <a:prstGeom prst="rect">
            <a:avLst/>
          </a:prstGeom>
        </p:spPr>
      </p:pic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444042" y="2092207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462329" y="1381125"/>
            <a:ext cx="4421229" cy="2192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SELECTION: 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PLOTTING 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Trust</a:t>
            </a:r>
          </a:p>
          <a:p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Government_Corruption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V/S</a:t>
            </a:r>
          </a:p>
          <a:p>
            <a:r>
              <a:rPr lang="en-US" sz="2200" dirty="0">
                <a:solidFill>
                  <a:schemeClr val="bg1"/>
                </a:solidFill>
              </a:rPr>
              <a:t>HAPPINESS SCORE 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31E6309-DC89-449D-87AD-5E00283CAC86}"/>
              </a:ext>
            </a:extLst>
          </p:cNvPr>
          <p:cNvSpPr txBox="1">
            <a:spLocks/>
          </p:cNvSpPr>
          <p:nvPr/>
        </p:nvSpPr>
        <p:spPr>
          <a:xfrm>
            <a:off x="827545" y="5345960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This data has predicted co-relation of value 0.398027</a:t>
            </a:r>
          </a:p>
        </p:txBody>
      </p:sp>
      <p:pic>
        <p:nvPicPr>
          <p:cNvPr id="21" name="Picture Placeholder 27" descr="Check mark">
            <a:extLst>
              <a:ext uri="{FF2B5EF4-FFF2-40B4-BE49-F238E27FC236}">
                <a16:creationId xmlns:a16="http://schemas.microsoft.com/office/drawing/2014/main" id="{078D5324-33E7-458B-BAB0-457F5D895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734" y="5202498"/>
            <a:ext cx="720000" cy="720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AABA06-404B-40A4-A151-B476A6006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960405"/>
              </p:ext>
            </p:extLst>
          </p:nvPr>
        </p:nvGraphicFramePr>
        <p:xfrm>
          <a:off x="5418791" y="5399328"/>
          <a:ext cx="5596416" cy="1325024"/>
        </p:xfrm>
        <a:graphic>
          <a:graphicData uri="http://schemas.openxmlformats.org/drawingml/2006/table">
            <a:tbl>
              <a:tblPr/>
              <a:tblGrid>
                <a:gridCol w="1865472">
                  <a:extLst>
                    <a:ext uri="{9D8B030D-6E8A-4147-A177-3AD203B41FA5}">
                      <a16:colId xmlns:a16="http://schemas.microsoft.com/office/drawing/2014/main" val="1655038154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804117840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1848247973"/>
                    </a:ext>
                  </a:extLst>
                </a:gridCol>
              </a:tblGrid>
              <a:tr h="65014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Co-Relation Matrix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effectLst/>
                        </a:rPr>
                        <a:t>Trust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effectLst/>
                        </a:rPr>
                        <a:t>(</a:t>
                      </a:r>
                      <a:r>
                        <a:rPr lang="en-IN" sz="1000" b="1" dirty="0" err="1">
                          <a:effectLst/>
                        </a:rPr>
                        <a:t>Government_Corruption</a:t>
                      </a:r>
                      <a:r>
                        <a:rPr lang="en-IN" sz="1000" b="1" dirty="0">
                          <a:effectLst/>
                        </a:rPr>
                        <a:t>)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78358291"/>
                  </a:ext>
                </a:extLst>
              </a:tr>
              <a:tr h="3947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>
                          <a:effectLst/>
                        </a:rPr>
                        <a:t>Trust</a:t>
                      </a:r>
                    </a:p>
                    <a:p>
                      <a:pPr algn="ctr" fontAlgn="ctr"/>
                      <a:r>
                        <a:rPr lang="en-IN" sz="1000" b="1" dirty="0">
                          <a:effectLst/>
                        </a:rPr>
                        <a:t>(</a:t>
                      </a:r>
                      <a:r>
                        <a:rPr lang="en-IN" sz="1000" b="1" dirty="0" err="1">
                          <a:effectLst/>
                        </a:rPr>
                        <a:t>Government_Corruption</a:t>
                      </a:r>
                      <a:r>
                        <a:rPr lang="en-IN" sz="1000" b="1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0.398027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39182"/>
                  </a:ext>
                </a:extLst>
              </a:tr>
              <a:tr h="2786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0.398027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73929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2C6A2AF5-B13F-4E76-86E6-0BD56DB8B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588" y="-209443"/>
            <a:ext cx="9203368" cy="5555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970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Services Marketing Plan-MO - v10" id="{D2B383F0-A072-4C31-B044-B24E3F36A001}" vid="{7ADDDA98-BED0-41DA-9EE7-E78FA65D87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9D0DE2-9246-4781-9572-94E5D2739A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A47DF8-C0F0-4BE6-9174-35A3AD5B5BFD}">
  <ds:schemaRefs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A1644E1-86BD-4151-91E2-50E1C9D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0</TotalTime>
  <Words>1707</Words>
  <Application>Microsoft Office PowerPoint</Application>
  <PresentationFormat>Widescreen</PresentationFormat>
  <Paragraphs>445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</vt:lpstr>
      <vt:lpstr>Calibri</vt:lpstr>
      <vt:lpstr>Consolas</vt:lpstr>
      <vt:lpstr>Gill Sans MT</vt:lpstr>
      <vt:lpstr>Inter</vt:lpstr>
      <vt:lpstr>var(--vscode-editor-font-family)</vt:lpstr>
      <vt:lpstr>Office Theme</vt:lpstr>
      <vt:lpstr>MBA652A STATISTICAL MODELLING FOR BUSINESS ANALYTICS  ANALYSIS-DETERMINING FACTORS THAT AFFECT WORLD HAPPINESS INDEX WITH HYPOTHESIS TESTING</vt:lpstr>
      <vt:lpstr>PROBLEM STATEMENT</vt:lpstr>
      <vt:lpstr>DATA SOURCE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2019-04-15T22:42:35Z</dcterms:created>
  <dcterms:modified xsi:type="dcterms:W3CDTF">2021-09-25T05:25:57Z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