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Poppins"/>
      <p:regular r:id="rId29"/>
      <p:bold r:id="rId30"/>
      <p:italic r:id="rId31"/>
      <p:boldItalic r:id="rId32"/>
    </p:embeddedFont>
    <p:embeddedFont>
      <p:font typeface="Poppins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E335532-8A07-46D9-93DB-248F1C319852}">
  <a:tblStyle styleId="{0E335532-8A07-46D9-93DB-248F1C3198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italic.fntdata"/><Relationship Id="rId30" Type="http://schemas.openxmlformats.org/officeDocument/2006/relationships/font" Target="fonts/Poppins-bold.fntdata"/><Relationship Id="rId11" Type="http://schemas.openxmlformats.org/officeDocument/2006/relationships/slide" Target="slides/slide6.xml"/><Relationship Id="rId33" Type="http://schemas.openxmlformats.org/officeDocument/2006/relationships/font" Target="fonts/PoppinsLight-regular.fntdata"/><Relationship Id="rId10" Type="http://schemas.openxmlformats.org/officeDocument/2006/relationships/slide" Target="slides/slide5.xml"/><Relationship Id="rId32" Type="http://schemas.openxmlformats.org/officeDocument/2006/relationships/font" Target="fonts/Poppins-boldItalic.fntdata"/><Relationship Id="rId13" Type="http://schemas.openxmlformats.org/officeDocument/2006/relationships/slide" Target="slides/slide8.xml"/><Relationship Id="rId35" Type="http://schemas.openxmlformats.org/officeDocument/2006/relationships/font" Target="fonts/PoppinsLight-italic.fntdata"/><Relationship Id="rId12" Type="http://schemas.openxmlformats.org/officeDocument/2006/relationships/slide" Target="slides/slide7.xml"/><Relationship Id="rId34" Type="http://schemas.openxmlformats.org/officeDocument/2006/relationships/font" Target="fonts/PoppinsLigh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PoppinsLigh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7471b98fa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7471b98f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7471b98fa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7471b98f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7471b98fa_0_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7471b98f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7471b98fa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7471b98f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7471b98fa_0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7471b98f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7471b98fa_0_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7471b98f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7471b98fa_0_1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7471b98f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7471b98fa_0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7471b98f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7471b98fa_0_1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7471b98f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7471b98fa_0_1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47471b98f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7471b98fa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7471b98f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7471b98fa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7471b98f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7471b98fa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7471b98f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ype A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ype B">
  <p:cSld name="BLANK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bg>
      <p:bgPr>
        <a:solidFill>
          <a:srgbClr val="00000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000000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3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" name="Google Shape;43;p4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latin typeface="Poppins"/>
                <a:ea typeface="Poppins"/>
                <a:cs typeface="Poppins"/>
                <a:sym typeface="Poppins"/>
              </a:rPr>
              <a:t>“</a:t>
            </a:r>
            <a:endParaRPr b="1" sz="7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big image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 txBox="1"/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" type="body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8" name="Google Shape;78;p7"/>
          <p:cNvSpPr txBox="1"/>
          <p:nvPr>
            <p:ph idx="2" type="body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9" name="Google Shape;79;p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" type="body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1" name="Google Shape;91;p8"/>
          <p:cNvSpPr txBox="1"/>
          <p:nvPr>
            <p:ph idx="2" type="body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2" name="Google Shape;92;p8"/>
          <p:cNvSpPr txBox="1"/>
          <p:nvPr>
            <p:ph idx="3" type="body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3" name="Google Shape;93;p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07" name="Google Shape;107;p1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"/>
          <p:cNvSpPr txBox="1"/>
          <p:nvPr>
            <p:ph idx="1" type="body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13" name="Google Shape;113;p1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WALMART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 txBox="1"/>
          <p:nvPr>
            <p:ph idx="1" type="body"/>
          </p:nvPr>
        </p:nvSpPr>
        <p:spPr>
          <a:xfrm>
            <a:off x="0" y="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2" name="Google Shape;2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575" y="2628927"/>
            <a:ext cx="4416925" cy="201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700" y="2628927"/>
            <a:ext cx="4542526" cy="207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675" y="245675"/>
            <a:ext cx="3430854" cy="2324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1275" y="304800"/>
            <a:ext cx="3276494" cy="232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/>
          <p:nvPr>
            <p:ph type="title"/>
          </p:nvPr>
        </p:nvSpPr>
        <p:spPr>
          <a:xfrm>
            <a:off x="457200" y="434400"/>
            <a:ext cx="4504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251" name="Google Shape;251;p24"/>
          <p:cNvSpPr txBox="1"/>
          <p:nvPr>
            <p:ph idx="1" type="body"/>
          </p:nvPr>
        </p:nvSpPr>
        <p:spPr>
          <a:xfrm>
            <a:off x="791800" y="1262550"/>
            <a:ext cx="3976500" cy="30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Objectives of current project is: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Predicting "Sales" is a regression problem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given data set has 3 train data set with (21600 rows × 25 columns rows ) attributes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Train records 21600, Test    records 2399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8" name="Google Shape;258;p25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259" name="Google Shape;259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60" name="Google Shape;260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pic>
        <p:nvPicPr>
          <p:cNvPr id="261" name="Google Shape;2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25" y="136750"/>
            <a:ext cx="8145323" cy="455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7" name="Google Shape;2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275" y="152400"/>
            <a:ext cx="310905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6"/>
          <p:cNvSpPr txBox="1"/>
          <p:nvPr/>
        </p:nvSpPr>
        <p:spPr>
          <a:xfrm>
            <a:off x="2445975" y="1307575"/>
            <a:ext cx="1317600" cy="10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1: Women Clothing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2: Men Clothing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3: Other Clothing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4" name="Google Shape;274;p27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275" name="Google Shape;275;p27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6" name="Google Shape;276;p27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pic>
        <p:nvPicPr>
          <p:cNvPr id="277" name="Google Shape;2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00" y="226752"/>
            <a:ext cx="8517874" cy="4755276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7"/>
          <p:cNvSpPr txBox="1"/>
          <p:nvPr/>
        </p:nvSpPr>
        <p:spPr>
          <a:xfrm>
            <a:off x="6569900" y="794550"/>
            <a:ext cx="2192700" cy="10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1: Women </a:t>
            </a:r>
            <a:r>
              <a:rPr lang="en" sz="1000"/>
              <a:t>Clothing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2: Men Clothing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3: Other Clothing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4" name="Google Shape;284;p28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285" name="Google Shape;285;p28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6" name="Google Shape;286;p28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pic>
        <p:nvPicPr>
          <p:cNvPr id="287" name="Google Shape;2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250" y="0"/>
            <a:ext cx="4789648" cy="2670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0075" y="2615924"/>
            <a:ext cx="4533181" cy="25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4" name="Google Shape;294;p29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295" name="Google Shape;295;p29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96" name="Google Shape;296;p29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pic>
        <p:nvPicPr>
          <p:cNvPr id="297" name="Google Shape;2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750" y="526100"/>
            <a:ext cx="7399524" cy="36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9"/>
          <p:cNvSpPr txBox="1"/>
          <p:nvPr/>
        </p:nvSpPr>
        <p:spPr>
          <a:xfrm>
            <a:off x="974750" y="84200"/>
            <a:ext cx="37887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Category wise Sales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4" name="Google Shape;304;p30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305" name="Google Shape;305;p30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06" name="Google Shape;306;p30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sp>
        <p:nvSpPr>
          <p:cNvPr id="307" name="Google Shape;307;p30"/>
          <p:cNvSpPr txBox="1"/>
          <p:nvPr/>
        </p:nvSpPr>
        <p:spPr>
          <a:xfrm>
            <a:off x="974750" y="84200"/>
            <a:ext cx="37887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75" y="33025"/>
            <a:ext cx="8919250" cy="2515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75" y="2548275"/>
            <a:ext cx="8919250" cy="25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"/>
          <p:cNvSpPr txBox="1"/>
          <p:nvPr>
            <p:ph type="title"/>
          </p:nvPr>
        </p:nvSpPr>
        <p:spPr>
          <a:xfrm>
            <a:off x="457200" y="434400"/>
            <a:ext cx="61872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315" name="Google Shape;315;p31"/>
          <p:cNvSpPr txBox="1"/>
          <p:nvPr>
            <p:ph idx="1" type="body"/>
          </p:nvPr>
        </p:nvSpPr>
        <p:spPr>
          <a:xfrm>
            <a:off x="661100" y="3117375"/>
            <a:ext cx="39765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considered n_components to be 7, as it </a:t>
            </a:r>
            <a:r>
              <a:rPr lang="en"/>
              <a:t>explains</a:t>
            </a:r>
            <a:r>
              <a:rPr lang="en"/>
              <a:t> 85% of the data.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7" name="Google Shape;3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50" y="1369738"/>
            <a:ext cx="590550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/>
          <p:nvPr>
            <p:ph type="title"/>
          </p:nvPr>
        </p:nvSpPr>
        <p:spPr>
          <a:xfrm>
            <a:off x="457200" y="434400"/>
            <a:ext cx="4504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323" name="Google Shape;323;p32"/>
          <p:cNvSpPr txBox="1"/>
          <p:nvPr>
            <p:ph idx="1" type="body"/>
          </p:nvPr>
        </p:nvSpPr>
        <p:spPr>
          <a:xfrm>
            <a:off x="791800" y="1262550"/>
            <a:ext cx="3976500" cy="30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Using different methods like DT, KNN &amp; LinearR for looking at the patterns.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</a:t>
            </a:r>
            <a:r>
              <a:rPr lang="en"/>
              <a:t>he Domain knowledge would have made more accurate models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54" name="Google Shape;154;p15"/>
          <p:cNvSpPr txBox="1"/>
          <p:nvPr>
            <p:ph idx="2" type="body"/>
          </p:nvPr>
        </p:nvSpPr>
        <p:spPr>
          <a:xfrm>
            <a:off x="674825" y="1903575"/>
            <a:ext cx="3363600" cy="25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Char char="￮"/>
            </a:pPr>
            <a:r>
              <a:rPr b="1" lang="en" sz="1500">
                <a:solidFill>
                  <a:srgbClr val="000000"/>
                </a:solidFill>
              </a:rPr>
              <a:t>Objective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￮"/>
            </a:pPr>
            <a:r>
              <a:rPr b="1" lang="en" sz="1500">
                <a:solidFill>
                  <a:srgbClr val="000000"/>
                </a:solidFill>
              </a:rPr>
              <a:t>Data Visualization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￮"/>
            </a:pPr>
            <a:r>
              <a:rPr b="1" lang="en" sz="1500">
                <a:solidFill>
                  <a:srgbClr val="000000"/>
                </a:solidFill>
              </a:rPr>
              <a:t>Data Preprocessing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￮"/>
            </a:pPr>
            <a:r>
              <a:rPr b="1" lang="en" sz="1500">
                <a:solidFill>
                  <a:srgbClr val="000000"/>
                </a:solidFill>
              </a:rPr>
              <a:t>Model Buliding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￮"/>
            </a:pPr>
            <a:r>
              <a:rPr b="1" lang="en" sz="1500">
                <a:solidFill>
                  <a:srgbClr val="000000"/>
                </a:solidFill>
              </a:rPr>
              <a:t>Evaluation &amp; Improvisation to Model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  <p:sp>
        <p:nvSpPr>
          <p:cNvPr id="155" name="Google Shape;155;p1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6" name="Google Shape;156;p15"/>
          <p:cNvGrpSpPr/>
          <p:nvPr/>
        </p:nvGrpSpPr>
        <p:grpSpPr>
          <a:xfrm>
            <a:off x="7227977" y="2052723"/>
            <a:ext cx="1212302" cy="1038068"/>
            <a:chOff x="1934025" y="1001650"/>
            <a:chExt cx="415300" cy="355600"/>
          </a:xfrm>
        </p:grpSpPr>
        <p:sp>
          <p:nvSpPr>
            <p:cNvPr id="157" name="Google Shape;157;p15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 txBox="1"/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1" name="Google Shape;33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90300"/>
            <a:ext cx="4181149" cy="357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4"/>
          <p:cNvSpPr txBox="1"/>
          <p:nvPr>
            <p:ph type="title"/>
          </p:nvPr>
        </p:nvSpPr>
        <p:spPr>
          <a:xfrm>
            <a:off x="615050" y="429450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RMSE scores</a:t>
            </a:r>
            <a:endParaRPr/>
          </a:p>
        </p:txBody>
      </p:sp>
      <p:sp>
        <p:nvSpPr>
          <p:cNvPr id="337" name="Google Shape;337;p3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38" name="Google Shape;338;p34"/>
          <p:cNvGraphicFramePr/>
          <p:nvPr/>
        </p:nvGraphicFramePr>
        <p:xfrm>
          <a:off x="1122200" y="14121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{0E335532-8A07-46D9-93DB-248F1C319852}</a:tableStyleId>
              </a:tblPr>
              <a:tblGrid>
                <a:gridCol w="1731975"/>
                <a:gridCol w="1731975"/>
                <a:gridCol w="1731975"/>
              </a:tblGrid>
              <a:tr h="6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Before PCA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After PCA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Linear Regression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1321.72751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2047.4569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DecisionTree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583.20077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641.05925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KNN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856.26336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1239.91378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 txBox="1"/>
          <p:nvPr>
            <p:ph type="title"/>
          </p:nvPr>
        </p:nvSpPr>
        <p:spPr>
          <a:xfrm>
            <a:off x="457200" y="434400"/>
            <a:ext cx="4504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344" name="Google Shape;344;p35"/>
          <p:cNvSpPr txBox="1"/>
          <p:nvPr>
            <p:ph idx="1" type="body"/>
          </p:nvPr>
        </p:nvSpPr>
        <p:spPr>
          <a:xfrm>
            <a:off x="791800" y="1262550"/>
            <a:ext cx="3976500" cy="30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Understanding the precise definition of the variables, might have accomplished feature engineering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Building a model was easy when compared to testing it on test data.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Had a hard time with </a:t>
            </a:r>
            <a:r>
              <a:rPr lang="en"/>
              <a:t>tuning</a:t>
            </a:r>
            <a:r>
              <a:rPr lang="en"/>
              <a:t> </a:t>
            </a:r>
            <a:r>
              <a:rPr lang="en"/>
              <a:t>hyperparameters</a:t>
            </a:r>
            <a:r>
              <a:rPr lang="en"/>
              <a:t> to get more accuracy.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36"/>
          <p:cNvSpPr txBox="1"/>
          <p:nvPr>
            <p:ph idx="4294967295" type="ctrTitle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</a:t>
            </a:r>
            <a:r>
              <a:rPr lang="en" sz="8000"/>
              <a:t>!</a:t>
            </a:r>
            <a:endParaRPr sz="8000"/>
          </a:p>
        </p:txBody>
      </p:sp>
      <p:sp>
        <p:nvSpPr>
          <p:cNvPr id="352" name="Google Shape;352;p36"/>
          <p:cNvSpPr txBox="1"/>
          <p:nvPr>
            <p:ph idx="4294967295" type="subTitle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" name="Google Shape;35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354" name="Google Shape;354;p3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idx="4294967295" type="ctrTitle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Hello!</a:t>
            </a:r>
            <a:endParaRPr sz="9600"/>
          </a:p>
        </p:txBody>
      </p:sp>
      <p:sp>
        <p:nvSpPr>
          <p:cNvPr id="166" name="Google Shape;166;p16"/>
          <p:cNvSpPr txBox="1"/>
          <p:nvPr>
            <p:ph idx="4294967295" type="subTitle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From Team-1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:)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7" name="Google Shape;167;p1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1804239" y="1506373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Walmart Dataset</a:t>
            </a:r>
            <a:endParaRPr/>
          </a:p>
        </p:txBody>
      </p:sp>
      <p:sp>
        <p:nvSpPr>
          <p:cNvPr id="174" name="Google Shape;174;p17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Walmart dataset</a:t>
            </a:r>
            <a:endParaRPr/>
          </a:p>
        </p:txBody>
      </p:sp>
      <p:sp>
        <p:nvSpPr>
          <p:cNvPr id="175" name="Google Shape;175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Weather Data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Macro_Economic Data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Train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181" name="Google Shape;181;p1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87" name="Google Shape;187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19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 txBox="1"/>
          <p:nvPr>
            <p:ph idx="1" type="body"/>
          </p:nvPr>
        </p:nvSpPr>
        <p:spPr>
          <a:xfrm>
            <a:off x="933325" y="13554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2009 - 2016 weather metrics.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t/>
            </a:r>
            <a:endParaRPr/>
          </a:p>
        </p:txBody>
      </p:sp>
      <p:sp>
        <p:nvSpPr>
          <p:cNvPr id="192" name="Google Shape;192;p1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3" name="Google Shape;193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4" name="Google Shape;194;p1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8" name="Google Shape;1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300" y="1849225"/>
            <a:ext cx="4149237" cy="27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/>
          <p:nvPr>
            <p:ph type="title"/>
          </p:nvPr>
        </p:nvSpPr>
        <p:spPr>
          <a:xfrm>
            <a:off x="550475" y="118775"/>
            <a:ext cx="5220300" cy="49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Visualization</a:t>
            </a:r>
            <a:endParaRPr sz="3000"/>
          </a:p>
        </p:txBody>
      </p:sp>
      <p:sp>
        <p:nvSpPr>
          <p:cNvPr id="204" name="Google Shape;204;p2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5" name="Google Shape;2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75" y="1026000"/>
            <a:ext cx="4229565" cy="403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5890" y="1339500"/>
            <a:ext cx="3861934" cy="372332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0"/>
          <p:cNvSpPr txBox="1"/>
          <p:nvPr>
            <p:ph idx="1" type="body"/>
          </p:nvPr>
        </p:nvSpPr>
        <p:spPr>
          <a:xfrm>
            <a:off x="767275" y="748788"/>
            <a:ext cx="8224200" cy="2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Weather											</a:t>
            </a:r>
            <a:r>
              <a:rPr lang="en"/>
              <a:t>Macroeconomic</a:t>
            </a:r>
            <a:r>
              <a:rPr lang="en"/>
              <a:t> Data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 txBox="1"/>
          <p:nvPr>
            <p:ph idx="1" type="body"/>
          </p:nvPr>
        </p:nvSpPr>
        <p:spPr>
          <a:xfrm>
            <a:off x="459900" y="290015"/>
            <a:ext cx="8224200" cy="2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Correlation plot: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>
            <p:ph idx="1" type="body"/>
          </p:nvPr>
        </p:nvSpPr>
        <p:spPr>
          <a:xfrm>
            <a:off x="0" y="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575" y="2628927"/>
            <a:ext cx="4416925" cy="201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700" y="2628927"/>
            <a:ext cx="4542526" cy="207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675" y="245675"/>
            <a:ext cx="3430854" cy="2324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1275" y="304800"/>
            <a:ext cx="3276494" cy="232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24" name="Google Shape;224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22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 Economic</a:t>
            </a:r>
            <a:r>
              <a:rPr lang="en"/>
              <a:t>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"/>
          <p:cNvSpPr txBox="1"/>
          <p:nvPr>
            <p:ph idx="1" type="body"/>
          </p:nvPr>
        </p:nvSpPr>
        <p:spPr>
          <a:xfrm>
            <a:off x="890275" y="12625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2009 - 2016 year-month wise data.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t/>
            </a:r>
            <a:endParaRPr/>
          </a:p>
        </p:txBody>
      </p:sp>
      <p:sp>
        <p:nvSpPr>
          <p:cNvPr id="229" name="Google Shape;229;p2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0" name="Google Shape;230;p22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231" name="Google Shape;231;p2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5" name="Google Shape;2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150" y="1712925"/>
            <a:ext cx="6447700" cy="31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