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76" r:id="rId17"/>
    <p:sldId id="277" r:id="rId18"/>
    <p:sldId id="278" r:id="rId19"/>
    <p:sldId id="279" r:id="rId20"/>
    <p:sldId id="280" r:id="rId21"/>
    <p:sldId id="265" r:id="rId22"/>
    <p:sldId id="281" r:id="rId23"/>
    <p:sldId id="282" r:id="rId24"/>
    <p:sldId id="283" r:id="rId25"/>
    <p:sldId id="266" r:id="rId26"/>
    <p:sldId id="267"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C5085-1081-4CAA-80CE-A2376DAA4A21}"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3A66-E3A9-40B0-9AA6-6E5F5DCDC2AD}" type="slidenum">
              <a:rPr lang="en-US" smtClean="0"/>
              <a:t>‹#›</a:t>
            </a:fld>
            <a:endParaRPr lang="en-US"/>
          </a:p>
        </p:txBody>
      </p:sp>
    </p:spTree>
    <p:extLst>
      <p:ext uri="{BB962C8B-B14F-4D97-AF65-F5344CB8AC3E}">
        <p14:creationId xmlns:p14="http://schemas.microsoft.com/office/powerpoint/2010/main" val="171599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53A66-E3A9-40B0-9AA6-6E5F5DCDC2AD}" type="slidenum">
              <a:rPr lang="en-US" smtClean="0"/>
              <a:t>3</a:t>
            </a:fld>
            <a:endParaRPr lang="en-US"/>
          </a:p>
        </p:txBody>
      </p:sp>
    </p:spTree>
    <p:extLst>
      <p:ext uri="{BB962C8B-B14F-4D97-AF65-F5344CB8AC3E}">
        <p14:creationId xmlns:p14="http://schemas.microsoft.com/office/powerpoint/2010/main" val="282851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82027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311977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6526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4077165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192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1535658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76305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108001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166470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6A21B-125B-40F0-B072-CF0838876EC2}"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5145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36A21B-125B-40F0-B072-CF0838876EC2}"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1609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36A21B-125B-40F0-B072-CF0838876EC2}"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264961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36A21B-125B-40F0-B072-CF0838876EC2}"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393260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6A21B-125B-40F0-B072-CF0838876EC2}"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112475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6A21B-125B-40F0-B072-CF0838876EC2}"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236694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6A21B-125B-40F0-B072-CF0838876EC2}"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81F5E-0234-498F-A81A-4E2382915C79}" type="slidenum">
              <a:rPr lang="en-US" smtClean="0"/>
              <a:t>‹#›</a:t>
            </a:fld>
            <a:endParaRPr lang="en-US"/>
          </a:p>
        </p:txBody>
      </p:sp>
    </p:spTree>
    <p:extLst>
      <p:ext uri="{BB962C8B-B14F-4D97-AF65-F5344CB8AC3E}">
        <p14:creationId xmlns:p14="http://schemas.microsoft.com/office/powerpoint/2010/main" val="64666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36A21B-125B-40F0-B072-CF0838876EC2}" type="datetimeFigureOut">
              <a:rPr lang="en-US" smtClean="0"/>
              <a:t>10/4/2020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481F5E-0234-498F-A81A-4E2382915C79}" type="slidenum">
              <a:rPr lang="en-US" smtClean="0"/>
              <a:t>‹#›</a:t>
            </a:fld>
            <a:endParaRPr lang="en-US"/>
          </a:p>
        </p:txBody>
      </p:sp>
    </p:spTree>
    <p:extLst>
      <p:ext uri="{BB962C8B-B14F-4D97-AF65-F5344CB8AC3E}">
        <p14:creationId xmlns:p14="http://schemas.microsoft.com/office/powerpoint/2010/main" val="247407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550" y="414338"/>
            <a:ext cx="6786563" cy="1015663"/>
          </a:xfrm>
          <a:prstGeom prst="rect">
            <a:avLst/>
          </a:prstGeom>
          <a:noFill/>
        </p:spPr>
        <p:txBody>
          <a:bodyPr wrap="square" rtlCol="0">
            <a:spAutoFit/>
          </a:bodyPr>
          <a:lstStyle/>
          <a:p>
            <a:r>
              <a:rPr lang="en-US" sz="6000" b="1" dirty="0" smtClean="0">
                <a:solidFill>
                  <a:schemeClr val="bg2">
                    <a:lumMod val="10000"/>
                  </a:schemeClr>
                </a:solidFill>
              </a:rPr>
              <a:t>NASA CHALLENGE</a:t>
            </a:r>
            <a:endParaRPr lang="en-US" sz="6000" b="1" dirty="0">
              <a:solidFill>
                <a:schemeClr val="bg2">
                  <a:lumMod val="10000"/>
                </a:schemeClr>
              </a:solidFill>
            </a:endParaRPr>
          </a:p>
        </p:txBody>
      </p:sp>
      <p:sp>
        <p:nvSpPr>
          <p:cNvPr id="4" name="TextBox 3"/>
          <p:cNvSpPr txBox="1"/>
          <p:nvPr/>
        </p:nvSpPr>
        <p:spPr>
          <a:xfrm>
            <a:off x="1128712" y="1430001"/>
            <a:ext cx="7258050" cy="523220"/>
          </a:xfrm>
          <a:prstGeom prst="rect">
            <a:avLst/>
          </a:prstGeom>
          <a:noFill/>
        </p:spPr>
        <p:txBody>
          <a:bodyPr wrap="square" rtlCol="0">
            <a:spAutoFit/>
          </a:bodyPr>
          <a:lstStyle/>
          <a:p>
            <a:r>
              <a:rPr lang="en-US" sz="2800" dirty="0" smtClean="0"/>
              <a:t>Automated Detection of Hazard</a:t>
            </a:r>
            <a:endParaRPr lang="en-US" sz="2800" dirty="0"/>
          </a:p>
        </p:txBody>
      </p:sp>
      <p:sp>
        <p:nvSpPr>
          <p:cNvPr id="5" name="TextBox 4"/>
          <p:cNvSpPr txBox="1"/>
          <p:nvPr/>
        </p:nvSpPr>
        <p:spPr>
          <a:xfrm>
            <a:off x="0" y="3086100"/>
            <a:ext cx="10265570" cy="2308324"/>
          </a:xfrm>
          <a:prstGeom prst="rect">
            <a:avLst/>
          </a:prstGeom>
          <a:noFill/>
        </p:spPr>
        <p:txBody>
          <a:bodyPr wrap="square" rtlCol="0">
            <a:spAutoFit/>
          </a:bodyPr>
          <a:lstStyle/>
          <a:p>
            <a:pPr algn="ctr"/>
            <a:r>
              <a:rPr lang="en-US" sz="4800" dirty="0" smtClean="0">
                <a:solidFill>
                  <a:schemeClr val="tx2">
                    <a:lumMod val="50000"/>
                  </a:schemeClr>
                </a:solidFill>
              </a:rPr>
              <a:t>LANDSLIDE DETECTION </a:t>
            </a:r>
          </a:p>
          <a:p>
            <a:pPr algn="ctr"/>
            <a:r>
              <a:rPr lang="en-US" sz="4800" dirty="0" smtClean="0">
                <a:solidFill>
                  <a:schemeClr val="tx2">
                    <a:lumMod val="50000"/>
                  </a:schemeClr>
                </a:solidFill>
              </a:rPr>
              <a:t>AND </a:t>
            </a:r>
          </a:p>
          <a:p>
            <a:pPr algn="ctr"/>
            <a:r>
              <a:rPr lang="en-US" sz="4800" dirty="0" smtClean="0">
                <a:solidFill>
                  <a:schemeClr val="tx2">
                    <a:lumMod val="50000"/>
                  </a:schemeClr>
                </a:solidFill>
              </a:rPr>
              <a:t>ANALYSIS</a:t>
            </a:r>
            <a:endParaRPr lang="en-US" sz="4800" dirty="0">
              <a:solidFill>
                <a:schemeClr val="tx2">
                  <a:lumMod val="50000"/>
                </a:schemeClr>
              </a:solidFill>
            </a:endParaRPr>
          </a:p>
        </p:txBody>
      </p:sp>
    </p:spTree>
    <p:extLst>
      <p:ext uri="{BB962C8B-B14F-4D97-AF65-F5344CB8AC3E}">
        <p14:creationId xmlns:p14="http://schemas.microsoft.com/office/powerpoint/2010/main" val="2880484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44" y="965061"/>
            <a:ext cx="8034309" cy="5119689"/>
          </a:xfrm>
          <a:prstGeom prst="rect">
            <a:avLst/>
          </a:prstGeom>
        </p:spPr>
      </p:pic>
      <p:sp>
        <p:nvSpPr>
          <p:cNvPr id="6" name="TextBox 5"/>
          <p:cNvSpPr txBox="1"/>
          <p:nvPr/>
        </p:nvSpPr>
        <p:spPr>
          <a:xfrm>
            <a:off x="532620" y="6211669"/>
            <a:ext cx="8675773" cy="646331"/>
          </a:xfrm>
          <a:prstGeom prst="rect">
            <a:avLst/>
          </a:prstGeom>
          <a:noFill/>
        </p:spPr>
        <p:txBody>
          <a:bodyPr wrap="none" rtlCol="0">
            <a:spAutoFit/>
          </a:bodyPr>
          <a:lstStyle/>
          <a:p>
            <a:r>
              <a:rPr lang="en-US" b="1" dirty="0">
                <a:solidFill>
                  <a:schemeClr val="bg2">
                    <a:lumMod val="10000"/>
                  </a:schemeClr>
                </a:solidFill>
              </a:rPr>
              <a:t>A</a:t>
            </a:r>
            <a:r>
              <a:rPr lang="en-US" b="1" dirty="0" smtClean="0">
                <a:solidFill>
                  <a:schemeClr val="bg2">
                    <a:lumMod val="10000"/>
                  </a:schemeClr>
                </a:solidFill>
              </a:rPr>
              <a:t>mong </a:t>
            </a:r>
            <a:r>
              <a:rPr lang="en-US" b="1" dirty="0">
                <a:solidFill>
                  <a:schemeClr val="bg2">
                    <a:lumMod val="10000"/>
                  </a:schemeClr>
                </a:solidFill>
              </a:rPr>
              <a:t>top 20 India has maximum death toll and Haiti has minimum death toll.</a:t>
            </a:r>
          </a:p>
          <a:p>
            <a:endParaRPr lang="en-US" b="1" dirty="0">
              <a:solidFill>
                <a:schemeClr val="bg2">
                  <a:lumMod val="10000"/>
                </a:schemeClr>
              </a:solidFill>
            </a:endParaRPr>
          </a:p>
        </p:txBody>
      </p:sp>
      <p:sp>
        <p:nvSpPr>
          <p:cNvPr id="7" name="TextBox 6"/>
          <p:cNvSpPr txBox="1"/>
          <p:nvPr/>
        </p:nvSpPr>
        <p:spPr>
          <a:xfrm>
            <a:off x="165244" y="439936"/>
            <a:ext cx="4705262" cy="461665"/>
          </a:xfrm>
          <a:prstGeom prst="rect">
            <a:avLst/>
          </a:prstGeom>
          <a:noFill/>
        </p:spPr>
        <p:txBody>
          <a:bodyPr wrap="none" rtlCol="0">
            <a:spAutoFit/>
          </a:bodyPr>
          <a:lstStyle/>
          <a:p>
            <a:r>
              <a:rPr lang="en-US" sz="2400" dirty="0" smtClean="0"/>
              <a:t>Top 20 Countries VS Death Count</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218" y="1672947"/>
            <a:ext cx="3584240" cy="4030801"/>
          </a:xfrm>
          <a:prstGeom prst="rect">
            <a:avLst/>
          </a:prstGeom>
        </p:spPr>
      </p:pic>
    </p:spTree>
    <p:extLst>
      <p:ext uri="{BB962C8B-B14F-4D97-AF65-F5344CB8AC3E}">
        <p14:creationId xmlns:p14="http://schemas.microsoft.com/office/powerpoint/2010/main" val="3250020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44" y="965061"/>
            <a:ext cx="9153526" cy="4892814"/>
          </a:xfrm>
          <a:prstGeom prst="rect">
            <a:avLst/>
          </a:prstGeom>
        </p:spPr>
      </p:pic>
      <p:sp>
        <p:nvSpPr>
          <p:cNvPr id="6" name="TextBox 5"/>
          <p:cNvSpPr txBox="1"/>
          <p:nvPr/>
        </p:nvSpPr>
        <p:spPr>
          <a:xfrm>
            <a:off x="165244" y="439936"/>
            <a:ext cx="4702056" cy="461665"/>
          </a:xfrm>
          <a:prstGeom prst="rect">
            <a:avLst/>
          </a:prstGeom>
          <a:noFill/>
        </p:spPr>
        <p:txBody>
          <a:bodyPr wrap="none" rtlCol="0">
            <a:spAutoFit/>
          </a:bodyPr>
          <a:lstStyle/>
          <a:p>
            <a:r>
              <a:rPr lang="en-US" sz="2400" dirty="0" smtClean="0"/>
              <a:t>Top 20 Countries VS Injury Count</a:t>
            </a:r>
            <a:endParaRPr lang="en-US" sz="2400" dirty="0"/>
          </a:p>
        </p:txBody>
      </p:sp>
      <p:sp>
        <p:nvSpPr>
          <p:cNvPr id="7" name="TextBox 6"/>
          <p:cNvSpPr txBox="1"/>
          <p:nvPr/>
        </p:nvSpPr>
        <p:spPr>
          <a:xfrm>
            <a:off x="657688" y="6015039"/>
            <a:ext cx="8242962" cy="707886"/>
          </a:xfrm>
          <a:prstGeom prst="rect">
            <a:avLst/>
          </a:prstGeom>
          <a:noFill/>
        </p:spPr>
        <p:txBody>
          <a:bodyPr wrap="none" rtlCol="0">
            <a:spAutoFit/>
          </a:bodyPr>
          <a:lstStyle/>
          <a:p>
            <a:r>
              <a:rPr lang="en-US" sz="2000" b="1" dirty="0" smtClean="0">
                <a:solidFill>
                  <a:schemeClr val="bg2">
                    <a:lumMod val="10000"/>
                  </a:schemeClr>
                </a:solidFill>
              </a:rPr>
              <a:t>Maximum </a:t>
            </a:r>
            <a:r>
              <a:rPr lang="en-US" sz="2000" b="1" dirty="0">
                <a:solidFill>
                  <a:schemeClr val="bg2">
                    <a:lumMod val="10000"/>
                  </a:schemeClr>
                </a:solidFill>
              </a:rPr>
              <a:t>number of injuries occurred in Guatemala and minimum </a:t>
            </a:r>
            <a:endParaRPr lang="en-US" sz="2000" b="1" dirty="0" smtClean="0">
              <a:solidFill>
                <a:schemeClr val="bg2">
                  <a:lumMod val="10000"/>
                </a:schemeClr>
              </a:solidFill>
            </a:endParaRPr>
          </a:p>
          <a:p>
            <a:r>
              <a:rPr lang="en-US" sz="2000" b="1" dirty="0" smtClean="0">
                <a:solidFill>
                  <a:schemeClr val="bg2">
                    <a:lumMod val="10000"/>
                  </a:schemeClr>
                </a:solidFill>
              </a:rPr>
              <a:t>number of </a:t>
            </a:r>
            <a:r>
              <a:rPr lang="en-US" sz="2000" b="1" dirty="0">
                <a:solidFill>
                  <a:schemeClr val="bg2">
                    <a:lumMod val="10000"/>
                  </a:schemeClr>
                </a:solidFill>
              </a:rPr>
              <a:t>injuries occurred in </a:t>
            </a:r>
            <a:r>
              <a:rPr lang="en-US" sz="2000" b="1" dirty="0" smtClean="0">
                <a:solidFill>
                  <a:schemeClr val="bg2">
                    <a:lumMod val="10000"/>
                  </a:schemeClr>
                </a:solidFill>
              </a:rPr>
              <a:t>Nicaragua and Saudi Arabia.</a:t>
            </a:r>
            <a:endParaRPr lang="en-US" sz="2000" b="1" dirty="0">
              <a:solidFill>
                <a:schemeClr val="bg2">
                  <a:lumMod val="10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939" y="1028522"/>
            <a:ext cx="3326273" cy="4157841"/>
          </a:xfrm>
          <a:prstGeom prst="rect">
            <a:avLst/>
          </a:prstGeom>
        </p:spPr>
      </p:pic>
    </p:spTree>
    <p:extLst>
      <p:ext uri="{BB962C8B-B14F-4D97-AF65-F5344CB8AC3E}">
        <p14:creationId xmlns:p14="http://schemas.microsoft.com/office/powerpoint/2010/main" val="1882245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5" descr="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0" y="1112519"/>
            <a:ext cx="8402241" cy="404526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829" y="1112518"/>
            <a:ext cx="8766572" cy="4181860"/>
          </a:xfrm>
          <a:prstGeom prst="rect">
            <a:avLst/>
          </a:prstGeom>
        </p:spPr>
      </p:pic>
      <p:sp>
        <p:nvSpPr>
          <p:cNvPr id="7" name="TextBox 6"/>
          <p:cNvSpPr txBox="1"/>
          <p:nvPr/>
        </p:nvSpPr>
        <p:spPr>
          <a:xfrm>
            <a:off x="317137" y="4972049"/>
            <a:ext cx="9183411" cy="1938992"/>
          </a:xfrm>
          <a:prstGeom prst="rect">
            <a:avLst/>
          </a:prstGeom>
          <a:noFill/>
        </p:spPr>
        <p:txBody>
          <a:bodyPr wrap="none" rtlCol="0">
            <a:spAutoFit/>
          </a:bodyPr>
          <a:lstStyle/>
          <a:p>
            <a:r>
              <a:rPr lang="en-US" sz="2000" dirty="0">
                <a:solidFill>
                  <a:schemeClr val="bg2">
                    <a:lumMod val="10000"/>
                  </a:schemeClr>
                </a:solidFill>
              </a:rPr>
              <a:t> </a:t>
            </a:r>
          </a:p>
          <a:p>
            <a:r>
              <a:rPr lang="en-US" sz="2000" dirty="0">
                <a:solidFill>
                  <a:schemeClr val="bg2">
                    <a:lumMod val="10000"/>
                  </a:schemeClr>
                </a:solidFill>
              </a:rPr>
              <a:t>The above fig denotes size of landslide in accordance with countries name</a:t>
            </a:r>
            <a:r>
              <a:rPr lang="en-US" sz="2000" dirty="0" smtClean="0">
                <a:solidFill>
                  <a:schemeClr val="bg2">
                    <a:lumMod val="10000"/>
                  </a:schemeClr>
                </a:solidFill>
              </a:rPr>
              <a:t>.</a:t>
            </a:r>
          </a:p>
          <a:p>
            <a:r>
              <a:rPr lang="en-US" sz="2000" dirty="0" smtClean="0">
                <a:solidFill>
                  <a:schemeClr val="bg2">
                    <a:lumMod val="10000"/>
                  </a:schemeClr>
                </a:solidFill>
              </a:rPr>
              <a:t> </a:t>
            </a:r>
            <a:r>
              <a:rPr lang="en-US" sz="2000" dirty="0">
                <a:solidFill>
                  <a:schemeClr val="bg2">
                    <a:lumMod val="10000"/>
                  </a:schemeClr>
                </a:solidFill>
              </a:rPr>
              <a:t>From the fig we can find out medium size landslides are occurred in the </a:t>
            </a:r>
            <a:endParaRPr lang="en-US" sz="2000" dirty="0" smtClean="0">
              <a:solidFill>
                <a:schemeClr val="bg2">
                  <a:lumMod val="10000"/>
                </a:schemeClr>
              </a:solidFill>
            </a:endParaRPr>
          </a:p>
          <a:p>
            <a:r>
              <a:rPr lang="en-US" sz="2000" dirty="0" smtClean="0">
                <a:solidFill>
                  <a:schemeClr val="bg2">
                    <a:lumMod val="10000"/>
                  </a:schemeClr>
                </a:solidFill>
              </a:rPr>
              <a:t> maximum cases </a:t>
            </a:r>
            <a:r>
              <a:rPr lang="en-US" sz="2000" dirty="0">
                <a:solidFill>
                  <a:schemeClr val="bg2">
                    <a:lumMod val="10000"/>
                  </a:schemeClr>
                </a:solidFill>
              </a:rPr>
              <a:t>followed by the small one. Very large landslides are </a:t>
            </a:r>
            <a:r>
              <a:rPr lang="en-US" sz="2000" dirty="0" smtClean="0">
                <a:solidFill>
                  <a:schemeClr val="bg2">
                    <a:lumMod val="10000"/>
                  </a:schemeClr>
                </a:solidFill>
              </a:rPr>
              <a:t>occurred</a:t>
            </a:r>
          </a:p>
          <a:p>
            <a:r>
              <a:rPr lang="en-US" sz="2000" dirty="0" smtClean="0">
                <a:solidFill>
                  <a:schemeClr val="bg2">
                    <a:lumMod val="10000"/>
                  </a:schemeClr>
                </a:solidFill>
              </a:rPr>
              <a:t> </a:t>
            </a:r>
            <a:r>
              <a:rPr lang="en-US" sz="2000" dirty="0">
                <a:solidFill>
                  <a:schemeClr val="bg2">
                    <a:lumMod val="10000"/>
                  </a:schemeClr>
                </a:solidFill>
              </a:rPr>
              <a:t>in less amount.</a:t>
            </a:r>
          </a:p>
          <a:p>
            <a:endParaRPr lang="en-US" sz="2000" dirty="0">
              <a:solidFill>
                <a:schemeClr val="bg2">
                  <a:lumMod val="10000"/>
                </a:schemeClr>
              </a:solidFill>
            </a:endParaRPr>
          </a:p>
        </p:txBody>
      </p:sp>
      <p:sp>
        <p:nvSpPr>
          <p:cNvPr id="8" name="TextBox 7"/>
          <p:cNvSpPr txBox="1"/>
          <p:nvPr/>
        </p:nvSpPr>
        <p:spPr>
          <a:xfrm>
            <a:off x="165244" y="439936"/>
            <a:ext cx="3817071" cy="461665"/>
          </a:xfrm>
          <a:prstGeom prst="rect">
            <a:avLst/>
          </a:prstGeom>
          <a:noFill/>
        </p:spPr>
        <p:txBody>
          <a:bodyPr wrap="none" rtlCol="0">
            <a:spAutoFit/>
          </a:bodyPr>
          <a:lstStyle/>
          <a:p>
            <a:r>
              <a:rPr lang="en-US" sz="2400" dirty="0" smtClean="0"/>
              <a:t>Landslide Size VS  Country</a:t>
            </a:r>
            <a:endParaRPr lang="en-US" sz="2400" dirty="0"/>
          </a:p>
        </p:txBody>
      </p:sp>
    </p:spTree>
    <p:extLst>
      <p:ext uri="{BB962C8B-B14F-4D97-AF65-F5344CB8AC3E}">
        <p14:creationId xmlns:p14="http://schemas.microsoft.com/office/powerpoint/2010/main" val="158287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028521"/>
            <a:ext cx="8062913" cy="4267200"/>
          </a:xfrm>
          <a:prstGeom prst="rect">
            <a:avLst/>
          </a:prstGeom>
        </p:spPr>
      </p:pic>
      <p:sp>
        <p:nvSpPr>
          <p:cNvPr id="5" name="TextBox 4"/>
          <p:cNvSpPr txBox="1"/>
          <p:nvPr/>
        </p:nvSpPr>
        <p:spPr>
          <a:xfrm>
            <a:off x="165244" y="439936"/>
            <a:ext cx="3902030" cy="461665"/>
          </a:xfrm>
          <a:prstGeom prst="rect">
            <a:avLst/>
          </a:prstGeom>
          <a:noFill/>
        </p:spPr>
        <p:txBody>
          <a:bodyPr wrap="none" rtlCol="0">
            <a:spAutoFit/>
          </a:bodyPr>
          <a:lstStyle/>
          <a:p>
            <a:r>
              <a:rPr lang="en-US" sz="2400" dirty="0" smtClean="0"/>
              <a:t>Injury/Fatality VS  Country</a:t>
            </a:r>
            <a:endParaRPr lang="en-US" sz="2400" dirty="0"/>
          </a:p>
        </p:txBody>
      </p:sp>
      <p:sp>
        <p:nvSpPr>
          <p:cNvPr id="6" name="TextBox 5"/>
          <p:cNvSpPr txBox="1"/>
          <p:nvPr/>
        </p:nvSpPr>
        <p:spPr>
          <a:xfrm>
            <a:off x="356720" y="5380672"/>
            <a:ext cx="9661684" cy="1477328"/>
          </a:xfrm>
          <a:prstGeom prst="rect">
            <a:avLst/>
          </a:prstGeom>
          <a:noFill/>
        </p:spPr>
        <p:txBody>
          <a:bodyPr wrap="none" rtlCol="0">
            <a:spAutoFit/>
          </a:bodyPr>
          <a:lstStyle/>
          <a:p>
            <a:r>
              <a:rPr lang="en-US" dirty="0">
                <a:solidFill>
                  <a:schemeClr val="bg2">
                    <a:lumMod val="10000"/>
                  </a:schemeClr>
                </a:solidFill>
              </a:rPr>
              <a:t>The above fig demonstrates fatality, injuries count according to year</a:t>
            </a:r>
            <a:r>
              <a:rPr lang="en-US" dirty="0" smtClean="0">
                <a:solidFill>
                  <a:schemeClr val="bg2">
                    <a:lumMod val="10000"/>
                  </a:schemeClr>
                </a:solidFill>
              </a:rPr>
              <a:t>.</a:t>
            </a:r>
          </a:p>
          <a:p>
            <a:r>
              <a:rPr lang="en-US" dirty="0" smtClean="0">
                <a:solidFill>
                  <a:schemeClr val="bg2">
                    <a:lumMod val="10000"/>
                  </a:schemeClr>
                </a:solidFill>
              </a:rPr>
              <a:t> </a:t>
            </a:r>
            <a:r>
              <a:rPr lang="en-US" dirty="0">
                <a:solidFill>
                  <a:schemeClr val="bg2">
                    <a:lumMod val="10000"/>
                  </a:schemeClr>
                </a:solidFill>
              </a:rPr>
              <a:t>As we can see in the given figure the </a:t>
            </a:r>
            <a:r>
              <a:rPr lang="en-US" b="1" dirty="0" smtClean="0">
                <a:solidFill>
                  <a:schemeClr val="bg2">
                    <a:lumMod val="10000"/>
                  </a:schemeClr>
                </a:solidFill>
              </a:rPr>
              <a:t>blue dot shows fatality </a:t>
            </a:r>
            <a:r>
              <a:rPr lang="en-US" dirty="0" smtClean="0">
                <a:solidFill>
                  <a:schemeClr val="bg2">
                    <a:lumMod val="10000"/>
                  </a:schemeClr>
                </a:solidFill>
              </a:rPr>
              <a:t>and </a:t>
            </a:r>
            <a:r>
              <a:rPr lang="en-US" b="1" dirty="0">
                <a:solidFill>
                  <a:schemeClr val="bg2">
                    <a:lumMod val="10000"/>
                  </a:schemeClr>
                </a:solidFill>
              </a:rPr>
              <a:t>red dot shows injuries</a:t>
            </a:r>
            <a:r>
              <a:rPr lang="en-US" dirty="0">
                <a:solidFill>
                  <a:schemeClr val="bg2">
                    <a:lumMod val="10000"/>
                  </a:schemeClr>
                </a:solidFill>
              </a:rPr>
              <a:t>. </a:t>
            </a:r>
            <a:endParaRPr lang="en-US" dirty="0" smtClean="0">
              <a:solidFill>
                <a:schemeClr val="bg2">
                  <a:lumMod val="10000"/>
                </a:schemeClr>
              </a:solidFill>
            </a:endParaRPr>
          </a:p>
          <a:p>
            <a:r>
              <a:rPr lang="en-US" dirty="0" smtClean="0">
                <a:solidFill>
                  <a:schemeClr val="bg2">
                    <a:lumMod val="10000"/>
                  </a:schemeClr>
                </a:solidFill>
              </a:rPr>
              <a:t>From </a:t>
            </a:r>
            <a:r>
              <a:rPr lang="en-US" dirty="0">
                <a:solidFill>
                  <a:schemeClr val="bg2">
                    <a:lumMod val="10000"/>
                  </a:schemeClr>
                </a:solidFill>
              </a:rPr>
              <a:t>this fig we can see that </a:t>
            </a:r>
            <a:r>
              <a:rPr lang="en-US" b="1" dirty="0">
                <a:solidFill>
                  <a:schemeClr val="bg2">
                    <a:lumMod val="10000"/>
                  </a:schemeClr>
                </a:solidFill>
              </a:rPr>
              <a:t>maximum fatality count</a:t>
            </a:r>
            <a:r>
              <a:rPr lang="en-US" dirty="0">
                <a:solidFill>
                  <a:schemeClr val="bg2">
                    <a:lumMod val="10000"/>
                  </a:schemeClr>
                </a:solidFill>
              </a:rPr>
              <a:t> was </a:t>
            </a:r>
            <a:r>
              <a:rPr lang="en-US" b="1" dirty="0">
                <a:solidFill>
                  <a:schemeClr val="bg2">
                    <a:lumMod val="10000"/>
                  </a:schemeClr>
                </a:solidFill>
              </a:rPr>
              <a:t>5000</a:t>
            </a:r>
            <a:r>
              <a:rPr lang="en-US" dirty="0">
                <a:solidFill>
                  <a:schemeClr val="bg2">
                    <a:lumMod val="10000"/>
                  </a:schemeClr>
                </a:solidFill>
              </a:rPr>
              <a:t> which was recorded </a:t>
            </a:r>
            <a:endParaRPr lang="en-US" dirty="0" smtClean="0">
              <a:solidFill>
                <a:schemeClr val="bg2">
                  <a:lumMod val="10000"/>
                </a:schemeClr>
              </a:solidFill>
            </a:endParaRPr>
          </a:p>
          <a:p>
            <a:r>
              <a:rPr lang="en-US" dirty="0" smtClean="0">
                <a:solidFill>
                  <a:schemeClr val="bg2">
                    <a:lumMod val="10000"/>
                  </a:schemeClr>
                </a:solidFill>
              </a:rPr>
              <a:t>in </a:t>
            </a:r>
            <a:r>
              <a:rPr lang="en-US" dirty="0">
                <a:solidFill>
                  <a:schemeClr val="bg2">
                    <a:lumMod val="10000"/>
                  </a:schemeClr>
                </a:solidFill>
              </a:rPr>
              <a:t>the year </a:t>
            </a:r>
            <a:r>
              <a:rPr lang="en-US" b="1" dirty="0">
                <a:solidFill>
                  <a:schemeClr val="bg2">
                    <a:lumMod val="10000"/>
                  </a:schemeClr>
                </a:solidFill>
              </a:rPr>
              <a:t>2013 A.D</a:t>
            </a:r>
            <a:r>
              <a:rPr lang="en-US" dirty="0">
                <a:solidFill>
                  <a:schemeClr val="bg2">
                    <a:lumMod val="10000"/>
                  </a:schemeClr>
                </a:solidFill>
              </a:rPr>
              <a:t>. Similarly, </a:t>
            </a:r>
            <a:r>
              <a:rPr lang="en-US" b="1" dirty="0">
                <a:solidFill>
                  <a:schemeClr val="bg2">
                    <a:lumMod val="10000"/>
                  </a:schemeClr>
                </a:solidFill>
              </a:rPr>
              <a:t>maximum injury count </a:t>
            </a:r>
            <a:r>
              <a:rPr lang="en-US" dirty="0">
                <a:solidFill>
                  <a:schemeClr val="bg2">
                    <a:lumMod val="10000"/>
                  </a:schemeClr>
                </a:solidFill>
              </a:rPr>
              <a:t>was recorded in year </a:t>
            </a:r>
            <a:r>
              <a:rPr lang="en-US" b="1" dirty="0">
                <a:solidFill>
                  <a:schemeClr val="bg2">
                    <a:lumMod val="10000"/>
                  </a:schemeClr>
                </a:solidFill>
              </a:rPr>
              <a:t>2015 A.D.</a:t>
            </a:r>
          </a:p>
          <a:p>
            <a:endParaRPr lang="en-US" dirty="0">
              <a:solidFill>
                <a:schemeClr val="bg2">
                  <a:lumMod val="10000"/>
                </a:schemeClr>
              </a:solidFill>
            </a:endParaRPr>
          </a:p>
        </p:txBody>
      </p:sp>
    </p:spTree>
    <p:extLst>
      <p:ext uri="{BB962C8B-B14F-4D97-AF65-F5344CB8AC3E}">
        <p14:creationId xmlns:p14="http://schemas.microsoft.com/office/powerpoint/2010/main" val="1919174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2187" y="257175"/>
            <a:ext cx="1971675"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401320" y="1223068"/>
            <a:ext cx="9157018" cy="4099561"/>
          </a:xfrm>
          <a:prstGeom prst="rect">
            <a:avLst/>
          </a:prstGeom>
        </p:spPr>
      </p:pic>
      <p:sp>
        <p:nvSpPr>
          <p:cNvPr id="3" name="TextBox 2"/>
          <p:cNvSpPr txBox="1"/>
          <p:nvPr/>
        </p:nvSpPr>
        <p:spPr>
          <a:xfrm>
            <a:off x="2668811" y="5580637"/>
            <a:ext cx="5003577" cy="523220"/>
          </a:xfrm>
          <a:prstGeom prst="rect">
            <a:avLst/>
          </a:prstGeom>
          <a:noFill/>
        </p:spPr>
        <p:txBody>
          <a:bodyPr wrap="square" rtlCol="0">
            <a:spAutoFit/>
          </a:bodyPr>
          <a:lstStyle/>
          <a:p>
            <a:pPr algn="ctr"/>
            <a:r>
              <a:rPr lang="en-US" sz="2800" b="1" dirty="0" smtClean="0">
                <a:solidFill>
                  <a:schemeClr val="bg2">
                    <a:lumMod val="10000"/>
                  </a:schemeClr>
                </a:solidFill>
              </a:rPr>
              <a:t>Fig : Fatality Count Vs Year</a:t>
            </a:r>
            <a:endParaRPr lang="en-US" sz="2800" b="1" dirty="0">
              <a:solidFill>
                <a:schemeClr val="bg2">
                  <a:lumMod val="10000"/>
                </a:schemeClr>
              </a:solidFill>
            </a:endParaRPr>
          </a:p>
        </p:txBody>
      </p:sp>
      <p:sp>
        <p:nvSpPr>
          <p:cNvPr id="6" name="TextBox 5"/>
          <p:cNvSpPr txBox="1"/>
          <p:nvPr/>
        </p:nvSpPr>
        <p:spPr>
          <a:xfrm>
            <a:off x="401320" y="349508"/>
            <a:ext cx="5003577" cy="523220"/>
          </a:xfrm>
          <a:prstGeom prst="rect">
            <a:avLst/>
          </a:prstGeom>
          <a:noFill/>
        </p:spPr>
        <p:txBody>
          <a:bodyPr wrap="square" rtlCol="0">
            <a:spAutoFit/>
          </a:bodyPr>
          <a:lstStyle/>
          <a:p>
            <a:pPr algn="ctr"/>
            <a:r>
              <a:rPr lang="en-US" sz="2800" b="1" dirty="0" smtClean="0">
                <a:solidFill>
                  <a:schemeClr val="bg2">
                    <a:lumMod val="10000"/>
                  </a:schemeClr>
                </a:solidFill>
              </a:rPr>
              <a:t> </a:t>
            </a:r>
            <a:r>
              <a:rPr lang="en-US" sz="2800" b="1" dirty="0" smtClean="0"/>
              <a:t>Fatality Count Vs Year</a:t>
            </a:r>
            <a:endParaRPr lang="en-US" sz="2800" b="1" dirty="0"/>
          </a:p>
        </p:txBody>
      </p:sp>
    </p:spTree>
    <p:extLst>
      <p:ext uri="{BB962C8B-B14F-4D97-AF65-F5344CB8AC3E}">
        <p14:creationId xmlns:p14="http://schemas.microsoft.com/office/powerpoint/2010/main" val="47713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685800" y="1672947"/>
            <a:ext cx="9258299" cy="3799222"/>
          </a:xfrm>
          <a:prstGeom prst="rect">
            <a:avLst/>
          </a:prstGeom>
        </p:spPr>
      </p:pic>
      <p:sp>
        <p:nvSpPr>
          <p:cNvPr id="3" name="Rectangle 2"/>
          <p:cNvSpPr/>
          <p:nvPr/>
        </p:nvSpPr>
        <p:spPr>
          <a:xfrm>
            <a:off x="608786" y="5595282"/>
            <a:ext cx="5716630" cy="584775"/>
          </a:xfrm>
          <a:prstGeom prst="rect">
            <a:avLst/>
          </a:prstGeom>
        </p:spPr>
        <p:txBody>
          <a:bodyPr wrap="none">
            <a:spAutoFit/>
          </a:bodyPr>
          <a:lstStyle/>
          <a:p>
            <a:pPr algn="ctr"/>
            <a:r>
              <a:rPr lang="en-US" sz="3200" b="1" dirty="0" smtClean="0">
                <a:solidFill>
                  <a:schemeClr val="bg2">
                    <a:lumMod val="10000"/>
                  </a:schemeClr>
                </a:solidFill>
              </a:rPr>
              <a:t>Fig : Fatality Count Vs Month</a:t>
            </a:r>
            <a:endParaRPr lang="en-US" sz="3200" b="1" dirty="0">
              <a:solidFill>
                <a:schemeClr val="bg2">
                  <a:lumMod val="10000"/>
                </a:schemeClr>
              </a:solidFill>
            </a:endParaRPr>
          </a:p>
        </p:txBody>
      </p:sp>
      <p:sp>
        <p:nvSpPr>
          <p:cNvPr id="6" name="Rectangle 5"/>
          <p:cNvSpPr/>
          <p:nvPr/>
        </p:nvSpPr>
        <p:spPr>
          <a:xfrm>
            <a:off x="420788" y="257174"/>
            <a:ext cx="4875053" cy="584775"/>
          </a:xfrm>
          <a:prstGeom prst="rect">
            <a:avLst/>
          </a:prstGeom>
        </p:spPr>
        <p:txBody>
          <a:bodyPr wrap="none">
            <a:spAutoFit/>
          </a:bodyPr>
          <a:lstStyle/>
          <a:p>
            <a:pPr algn="ctr"/>
            <a:r>
              <a:rPr lang="en-US" sz="3200" b="1" dirty="0" smtClean="0"/>
              <a:t> Fatality Count Vs Month</a:t>
            </a:r>
            <a:endParaRPr lang="en-US" sz="3200" b="1" dirty="0"/>
          </a:p>
        </p:txBody>
      </p:sp>
    </p:spTree>
    <p:extLst>
      <p:ext uri="{BB962C8B-B14F-4D97-AF65-F5344CB8AC3E}">
        <p14:creationId xmlns:p14="http://schemas.microsoft.com/office/powerpoint/2010/main" val="226842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829944" y="1672947"/>
            <a:ext cx="9342755" cy="3727728"/>
          </a:xfrm>
          <a:prstGeom prst="rect">
            <a:avLst/>
          </a:prstGeom>
        </p:spPr>
      </p:pic>
      <p:sp>
        <p:nvSpPr>
          <p:cNvPr id="6" name="Rectangle 5"/>
          <p:cNvSpPr/>
          <p:nvPr/>
        </p:nvSpPr>
        <p:spPr>
          <a:xfrm>
            <a:off x="603177" y="5595282"/>
            <a:ext cx="5727850" cy="584775"/>
          </a:xfrm>
          <a:prstGeom prst="rect">
            <a:avLst/>
          </a:prstGeom>
        </p:spPr>
        <p:txBody>
          <a:bodyPr wrap="none">
            <a:spAutoFit/>
          </a:bodyPr>
          <a:lstStyle/>
          <a:p>
            <a:pPr algn="ctr"/>
            <a:r>
              <a:rPr lang="en-US" sz="3200" b="1" dirty="0" smtClean="0">
                <a:solidFill>
                  <a:schemeClr val="bg2">
                    <a:lumMod val="10000"/>
                  </a:schemeClr>
                </a:solidFill>
              </a:rPr>
              <a:t>Fig : Injuries Count Vs Month</a:t>
            </a:r>
            <a:endParaRPr lang="en-US" sz="3200" b="1" dirty="0">
              <a:solidFill>
                <a:schemeClr val="bg2">
                  <a:lumMod val="10000"/>
                </a:schemeClr>
              </a:solidFill>
            </a:endParaRPr>
          </a:p>
        </p:txBody>
      </p:sp>
      <p:sp>
        <p:nvSpPr>
          <p:cNvPr id="7" name="Rectangle 6"/>
          <p:cNvSpPr/>
          <p:nvPr/>
        </p:nvSpPr>
        <p:spPr>
          <a:xfrm>
            <a:off x="258638" y="275866"/>
            <a:ext cx="4886274" cy="584775"/>
          </a:xfrm>
          <a:prstGeom prst="rect">
            <a:avLst/>
          </a:prstGeom>
        </p:spPr>
        <p:txBody>
          <a:bodyPr wrap="none">
            <a:spAutoFit/>
          </a:bodyPr>
          <a:lstStyle/>
          <a:p>
            <a:pPr algn="ctr"/>
            <a:r>
              <a:rPr lang="en-US" sz="3200" b="1" dirty="0" smtClean="0"/>
              <a:t> Injuries Count Vs Month</a:t>
            </a:r>
            <a:endParaRPr lang="en-US" sz="3200" b="1" dirty="0"/>
          </a:p>
        </p:txBody>
      </p:sp>
    </p:spTree>
    <p:extLst>
      <p:ext uri="{BB962C8B-B14F-4D97-AF65-F5344CB8AC3E}">
        <p14:creationId xmlns:p14="http://schemas.microsoft.com/office/powerpoint/2010/main" val="424316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23222" y="117605"/>
            <a:ext cx="2035115"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Char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100837" y="1159593"/>
            <a:ext cx="8701088" cy="4764227"/>
          </a:xfrm>
          <a:prstGeom prst="rect">
            <a:avLst/>
          </a:prstGeom>
        </p:spPr>
      </p:pic>
      <p:sp>
        <p:nvSpPr>
          <p:cNvPr id="3" name="TextBox 2"/>
          <p:cNvSpPr txBox="1"/>
          <p:nvPr/>
        </p:nvSpPr>
        <p:spPr>
          <a:xfrm>
            <a:off x="685801" y="6100762"/>
            <a:ext cx="8430449" cy="523220"/>
          </a:xfrm>
          <a:prstGeom prst="rect">
            <a:avLst/>
          </a:prstGeom>
          <a:noFill/>
        </p:spPr>
        <p:txBody>
          <a:bodyPr wrap="none" rtlCol="0">
            <a:spAutoFit/>
          </a:bodyPr>
          <a:lstStyle/>
          <a:p>
            <a:r>
              <a:rPr lang="en-US" sz="2800" b="1" dirty="0" smtClean="0">
                <a:solidFill>
                  <a:schemeClr val="bg2">
                    <a:lumMod val="10000"/>
                  </a:schemeClr>
                </a:solidFill>
              </a:rPr>
              <a:t>Fig: Fatality Count VS </a:t>
            </a:r>
            <a:r>
              <a:rPr lang="en-US" sz="2800" b="1" dirty="0" err="1" smtClean="0">
                <a:solidFill>
                  <a:schemeClr val="bg2">
                    <a:lumMod val="10000"/>
                  </a:schemeClr>
                </a:solidFill>
              </a:rPr>
              <a:t>admin_division_Population</a:t>
            </a:r>
            <a:endParaRPr lang="en-US" sz="2800" b="1" dirty="0">
              <a:solidFill>
                <a:schemeClr val="bg2">
                  <a:lumMod val="10000"/>
                </a:schemeClr>
              </a:solidFill>
            </a:endParaRPr>
          </a:p>
        </p:txBody>
      </p:sp>
      <p:sp>
        <p:nvSpPr>
          <p:cNvPr id="10" name="TextBox 9"/>
          <p:cNvSpPr txBox="1"/>
          <p:nvPr/>
        </p:nvSpPr>
        <p:spPr>
          <a:xfrm>
            <a:off x="-50859" y="459432"/>
            <a:ext cx="7694671" cy="523220"/>
          </a:xfrm>
          <a:prstGeom prst="rect">
            <a:avLst/>
          </a:prstGeom>
          <a:noFill/>
        </p:spPr>
        <p:txBody>
          <a:bodyPr wrap="none" rtlCol="0">
            <a:spAutoFit/>
          </a:bodyPr>
          <a:lstStyle/>
          <a:p>
            <a:r>
              <a:rPr lang="en-US" sz="2800" b="1" dirty="0" smtClean="0">
                <a:solidFill>
                  <a:srgbClr val="0070C0"/>
                </a:solidFill>
              </a:rPr>
              <a:t>Fatality Count VS </a:t>
            </a:r>
            <a:r>
              <a:rPr lang="en-US" sz="2800" b="1" dirty="0" err="1" smtClean="0">
                <a:solidFill>
                  <a:srgbClr val="0070C0"/>
                </a:solidFill>
              </a:rPr>
              <a:t>admin_division_Population</a:t>
            </a:r>
            <a:endParaRPr lang="en-US" sz="2800" b="1" dirty="0">
              <a:solidFill>
                <a:srgbClr val="0070C0"/>
              </a:solidFill>
            </a:endParaRPr>
          </a:p>
        </p:txBody>
      </p:sp>
    </p:spTree>
    <p:extLst>
      <p:ext uri="{BB962C8B-B14F-4D97-AF65-F5344CB8AC3E}">
        <p14:creationId xmlns:p14="http://schemas.microsoft.com/office/powerpoint/2010/main" val="885823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4144" y="257175"/>
            <a:ext cx="2014881"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965061"/>
            <a:ext cx="12208918" cy="5981700"/>
          </a:xfrm>
          <a:prstGeom prst="rect">
            <a:avLst/>
          </a:prstGeom>
        </p:spPr>
      </p:pic>
      <p:sp>
        <p:nvSpPr>
          <p:cNvPr id="5" name="TextBox 4"/>
          <p:cNvSpPr txBox="1"/>
          <p:nvPr/>
        </p:nvSpPr>
        <p:spPr>
          <a:xfrm>
            <a:off x="334794" y="380286"/>
            <a:ext cx="5694188" cy="584775"/>
          </a:xfrm>
          <a:prstGeom prst="rect">
            <a:avLst/>
          </a:prstGeom>
          <a:noFill/>
        </p:spPr>
        <p:txBody>
          <a:bodyPr wrap="none" rtlCol="0">
            <a:spAutoFit/>
          </a:bodyPr>
          <a:lstStyle/>
          <a:p>
            <a:r>
              <a:rPr lang="en-US" sz="3200" b="1" dirty="0" smtClean="0"/>
              <a:t>Landslide Vs Country on Map</a:t>
            </a:r>
            <a:endParaRPr lang="en-US" sz="3200" b="1" dirty="0"/>
          </a:p>
        </p:txBody>
      </p:sp>
    </p:spTree>
    <p:extLst>
      <p:ext uri="{BB962C8B-B14F-4D97-AF65-F5344CB8AC3E}">
        <p14:creationId xmlns:p14="http://schemas.microsoft.com/office/powerpoint/2010/main" val="4270737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6650" y="257175"/>
            <a:ext cx="1943100"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965061"/>
            <a:ext cx="10029825" cy="63094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2">
                    <a:lumMod val="10000"/>
                  </a:schemeClr>
                </a:solidFill>
                <a:latin typeface="Calibri" panose="020F0502020204030204" pitchFamily="34" charset="0"/>
                <a:cs typeface="Calibri" panose="020F0502020204030204" pitchFamily="34" charset="0"/>
              </a:rPr>
              <a:t>As per the Country Graph, We can clearly see that </a:t>
            </a:r>
            <a:r>
              <a:rPr lang="en-US" sz="2400" b="1" dirty="0" smtClean="0">
                <a:solidFill>
                  <a:schemeClr val="bg2">
                    <a:lumMod val="10000"/>
                  </a:schemeClr>
                </a:solidFill>
                <a:latin typeface="Calibri" panose="020F0502020204030204" pitchFamily="34" charset="0"/>
                <a:cs typeface="Calibri" panose="020F0502020204030204" pitchFamily="34" charset="0"/>
              </a:rPr>
              <a:t>mountainous country </a:t>
            </a:r>
            <a:r>
              <a:rPr lang="en-US" sz="2400" dirty="0" smtClean="0">
                <a:solidFill>
                  <a:schemeClr val="bg2">
                    <a:lumMod val="10000"/>
                  </a:schemeClr>
                </a:solidFill>
                <a:latin typeface="Calibri" panose="020F0502020204030204" pitchFamily="34" charset="0"/>
                <a:cs typeface="Calibri" panose="020F0502020204030204" pitchFamily="34" charset="0"/>
              </a:rPr>
              <a:t>like </a:t>
            </a:r>
            <a:r>
              <a:rPr lang="en-US" sz="2400" b="1" dirty="0" smtClean="0">
                <a:solidFill>
                  <a:schemeClr val="bg2">
                    <a:lumMod val="10000"/>
                  </a:schemeClr>
                </a:solidFill>
                <a:latin typeface="Calibri" panose="020F0502020204030204" pitchFamily="34" charset="0"/>
                <a:cs typeface="Calibri" panose="020F0502020204030204" pitchFamily="34" charset="0"/>
              </a:rPr>
              <a:t>Nepal, China</a:t>
            </a:r>
            <a:r>
              <a:rPr lang="en-US" sz="2400" dirty="0" smtClean="0">
                <a:solidFill>
                  <a:schemeClr val="bg2">
                    <a:lumMod val="10000"/>
                  </a:schemeClr>
                </a:solidFill>
                <a:latin typeface="Calibri" panose="020F0502020204030204" pitchFamily="34" charset="0"/>
                <a:cs typeface="Calibri" panose="020F0502020204030204" pitchFamily="34" charset="0"/>
              </a:rPr>
              <a:t> have high landslide risk .</a:t>
            </a:r>
          </a:p>
          <a:p>
            <a:pPr marL="285750" indent="-285750">
              <a:buFont typeface="Arial" panose="020B0604020202020204" pitchFamily="34" charset="0"/>
              <a:buChar char="•"/>
            </a:pPr>
            <a:r>
              <a:rPr lang="en-US" sz="2400" dirty="0" smtClean="0">
                <a:solidFill>
                  <a:schemeClr val="bg2">
                    <a:lumMod val="10000"/>
                  </a:schemeClr>
                </a:solidFill>
                <a:latin typeface="Calibri" panose="020F0502020204030204" pitchFamily="34" charset="0"/>
                <a:cs typeface="Calibri" panose="020F0502020204030204" pitchFamily="34" charset="0"/>
              </a:rPr>
              <a:t>On other Sector, the </a:t>
            </a:r>
            <a:r>
              <a:rPr lang="en-US" sz="2400" b="1" dirty="0" smtClean="0">
                <a:solidFill>
                  <a:schemeClr val="bg2">
                    <a:lumMod val="10000"/>
                  </a:schemeClr>
                </a:solidFill>
                <a:latin typeface="Calibri" panose="020F0502020204030204" pitchFamily="34" charset="0"/>
                <a:cs typeface="Calibri" panose="020F0502020204030204" pitchFamily="34" charset="0"/>
              </a:rPr>
              <a:t>lands that are close to the ocean </a:t>
            </a:r>
            <a:r>
              <a:rPr lang="en-US" sz="2400" dirty="0" err="1" smtClean="0">
                <a:solidFill>
                  <a:schemeClr val="bg2">
                    <a:lumMod val="10000"/>
                  </a:schemeClr>
                </a:solidFill>
                <a:latin typeface="Calibri" panose="020F0502020204030204" pitchFamily="34" charset="0"/>
                <a:cs typeface="Calibri" panose="020F0502020204030204" pitchFamily="34" charset="0"/>
              </a:rPr>
              <a:t>i.e</a:t>
            </a:r>
            <a:r>
              <a:rPr lang="en-US" sz="2400" dirty="0" smtClean="0">
                <a:solidFill>
                  <a:schemeClr val="bg2">
                    <a:lumMod val="10000"/>
                  </a:schemeClr>
                </a:solidFill>
                <a:latin typeface="Calibri" panose="020F0502020204030204" pitchFamily="34" charset="0"/>
                <a:cs typeface="Calibri" panose="020F0502020204030204" pitchFamily="34" charset="0"/>
              </a:rPr>
              <a:t> </a:t>
            </a:r>
            <a:r>
              <a:rPr lang="en-US" sz="2400" b="1" dirty="0" smtClean="0">
                <a:solidFill>
                  <a:schemeClr val="bg2">
                    <a:lumMod val="10000"/>
                  </a:schemeClr>
                </a:solidFill>
                <a:latin typeface="Calibri" panose="020F0502020204030204" pitchFamily="34" charset="0"/>
                <a:cs typeface="Calibri" panose="020F0502020204030204" pitchFamily="34" charset="0"/>
              </a:rPr>
              <a:t>South Americas, US, Canada and Australia</a:t>
            </a:r>
            <a:r>
              <a:rPr lang="en-US" sz="2400" dirty="0" smtClean="0">
                <a:solidFill>
                  <a:schemeClr val="bg2">
                    <a:lumMod val="10000"/>
                  </a:schemeClr>
                </a:solidFill>
                <a:latin typeface="Calibri" panose="020F0502020204030204" pitchFamily="34" charset="0"/>
                <a:cs typeface="Calibri" panose="020F0502020204030204" pitchFamily="34" charset="0"/>
              </a:rPr>
              <a:t> as you can see in the previous graph are also landslide prone.</a:t>
            </a:r>
          </a:p>
          <a:p>
            <a:pPr marL="285750" indent="-285750">
              <a:buFont typeface="Arial" panose="020B0604020202020204" pitchFamily="34" charset="0"/>
              <a:buChar char="•"/>
            </a:pPr>
            <a:r>
              <a:rPr lang="en-US" sz="2400" dirty="0" smtClean="0">
                <a:solidFill>
                  <a:schemeClr val="bg2">
                    <a:lumMod val="10000"/>
                  </a:schemeClr>
                </a:solidFill>
                <a:latin typeface="Calibri" panose="020F0502020204030204" pitchFamily="34" charset="0"/>
                <a:cs typeface="Calibri" panose="020F0502020204030204" pitchFamily="34" charset="0"/>
              </a:rPr>
              <a:t>Through this study, the researcher and enthusiast can be well prepared especially focusing in these places of the world.</a:t>
            </a:r>
          </a:p>
          <a:p>
            <a:pPr marL="285750" indent="-285750">
              <a:buFont typeface="Arial" panose="020B0604020202020204" pitchFamily="34" charset="0"/>
              <a:buChar char="•"/>
            </a:pPr>
            <a:r>
              <a:rPr lang="en-US" sz="2400" dirty="0" smtClean="0">
                <a:solidFill>
                  <a:schemeClr val="bg2">
                    <a:lumMod val="10000"/>
                  </a:schemeClr>
                </a:solidFill>
                <a:latin typeface="Calibri" panose="020F0502020204030204" pitchFamily="34" charset="0"/>
                <a:cs typeface="Calibri" panose="020F0502020204030204" pitchFamily="34" charset="0"/>
              </a:rPr>
              <a:t>Another insight might be for the </a:t>
            </a:r>
            <a:r>
              <a:rPr lang="en-US" sz="2400" b="1" dirty="0" smtClean="0">
                <a:solidFill>
                  <a:schemeClr val="bg2">
                    <a:lumMod val="10000"/>
                  </a:schemeClr>
                </a:solidFill>
                <a:latin typeface="Calibri" panose="020F0502020204030204" pitchFamily="34" charset="0"/>
                <a:cs typeface="Calibri" panose="020F0502020204030204" pitchFamily="34" charset="0"/>
              </a:rPr>
              <a:t>Weather experts </a:t>
            </a:r>
            <a:r>
              <a:rPr lang="en-US" sz="2400" dirty="0" smtClean="0">
                <a:solidFill>
                  <a:schemeClr val="bg2">
                    <a:lumMod val="10000"/>
                  </a:schemeClr>
                </a:solidFill>
                <a:latin typeface="Calibri" panose="020F0502020204030204" pitchFamily="34" charset="0"/>
                <a:cs typeface="Calibri" panose="020F0502020204030204" pitchFamily="34" charset="0"/>
              </a:rPr>
              <a:t>and </a:t>
            </a:r>
            <a:r>
              <a:rPr lang="en-US" sz="2400" b="1" dirty="0" smtClean="0">
                <a:solidFill>
                  <a:schemeClr val="bg2">
                    <a:lumMod val="10000"/>
                  </a:schemeClr>
                </a:solidFill>
                <a:latin typeface="Calibri" panose="020F0502020204030204" pitchFamily="34" charset="0"/>
                <a:cs typeface="Calibri" panose="020F0502020204030204" pitchFamily="34" charset="0"/>
              </a:rPr>
              <a:t>atmosphere experts </a:t>
            </a:r>
            <a:r>
              <a:rPr lang="en-US" sz="2400" dirty="0" smtClean="0">
                <a:solidFill>
                  <a:schemeClr val="bg2">
                    <a:lumMod val="10000"/>
                  </a:schemeClr>
                </a:solidFill>
                <a:latin typeface="Calibri" panose="020F0502020204030204" pitchFamily="34" charset="0"/>
                <a:cs typeface="Calibri" panose="020F0502020204030204" pitchFamily="34" charset="0"/>
              </a:rPr>
              <a:t>that they can study deep down for the </a:t>
            </a:r>
            <a:r>
              <a:rPr lang="en-US" sz="2400" b="1" dirty="0" smtClean="0">
                <a:solidFill>
                  <a:schemeClr val="bg2">
                    <a:lumMod val="10000"/>
                  </a:schemeClr>
                </a:solidFill>
                <a:latin typeface="Calibri" panose="020F0502020204030204" pitchFamily="34" charset="0"/>
                <a:cs typeface="Calibri" panose="020F0502020204030204" pitchFamily="34" charset="0"/>
              </a:rPr>
              <a:t>causes of landslide </a:t>
            </a:r>
            <a:r>
              <a:rPr lang="en-US" sz="2400" dirty="0" smtClean="0">
                <a:solidFill>
                  <a:schemeClr val="bg2">
                    <a:lumMod val="10000"/>
                  </a:schemeClr>
                </a:solidFill>
                <a:latin typeface="Calibri" panose="020F0502020204030204" pitchFamily="34" charset="0"/>
                <a:cs typeface="Calibri" panose="020F0502020204030204" pitchFamily="34" charset="0"/>
              </a:rPr>
              <a:t>; which might be </a:t>
            </a:r>
            <a:r>
              <a:rPr lang="en-US" sz="2400" b="1" dirty="0" smtClean="0">
                <a:solidFill>
                  <a:schemeClr val="bg2">
                    <a:lumMod val="10000"/>
                  </a:schemeClr>
                </a:solidFill>
                <a:latin typeface="Calibri" panose="020F0502020204030204" pitchFamily="34" charset="0"/>
                <a:cs typeface="Calibri" panose="020F0502020204030204" pitchFamily="34" charset="0"/>
              </a:rPr>
              <a:t>due to storm, heavy rainfall, snow melting, tropical cyclone, </a:t>
            </a:r>
            <a:r>
              <a:rPr lang="en-US" sz="2400" b="1" dirty="0" err="1" smtClean="0">
                <a:solidFill>
                  <a:schemeClr val="bg2">
                    <a:lumMod val="10000"/>
                  </a:schemeClr>
                </a:solidFill>
                <a:latin typeface="Calibri" panose="020F0502020204030204" pitchFamily="34" charset="0"/>
                <a:cs typeface="Calibri" panose="020F0502020204030204" pitchFamily="34" charset="0"/>
              </a:rPr>
              <a:t>etc</a:t>
            </a:r>
            <a:r>
              <a:rPr lang="en-US" sz="2400" b="1" dirty="0" smtClean="0">
                <a:solidFill>
                  <a:schemeClr val="bg2">
                    <a:lumMod val="10000"/>
                  </a:schemeClr>
                </a:solidFill>
                <a:latin typeface="Calibri" panose="020F0502020204030204" pitchFamily="34" charset="0"/>
                <a:cs typeface="Calibri" panose="020F0502020204030204" pitchFamily="34" charset="0"/>
              </a:rPr>
              <a:t> </a:t>
            </a:r>
            <a:r>
              <a:rPr lang="en-US" sz="2400" dirty="0" smtClean="0">
                <a:solidFill>
                  <a:schemeClr val="bg2">
                    <a:lumMod val="10000"/>
                  </a:schemeClr>
                </a:solidFill>
                <a:latin typeface="Calibri" panose="020F0502020204030204" pitchFamily="34" charset="0"/>
                <a:cs typeface="Calibri" panose="020F0502020204030204" pitchFamily="34" charset="0"/>
              </a:rPr>
              <a:t>and can </a:t>
            </a:r>
            <a:r>
              <a:rPr lang="en-US" sz="2400" b="1" dirty="0" smtClean="0">
                <a:solidFill>
                  <a:schemeClr val="bg2">
                    <a:lumMod val="10000"/>
                  </a:schemeClr>
                </a:solidFill>
                <a:latin typeface="Calibri" panose="020F0502020204030204" pitchFamily="34" charset="0"/>
                <a:cs typeface="Calibri" panose="020F0502020204030204" pitchFamily="34" charset="0"/>
              </a:rPr>
              <a:t>pass the alert message</a:t>
            </a:r>
            <a:r>
              <a:rPr lang="en-US" sz="2400" dirty="0" smtClean="0">
                <a:solidFill>
                  <a:schemeClr val="bg2">
                    <a:lumMod val="10000"/>
                  </a:schemeClr>
                </a:solidFill>
                <a:latin typeface="Calibri" panose="020F0502020204030204" pitchFamily="34" charset="0"/>
                <a:cs typeface="Calibri" panose="020F0502020204030204" pitchFamily="34" charset="0"/>
              </a:rPr>
              <a:t> if any of these disaster is predicted to be happen in near future.</a:t>
            </a:r>
          </a:p>
          <a:p>
            <a:pPr marL="285750" indent="-285750">
              <a:buFont typeface="Arial" panose="020B0604020202020204" pitchFamily="34" charset="0"/>
              <a:buChar char="•"/>
            </a:pPr>
            <a:r>
              <a:rPr lang="en-US" sz="2400" dirty="0" smtClean="0">
                <a:solidFill>
                  <a:schemeClr val="bg2">
                    <a:lumMod val="10000"/>
                  </a:schemeClr>
                </a:solidFill>
                <a:latin typeface="Calibri" panose="020F0502020204030204" pitchFamily="34" charset="0"/>
                <a:cs typeface="Calibri" panose="020F0502020204030204" pitchFamily="34" charset="0"/>
              </a:rPr>
              <a:t>As we can see clearly, the geographical position also plays a crucial role along with the country development status. The African Countries are short of the landslide danger as compared to South Asian Countries, Europe and    Americas.</a:t>
            </a:r>
          </a:p>
          <a:p>
            <a:pPr marL="285750" indent="-285750">
              <a:buFont typeface="Arial" panose="020B0604020202020204" pitchFamily="34" charset="0"/>
              <a:buChar char="•"/>
            </a:pPr>
            <a:endParaRPr lang="en-US" sz="2000" dirty="0">
              <a:solidFill>
                <a:schemeClr val="bg2">
                  <a:lumMod val="10000"/>
                </a:schemeClr>
              </a:solidFill>
              <a:latin typeface="Calibri" panose="020F0502020204030204" pitchFamily="34" charset="0"/>
              <a:cs typeface="Calibri" panose="020F0502020204030204" pitchFamily="34" charset="0"/>
            </a:endParaRPr>
          </a:p>
        </p:txBody>
      </p:sp>
      <p:sp>
        <p:nvSpPr>
          <p:cNvPr id="5" name="TextBox 4"/>
          <p:cNvSpPr txBox="1"/>
          <p:nvPr/>
        </p:nvSpPr>
        <p:spPr>
          <a:xfrm>
            <a:off x="685801" y="257174"/>
            <a:ext cx="5779339" cy="584775"/>
          </a:xfrm>
          <a:prstGeom prst="rect">
            <a:avLst/>
          </a:prstGeom>
          <a:noFill/>
        </p:spPr>
        <p:txBody>
          <a:bodyPr wrap="none" rtlCol="0">
            <a:spAutoFit/>
          </a:bodyPr>
          <a:lstStyle/>
          <a:p>
            <a:r>
              <a:rPr lang="en-US" sz="3200" dirty="0" smtClean="0"/>
              <a:t>ANALYSIS STUDY AND INSIGHTS</a:t>
            </a:r>
            <a:endParaRPr lang="en-US" sz="3200" dirty="0"/>
          </a:p>
        </p:txBody>
      </p:sp>
    </p:spTree>
    <p:extLst>
      <p:ext uri="{BB962C8B-B14F-4D97-AF65-F5344CB8AC3E}">
        <p14:creationId xmlns:p14="http://schemas.microsoft.com/office/powerpoint/2010/main" val="278795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38" y="500063"/>
            <a:ext cx="4386262" cy="646331"/>
          </a:xfrm>
          <a:prstGeom prst="rect">
            <a:avLst/>
          </a:prstGeom>
          <a:noFill/>
        </p:spPr>
        <p:txBody>
          <a:bodyPr wrap="square" rtlCol="0">
            <a:spAutoFit/>
          </a:bodyPr>
          <a:lstStyle/>
          <a:p>
            <a:r>
              <a:rPr lang="en-US" sz="3600" b="1" dirty="0" smtClean="0"/>
              <a:t>GROUP MEMBERS</a:t>
            </a:r>
            <a:endParaRPr lang="en-US" sz="3600" b="1" dirty="0"/>
          </a:p>
        </p:txBody>
      </p:sp>
      <p:cxnSp>
        <p:nvCxnSpPr>
          <p:cNvPr id="4" name="Straight Connector 3"/>
          <p:cNvCxnSpPr/>
          <p:nvPr/>
        </p:nvCxnSpPr>
        <p:spPr>
          <a:xfrm>
            <a:off x="0" y="1146394"/>
            <a:ext cx="957262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43138" y="5657850"/>
            <a:ext cx="4463914" cy="707886"/>
          </a:xfrm>
          <a:prstGeom prst="rect">
            <a:avLst/>
          </a:prstGeom>
          <a:noFill/>
        </p:spPr>
        <p:txBody>
          <a:bodyPr wrap="none" rtlCol="0">
            <a:spAutoFit/>
          </a:bodyPr>
          <a:lstStyle/>
          <a:p>
            <a:r>
              <a:rPr lang="en-US" sz="4000" b="1" dirty="0" smtClean="0">
                <a:solidFill>
                  <a:srgbClr val="002060"/>
                </a:solidFill>
              </a:rPr>
              <a:t>Team : Brain Buds</a:t>
            </a:r>
            <a:endParaRPr lang="en-US" sz="4000" b="1" dirty="0">
              <a:solidFill>
                <a:srgbClr val="002060"/>
              </a:solidFill>
            </a:endParaRPr>
          </a:p>
        </p:txBody>
      </p:sp>
    </p:spTree>
    <p:extLst>
      <p:ext uri="{BB962C8B-B14F-4D97-AF65-F5344CB8AC3E}">
        <p14:creationId xmlns:p14="http://schemas.microsoft.com/office/powerpoint/2010/main" val="873497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1" y="380286"/>
            <a:ext cx="4199355" cy="584775"/>
          </a:xfrm>
          <a:prstGeom prst="rect">
            <a:avLst/>
          </a:prstGeom>
          <a:noFill/>
        </p:spPr>
        <p:txBody>
          <a:bodyPr wrap="none" rtlCol="0">
            <a:spAutoFit/>
          </a:bodyPr>
          <a:lstStyle/>
          <a:p>
            <a:r>
              <a:rPr lang="en-US" sz="3200" dirty="0" smtClean="0"/>
              <a:t>MODEL DEVELOPMENT</a:t>
            </a:r>
            <a:endParaRPr lang="en-US" sz="3200" dirty="0"/>
          </a:p>
        </p:txBody>
      </p:sp>
      <p:sp>
        <p:nvSpPr>
          <p:cNvPr id="5" name="TextBox 4"/>
          <p:cNvSpPr txBox="1"/>
          <p:nvPr/>
        </p:nvSpPr>
        <p:spPr>
          <a:xfrm>
            <a:off x="571501" y="1300163"/>
            <a:ext cx="9201149" cy="587853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2">
                    <a:lumMod val="10000"/>
                  </a:schemeClr>
                </a:solidFill>
                <a:latin typeface="Calibri" panose="020F0502020204030204" pitchFamily="34" charset="0"/>
                <a:cs typeface="Calibri" panose="020F0502020204030204" pitchFamily="34" charset="0"/>
              </a:rPr>
              <a:t>In our project, We have developed two machine learning model that is </a:t>
            </a:r>
            <a:r>
              <a:rPr lang="en-US" sz="2400" b="1" dirty="0">
                <a:solidFill>
                  <a:schemeClr val="bg2">
                    <a:lumMod val="10000"/>
                  </a:schemeClr>
                </a:solidFill>
                <a:latin typeface="Calibri" panose="020F0502020204030204" pitchFamily="34" charset="0"/>
                <a:cs typeface="Calibri" panose="020F0502020204030204" pitchFamily="34" charset="0"/>
              </a:rPr>
              <a:t>random forest </a:t>
            </a:r>
            <a:r>
              <a:rPr lang="en-US" sz="2400" dirty="0">
                <a:solidFill>
                  <a:schemeClr val="bg2">
                    <a:lumMod val="10000"/>
                  </a:schemeClr>
                </a:solidFill>
                <a:latin typeface="Calibri" panose="020F0502020204030204" pitchFamily="34" charset="0"/>
                <a:cs typeface="Calibri" panose="020F0502020204030204" pitchFamily="34" charset="0"/>
              </a:rPr>
              <a:t>and </a:t>
            </a:r>
            <a:r>
              <a:rPr lang="en-US" sz="2400" b="1" dirty="0">
                <a:solidFill>
                  <a:schemeClr val="bg2">
                    <a:lumMod val="10000"/>
                  </a:schemeClr>
                </a:solidFill>
                <a:latin typeface="Calibri" panose="020F0502020204030204" pitchFamily="34" charset="0"/>
                <a:cs typeface="Calibri" panose="020F0502020204030204" pitchFamily="34" charset="0"/>
              </a:rPr>
              <a:t>decision tree</a:t>
            </a:r>
            <a:r>
              <a:rPr lang="en-US" sz="2400" dirty="0">
                <a:solidFill>
                  <a:schemeClr val="bg2">
                    <a:lumMod val="10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dirty="0">
                <a:solidFill>
                  <a:schemeClr val="bg2">
                    <a:lumMod val="10000"/>
                  </a:schemeClr>
                </a:solidFill>
                <a:latin typeface="Calibri" panose="020F0502020204030204" pitchFamily="34" charset="0"/>
                <a:cs typeface="Calibri" panose="020F0502020204030204" pitchFamily="34" charset="0"/>
              </a:rPr>
              <a:t>The aim or abstract of this project is to predict the landslide cause through the feature variables </a:t>
            </a:r>
            <a:r>
              <a:rPr lang="en-US" sz="2400" dirty="0" smtClean="0">
                <a:solidFill>
                  <a:schemeClr val="bg2">
                    <a:lumMod val="10000"/>
                  </a:schemeClr>
                </a:solidFill>
                <a:latin typeface="Calibri" panose="020F0502020204030204" pitchFamily="34" charset="0"/>
                <a:cs typeface="Calibri" panose="020F0502020204030204" pitchFamily="34" charset="0"/>
              </a:rPr>
              <a:t>such as </a:t>
            </a:r>
            <a:r>
              <a:rPr lang="en-US" sz="2400" dirty="0">
                <a:solidFill>
                  <a:schemeClr val="bg2">
                    <a:lumMod val="10000"/>
                  </a:schemeClr>
                </a:solidFill>
                <a:latin typeface="Calibri" panose="020F0502020204030204" pitchFamily="34" charset="0"/>
                <a:cs typeface="Calibri" panose="020F0502020204030204" pitchFamily="34" charset="0"/>
              </a:rPr>
              <a:t>Countryname, longitude, latitude, death counts, injury counts, landslide size, etc</a:t>
            </a:r>
            <a:r>
              <a:rPr lang="en-US" sz="2400" dirty="0" smtClean="0">
                <a:solidFill>
                  <a:schemeClr val="bg2">
                    <a:lumMod val="10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solidFill>
                <a:schemeClr val="bg2">
                  <a:lumMod val="10000"/>
                </a:schemeClr>
              </a:solidFill>
              <a:latin typeface="Calibri" panose="020F0502020204030204" pitchFamily="34" charset="0"/>
              <a:cs typeface="Calibri" panose="020F0502020204030204" pitchFamily="34" charset="0"/>
            </a:endParaRPr>
          </a:p>
          <a:p>
            <a:r>
              <a:rPr lang="en-US" sz="2400" b="1" dirty="0" smtClean="0">
                <a:solidFill>
                  <a:schemeClr val="bg2">
                    <a:lumMod val="10000"/>
                  </a:schemeClr>
                </a:solidFill>
                <a:latin typeface="Calibri" panose="020F0502020204030204" pitchFamily="34" charset="0"/>
                <a:cs typeface="Calibri" panose="020F0502020204030204" pitchFamily="34" charset="0"/>
              </a:rPr>
              <a:t>1. Random Forest:</a:t>
            </a:r>
            <a:endParaRPr lang="en-US" sz="2400" b="1" dirty="0"/>
          </a:p>
          <a:p>
            <a:r>
              <a:rPr lang="en-US" sz="2400" dirty="0" smtClean="0">
                <a:solidFill>
                  <a:schemeClr val="bg2">
                    <a:lumMod val="10000"/>
                  </a:schemeClr>
                </a:solidFill>
                <a:latin typeface="Calibri" panose="020F0502020204030204" pitchFamily="34" charset="0"/>
                <a:cs typeface="Calibri" panose="020F0502020204030204" pitchFamily="34" charset="0"/>
              </a:rPr>
              <a:t>In random forest model, we have got an </a:t>
            </a:r>
            <a:r>
              <a:rPr lang="en-US" sz="2400" b="1" dirty="0" smtClean="0">
                <a:solidFill>
                  <a:schemeClr val="bg2">
                    <a:lumMod val="10000"/>
                  </a:schemeClr>
                </a:solidFill>
                <a:latin typeface="Calibri" panose="020F0502020204030204" pitchFamily="34" charset="0"/>
                <a:cs typeface="Calibri" panose="020F0502020204030204" pitchFamily="34" charset="0"/>
              </a:rPr>
              <a:t>accuracy of 77.46 %. </a:t>
            </a:r>
            <a:r>
              <a:rPr lang="en-US" sz="2400" dirty="0" smtClean="0">
                <a:solidFill>
                  <a:schemeClr val="bg2">
                    <a:lumMod val="10000"/>
                  </a:schemeClr>
                </a:solidFill>
                <a:latin typeface="Calibri" panose="020F0502020204030204" pitchFamily="34" charset="0"/>
                <a:cs typeface="Calibri" panose="020F0502020204030204" pitchFamily="34" charset="0"/>
              </a:rPr>
              <a:t>So we assume the prediction of this model is </a:t>
            </a:r>
            <a:r>
              <a:rPr lang="en-US" sz="2400" b="1" dirty="0" smtClean="0">
                <a:solidFill>
                  <a:schemeClr val="bg2">
                    <a:lumMod val="10000"/>
                  </a:schemeClr>
                </a:solidFill>
                <a:latin typeface="Calibri" panose="020F0502020204030204" pitchFamily="34" charset="0"/>
                <a:cs typeface="Calibri" panose="020F0502020204030204" pitchFamily="34" charset="0"/>
              </a:rPr>
              <a:t>more accurate </a:t>
            </a:r>
            <a:r>
              <a:rPr lang="en-US" sz="2400" dirty="0" smtClean="0">
                <a:solidFill>
                  <a:schemeClr val="bg2">
                    <a:lumMod val="10000"/>
                  </a:schemeClr>
                </a:solidFill>
                <a:latin typeface="Calibri" panose="020F0502020204030204" pitchFamily="34" charset="0"/>
                <a:cs typeface="Calibri" panose="020F0502020204030204" pitchFamily="34" charset="0"/>
              </a:rPr>
              <a:t>as compared to decision tree.</a:t>
            </a:r>
          </a:p>
          <a:p>
            <a:endParaRPr lang="en-US" sz="2000" b="1" dirty="0">
              <a:solidFill>
                <a:schemeClr val="bg2">
                  <a:lumMod val="10000"/>
                </a:schemeClr>
              </a:solidFill>
            </a:endParaRPr>
          </a:p>
          <a:p>
            <a:r>
              <a:rPr lang="en-US" sz="2000" b="1" dirty="0" smtClean="0">
                <a:solidFill>
                  <a:schemeClr val="bg2">
                    <a:lumMod val="10000"/>
                  </a:schemeClr>
                </a:solidFill>
              </a:rPr>
              <a:t>2. Decision Tree:</a:t>
            </a:r>
          </a:p>
          <a:p>
            <a:r>
              <a:rPr lang="en-US" sz="2400" dirty="0">
                <a:solidFill>
                  <a:schemeClr val="bg2">
                    <a:lumMod val="10000"/>
                  </a:schemeClr>
                </a:solidFill>
                <a:latin typeface="Calibri" panose="020F0502020204030204" pitchFamily="34" charset="0"/>
                <a:cs typeface="Calibri" panose="020F0502020204030204" pitchFamily="34" charset="0"/>
              </a:rPr>
              <a:t>In decision tree model, we have got an </a:t>
            </a:r>
            <a:r>
              <a:rPr lang="en-US" sz="2400" b="1" dirty="0">
                <a:solidFill>
                  <a:schemeClr val="bg2">
                    <a:lumMod val="10000"/>
                  </a:schemeClr>
                </a:solidFill>
                <a:latin typeface="Calibri" panose="020F0502020204030204" pitchFamily="34" charset="0"/>
                <a:cs typeface="Calibri" panose="020F0502020204030204" pitchFamily="34" charset="0"/>
              </a:rPr>
              <a:t>accuracy of 67 </a:t>
            </a:r>
            <a:r>
              <a:rPr lang="en-US" sz="2400" b="1" dirty="0" smtClean="0">
                <a:solidFill>
                  <a:schemeClr val="bg2">
                    <a:lumMod val="10000"/>
                  </a:schemeClr>
                </a:solidFill>
                <a:latin typeface="Calibri" panose="020F0502020204030204" pitchFamily="34" charset="0"/>
                <a:cs typeface="Calibri" panose="020F0502020204030204" pitchFamily="34" charset="0"/>
              </a:rPr>
              <a:t>% </a:t>
            </a:r>
            <a:r>
              <a:rPr lang="en-US" sz="2400" dirty="0" smtClean="0">
                <a:solidFill>
                  <a:schemeClr val="bg2">
                    <a:lumMod val="10000"/>
                  </a:schemeClr>
                </a:solidFill>
                <a:latin typeface="Calibri" panose="020F0502020204030204" pitchFamily="34" charset="0"/>
                <a:cs typeface="Calibri" panose="020F0502020204030204" pitchFamily="34" charset="0"/>
              </a:rPr>
              <a:t>which not much accurate than Random Forest Model.</a:t>
            </a:r>
            <a:endParaRPr lang="en-US" sz="2400" dirty="0">
              <a:solidFill>
                <a:schemeClr val="bg2">
                  <a:lumMod val="10000"/>
                </a:schemeClr>
              </a:solidFill>
              <a:latin typeface="Calibri" panose="020F0502020204030204" pitchFamily="34" charset="0"/>
              <a:cs typeface="Calibri" panose="020F0502020204030204" pitchFamily="34" charset="0"/>
            </a:endParaRPr>
          </a:p>
          <a:p>
            <a:endParaRPr lang="en-US" dirty="0">
              <a:solidFill>
                <a:schemeClr val="bg2">
                  <a:lumMod val="10000"/>
                </a:schemeClr>
              </a:solidFill>
            </a:endParaRPr>
          </a:p>
          <a:p>
            <a:pPr marL="285750" indent="-285750">
              <a:buFont typeface="Arial" panose="020B0604020202020204" pitchFamily="34" charset="0"/>
              <a:buChar char="•"/>
            </a:pPr>
            <a:endParaRPr lang="en-US" dirty="0">
              <a:solidFill>
                <a:schemeClr val="bg2">
                  <a:lumMod val="10000"/>
                </a:schemeClr>
              </a:solidFill>
              <a:latin typeface="Calibri" panose="020F0502020204030204" pitchFamily="34" charset="0"/>
              <a:cs typeface="Calibri" panose="020F0502020204030204" pitchFamily="34" charset="0"/>
            </a:endParaRPr>
          </a:p>
          <a:p>
            <a:endParaRPr lang="en-US" dirty="0">
              <a:solidFill>
                <a:schemeClr val="bg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22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0087" y="318730"/>
            <a:ext cx="3238066" cy="646331"/>
          </a:xfrm>
          <a:prstGeom prst="rect">
            <a:avLst/>
          </a:prstGeom>
          <a:noFill/>
        </p:spPr>
        <p:txBody>
          <a:bodyPr wrap="none" rtlCol="0">
            <a:spAutoFit/>
          </a:bodyPr>
          <a:lstStyle/>
          <a:p>
            <a:r>
              <a:rPr lang="en-US" sz="3600" dirty="0" smtClean="0"/>
              <a:t>DECISION TREE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6" y="1390649"/>
            <a:ext cx="9116397" cy="3375892"/>
          </a:xfrm>
          <a:prstGeom prst="rect">
            <a:avLst/>
          </a:prstGeom>
        </p:spPr>
      </p:pic>
      <p:sp>
        <p:nvSpPr>
          <p:cNvPr id="6" name="TextBox 5"/>
          <p:cNvSpPr txBox="1"/>
          <p:nvPr/>
        </p:nvSpPr>
        <p:spPr>
          <a:xfrm>
            <a:off x="1128089" y="4923651"/>
            <a:ext cx="5620128" cy="461665"/>
          </a:xfrm>
          <a:prstGeom prst="rect">
            <a:avLst/>
          </a:prstGeom>
          <a:noFill/>
        </p:spPr>
        <p:txBody>
          <a:bodyPr wrap="none" rtlCol="0">
            <a:spAutoFit/>
          </a:bodyPr>
          <a:lstStyle/>
          <a:p>
            <a:r>
              <a:rPr lang="en-US" sz="2400" b="1" dirty="0" smtClean="0">
                <a:solidFill>
                  <a:schemeClr val="bg2">
                    <a:lumMod val="10000"/>
                  </a:schemeClr>
                </a:solidFill>
              </a:rPr>
              <a:t>Fig: DECISION TREE MODEL ACCURACY</a:t>
            </a:r>
            <a:endParaRPr lang="en-US" sz="2400" b="1" dirty="0">
              <a:solidFill>
                <a:schemeClr val="bg2">
                  <a:lumMod val="10000"/>
                </a:schemeClr>
              </a:solidFill>
            </a:endParaRPr>
          </a:p>
        </p:txBody>
      </p:sp>
      <p:sp>
        <p:nvSpPr>
          <p:cNvPr id="7" name="TextBox 6"/>
          <p:cNvSpPr txBox="1"/>
          <p:nvPr/>
        </p:nvSpPr>
        <p:spPr>
          <a:xfrm>
            <a:off x="685797" y="5700713"/>
            <a:ext cx="7315200" cy="369332"/>
          </a:xfrm>
          <a:prstGeom prst="rect">
            <a:avLst/>
          </a:prstGeom>
          <a:noFill/>
        </p:spPr>
        <p:txBody>
          <a:bodyPr wrap="square" rtlCol="0">
            <a:spAutoFit/>
          </a:bodyPr>
          <a:lstStyle/>
          <a:p>
            <a:r>
              <a:rPr lang="en-US" dirty="0" smtClean="0">
                <a:solidFill>
                  <a:schemeClr val="bg2">
                    <a:lumMod val="10000"/>
                  </a:schemeClr>
                </a:solidFill>
              </a:rPr>
              <a:t>From the developed decision Tree model ,we have got 67% accuracy.</a:t>
            </a:r>
            <a:endParaRPr lang="en-US" dirty="0">
              <a:solidFill>
                <a:schemeClr val="bg2">
                  <a:lumMod val="10000"/>
                </a:schemeClr>
              </a:solidFill>
            </a:endParaRPr>
          </a:p>
        </p:txBody>
      </p:sp>
    </p:spTree>
    <p:extLst>
      <p:ext uri="{BB962C8B-B14F-4D97-AF65-F5344CB8AC3E}">
        <p14:creationId xmlns:p14="http://schemas.microsoft.com/office/powerpoint/2010/main" val="30602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0087" y="318730"/>
            <a:ext cx="3642344" cy="646331"/>
          </a:xfrm>
          <a:prstGeom prst="rect">
            <a:avLst/>
          </a:prstGeom>
          <a:noFill/>
        </p:spPr>
        <p:txBody>
          <a:bodyPr wrap="none" rtlCol="0">
            <a:spAutoFit/>
          </a:bodyPr>
          <a:lstStyle/>
          <a:p>
            <a:r>
              <a:rPr lang="en-US" sz="3600" dirty="0" smtClean="0"/>
              <a:t>RANDOM FOREST</a:t>
            </a:r>
            <a:endParaRPr lang="en-US" sz="3600" dirty="0"/>
          </a:p>
        </p:txBody>
      </p:sp>
      <p:sp>
        <p:nvSpPr>
          <p:cNvPr id="6" name="TextBox 5"/>
          <p:cNvSpPr txBox="1"/>
          <p:nvPr/>
        </p:nvSpPr>
        <p:spPr>
          <a:xfrm>
            <a:off x="856323" y="4461983"/>
            <a:ext cx="5921493" cy="461665"/>
          </a:xfrm>
          <a:prstGeom prst="rect">
            <a:avLst/>
          </a:prstGeom>
          <a:noFill/>
        </p:spPr>
        <p:txBody>
          <a:bodyPr wrap="none" rtlCol="0">
            <a:spAutoFit/>
          </a:bodyPr>
          <a:lstStyle/>
          <a:p>
            <a:r>
              <a:rPr lang="en-US" sz="2400" b="1" dirty="0" smtClean="0">
                <a:solidFill>
                  <a:schemeClr val="bg2">
                    <a:lumMod val="10000"/>
                  </a:schemeClr>
                </a:solidFill>
              </a:rPr>
              <a:t>Fig: RANDOM FOREST MODEL ACCURACY</a:t>
            </a:r>
            <a:endParaRPr lang="en-US" sz="2400" b="1" dirty="0">
              <a:solidFill>
                <a:schemeClr val="bg2">
                  <a:lumMod val="10000"/>
                </a:schemeClr>
              </a:solidFill>
            </a:endParaRPr>
          </a:p>
        </p:txBody>
      </p:sp>
      <p:sp>
        <p:nvSpPr>
          <p:cNvPr id="7" name="TextBox 6"/>
          <p:cNvSpPr txBox="1"/>
          <p:nvPr/>
        </p:nvSpPr>
        <p:spPr>
          <a:xfrm>
            <a:off x="528634" y="5372101"/>
            <a:ext cx="8686803" cy="646331"/>
          </a:xfrm>
          <a:prstGeom prst="rect">
            <a:avLst/>
          </a:prstGeom>
          <a:noFill/>
        </p:spPr>
        <p:txBody>
          <a:bodyPr wrap="square" rtlCol="0">
            <a:spAutoFit/>
          </a:bodyPr>
          <a:lstStyle/>
          <a:p>
            <a:r>
              <a:rPr lang="en-US" dirty="0" smtClean="0">
                <a:solidFill>
                  <a:schemeClr val="bg2">
                    <a:lumMod val="10000"/>
                  </a:schemeClr>
                </a:solidFill>
              </a:rPr>
              <a:t>From the developed RANDOM FOREST Model ,we have got 77.46% accuracy which is more accurate as compared to Decision Tree.</a:t>
            </a:r>
            <a:endParaRPr lang="en-US" dirty="0">
              <a:solidFill>
                <a:schemeClr val="bg2">
                  <a:lumMod val="1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23" y="1454228"/>
            <a:ext cx="7845692" cy="2980254"/>
          </a:xfrm>
          <a:prstGeom prst="rect">
            <a:avLst/>
          </a:prstGeom>
        </p:spPr>
      </p:pic>
    </p:spTree>
    <p:extLst>
      <p:ext uri="{BB962C8B-B14F-4D97-AF65-F5344CB8AC3E}">
        <p14:creationId xmlns:p14="http://schemas.microsoft.com/office/powerpoint/2010/main" val="119029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318730"/>
            <a:ext cx="9084090" cy="584775"/>
          </a:xfrm>
          <a:prstGeom prst="rect">
            <a:avLst/>
          </a:prstGeom>
          <a:noFill/>
        </p:spPr>
        <p:txBody>
          <a:bodyPr wrap="none" rtlCol="0">
            <a:spAutoFit/>
          </a:bodyPr>
          <a:lstStyle/>
          <a:p>
            <a:r>
              <a:rPr lang="en-US" sz="3200" dirty="0" smtClean="0"/>
              <a:t>DECISION TREE VS RANDOM FOREST PREDICTION </a:t>
            </a:r>
            <a:endParaRPr lang="en-US" sz="3200" dirty="0"/>
          </a:p>
        </p:txBody>
      </p:sp>
      <p:pic>
        <p:nvPicPr>
          <p:cNvPr id="2" name="Picture 1"/>
          <p:cNvPicPr>
            <a:picLocks noChangeAspect="1"/>
          </p:cNvPicPr>
          <p:nvPr/>
        </p:nvPicPr>
        <p:blipFill>
          <a:blip r:embed="rId2"/>
          <a:stretch>
            <a:fillRect/>
          </a:stretch>
        </p:blipFill>
        <p:spPr>
          <a:xfrm>
            <a:off x="151966" y="1026618"/>
            <a:ext cx="9550670" cy="3159620"/>
          </a:xfrm>
          <a:prstGeom prst="rect">
            <a:avLst/>
          </a:prstGeom>
        </p:spPr>
      </p:pic>
      <p:sp>
        <p:nvSpPr>
          <p:cNvPr id="8" name="TextBox 7"/>
          <p:cNvSpPr txBox="1"/>
          <p:nvPr/>
        </p:nvSpPr>
        <p:spPr>
          <a:xfrm>
            <a:off x="378417" y="4786313"/>
            <a:ext cx="9324219" cy="461665"/>
          </a:xfrm>
          <a:prstGeom prst="rect">
            <a:avLst/>
          </a:prstGeom>
          <a:noFill/>
        </p:spPr>
        <p:txBody>
          <a:bodyPr wrap="none" rtlCol="0">
            <a:spAutoFit/>
          </a:bodyPr>
          <a:lstStyle/>
          <a:p>
            <a:r>
              <a:rPr lang="en-US" sz="2400" dirty="0" smtClean="0">
                <a:solidFill>
                  <a:schemeClr val="bg2">
                    <a:lumMod val="10000"/>
                  </a:schemeClr>
                </a:solidFill>
              </a:rPr>
              <a:t>Decision TREE predicting landslide trigger value to be due to rain.</a:t>
            </a:r>
            <a:endParaRPr lang="en-US" sz="2400" dirty="0">
              <a:solidFill>
                <a:schemeClr val="bg2">
                  <a:lumMod val="10000"/>
                </a:schemeClr>
              </a:solidFill>
            </a:endParaRPr>
          </a:p>
        </p:txBody>
      </p:sp>
    </p:spTree>
    <p:extLst>
      <p:ext uri="{BB962C8B-B14F-4D97-AF65-F5344CB8AC3E}">
        <p14:creationId xmlns:p14="http://schemas.microsoft.com/office/powerpoint/2010/main" val="3213851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995" y="3998473"/>
            <a:ext cx="9720697" cy="646331"/>
          </a:xfrm>
          <a:prstGeom prst="rect">
            <a:avLst/>
          </a:prstGeom>
          <a:noFill/>
        </p:spPr>
        <p:txBody>
          <a:bodyPr wrap="square" rtlCol="0">
            <a:spAutoFit/>
          </a:bodyPr>
          <a:lstStyle/>
          <a:p>
            <a:r>
              <a:rPr lang="en-US" b="1" dirty="0" smtClean="0">
                <a:solidFill>
                  <a:schemeClr val="bg2">
                    <a:lumMod val="10000"/>
                  </a:schemeClr>
                </a:solidFill>
              </a:rPr>
              <a:t>Fig: </a:t>
            </a:r>
            <a:r>
              <a:rPr lang="en-US" dirty="0" smtClean="0">
                <a:solidFill>
                  <a:schemeClr val="bg2">
                    <a:lumMod val="10000"/>
                  </a:schemeClr>
                </a:solidFill>
              </a:rPr>
              <a:t>Random FOREST MODEL predicts the cause for landslide as </a:t>
            </a:r>
            <a:r>
              <a:rPr lang="en-US" b="1" dirty="0" smtClean="0">
                <a:solidFill>
                  <a:schemeClr val="bg2">
                    <a:lumMod val="10000"/>
                  </a:schemeClr>
                </a:solidFill>
              </a:rPr>
              <a:t>downpour</a:t>
            </a:r>
            <a:r>
              <a:rPr lang="en-US" dirty="0" smtClean="0">
                <a:solidFill>
                  <a:schemeClr val="bg2">
                    <a:lumMod val="10000"/>
                  </a:schemeClr>
                </a:solidFill>
              </a:rPr>
              <a:t> for above feature input data.</a:t>
            </a:r>
            <a:endParaRPr lang="en-US" dirty="0">
              <a:solidFill>
                <a:schemeClr val="bg2">
                  <a:lumMod val="10000"/>
                </a:schemeClr>
              </a:solidFill>
            </a:endParaRPr>
          </a:p>
        </p:txBody>
      </p:sp>
      <p:pic>
        <p:nvPicPr>
          <p:cNvPr id="8" name="Picture 7"/>
          <p:cNvPicPr>
            <a:picLocks noChangeAspect="1"/>
          </p:cNvPicPr>
          <p:nvPr/>
        </p:nvPicPr>
        <p:blipFill>
          <a:blip r:embed="rId2"/>
          <a:stretch>
            <a:fillRect/>
          </a:stretch>
        </p:blipFill>
        <p:spPr>
          <a:xfrm>
            <a:off x="0" y="1026673"/>
            <a:ext cx="9601200" cy="2971800"/>
          </a:xfrm>
          <a:prstGeom prst="rect">
            <a:avLst/>
          </a:prstGeom>
        </p:spPr>
      </p:pic>
      <p:sp>
        <p:nvSpPr>
          <p:cNvPr id="10" name="TextBox 9"/>
          <p:cNvSpPr txBox="1"/>
          <p:nvPr/>
        </p:nvSpPr>
        <p:spPr>
          <a:xfrm>
            <a:off x="0" y="248365"/>
            <a:ext cx="9084090" cy="584775"/>
          </a:xfrm>
          <a:prstGeom prst="rect">
            <a:avLst/>
          </a:prstGeom>
          <a:noFill/>
        </p:spPr>
        <p:txBody>
          <a:bodyPr wrap="none" rtlCol="0">
            <a:spAutoFit/>
          </a:bodyPr>
          <a:lstStyle/>
          <a:p>
            <a:r>
              <a:rPr lang="en-US" sz="3200" dirty="0" smtClean="0"/>
              <a:t>DECISION TREE VS RANDOM FOREST PREDICTION </a:t>
            </a:r>
            <a:endParaRPr lang="en-US" sz="3200" dirty="0"/>
          </a:p>
        </p:txBody>
      </p:sp>
      <p:sp>
        <p:nvSpPr>
          <p:cNvPr id="2" name="TextBox 1"/>
          <p:cNvSpPr txBox="1"/>
          <p:nvPr/>
        </p:nvSpPr>
        <p:spPr>
          <a:xfrm>
            <a:off x="514351" y="4719575"/>
            <a:ext cx="9043987" cy="2400657"/>
          </a:xfrm>
          <a:prstGeom prst="rect">
            <a:avLst/>
          </a:prstGeom>
          <a:noFill/>
        </p:spPr>
        <p:txBody>
          <a:bodyPr wrap="square" rtlCol="0">
            <a:spAutoFit/>
          </a:bodyPr>
          <a:lstStyle/>
          <a:p>
            <a:r>
              <a:rPr lang="en-US" sz="2400" b="1" u="sng" dirty="0" smtClean="0"/>
              <a:t>Comparison Between the models:</a:t>
            </a:r>
          </a:p>
          <a:p>
            <a:endParaRPr lang="en-US" b="1" u="sng" dirty="0" smtClean="0"/>
          </a:p>
          <a:p>
            <a:pPr marL="285750" indent="-285750">
              <a:buFont typeface="Arial" panose="020B0604020202020204" pitchFamily="34" charset="0"/>
              <a:buChar char="•"/>
            </a:pPr>
            <a:r>
              <a:rPr lang="en-US" dirty="0" smtClean="0">
                <a:solidFill>
                  <a:schemeClr val="bg2">
                    <a:lumMod val="10000"/>
                  </a:schemeClr>
                </a:solidFill>
              </a:rPr>
              <a:t>For Same input feature values , the two models predict different </a:t>
            </a:r>
            <a:r>
              <a:rPr lang="en-US" dirty="0" err="1" smtClean="0">
                <a:solidFill>
                  <a:schemeClr val="bg2">
                    <a:lumMod val="10000"/>
                  </a:schemeClr>
                </a:solidFill>
              </a:rPr>
              <a:t>landslide_trigger</a:t>
            </a:r>
            <a:r>
              <a:rPr lang="en-US" dirty="0" smtClean="0">
                <a:solidFill>
                  <a:schemeClr val="bg2">
                    <a:lumMod val="10000"/>
                  </a:schemeClr>
                </a:solidFill>
              </a:rPr>
              <a:t> </a:t>
            </a:r>
            <a:r>
              <a:rPr lang="en-US" dirty="0" err="1" smtClean="0">
                <a:solidFill>
                  <a:schemeClr val="bg2">
                    <a:lumMod val="10000"/>
                  </a:schemeClr>
                </a:solidFill>
              </a:rPr>
              <a:t>i.e</a:t>
            </a:r>
            <a:r>
              <a:rPr lang="en-US" dirty="0" smtClean="0">
                <a:solidFill>
                  <a:schemeClr val="bg2">
                    <a:lumMod val="10000"/>
                  </a:schemeClr>
                </a:solidFill>
              </a:rPr>
              <a:t> rain and downpour by  Decision Tree and Random Forest respectively.</a:t>
            </a:r>
          </a:p>
          <a:p>
            <a:pPr marL="285750" indent="-285750">
              <a:buFont typeface="Arial" panose="020B0604020202020204" pitchFamily="34" charset="0"/>
              <a:buChar char="•"/>
            </a:pPr>
            <a:endParaRPr lang="en-US" dirty="0" smtClean="0">
              <a:solidFill>
                <a:schemeClr val="bg2">
                  <a:lumMod val="10000"/>
                </a:schemeClr>
              </a:solidFill>
            </a:endParaRPr>
          </a:p>
          <a:p>
            <a:pPr marL="285750" indent="-285750">
              <a:buFont typeface="Arial" panose="020B0604020202020204" pitchFamily="34" charset="0"/>
              <a:buChar char="•"/>
            </a:pPr>
            <a:r>
              <a:rPr lang="en-US" dirty="0" smtClean="0">
                <a:solidFill>
                  <a:schemeClr val="bg2">
                    <a:lumMod val="10000"/>
                  </a:schemeClr>
                </a:solidFill>
              </a:rPr>
              <a:t>As, </a:t>
            </a:r>
            <a:r>
              <a:rPr lang="en-US" b="1" dirty="0" smtClean="0">
                <a:solidFill>
                  <a:schemeClr val="bg2">
                    <a:lumMod val="10000"/>
                  </a:schemeClr>
                </a:solidFill>
              </a:rPr>
              <a:t>Random Forest have high accuracy </a:t>
            </a:r>
            <a:r>
              <a:rPr lang="en-US" dirty="0" smtClean="0">
                <a:solidFill>
                  <a:schemeClr val="bg2">
                    <a:lumMod val="10000"/>
                  </a:schemeClr>
                </a:solidFill>
              </a:rPr>
              <a:t>so we rely on random forest prediction </a:t>
            </a:r>
            <a:r>
              <a:rPr lang="en-US" dirty="0" err="1" smtClean="0">
                <a:solidFill>
                  <a:schemeClr val="bg2">
                    <a:lumMod val="10000"/>
                  </a:schemeClr>
                </a:solidFill>
              </a:rPr>
              <a:t>i.e</a:t>
            </a:r>
            <a:r>
              <a:rPr lang="en-US" dirty="0" smtClean="0">
                <a:solidFill>
                  <a:schemeClr val="bg2">
                    <a:lumMod val="10000"/>
                  </a:schemeClr>
                </a:solidFill>
              </a:rPr>
              <a:t> </a:t>
            </a:r>
            <a:r>
              <a:rPr lang="en-US" b="1" dirty="0" smtClean="0">
                <a:solidFill>
                  <a:schemeClr val="bg2">
                    <a:lumMod val="10000"/>
                  </a:schemeClr>
                </a:solidFill>
              </a:rPr>
              <a:t>downpour</a:t>
            </a:r>
            <a:r>
              <a:rPr lang="en-US" dirty="0" smtClean="0">
                <a:solidFill>
                  <a:schemeClr val="bg2">
                    <a:lumMod val="10000"/>
                  </a:schemeClr>
                </a:solidFill>
              </a:rPr>
              <a:t> for given prediction data set passed.</a:t>
            </a:r>
          </a:p>
          <a:p>
            <a:endParaRPr lang="en-US" dirty="0" smtClean="0"/>
          </a:p>
        </p:txBody>
      </p:sp>
    </p:spTree>
    <p:extLst>
      <p:ext uri="{BB962C8B-B14F-4D97-AF65-F5344CB8AC3E}">
        <p14:creationId xmlns:p14="http://schemas.microsoft.com/office/powerpoint/2010/main" val="256977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928688"/>
            <a:ext cx="954405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4363" y="159247"/>
            <a:ext cx="6099747" cy="769441"/>
          </a:xfrm>
          <a:prstGeom prst="rect">
            <a:avLst/>
          </a:prstGeom>
          <a:noFill/>
        </p:spPr>
        <p:txBody>
          <a:bodyPr wrap="none" rtlCol="0">
            <a:spAutoFit/>
          </a:bodyPr>
          <a:lstStyle/>
          <a:p>
            <a:r>
              <a:rPr lang="en-US" sz="4400" dirty="0" smtClean="0"/>
              <a:t>FUTURE ENHANCEMENT</a:t>
            </a:r>
            <a:endParaRPr lang="en-US" sz="4400" dirty="0"/>
          </a:p>
        </p:txBody>
      </p:sp>
      <p:sp>
        <p:nvSpPr>
          <p:cNvPr id="5" name="TextBox 4"/>
          <p:cNvSpPr txBox="1"/>
          <p:nvPr/>
        </p:nvSpPr>
        <p:spPr>
          <a:xfrm>
            <a:off x="614363" y="1700213"/>
            <a:ext cx="8929687" cy="4154984"/>
          </a:xfrm>
          <a:prstGeom prst="rect">
            <a:avLst/>
          </a:prstGeom>
          <a:noFill/>
        </p:spPr>
        <p:txBody>
          <a:bodyPr wrap="square" rtlCol="0">
            <a:spAutoFit/>
          </a:bodyPr>
          <a:lstStyle/>
          <a:p>
            <a:pPr marL="342900" indent="-342900">
              <a:buAutoNum type="arabicPeriod"/>
            </a:pPr>
            <a:r>
              <a:rPr lang="en-US" sz="2400" dirty="0" smtClean="0">
                <a:solidFill>
                  <a:schemeClr val="bg2">
                    <a:lumMod val="10000"/>
                  </a:schemeClr>
                </a:solidFill>
              </a:rPr>
              <a:t>The model can be launched in Web or App version for User Interaction.</a:t>
            </a:r>
          </a:p>
          <a:p>
            <a:pPr marL="342900" indent="-342900">
              <a:buAutoNum type="arabicPeriod"/>
            </a:pPr>
            <a:endParaRPr lang="en-US" sz="2400" dirty="0" smtClean="0">
              <a:solidFill>
                <a:schemeClr val="bg2">
                  <a:lumMod val="10000"/>
                </a:schemeClr>
              </a:solidFill>
            </a:endParaRPr>
          </a:p>
          <a:p>
            <a:pPr marL="342900" indent="-342900">
              <a:buAutoNum type="arabicPeriod"/>
            </a:pPr>
            <a:r>
              <a:rPr lang="en-US" sz="2400" dirty="0" smtClean="0">
                <a:solidFill>
                  <a:schemeClr val="bg2">
                    <a:lumMod val="10000"/>
                  </a:schemeClr>
                </a:solidFill>
              </a:rPr>
              <a:t>We can go through the image datasets and the impact of landslide to these areas which we analyze over here.</a:t>
            </a:r>
          </a:p>
          <a:p>
            <a:pPr marL="342900" indent="-342900">
              <a:buAutoNum type="arabicPeriod"/>
            </a:pPr>
            <a:endParaRPr lang="en-US" sz="2400" dirty="0" smtClean="0">
              <a:solidFill>
                <a:schemeClr val="bg2">
                  <a:lumMod val="10000"/>
                </a:schemeClr>
              </a:solidFill>
            </a:endParaRPr>
          </a:p>
          <a:p>
            <a:pPr marL="342900" indent="-342900">
              <a:buAutoNum type="arabicPeriod"/>
            </a:pPr>
            <a:r>
              <a:rPr lang="en-US" sz="2400" dirty="0" smtClean="0">
                <a:solidFill>
                  <a:schemeClr val="bg2">
                    <a:lumMod val="10000"/>
                  </a:schemeClr>
                </a:solidFill>
              </a:rPr>
              <a:t>The weather information could be integrated for the better model development resulting better model accuracy.</a:t>
            </a:r>
          </a:p>
          <a:p>
            <a:pPr marL="342900" indent="-342900">
              <a:buAutoNum type="arabicPeriod"/>
            </a:pPr>
            <a:endParaRPr lang="en-US" sz="2400" dirty="0" smtClean="0">
              <a:solidFill>
                <a:schemeClr val="bg2">
                  <a:lumMod val="10000"/>
                </a:schemeClr>
              </a:solidFill>
            </a:endParaRPr>
          </a:p>
          <a:p>
            <a:pPr marL="342900" indent="-342900">
              <a:buAutoNum type="arabicPeriod"/>
            </a:pPr>
            <a:r>
              <a:rPr lang="en-US" sz="2400" dirty="0" smtClean="0">
                <a:solidFill>
                  <a:schemeClr val="bg2">
                    <a:lumMod val="10000"/>
                  </a:schemeClr>
                </a:solidFill>
              </a:rPr>
              <a:t>The geographical topology and climate data can be more helpful to enhance the project. </a:t>
            </a:r>
            <a:endParaRPr lang="en-US" sz="2400" dirty="0">
              <a:solidFill>
                <a:schemeClr val="bg2">
                  <a:lumMod val="10000"/>
                </a:schemeClr>
              </a:solidFill>
            </a:endParaRPr>
          </a:p>
        </p:txBody>
      </p:sp>
    </p:spTree>
    <p:extLst>
      <p:ext uri="{BB962C8B-B14F-4D97-AF65-F5344CB8AC3E}">
        <p14:creationId xmlns:p14="http://schemas.microsoft.com/office/powerpoint/2010/main" val="142536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0225" y="2786063"/>
            <a:ext cx="6974089" cy="1323439"/>
          </a:xfrm>
          <a:prstGeom prst="rect">
            <a:avLst/>
          </a:prstGeom>
          <a:noFill/>
        </p:spPr>
        <p:txBody>
          <a:bodyPr wrap="none" rtlCol="0">
            <a:spAutoFit/>
          </a:bodyPr>
          <a:lstStyle/>
          <a:p>
            <a:r>
              <a:rPr lang="en-US" sz="8000" dirty="0" smtClean="0"/>
              <a:t>THANK YOU !!!</a:t>
            </a:r>
            <a:endParaRPr lang="en-US" sz="8000" dirty="0"/>
          </a:p>
        </p:txBody>
      </p:sp>
      <p:sp>
        <p:nvSpPr>
          <p:cNvPr id="3" name="TextBox 2"/>
          <p:cNvSpPr txBox="1"/>
          <p:nvPr/>
        </p:nvSpPr>
        <p:spPr>
          <a:xfrm>
            <a:off x="4557712" y="6115051"/>
            <a:ext cx="3614738" cy="523220"/>
          </a:xfrm>
          <a:prstGeom prst="rect">
            <a:avLst/>
          </a:prstGeom>
          <a:noFill/>
        </p:spPr>
        <p:txBody>
          <a:bodyPr wrap="square" rtlCol="0">
            <a:spAutoFit/>
          </a:bodyPr>
          <a:lstStyle/>
          <a:p>
            <a:r>
              <a:rPr lang="en-US" sz="2800" dirty="0" smtClean="0"/>
              <a:t>BRAIN BUDS , NEPAL</a:t>
            </a:r>
            <a:endParaRPr lang="en-US" sz="2800" dirty="0"/>
          </a:p>
        </p:txBody>
      </p:sp>
    </p:spTree>
    <p:extLst>
      <p:ext uri="{BB962C8B-B14F-4D97-AF65-F5344CB8AC3E}">
        <p14:creationId xmlns:p14="http://schemas.microsoft.com/office/powerpoint/2010/main" val="2730175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44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1314450"/>
            <a:ext cx="9458325" cy="5447645"/>
          </a:xfrm>
          <a:prstGeom prst="rect">
            <a:avLst/>
          </a:prstGeom>
          <a:noFill/>
        </p:spPr>
        <p:txBody>
          <a:bodyPr wrap="square" rtlCol="0">
            <a:spAutoFit/>
          </a:bodyPr>
          <a:lstStyle/>
          <a:p>
            <a:r>
              <a:rPr lang="en-US" sz="2400" dirty="0" smtClean="0"/>
              <a:t>Data Used: </a:t>
            </a:r>
            <a:r>
              <a:rPr lang="en-US" sz="2400" b="1" dirty="0" smtClean="0">
                <a:solidFill>
                  <a:srgbClr val="002060"/>
                </a:solidFill>
              </a:rPr>
              <a:t>Global_Landslide_Catalog-Export.xlsx</a:t>
            </a:r>
          </a:p>
          <a:p>
            <a:endParaRPr lang="en-US" sz="2400" b="1" u="sng" dirty="0" smtClean="0">
              <a:solidFill>
                <a:srgbClr val="002060"/>
              </a:solidFill>
            </a:endParaRPr>
          </a:p>
          <a:p>
            <a:r>
              <a:rPr lang="en-US" sz="2400" b="1" u="sng" dirty="0" smtClean="0">
                <a:solidFill>
                  <a:srgbClr val="002060"/>
                </a:solidFill>
              </a:rPr>
              <a:t>Available at :</a:t>
            </a:r>
          </a:p>
          <a:p>
            <a:r>
              <a:rPr lang="en-US" sz="2400" b="1" dirty="0" smtClean="0">
                <a:solidFill>
                  <a:srgbClr val="002060"/>
                </a:solidFill>
              </a:rPr>
              <a:t>	1.</a:t>
            </a:r>
            <a:r>
              <a:rPr lang="en-US" sz="2400" b="1" dirty="0" smtClean="0">
                <a:solidFill>
                  <a:schemeClr val="bg2">
                    <a:lumMod val="10000"/>
                  </a:schemeClr>
                </a:solidFill>
              </a:rPr>
              <a:t>https://data.world/us-nasa-gov/57e5cd4b-cc93-45b6-98e0-fdb2c69bfa62</a:t>
            </a:r>
          </a:p>
          <a:p>
            <a:endParaRPr lang="en-US" b="1" dirty="0" smtClean="0">
              <a:solidFill>
                <a:schemeClr val="bg2">
                  <a:lumMod val="10000"/>
                </a:schemeClr>
              </a:solidFill>
            </a:endParaRPr>
          </a:p>
          <a:p>
            <a:endParaRPr lang="en-US" b="1" dirty="0">
              <a:solidFill>
                <a:schemeClr val="bg2">
                  <a:lumMod val="10000"/>
                </a:schemeClr>
              </a:solidFill>
            </a:endParaRPr>
          </a:p>
          <a:p>
            <a:r>
              <a:rPr lang="en-US" sz="2400" b="1" u="sng" dirty="0" smtClean="0">
                <a:solidFill>
                  <a:schemeClr val="bg2">
                    <a:lumMod val="10000"/>
                  </a:schemeClr>
                </a:solidFill>
              </a:rPr>
              <a:t>Data Summary:</a:t>
            </a:r>
          </a:p>
          <a:p>
            <a:r>
              <a:rPr lang="en-US" sz="2400" b="1" dirty="0">
                <a:solidFill>
                  <a:schemeClr val="bg2">
                    <a:lumMod val="10000"/>
                  </a:schemeClr>
                </a:solidFill>
              </a:rPr>
              <a:t>	</a:t>
            </a:r>
            <a:r>
              <a:rPr lang="en-US" sz="2400" dirty="0">
                <a:solidFill>
                  <a:schemeClr val="bg2">
                    <a:lumMod val="10000"/>
                  </a:schemeClr>
                </a:solidFill>
              </a:rPr>
              <a:t>The Global Landslide Catalog (GLC) was developed with the goal of identifying rainfall-triggered landslide events around the world, regardless of size, impacts or location</a:t>
            </a:r>
            <a:r>
              <a:rPr lang="en-US" sz="2400" dirty="0" smtClean="0">
                <a:solidFill>
                  <a:schemeClr val="bg2">
                    <a:lumMod val="10000"/>
                  </a:schemeClr>
                </a:solidFill>
              </a:rPr>
              <a:t>.</a:t>
            </a:r>
          </a:p>
          <a:p>
            <a:endParaRPr lang="en-US" sz="2400" b="1" dirty="0">
              <a:solidFill>
                <a:schemeClr val="bg2">
                  <a:lumMod val="10000"/>
                </a:schemeClr>
              </a:solidFill>
            </a:endParaRPr>
          </a:p>
          <a:p>
            <a:r>
              <a:rPr lang="en-US" sz="2400" dirty="0">
                <a:solidFill>
                  <a:schemeClr val="bg2">
                    <a:lumMod val="10000"/>
                  </a:schemeClr>
                </a:solidFill>
              </a:rPr>
              <a:t>The GLC considers all types of mass movements triggered by rainfall, which have been reported in the media, disaster databases, scientific reports, or other sources. </a:t>
            </a:r>
            <a:endParaRPr lang="en-US" sz="2400" b="1" dirty="0">
              <a:solidFill>
                <a:schemeClr val="bg2">
                  <a:lumMod val="10000"/>
                </a:schemeClr>
              </a:solidFill>
            </a:endParaRPr>
          </a:p>
        </p:txBody>
      </p:sp>
      <p:cxnSp>
        <p:nvCxnSpPr>
          <p:cNvPr id="4" name="Straight Connector 3"/>
          <p:cNvCxnSpPr/>
          <p:nvPr/>
        </p:nvCxnSpPr>
        <p:spPr>
          <a:xfrm>
            <a:off x="0" y="1185869"/>
            <a:ext cx="974407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1538" y="183416"/>
            <a:ext cx="3586944" cy="830997"/>
          </a:xfrm>
          <a:prstGeom prst="rect">
            <a:avLst/>
          </a:prstGeom>
          <a:noFill/>
        </p:spPr>
        <p:txBody>
          <a:bodyPr wrap="none" rtlCol="0">
            <a:spAutoFit/>
          </a:bodyPr>
          <a:lstStyle/>
          <a:p>
            <a:r>
              <a:rPr lang="en-US" sz="4800" dirty="0" smtClean="0"/>
              <a:t>ABOUT DATA</a:t>
            </a:r>
            <a:endParaRPr lang="en-US" sz="4800" dirty="0"/>
          </a:p>
        </p:txBody>
      </p:sp>
    </p:spTree>
    <p:extLst>
      <p:ext uri="{BB962C8B-B14F-4D97-AF65-F5344CB8AC3E}">
        <p14:creationId xmlns:p14="http://schemas.microsoft.com/office/powerpoint/2010/main" val="77874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537" y="53550"/>
            <a:ext cx="4507196" cy="830997"/>
          </a:xfrm>
          <a:prstGeom prst="rect">
            <a:avLst/>
          </a:prstGeom>
          <a:noFill/>
        </p:spPr>
        <p:txBody>
          <a:bodyPr wrap="none" rtlCol="0">
            <a:spAutoFit/>
          </a:bodyPr>
          <a:lstStyle/>
          <a:p>
            <a:r>
              <a:rPr lang="en-US" sz="4800" dirty="0" smtClean="0"/>
              <a:t>DATA OVERVIEW</a:t>
            </a:r>
            <a:endParaRPr lang="en-US" sz="4800" dirty="0"/>
          </a:p>
        </p:txBody>
      </p:sp>
      <p:cxnSp>
        <p:nvCxnSpPr>
          <p:cNvPr id="4" name="Straight Connector 3"/>
          <p:cNvCxnSpPr/>
          <p:nvPr/>
        </p:nvCxnSpPr>
        <p:spPr>
          <a:xfrm>
            <a:off x="24747" y="858295"/>
            <a:ext cx="9590741"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423999" y="1809750"/>
            <a:ext cx="6419838" cy="5048250"/>
          </a:xfrm>
          <a:prstGeom prst="rect">
            <a:avLst/>
          </a:prstGeom>
        </p:spPr>
      </p:pic>
      <p:sp>
        <p:nvSpPr>
          <p:cNvPr id="7" name="TextBox 6"/>
          <p:cNvSpPr txBox="1"/>
          <p:nvPr/>
        </p:nvSpPr>
        <p:spPr>
          <a:xfrm>
            <a:off x="24747" y="1069212"/>
            <a:ext cx="10044737" cy="830997"/>
          </a:xfrm>
          <a:prstGeom prst="rect">
            <a:avLst/>
          </a:prstGeom>
          <a:noFill/>
        </p:spPr>
        <p:txBody>
          <a:bodyPr wrap="none" rtlCol="0">
            <a:spAutoFit/>
          </a:bodyPr>
          <a:lstStyle/>
          <a:p>
            <a:r>
              <a:rPr lang="en-US" sz="2400" b="1" dirty="0" smtClean="0">
                <a:solidFill>
                  <a:schemeClr val="bg2">
                    <a:lumMod val="10000"/>
                  </a:schemeClr>
                </a:solidFill>
              </a:rPr>
              <a:t>These are the Columns that are included in the file, which are used </a:t>
            </a:r>
          </a:p>
          <a:p>
            <a:r>
              <a:rPr lang="en-US" sz="2400" b="1" dirty="0" smtClean="0">
                <a:solidFill>
                  <a:schemeClr val="bg2">
                    <a:lumMod val="10000"/>
                  </a:schemeClr>
                </a:solidFill>
              </a:rPr>
              <a:t>for detection and analysis.</a:t>
            </a:r>
            <a:endParaRPr lang="en-US" sz="2400" b="1" dirty="0">
              <a:solidFill>
                <a:schemeClr val="bg2">
                  <a:lumMod val="10000"/>
                </a:schemeClr>
              </a:solidFill>
            </a:endParaRPr>
          </a:p>
        </p:txBody>
      </p:sp>
    </p:spTree>
    <p:extLst>
      <p:ext uri="{BB962C8B-B14F-4D97-AF65-F5344CB8AC3E}">
        <p14:creationId xmlns:p14="http://schemas.microsoft.com/office/powerpoint/2010/main" val="1998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51" y="242888"/>
            <a:ext cx="3202287" cy="830997"/>
          </a:xfrm>
          <a:prstGeom prst="rect">
            <a:avLst/>
          </a:prstGeom>
          <a:noFill/>
        </p:spPr>
        <p:txBody>
          <a:bodyPr wrap="none" rtlCol="0">
            <a:spAutoFit/>
          </a:bodyPr>
          <a:lstStyle/>
          <a:p>
            <a:r>
              <a:rPr lang="en-US" sz="4800" b="1" dirty="0" smtClean="0"/>
              <a:t>Tools Used</a:t>
            </a:r>
            <a:endParaRPr lang="en-US" sz="4800" b="1" dirty="0"/>
          </a:p>
        </p:txBody>
      </p:sp>
      <p:cxnSp>
        <p:nvCxnSpPr>
          <p:cNvPr id="4" name="Straight Connector 3"/>
          <p:cNvCxnSpPr/>
          <p:nvPr/>
        </p:nvCxnSpPr>
        <p:spPr>
          <a:xfrm>
            <a:off x="0" y="1073885"/>
            <a:ext cx="977265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57251" y="1614488"/>
            <a:ext cx="7128875" cy="4893647"/>
          </a:xfrm>
          <a:prstGeom prst="rect">
            <a:avLst/>
          </a:prstGeom>
          <a:noFill/>
        </p:spPr>
        <p:txBody>
          <a:bodyPr wrap="none" rtlCol="0">
            <a:spAutoFit/>
          </a:bodyPr>
          <a:lstStyle/>
          <a:p>
            <a:r>
              <a:rPr lang="en-US" sz="2400" b="1" dirty="0" smtClean="0">
                <a:solidFill>
                  <a:schemeClr val="bg2">
                    <a:lumMod val="10000"/>
                  </a:schemeClr>
                </a:solidFill>
              </a:rPr>
              <a:t>For the project, We have used following tools:</a:t>
            </a:r>
          </a:p>
          <a:p>
            <a:pPr marL="342900" indent="-342900">
              <a:buAutoNum type="alphaUcParenR"/>
            </a:pPr>
            <a:r>
              <a:rPr lang="en-US" sz="2400" b="1" dirty="0" smtClean="0"/>
              <a:t>Programming Language: </a:t>
            </a:r>
            <a:r>
              <a:rPr lang="en-US" sz="2400" dirty="0" smtClean="0">
                <a:solidFill>
                  <a:schemeClr val="bg2">
                    <a:lumMod val="10000"/>
                  </a:schemeClr>
                </a:solidFill>
              </a:rPr>
              <a:t>Python </a:t>
            </a:r>
          </a:p>
          <a:p>
            <a:pPr marL="342900" indent="-342900">
              <a:buAutoNum type="alphaUcParenR"/>
            </a:pPr>
            <a:r>
              <a:rPr lang="en-US" sz="2400" b="1" dirty="0" smtClean="0"/>
              <a:t>Platform/IDE : </a:t>
            </a:r>
            <a:r>
              <a:rPr lang="en-US" sz="2400" dirty="0" err="1" smtClean="0">
                <a:solidFill>
                  <a:schemeClr val="bg2">
                    <a:lumMod val="10000"/>
                  </a:schemeClr>
                </a:solidFill>
              </a:rPr>
              <a:t>Jupyter</a:t>
            </a:r>
            <a:r>
              <a:rPr lang="en-US" sz="2400" dirty="0" smtClean="0">
                <a:solidFill>
                  <a:schemeClr val="bg2">
                    <a:lumMod val="10000"/>
                  </a:schemeClr>
                </a:solidFill>
              </a:rPr>
              <a:t> Notebook, Google </a:t>
            </a:r>
            <a:r>
              <a:rPr lang="en-US" sz="2400" dirty="0" err="1" smtClean="0">
                <a:solidFill>
                  <a:schemeClr val="bg2">
                    <a:lumMod val="10000"/>
                  </a:schemeClr>
                </a:solidFill>
              </a:rPr>
              <a:t>Colab</a:t>
            </a:r>
            <a:endParaRPr lang="en-US" sz="2400" dirty="0" smtClean="0">
              <a:solidFill>
                <a:schemeClr val="bg2">
                  <a:lumMod val="10000"/>
                </a:schemeClr>
              </a:solidFill>
            </a:endParaRPr>
          </a:p>
          <a:p>
            <a:pPr marL="342900" indent="-342900">
              <a:buAutoNum type="alphaUcParenR"/>
            </a:pPr>
            <a:r>
              <a:rPr lang="en-US" sz="2400" b="1" dirty="0" smtClean="0"/>
              <a:t>Machine Learning Libraries:</a:t>
            </a:r>
          </a:p>
          <a:p>
            <a:r>
              <a:rPr lang="en-US" sz="2400" dirty="0" smtClean="0"/>
              <a:t>	</a:t>
            </a:r>
            <a:r>
              <a:rPr lang="en-US" sz="2400" dirty="0" err="1" smtClean="0">
                <a:solidFill>
                  <a:schemeClr val="bg2">
                    <a:lumMod val="10000"/>
                  </a:schemeClr>
                </a:solidFill>
              </a:rPr>
              <a:t>i</a:t>
            </a:r>
            <a:r>
              <a:rPr lang="en-US" sz="2400" dirty="0" smtClean="0">
                <a:solidFill>
                  <a:schemeClr val="bg2">
                    <a:lumMod val="10000"/>
                  </a:schemeClr>
                </a:solidFill>
              </a:rPr>
              <a:t>) Random Forest</a:t>
            </a:r>
          </a:p>
          <a:p>
            <a:r>
              <a:rPr lang="en-US" sz="2400" dirty="0">
                <a:solidFill>
                  <a:schemeClr val="bg2">
                    <a:lumMod val="10000"/>
                  </a:schemeClr>
                </a:solidFill>
              </a:rPr>
              <a:t>	</a:t>
            </a:r>
            <a:r>
              <a:rPr lang="en-US" sz="2400" dirty="0" smtClean="0">
                <a:solidFill>
                  <a:schemeClr val="bg2">
                    <a:lumMod val="10000"/>
                  </a:schemeClr>
                </a:solidFill>
              </a:rPr>
              <a:t>ii) Decision Tree</a:t>
            </a:r>
          </a:p>
          <a:p>
            <a:r>
              <a:rPr lang="en-US" sz="2400" b="1" dirty="0"/>
              <a:t>D</a:t>
            </a:r>
            <a:r>
              <a:rPr lang="en-US" sz="2400" b="1" dirty="0" smtClean="0"/>
              <a:t>) Other Python Libraries Used:</a:t>
            </a:r>
          </a:p>
          <a:p>
            <a:r>
              <a:rPr lang="en-US" sz="2400" dirty="0"/>
              <a:t>	</a:t>
            </a:r>
            <a:r>
              <a:rPr lang="en-US" sz="2400" dirty="0" err="1" smtClean="0">
                <a:solidFill>
                  <a:schemeClr val="bg2">
                    <a:lumMod val="10000"/>
                  </a:schemeClr>
                </a:solidFill>
              </a:rPr>
              <a:t>i</a:t>
            </a:r>
            <a:r>
              <a:rPr lang="en-US" sz="2400" dirty="0" smtClean="0">
                <a:solidFill>
                  <a:schemeClr val="bg2">
                    <a:lumMod val="10000"/>
                  </a:schemeClr>
                </a:solidFill>
              </a:rPr>
              <a:t>) </a:t>
            </a:r>
            <a:r>
              <a:rPr lang="en-US" sz="2400" dirty="0" err="1" smtClean="0">
                <a:solidFill>
                  <a:schemeClr val="bg2">
                    <a:lumMod val="10000"/>
                  </a:schemeClr>
                </a:solidFill>
              </a:rPr>
              <a:t>matplot</a:t>
            </a:r>
            <a:r>
              <a:rPr lang="en-US" sz="2400" dirty="0" smtClean="0">
                <a:solidFill>
                  <a:schemeClr val="bg2">
                    <a:lumMod val="10000"/>
                  </a:schemeClr>
                </a:solidFill>
              </a:rPr>
              <a:t> – for graph</a:t>
            </a:r>
          </a:p>
          <a:p>
            <a:r>
              <a:rPr lang="en-US" sz="2400" dirty="0" smtClean="0">
                <a:solidFill>
                  <a:schemeClr val="bg2">
                    <a:lumMod val="10000"/>
                  </a:schemeClr>
                </a:solidFill>
              </a:rPr>
              <a:t>	ii) </a:t>
            </a:r>
            <a:r>
              <a:rPr lang="en-US" sz="2400" dirty="0" err="1" smtClean="0">
                <a:solidFill>
                  <a:schemeClr val="bg2">
                    <a:lumMod val="10000"/>
                  </a:schemeClr>
                </a:solidFill>
              </a:rPr>
              <a:t>Sckit</a:t>
            </a:r>
            <a:r>
              <a:rPr lang="en-US" sz="2400" dirty="0" smtClean="0">
                <a:solidFill>
                  <a:schemeClr val="bg2">
                    <a:lumMod val="10000"/>
                  </a:schemeClr>
                </a:solidFill>
              </a:rPr>
              <a:t> learn – for data visualization</a:t>
            </a:r>
          </a:p>
          <a:p>
            <a:r>
              <a:rPr lang="en-US" sz="2400" dirty="0" smtClean="0">
                <a:solidFill>
                  <a:schemeClr val="bg2">
                    <a:lumMod val="10000"/>
                  </a:schemeClr>
                </a:solidFill>
              </a:rPr>
              <a:t>	iii) </a:t>
            </a:r>
            <a:r>
              <a:rPr lang="en-US" sz="2400" dirty="0" err="1" smtClean="0">
                <a:solidFill>
                  <a:schemeClr val="bg2">
                    <a:lumMod val="10000"/>
                  </a:schemeClr>
                </a:solidFill>
              </a:rPr>
              <a:t>numpy</a:t>
            </a:r>
            <a:r>
              <a:rPr lang="en-US" sz="2400" dirty="0" smtClean="0">
                <a:solidFill>
                  <a:schemeClr val="bg2">
                    <a:lumMod val="10000"/>
                  </a:schemeClr>
                </a:solidFill>
              </a:rPr>
              <a:t> – for numeric processing</a:t>
            </a:r>
          </a:p>
          <a:p>
            <a:r>
              <a:rPr lang="en-US" sz="2400" dirty="0" smtClean="0">
                <a:solidFill>
                  <a:schemeClr val="bg2">
                    <a:lumMod val="10000"/>
                  </a:schemeClr>
                </a:solidFill>
              </a:rPr>
              <a:t>	iv) pandas – reading/writing file</a:t>
            </a:r>
          </a:p>
          <a:p>
            <a:r>
              <a:rPr lang="en-US" sz="2400" dirty="0" smtClean="0">
                <a:solidFill>
                  <a:schemeClr val="bg2">
                    <a:lumMod val="10000"/>
                  </a:schemeClr>
                </a:solidFill>
              </a:rPr>
              <a:t>	v)Geo pandas – world map output</a:t>
            </a:r>
          </a:p>
          <a:p>
            <a:r>
              <a:rPr lang="en-US" sz="2400" dirty="0" smtClean="0">
                <a:solidFill>
                  <a:schemeClr val="bg2">
                    <a:lumMod val="10000"/>
                  </a:schemeClr>
                </a:solidFill>
              </a:rPr>
              <a:t>	vi)</a:t>
            </a:r>
            <a:r>
              <a:rPr lang="en-US" sz="2400" dirty="0" err="1" smtClean="0">
                <a:solidFill>
                  <a:schemeClr val="bg2">
                    <a:lumMod val="10000"/>
                  </a:schemeClr>
                </a:solidFill>
              </a:rPr>
              <a:t>pydot</a:t>
            </a:r>
            <a:r>
              <a:rPr lang="en-US" sz="2400" dirty="0" smtClean="0">
                <a:solidFill>
                  <a:schemeClr val="bg2">
                    <a:lumMod val="10000"/>
                  </a:schemeClr>
                </a:solidFill>
              </a:rPr>
              <a:t>, etc..</a:t>
            </a:r>
            <a:endParaRPr lang="en-US" sz="2400" dirty="0">
              <a:solidFill>
                <a:schemeClr val="bg2">
                  <a:lumMod val="10000"/>
                </a:schemeClr>
              </a:solidFill>
            </a:endParaRPr>
          </a:p>
        </p:txBody>
      </p:sp>
    </p:spTree>
    <p:extLst>
      <p:ext uri="{BB962C8B-B14F-4D97-AF65-F5344CB8AC3E}">
        <p14:creationId xmlns:p14="http://schemas.microsoft.com/office/powerpoint/2010/main" val="316910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037" y="257174"/>
            <a:ext cx="9312549" cy="646331"/>
          </a:xfrm>
          <a:prstGeom prst="rect">
            <a:avLst/>
          </a:prstGeom>
          <a:noFill/>
        </p:spPr>
        <p:txBody>
          <a:bodyPr wrap="none" rtlCol="0">
            <a:spAutoFit/>
          </a:bodyPr>
          <a:lstStyle/>
          <a:p>
            <a:r>
              <a:rPr lang="en-US" sz="3600" b="1" dirty="0" smtClean="0"/>
              <a:t>DATA PREPROCESSING AND DATA CLEANING</a:t>
            </a:r>
            <a:endParaRPr lang="en-US" sz="3600" b="1" dirty="0"/>
          </a:p>
        </p:txBody>
      </p:sp>
      <p:cxnSp>
        <p:nvCxnSpPr>
          <p:cNvPr id="4" name="Straight Connector 3"/>
          <p:cNvCxnSpPr/>
          <p:nvPr/>
        </p:nvCxnSpPr>
        <p:spPr>
          <a:xfrm>
            <a:off x="0" y="1028700"/>
            <a:ext cx="957262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57213" y="1153896"/>
            <a:ext cx="8743950" cy="747897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2">
                    <a:lumMod val="10000"/>
                  </a:schemeClr>
                </a:solidFill>
              </a:rPr>
              <a:t>As the available dataset had some missing values and nan values so we replace the missing values with the median value of the column and in some case remove the entire row.</a:t>
            </a:r>
          </a:p>
          <a:p>
            <a:endParaRPr lang="en-US" sz="2000" dirty="0" smtClean="0">
              <a:solidFill>
                <a:schemeClr val="bg2">
                  <a:lumMod val="10000"/>
                </a:schemeClr>
              </a:solidFill>
            </a:endParaRPr>
          </a:p>
          <a:p>
            <a:pPr marL="285750" indent="-285750">
              <a:buFont typeface="Arial" panose="020B0604020202020204" pitchFamily="34" charset="0"/>
              <a:buChar char="•"/>
            </a:pPr>
            <a:r>
              <a:rPr lang="en-US" sz="2000" dirty="0" smtClean="0">
                <a:solidFill>
                  <a:schemeClr val="bg2">
                    <a:lumMod val="10000"/>
                  </a:schemeClr>
                </a:solidFill>
              </a:rPr>
              <a:t>Column such as </a:t>
            </a:r>
            <a:r>
              <a:rPr lang="en-US" sz="2000" b="1" dirty="0" smtClean="0">
                <a:solidFill>
                  <a:schemeClr val="bg2">
                    <a:lumMod val="10000"/>
                  </a:schemeClr>
                </a:solidFill>
              </a:rPr>
              <a:t>event_time</a:t>
            </a:r>
            <a:r>
              <a:rPr lang="en-US" sz="2000" dirty="0" smtClean="0">
                <a:solidFill>
                  <a:schemeClr val="bg2">
                    <a:lumMod val="10000"/>
                  </a:schemeClr>
                </a:solidFill>
              </a:rPr>
              <a:t> does not have any data so we simply delete the column as it was of no use for the model. </a:t>
            </a:r>
          </a:p>
          <a:p>
            <a:pPr marL="285750" indent="-285750">
              <a:buFont typeface="Arial" panose="020B0604020202020204" pitchFamily="34" charset="0"/>
              <a:buChar char="•"/>
            </a:pPr>
            <a:endParaRPr lang="en-US" sz="2000" dirty="0">
              <a:solidFill>
                <a:schemeClr val="bg2">
                  <a:lumMod val="10000"/>
                </a:schemeClr>
              </a:solidFill>
            </a:endParaRPr>
          </a:p>
          <a:p>
            <a:pPr marL="285750" indent="-285750">
              <a:buFont typeface="Arial" panose="020B0604020202020204" pitchFamily="34" charset="0"/>
              <a:buChar char="•"/>
            </a:pPr>
            <a:r>
              <a:rPr lang="en-US" sz="2000" dirty="0" smtClean="0">
                <a:solidFill>
                  <a:schemeClr val="bg2">
                    <a:lumMod val="10000"/>
                  </a:schemeClr>
                </a:solidFill>
              </a:rPr>
              <a:t>Replace the unknown value with the appropriate one.</a:t>
            </a:r>
          </a:p>
          <a:p>
            <a:pPr marL="285750" indent="-285750">
              <a:buFont typeface="Arial" panose="020B0604020202020204" pitchFamily="34" charset="0"/>
              <a:buChar char="•"/>
            </a:pPr>
            <a:endParaRPr lang="en-US" sz="2000" dirty="0">
              <a:solidFill>
                <a:schemeClr val="bg2">
                  <a:lumMod val="10000"/>
                </a:schemeClr>
              </a:solidFill>
            </a:endParaRPr>
          </a:p>
          <a:p>
            <a:pPr marL="285750" indent="-285750">
              <a:buFont typeface="Arial" panose="020B0604020202020204" pitchFamily="34" charset="0"/>
              <a:buChar char="•"/>
            </a:pPr>
            <a:r>
              <a:rPr lang="en-US" sz="2000" dirty="0" smtClean="0">
                <a:solidFill>
                  <a:schemeClr val="bg2">
                    <a:lumMod val="10000"/>
                  </a:schemeClr>
                </a:solidFill>
              </a:rPr>
              <a:t>To change the categorical values into numeric value we use :</a:t>
            </a:r>
          </a:p>
          <a:p>
            <a:pPr lvl="1"/>
            <a:r>
              <a:rPr lang="en-US" sz="2000" dirty="0" smtClean="0">
                <a:solidFill>
                  <a:schemeClr val="bg2">
                    <a:lumMod val="10000"/>
                  </a:schemeClr>
                </a:solidFill>
              </a:rPr>
              <a:t>    </a:t>
            </a:r>
            <a:r>
              <a:rPr lang="en-US" sz="2000" dirty="0" err="1" smtClean="0">
                <a:solidFill>
                  <a:schemeClr val="bg2">
                    <a:lumMod val="10000"/>
                  </a:schemeClr>
                </a:solidFill>
              </a:rPr>
              <a:t>i</a:t>
            </a:r>
            <a:r>
              <a:rPr lang="en-US" sz="2000" dirty="0" smtClean="0">
                <a:solidFill>
                  <a:schemeClr val="bg2">
                    <a:lumMod val="10000"/>
                  </a:schemeClr>
                </a:solidFill>
              </a:rPr>
              <a:t>) One Hot encoding and Label Encoding.</a:t>
            </a:r>
          </a:p>
          <a:p>
            <a:pPr marL="285750" lvl="1" indent="-285750">
              <a:buFont typeface="Arial" panose="020B0604020202020204" pitchFamily="34" charset="0"/>
              <a:buChar char="•"/>
            </a:pPr>
            <a:endParaRPr lang="en-US" sz="2000" dirty="0" smtClean="0">
              <a:solidFill>
                <a:schemeClr val="bg2">
                  <a:lumMod val="10000"/>
                </a:schemeClr>
              </a:solidFill>
            </a:endParaRPr>
          </a:p>
          <a:p>
            <a:pPr marL="285750" lvl="1" indent="-285750">
              <a:buFont typeface="Arial" panose="020B0604020202020204" pitchFamily="34" charset="0"/>
              <a:buChar char="•"/>
            </a:pPr>
            <a:r>
              <a:rPr lang="en-US" sz="2000" dirty="0">
                <a:solidFill>
                  <a:schemeClr val="bg2">
                    <a:lumMod val="10000"/>
                  </a:schemeClr>
                </a:solidFill>
              </a:rPr>
              <a:t> </a:t>
            </a:r>
            <a:r>
              <a:rPr lang="en-US" sz="2000" dirty="0" smtClean="0">
                <a:solidFill>
                  <a:schemeClr val="bg2">
                    <a:lumMod val="10000"/>
                  </a:schemeClr>
                </a:solidFill>
              </a:rPr>
              <a:t>As </a:t>
            </a:r>
            <a:r>
              <a:rPr lang="en-US" sz="2000" b="1" dirty="0" smtClean="0">
                <a:solidFill>
                  <a:schemeClr val="bg2">
                    <a:lumMod val="10000"/>
                  </a:schemeClr>
                </a:solidFill>
              </a:rPr>
              <a:t>event_date</a:t>
            </a:r>
            <a:r>
              <a:rPr lang="en-US" sz="2000" dirty="0" smtClean="0">
                <a:solidFill>
                  <a:schemeClr val="bg2">
                    <a:lumMod val="10000"/>
                  </a:schemeClr>
                </a:solidFill>
              </a:rPr>
              <a:t> was in date and time data type so we separate out the </a:t>
            </a:r>
            <a:r>
              <a:rPr lang="en-US" sz="2000" b="1" dirty="0" smtClean="0">
                <a:solidFill>
                  <a:schemeClr val="bg2">
                    <a:lumMod val="10000"/>
                  </a:schemeClr>
                </a:solidFill>
              </a:rPr>
              <a:t>year, month , day, minute, second </a:t>
            </a:r>
            <a:r>
              <a:rPr lang="en-US" sz="2000" dirty="0" smtClean="0">
                <a:solidFill>
                  <a:schemeClr val="bg2">
                    <a:lumMod val="10000"/>
                  </a:schemeClr>
                </a:solidFill>
              </a:rPr>
              <a:t>and removed the redundant column showing same feature and choose unique </a:t>
            </a:r>
            <a:r>
              <a:rPr lang="en-US" sz="2000" b="1" dirty="0" smtClean="0">
                <a:solidFill>
                  <a:schemeClr val="bg2">
                    <a:lumMod val="10000"/>
                  </a:schemeClr>
                </a:solidFill>
              </a:rPr>
              <a:t>21 feature variables.</a:t>
            </a:r>
          </a:p>
          <a:p>
            <a:pPr marL="285750" lvl="1" indent="-285750">
              <a:buFont typeface="Arial" panose="020B0604020202020204" pitchFamily="34" charset="0"/>
              <a:buChar char="•"/>
            </a:pPr>
            <a:endParaRPr lang="en-US" sz="2000" b="1" dirty="0">
              <a:solidFill>
                <a:schemeClr val="bg2">
                  <a:lumMod val="10000"/>
                </a:schemeClr>
              </a:solidFill>
            </a:endParaRPr>
          </a:p>
          <a:p>
            <a:pPr marL="285750" lvl="1" indent="-285750">
              <a:buFont typeface="Arial" panose="020B0604020202020204" pitchFamily="34" charset="0"/>
              <a:buChar char="•"/>
            </a:pPr>
            <a:r>
              <a:rPr lang="en-US" sz="2000" b="1" dirty="0" smtClean="0">
                <a:solidFill>
                  <a:schemeClr val="bg2">
                    <a:lumMod val="10000"/>
                  </a:schemeClr>
                </a:solidFill>
              </a:rPr>
              <a:t>Target Class: </a:t>
            </a:r>
            <a:r>
              <a:rPr lang="en-US" sz="2000" b="1" dirty="0" err="1" smtClean="0">
                <a:solidFill>
                  <a:schemeClr val="bg2">
                    <a:lumMod val="10000"/>
                  </a:schemeClr>
                </a:solidFill>
              </a:rPr>
              <a:t>Landslide_trigger</a:t>
            </a:r>
            <a:r>
              <a:rPr lang="en-US" sz="2000" b="1" dirty="0" smtClean="0">
                <a:solidFill>
                  <a:schemeClr val="bg2">
                    <a:lumMod val="10000"/>
                  </a:schemeClr>
                </a:solidFill>
              </a:rPr>
              <a:t>. We want to predict the cause of landslide to help researcher to think more on this.</a:t>
            </a:r>
          </a:p>
          <a:p>
            <a:pPr marL="742950" lvl="1" indent="-285750">
              <a:buFont typeface="Arial" panose="020B0604020202020204" pitchFamily="34" charset="0"/>
              <a:buChar char="•"/>
            </a:pPr>
            <a:endParaRPr lang="en-US" sz="2000" dirty="0">
              <a:solidFill>
                <a:schemeClr val="bg2">
                  <a:lumMod val="10000"/>
                </a:schemeClr>
              </a:solidFill>
            </a:endParaRPr>
          </a:p>
          <a:p>
            <a:pPr marL="742950" lvl="1" indent="-285750">
              <a:buFont typeface="Arial" panose="020B0604020202020204" pitchFamily="34" charset="0"/>
              <a:buChar char="•"/>
            </a:pPr>
            <a:endParaRPr lang="en-US" sz="2000" dirty="0" smtClean="0">
              <a:solidFill>
                <a:schemeClr val="bg2">
                  <a:lumMod val="10000"/>
                </a:schemeClr>
              </a:solidFill>
            </a:endParaRPr>
          </a:p>
          <a:p>
            <a:pPr marL="742950" lvl="1" indent="-285750">
              <a:buFont typeface="Arial" panose="020B0604020202020204" pitchFamily="34" charset="0"/>
              <a:buChar char="•"/>
            </a:pPr>
            <a:endParaRPr lang="en-US" sz="2000" dirty="0" smtClean="0">
              <a:solidFill>
                <a:schemeClr val="bg2">
                  <a:lumMod val="10000"/>
                </a:schemeClr>
              </a:solidFill>
            </a:endParaRPr>
          </a:p>
          <a:p>
            <a:pPr lvl="1"/>
            <a:endParaRPr lang="en-US" sz="2000" dirty="0" smtClean="0">
              <a:solidFill>
                <a:schemeClr val="bg2">
                  <a:lumMod val="10000"/>
                </a:schemeClr>
              </a:solidFill>
            </a:endParaRPr>
          </a:p>
          <a:p>
            <a:pPr marL="285750" indent="-285750">
              <a:buFont typeface="Arial" panose="020B0604020202020204" pitchFamily="34" charset="0"/>
              <a:buChar char="•"/>
            </a:pPr>
            <a:endParaRPr lang="en-US" sz="2000" dirty="0">
              <a:solidFill>
                <a:schemeClr val="bg2">
                  <a:lumMod val="10000"/>
                </a:schemeClr>
              </a:solidFill>
            </a:endParaRPr>
          </a:p>
          <a:p>
            <a:pPr marL="285750" indent="-285750">
              <a:buFont typeface="Arial" panose="020B0604020202020204" pitchFamily="34" charset="0"/>
              <a:buChar char="•"/>
            </a:pPr>
            <a:endParaRPr lang="en-US" sz="2000" dirty="0">
              <a:solidFill>
                <a:schemeClr val="bg2">
                  <a:lumMod val="10000"/>
                </a:schemeClr>
              </a:solidFill>
            </a:endParaRPr>
          </a:p>
        </p:txBody>
      </p:sp>
    </p:spTree>
    <p:extLst>
      <p:ext uri="{BB962C8B-B14F-4D97-AF65-F5344CB8AC3E}">
        <p14:creationId xmlns:p14="http://schemas.microsoft.com/office/powerpoint/2010/main" val="13025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2987" y="371475"/>
            <a:ext cx="4418197" cy="707886"/>
          </a:xfrm>
          <a:prstGeom prst="rect">
            <a:avLst/>
          </a:prstGeom>
          <a:noFill/>
        </p:spPr>
        <p:txBody>
          <a:bodyPr wrap="none" rtlCol="0">
            <a:spAutoFit/>
          </a:bodyPr>
          <a:lstStyle/>
          <a:p>
            <a:r>
              <a:rPr lang="en-US" sz="4000" b="1" dirty="0" smtClean="0"/>
              <a:t>Feature Selection</a:t>
            </a:r>
            <a:endParaRPr lang="en-US" sz="4000" b="1" dirty="0"/>
          </a:p>
        </p:txBody>
      </p:sp>
      <p:cxnSp>
        <p:nvCxnSpPr>
          <p:cNvPr id="4" name="Straight Connector 3"/>
          <p:cNvCxnSpPr/>
          <p:nvPr/>
        </p:nvCxnSpPr>
        <p:spPr>
          <a:xfrm>
            <a:off x="0" y="1079361"/>
            <a:ext cx="954405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8677" y="2401610"/>
            <a:ext cx="3943348" cy="4154984"/>
          </a:xfrm>
          <a:prstGeom prst="rect">
            <a:avLst/>
          </a:prstGeom>
          <a:noFill/>
        </p:spPr>
        <p:txBody>
          <a:bodyPr wrap="square" rtlCol="0">
            <a:spAutoFit/>
          </a:bodyPr>
          <a:lstStyle/>
          <a:p>
            <a:r>
              <a:rPr lang="en-US" sz="2400" b="1" dirty="0" smtClean="0">
                <a:solidFill>
                  <a:schemeClr val="bg2">
                    <a:lumMod val="10000"/>
                  </a:schemeClr>
                </a:solidFill>
              </a:rPr>
              <a:t>1.   source_name </a:t>
            </a:r>
          </a:p>
          <a:p>
            <a:r>
              <a:rPr lang="en-US" sz="2400" b="1" dirty="0" smtClean="0">
                <a:solidFill>
                  <a:schemeClr val="bg2">
                    <a:lumMod val="10000"/>
                  </a:schemeClr>
                </a:solidFill>
              </a:rPr>
              <a:t>2.   source_link </a:t>
            </a:r>
          </a:p>
          <a:p>
            <a:r>
              <a:rPr lang="en-US" sz="2400" b="1" dirty="0" smtClean="0">
                <a:solidFill>
                  <a:schemeClr val="bg2">
                    <a:lumMod val="10000"/>
                  </a:schemeClr>
                </a:solidFill>
              </a:rPr>
              <a:t>3.   event_date</a:t>
            </a:r>
            <a:endParaRPr lang="en-US" sz="2400" b="1" dirty="0">
              <a:solidFill>
                <a:schemeClr val="bg2">
                  <a:lumMod val="10000"/>
                </a:schemeClr>
              </a:solidFill>
            </a:endParaRPr>
          </a:p>
          <a:p>
            <a:r>
              <a:rPr lang="en-US" sz="2400" b="1" dirty="0" smtClean="0">
                <a:solidFill>
                  <a:schemeClr val="bg2">
                    <a:lumMod val="10000"/>
                  </a:schemeClr>
                </a:solidFill>
              </a:rPr>
              <a:t>4.   location_description</a:t>
            </a:r>
            <a:endParaRPr lang="en-US" sz="2400" b="1" dirty="0">
              <a:solidFill>
                <a:schemeClr val="bg2">
                  <a:lumMod val="10000"/>
                </a:schemeClr>
              </a:solidFill>
            </a:endParaRPr>
          </a:p>
          <a:p>
            <a:r>
              <a:rPr lang="en-US" sz="2400" b="1" dirty="0" smtClean="0">
                <a:solidFill>
                  <a:schemeClr val="bg2">
                    <a:lumMod val="10000"/>
                  </a:schemeClr>
                </a:solidFill>
              </a:rPr>
              <a:t>5.   location_accuracy </a:t>
            </a:r>
          </a:p>
          <a:p>
            <a:r>
              <a:rPr lang="en-US" sz="2400" b="1" dirty="0" smtClean="0">
                <a:solidFill>
                  <a:schemeClr val="bg2">
                    <a:lumMod val="10000"/>
                  </a:schemeClr>
                </a:solidFill>
              </a:rPr>
              <a:t>6.   landslide_category</a:t>
            </a:r>
            <a:endParaRPr lang="en-US" sz="2400" b="1" dirty="0">
              <a:solidFill>
                <a:schemeClr val="bg2">
                  <a:lumMod val="10000"/>
                </a:schemeClr>
              </a:solidFill>
            </a:endParaRPr>
          </a:p>
          <a:p>
            <a:r>
              <a:rPr lang="en-US" sz="2400" b="1" dirty="0" smtClean="0">
                <a:solidFill>
                  <a:schemeClr val="bg2">
                    <a:lumMod val="10000"/>
                  </a:schemeClr>
                </a:solidFill>
              </a:rPr>
              <a:t>7.   landslide_size</a:t>
            </a:r>
            <a:endParaRPr lang="en-US" sz="2400" b="1" dirty="0">
              <a:solidFill>
                <a:schemeClr val="bg2">
                  <a:lumMod val="10000"/>
                </a:schemeClr>
              </a:solidFill>
            </a:endParaRPr>
          </a:p>
          <a:p>
            <a:r>
              <a:rPr lang="en-US" sz="2400" b="1" dirty="0" smtClean="0">
                <a:solidFill>
                  <a:schemeClr val="bg2">
                    <a:lumMod val="10000"/>
                  </a:schemeClr>
                </a:solidFill>
              </a:rPr>
              <a:t>8.   fatality_count </a:t>
            </a:r>
          </a:p>
          <a:p>
            <a:r>
              <a:rPr lang="en-US" sz="2400" b="1" dirty="0" smtClean="0">
                <a:solidFill>
                  <a:schemeClr val="bg2">
                    <a:lumMod val="10000"/>
                  </a:schemeClr>
                </a:solidFill>
              </a:rPr>
              <a:t>9.   injury_count </a:t>
            </a:r>
          </a:p>
          <a:p>
            <a:r>
              <a:rPr lang="en-US" sz="2400" b="1" dirty="0" smtClean="0">
                <a:solidFill>
                  <a:schemeClr val="bg2">
                    <a:lumMod val="10000"/>
                  </a:schemeClr>
                </a:solidFill>
              </a:rPr>
              <a:t>10. event_import_source</a:t>
            </a:r>
            <a:endParaRPr lang="en-US" sz="2400" b="1" dirty="0">
              <a:solidFill>
                <a:schemeClr val="bg2">
                  <a:lumMod val="10000"/>
                </a:schemeClr>
              </a:solidFill>
            </a:endParaRPr>
          </a:p>
          <a:p>
            <a:r>
              <a:rPr lang="en-US" sz="2400" b="1" dirty="0" smtClean="0">
                <a:solidFill>
                  <a:schemeClr val="bg2">
                    <a:lumMod val="10000"/>
                  </a:schemeClr>
                </a:solidFill>
              </a:rPr>
              <a:t>11. event_import_id</a:t>
            </a:r>
            <a:endParaRPr lang="en-US" sz="2400" b="1" dirty="0">
              <a:solidFill>
                <a:schemeClr val="bg2">
                  <a:lumMod val="10000"/>
                </a:schemeClr>
              </a:solidFill>
            </a:endParaRPr>
          </a:p>
        </p:txBody>
      </p:sp>
      <p:sp>
        <p:nvSpPr>
          <p:cNvPr id="6" name="TextBox 5"/>
          <p:cNvSpPr txBox="1"/>
          <p:nvPr/>
        </p:nvSpPr>
        <p:spPr>
          <a:xfrm>
            <a:off x="5332596" y="2296953"/>
            <a:ext cx="4514850" cy="4154984"/>
          </a:xfrm>
          <a:prstGeom prst="rect">
            <a:avLst/>
          </a:prstGeom>
          <a:noFill/>
        </p:spPr>
        <p:txBody>
          <a:bodyPr wrap="square" rtlCol="0">
            <a:spAutoFit/>
          </a:bodyPr>
          <a:lstStyle/>
          <a:p>
            <a:pPr marL="342900" indent="-342900">
              <a:buAutoNum type="arabicPeriod" startAt="12"/>
            </a:pPr>
            <a:r>
              <a:rPr lang="en-US" sz="2400" b="1" dirty="0" smtClean="0">
                <a:solidFill>
                  <a:schemeClr val="bg2">
                    <a:lumMod val="10000"/>
                  </a:schemeClr>
                </a:solidFill>
              </a:rPr>
              <a:t>Country_name</a:t>
            </a:r>
          </a:p>
          <a:p>
            <a:pPr marL="342900" indent="-342900">
              <a:buAutoNum type="arabicPeriod" startAt="12"/>
            </a:pPr>
            <a:r>
              <a:rPr lang="en-US" sz="2400" b="1" dirty="0" smtClean="0">
                <a:solidFill>
                  <a:schemeClr val="bg2">
                    <a:lumMod val="10000"/>
                  </a:schemeClr>
                </a:solidFill>
              </a:rPr>
              <a:t> admin_division_name </a:t>
            </a:r>
          </a:p>
          <a:p>
            <a:r>
              <a:rPr lang="en-US" sz="2400" b="1" dirty="0" smtClean="0">
                <a:solidFill>
                  <a:schemeClr val="bg2">
                    <a:lumMod val="10000"/>
                  </a:schemeClr>
                </a:solidFill>
              </a:rPr>
              <a:t>14.admin_division_population</a:t>
            </a:r>
          </a:p>
          <a:p>
            <a:r>
              <a:rPr lang="en-US" sz="2400" b="1" dirty="0" smtClean="0">
                <a:solidFill>
                  <a:schemeClr val="bg2">
                    <a:lumMod val="10000"/>
                  </a:schemeClr>
                </a:solidFill>
              </a:rPr>
              <a:t>15.</a:t>
            </a:r>
            <a:r>
              <a:rPr lang="en-US" sz="2400" b="1" dirty="0" smtClean="0">
                <a:solidFill>
                  <a:schemeClr val="bg2">
                    <a:lumMod val="10000"/>
                  </a:schemeClr>
                </a:solidFill>
              </a:rPr>
              <a:t>Longitude</a:t>
            </a:r>
          </a:p>
          <a:p>
            <a:r>
              <a:rPr lang="en-US" sz="2400" b="1" dirty="0" smtClean="0">
                <a:solidFill>
                  <a:schemeClr val="bg2">
                    <a:lumMod val="10000"/>
                  </a:schemeClr>
                </a:solidFill>
              </a:rPr>
              <a:t>16.L</a:t>
            </a:r>
            <a:r>
              <a:rPr lang="en-US" sz="2400" b="1" dirty="0" smtClean="0">
                <a:solidFill>
                  <a:schemeClr val="bg2">
                    <a:lumMod val="10000"/>
                  </a:schemeClr>
                </a:solidFill>
              </a:rPr>
              <a:t>atitude</a:t>
            </a:r>
          </a:p>
          <a:p>
            <a:r>
              <a:rPr lang="en-US" sz="2400" b="1" dirty="0" smtClean="0">
                <a:solidFill>
                  <a:schemeClr val="bg2">
                    <a:lumMod val="10000"/>
                  </a:schemeClr>
                </a:solidFill>
              </a:rPr>
              <a:t>17.event_year</a:t>
            </a:r>
          </a:p>
          <a:p>
            <a:r>
              <a:rPr lang="en-US" sz="2400" b="1" dirty="0" smtClean="0">
                <a:solidFill>
                  <a:schemeClr val="bg2">
                    <a:lumMod val="10000"/>
                  </a:schemeClr>
                </a:solidFill>
              </a:rPr>
              <a:t>18</a:t>
            </a:r>
            <a:r>
              <a:rPr lang="en-US" sz="2400" b="1" dirty="0" smtClean="0">
                <a:solidFill>
                  <a:schemeClr val="bg2">
                    <a:lumMod val="10000"/>
                  </a:schemeClr>
                </a:solidFill>
              </a:rPr>
              <a:t> event_month</a:t>
            </a:r>
            <a:endParaRPr lang="en-US" sz="2400" b="1" dirty="0">
              <a:solidFill>
                <a:schemeClr val="bg2">
                  <a:lumMod val="10000"/>
                </a:schemeClr>
              </a:solidFill>
            </a:endParaRPr>
          </a:p>
          <a:p>
            <a:r>
              <a:rPr lang="en-US" sz="2400" b="1" dirty="0" smtClean="0">
                <a:solidFill>
                  <a:schemeClr val="bg2">
                    <a:lumMod val="10000"/>
                  </a:schemeClr>
                </a:solidFill>
              </a:rPr>
              <a:t>19 event_week</a:t>
            </a:r>
            <a:endParaRPr lang="en-US" sz="2400" b="1" dirty="0">
              <a:solidFill>
                <a:schemeClr val="bg2">
                  <a:lumMod val="10000"/>
                </a:schemeClr>
              </a:solidFill>
            </a:endParaRPr>
          </a:p>
          <a:p>
            <a:r>
              <a:rPr lang="en-US" sz="2400" b="1" dirty="0" smtClean="0">
                <a:solidFill>
                  <a:schemeClr val="bg2">
                    <a:lumMod val="10000"/>
                  </a:schemeClr>
                </a:solidFill>
              </a:rPr>
              <a:t>20.</a:t>
            </a:r>
            <a:r>
              <a:rPr lang="en-US" sz="2400" b="1" dirty="0" smtClean="0">
                <a:solidFill>
                  <a:schemeClr val="bg2">
                    <a:lumMod val="10000"/>
                  </a:schemeClr>
                </a:solidFill>
              </a:rPr>
              <a:t> event_day</a:t>
            </a:r>
          </a:p>
          <a:p>
            <a:r>
              <a:rPr lang="en-US" sz="2400" b="1" dirty="0" smtClean="0">
                <a:solidFill>
                  <a:schemeClr val="bg2">
                    <a:lumMod val="10000"/>
                  </a:schemeClr>
                </a:solidFill>
              </a:rPr>
              <a:t>21. event_hour</a:t>
            </a:r>
            <a:endParaRPr lang="en-US" sz="2400" b="1" dirty="0" smtClean="0">
              <a:solidFill>
                <a:schemeClr val="bg2">
                  <a:lumMod val="10000"/>
                </a:schemeClr>
              </a:solidFill>
            </a:endParaRPr>
          </a:p>
          <a:p>
            <a:endParaRPr lang="en-US" sz="2400" b="1" dirty="0">
              <a:solidFill>
                <a:schemeClr val="bg2">
                  <a:lumMod val="10000"/>
                </a:schemeClr>
              </a:solidFill>
            </a:endParaRPr>
          </a:p>
        </p:txBody>
      </p:sp>
      <p:sp>
        <p:nvSpPr>
          <p:cNvPr id="7" name="TextBox 6"/>
          <p:cNvSpPr txBox="1"/>
          <p:nvPr/>
        </p:nvSpPr>
        <p:spPr>
          <a:xfrm>
            <a:off x="528638" y="1457325"/>
            <a:ext cx="9015412" cy="830997"/>
          </a:xfrm>
          <a:prstGeom prst="rect">
            <a:avLst/>
          </a:prstGeom>
          <a:noFill/>
        </p:spPr>
        <p:txBody>
          <a:bodyPr wrap="square" rtlCol="0">
            <a:spAutoFit/>
          </a:bodyPr>
          <a:lstStyle/>
          <a:p>
            <a:r>
              <a:rPr lang="en-US" sz="2400" b="1" dirty="0" smtClean="0">
                <a:solidFill>
                  <a:schemeClr val="bg2">
                    <a:lumMod val="10000"/>
                  </a:schemeClr>
                </a:solidFill>
              </a:rPr>
              <a:t>There are unique 21 feature variable for building the</a:t>
            </a:r>
          </a:p>
          <a:p>
            <a:r>
              <a:rPr lang="en-US" sz="2400" b="1" dirty="0" smtClean="0">
                <a:solidFill>
                  <a:schemeClr val="bg2">
                    <a:lumMod val="10000"/>
                  </a:schemeClr>
                </a:solidFill>
              </a:rPr>
              <a:t> Machine Learning Model.</a:t>
            </a:r>
            <a:endParaRPr lang="en-US" sz="2400" b="1" dirty="0">
              <a:solidFill>
                <a:schemeClr val="bg2">
                  <a:lumMod val="10000"/>
                </a:schemeClr>
              </a:solidFill>
            </a:endParaRPr>
          </a:p>
        </p:txBody>
      </p:sp>
    </p:spTree>
    <p:extLst>
      <p:ext uri="{BB962C8B-B14F-4D97-AF65-F5344CB8AC3E}">
        <p14:creationId xmlns:p14="http://schemas.microsoft.com/office/powerpoint/2010/main" val="416595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4388" y="342900"/>
            <a:ext cx="6094232" cy="769441"/>
          </a:xfrm>
          <a:prstGeom prst="rect">
            <a:avLst/>
          </a:prstGeom>
          <a:noFill/>
        </p:spPr>
        <p:txBody>
          <a:bodyPr wrap="none" rtlCol="0">
            <a:spAutoFit/>
          </a:bodyPr>
          <a:lstStyle/>
          <a:p>
            <a:r>
              <a:rPr lang="en-US" sz="4400" dirty="0" smtClean="0"/>
              <a:t>FINDINGS AND ANALYSIS</a:t>
            </a:r>
            <a:endParaRPr lang="en-US" sz="4400" dirty="0"/>
          </a:p>
        </p:txBody>
      </p:sp>
      <p:cxnSp>
        <p:nvCxnSpPr>
          <p:cNvPr id="4" name="Straight Connector 3"/>
          <p:cNvCxnSpPr/>
          <p:nvPr/>
        </p:nvCxnSpPr>
        <p:spPr>
          <a:xfrm>
            <a:off x="0" y="1112341"/>
            <a:ext cx="9572625"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26" name="Picture 2" descr="Landslide Trigger Vs Cou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1" y="1155204"/>
            <a:ext cx="7124699"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08964" y="5657671"/>
            <a:ext cx="8863636" cy="1200329"/>
          </a:xfrm>
          <a:prstGeom prst="rect">
            <a:avLst/>
          </a:prstGeom>
          <a:noFill/>
        </p:spPr>
        <p:txBody>
          <a:bodyPr wrap="square" rtlCol="0">
            <a:spAutoFit/>
          </a:bodyPr>
          <a:lstStyle/>
          <a:p>
            <a:r>
              <a:rPr lang="en-US" b="1" dirty="0">
                <a:solidFill>
                  <a:schemeClr val="bg2">
                    <a:lumMod val="10000"/>
                  </a:schemeClr>
                </a:solidFill>
              </a:rPr>
              <a:t>The above graph demonstrates the landslide cause and its count. </a:t>
            </a:r>
            <a:endParaRPr lang="en-US" b="1" dirty="0" smtClean="0">
              <a:solidFill>
                <a:schemeClr val="bg2">
                  <a:lumMod val="10000"/>
                </a:schemeClr>
              </a:solidFill>
            </a:endParaRPr>
          </a:p>
          <a:p>
            <a:r>
              <a:rPr lang="en-US" b="1" dirty="0" smtClean="0">
                <a:solidFill>
                  <a:schemeClr val="bg2">
                    <a:lumMod val="10000"/>
                  </a:schemeClr>
                </a:solidFill>
              </a:rPr>
              <a:t>As </a:t>
            </a:r>
            <a:r>
              <a:rPr lang="en-US" b="1" dirty="0">
                <a:solidFill>
                  <a:schemeClr val="bg2">
                    <a:lumMod val="10000"/>
                  </a:schemeClr>
                </a:solidFill>
              </a:rPr>
              <a:t>per the graph, the major cause of landslide as analyzed from the data is </a:t>
            </a:r>
            <a:endParaRPr lang="en-US" b="1" dirty="0" smtClean="0">
              <a:solidFill>
                <a:schemeClr val="bg2">
                  <a:lumMod val="10000"/>
                </a:schemeClr>
              </a:solidFill>
            </a:endParaRPr>
          </a:p>
          <a:p>
            <a:r>
              <a:rPr lang="en-US" b="1" dirty="0" smtClean="0">
                <a:solidFill>
                  <a:schemeClr val="bg2">
                    <a:lumMod val="10000"/>
                  </a:schemeClr>
                </a:solidFill>
              </a:rPr>
              <a:t>due </a:t>
            </a:r>
            <a:r>
              <a:rPr lang="en-US" b="1" dirty="0">
                <a:solidFill>
                  <a:schemeClr val="bg2">
                    <a:lumMod val="10000"/>
                  </a:schemeClr>
                </a:solidFill>
              </a:rPr>
              <a:t>to downpour followed by </a:t>
            </a:r>
            <a:r>
              <a:rPr lang="en-US" b="1" dirty="0" smtClean="0">
                <a:solidFill>
                  <a:schemeClr val="bg2">
                    <a:lumMod val="10000"/>
                  </a:schemeClr>
                </a:solidFill>
              </a:rPr>
              <a:t>rain and so on…. </a:t>
            </a:r>
          </a:p>
          <a:p>
            <a:endParaRPr lang="en-US" dirty="0">
              <a:solidFill>
                <a:schemeClr val="bg2">
                  <a:lumMod val="10000"/>
                </a:schemeClr>
              </a:solidFill>
            </a:endParaRPr>
          </a:p>
        </p:txBody>
      </p:sp>
      <p:sp>
        <p:nvSpPr>
          <p:cNvPr id="6" name="TextBox 5"/>
          <p:cNvSpPr txBox="1"/>
          <p:nvPr/>
        </p:nvSpPr>
        <p:spPr>
          <a:xfrm>
            <a:off x="1843088" y="4957763"/>
            <a:ext cx="5829300" cy="461665"/>
          </a:xfrm>
          <a:prstGeom prst="rect">
            <a:avLst/>
          </a:prstGeom>
          <a:noFill/>
        </p:spPr>
        <p:txBody>
          <a:bodyPr wrap="square" rtlCol="0">
            <a:spAutoFit/>
          </a:bodyPr>
          <a:lstStyle/>
          <a:p>
            <a:pPr algn="ctr"/>
            <a:r>
              <a:rPr lang="en-US" sz="2400" b="1" dirty="0" smtClean="0">
                <a:solidFill>
                  <a:schemeClr val="bg2">
                    <a:lumMod val="10000"/>
                  </a:schemeClr>
                </a:solidFill>
              </a:rPr>
              <a:t>Fig: Landslide Trigger VS Count</a:t>
            </a:r>
            <a:endParaRPr lang="en-US" sz="2400" b="1" dirty="0">
              <a:solidFill>
                <a:schemeClr val="bg2">
                  <a:lumMod val="10000"/>
                </a:schemeClr>
              </a:solidFill>
            </a:endParaRPr>
          </a:p>
        </p:txBody>
      </p:sp>
    </p:spTree>
    <p:extLst>
      <p:ext uri="{BB962C8B-B14F-4D97-AF65-F5344CB8AC3E}">
        <p14:creationId xmlns:p14="http://schemas.microsoft.com/office/powerpoint/2010/main" val="315472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257175"/>
            <a:ext cx="7358062" cy="707886"/>
          </a:xfrm>
          <a:prstGeom prst="rect">
            <a:avLst/>
          </a:prstGeom>
          <a:noFill/>
        </p:spPr>
        <p:txBody>
          <a:bodyPr wrap="square" rtlCol="0">
            <a:spAutoFit/>
          </a:bodyPr>
          <a:lstStyle/>
          <a:p>
            <a:pPr algn="r"/>
            <a:r>
              <a:rPr lang="en-US" sz="4000" dirty="0" smtClean="0"/>
              <a:t>Contd…</a:t>
            </a:r>
            <a:endParaRPr lang="en-US" sz="4000" dirty="0"/>
          </a:p>
        </p:txBody>
      </p:sp>
      <p:cxnSp>
        <p:nvCxnSpPr>
          <p:cNvPr id="4" name="Straight Connector 3"/>
          <p:cNvCxnSpPr/>
          <p:nvPr/>
        </p:nvCxnSpPr>
        <p:spPr>
          <a:xfrm>
            <a:off x="0" y="965061"/>
            <a:ext cx="9558338"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8149" y="5596718"/>
            <a:ext cx="8473795" cy="1200329"/>
          </a:xfrm>
          <a:prstGeom prst="rect">
            <a:avLst/>
          </a:prstGeom>
          <a:noFill/>
        </p:spPr>
        <p:txBody>
          <a:bodyPr wrap="none" rtlCol="0">
            <a:spAutoFit/>
          </a:bodyPr>
          <a:lstStyle/>
          <a:p>
            <a:r>
              <a:rPr lang="en-US" dirty="0">
                <a:solidFill>
                  <a:schemeClr val="bg2">
                    <a:lumMod val="10000"/>
                  </a:schemeClr>
                </a:solidFill>
              </a:rPr>
              <a:t>The above fig represents top 10 countries on the basis of landslide occurrences</a:t>
            </a:r>
            <a:r>
              <a:rPr lang="en-US" dirty="0" smtClean="0">
                <a:solidFill>
                  <a:schemeClr val="bg2">
                    <a:lumMod val="10000"/>
                  </a:schemeClr>
                </a:solidFill>
              </a:rPr>
              <a:t>.</a:t>
            </a:r>
          </a:p>
          <a:p>
            <a:r>
              <a:rPr lang="en-US" dirty="0" smtClean="0">
                <a:solidFill>
                  <a:schemeClr val="bg2">
                    <a:lumMod val="10000"/>
                  </a:schemeClr>
                </a:solidFill>
              </a:rPr>
              <a:t> </a:t>
            </a:r>
            <a:r>
              <a:rPr lang="en-US" dirty="0">
                <a:solidFill>
                  <a:schemeClr val="bg2">
                    <a:lumMod val="10000"/>
                  </a:schemeClr>
                </a:solidFill>
              </a:rPr>
              <a:t>From this we found out that maximum landslide occurs in </a:t>
            </a:r>
            <a:r>
              <a:rPr lang="en-US" b="1" dirty="0">
                <a:solidFill>
                  <a:schemeClr val="bg2">
                    <a:lumMod val="10000"/>
                  </a:schemeClr>
                </a:solidFill>
              </a:rPr>
              <a:t>United States. </a:t>
            </a:r>
            <a:endParaRPr lang="en-US" b="1" dirty="0" smtClean="0">
              <a:solidFill>
                <a:schemeClr val="bg2">
                  <a:lumMod val="10000"/>
                </a:schemeClr>
              </a:solidFill>
            </a:endParaRPr>
          </a:p>
          <a:p>
            <a:r>
              <a:rPr lang="en-US" dirty="0" smtClean="0">
                <a:solidFill>
                  <a:schemeClr val="bg2">
                    <a:lumMod val="10000"/>
                  </a:schemeClr>
                </a:solidFill>
              </a:rPr>
              <a:t>Similarly</a:t>
            </a:r>
            <a:r>
              <a:rPr lang="en-US" dirty="0">
                <a:solidFill>
                  <a:schemeClr val="bg2">
                    <a:lumMod val="10000"/>
                  </a:schemeClr>
                </a:solidFill>
              </a:rPr>
              <a:t>, minimum landslide occurred in </a:t>
            </a:r>
            <a:r>
              <a:rPr lang="en-US" b="1" dirty="0" smtClean="0">
                <a:solidFill>
                  <a:schemeClr val="bg2">
                    <a:lumMod val="10000"/>
                  </a:schemeClr>
                </a:solidFill>
              </a:rPr>
              <a:t>Malaysia.</a:t>
            </a:r>
            <a:endParaRPr lang="en-US" b="1" dirty="0">
              <a:solidFill>
                <a:schemeClr val="bg2">
                  <a:lumMod val="10000"/>
                </a:schemeClr>
              </a:solidFill>
            </a:endParaRPr>
          </a:p>
          <a:p>
            <a:endParaRPr lang="en-US" dirty="0">
              <a:solidFill>
                <a:schemeClr val="bg2">
                  <a:lumMod val="10000"/>
                </a:schemeClr>
              </a:solidFill>
            </a:endParaRPr>
          </a:p>
        </p:txBody>
      </p:sp>
      <p:sp>
        <p:nvSpPr>
          <p:cNvPr id="7" name="TextBox 6"/>
          <p:cNvSpPr txBox="1"/>
          <p:nvPr/>
        </p:nvSpPr>
        <p:spPr>
          <a:xfrm>
            <a:off x="2145838" y="5027359"/>
            <a:ext cx="5610831" cy="523220"/>
          </a:xfrm>
          <a:prstGeom prst="rect">
            <a:avLst/>
          </a:prstGeom>
          <a:noFill/>
        </p:spPr>
        <p:txBody>
          <a:bodyPr wrap="none" rtlCol="0">
            <a:spAutoFit/>
          </a:bodyPr>
          <a:lstStyle/>
          <a:p>
            <a:pPr algn="ctr"/>
            <a:r>
              <a:rPr lang="en-US" sz="2800" dirty="0" smtClean="0"/>
              <a:t>Fig 2: Landslide Count VS Country</a:t>
            </a: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8" y="1017333"/>
            <a:ext cx="8791575" cy="4010025"/>
          </a:xfrm>
          <a:prstGeom prst="rect">
            <a:avLst/>
          </a:prstGeom>
        </p:spPr>
      </p:pic>
    </p:spTree>
    <p:extLst>
      <p:ext uri="{BB962C8B-B14F-4D97-AF65-F5344CB8AC3E}">
        <p14:creationId xmlns:p14="http://schemas.microsoft.com/office/powerpoint/2010/main" val="692316258"/>
      </p:ext>
    </p:extLst>
  </p:cSld>
  <p:clrMapOvr>
    <a:masterClrMapping/>
  </p:clrMapOvr>
</p:sld>
</file>

<file path=ppt/theme/theme1.xml><?xml version="1.0" encoding="utf-8"?>
<a:theme xmlns:a="http://schemas.openxmlformats.org/drawingml/2006/main" name="Facet">
  <a:themeElements>
    <a:clrScheme name="Custom 3">
      <a:dk1>
        <a:srgbClr val="2683C6"/>
      </a:dk1>
      <a:lt1>
        <a:sysClr val="window" lastClr="FFFFFF"/>
      </a:lt1>
      <a:dk2>
        <a:srgbClr val="FF000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TotalTime>
  <Words>1096</Words>
  <Application>Microsoft Office PowerPoint</Application>
  <PresentationFormat>Widescreen</PresentationFormat>
  <Paragraphs>164</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2020-10-04T05:15:00Z</dcterms:created>
  <dcterms:modified xsi:type="dcterms:W3CDTF">2020-10-04T08:32:22Z</dcterms:modified>
</cp:coreProperties>
</file>