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68" r:id="rId3"/>
    <p:sldId id="310" r:id="rId4"/>
    <p:sldId id="311" r:id="rId5"/>
    <p:sldId id="320" r:id="rId6"/>
    <p:sldId id="322" r:id="rId7"/>
    <p:sldId id="312" r:id="rId8"/>
    <p:sldId id="323" r:id="rId9"/>
    <p:sldId id="313" r:id="rId10"/>
    <p:sldId id="324" r:id="rId11"/>
    <p:sldId id="314" r:id="rId12"/>
    <p:sldId id="315"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Introduction</a:t>
          </a:r>
        </a:p>
      </dgm:t>
    </dgm:pt>
    <dgm:pt modelId="{20A9B789-9B22-478C-970C-71496754809B}" cxnId="{A4CE7A9B-B015-4E32-A86C-C3A08970D2FB}" type="parTrans">
      <dgm:prSet/>
      <dgm:spPr/>
      <dgm:t>
        <a:bodyPr/>
        <a:lstStyle/>
        <a:p>
          <a:pPr algn="l"/>
          <a:endParaRPr lang="en-US"/>
        </a:p>
      </dgm:t>
    </dgm:pt>
    <dgm:pt modelId="{12A4AEA8-BC1D-4ADD-8236-A533A455F22E}" cxnId="{A4CE7A9B-B015-4E32-A86C-C3A08970D2FB}" type="sibTrans">
      <dgm:prSet/>
      <dgm:spPr/>
      <dgm:t>
        <a:bodyPr/>
        <a:lstStyle/>
        <a:p>
          <a:endParaRPr lang="en-US"/>
        </a:p>
      </dgm:t>
    </dgm:pt>
    <dgm:pt modelId="{B157653D-2397-47E3-94A8-8E8B13726408}">
      <dgm:prSet/>
      <dgm:spPr/>
      <dgm:t>
        <a:bodyPr/>
        <a:lstStyle/>
        <a:p>
          <a:r>
            <a:rPr lang="en-US" dirty="0"/>
            <a:t>Literature Survey</a:t>
          </a:r>
        </a:p>
      </dgm:t>
    </dgm:pt>
    <dgm:pt modelId="{7C340691-872A-42EE-977C-5B833001E6A0}" cxnId="{950692EB-01A7-4BA3-A03C-6D1E2A5F26EE}" type="parTrans">
      <dgm:prSet/>
      <dgm:spPr/>
      <dgm:t>
        <a:bodyPr/>
        <a:lstStyle/>
        <a:p>
          <a:pPr algn="l"/>
          <a:endParaRPr lang="en-US"/>
        </a:p>
      </dgm:t>
    </dgm:pt>
    <dgm:pt modelId="{C11CD3A4-ED92-4609-A589-8DA6272582F8}" cxnId="{950692EB-01A7-4BA3-A03C-6D1E2A5F26EE}" type="sibTrans">
      <dgm:prSet/>
      <dgm:spPr/>
      <dgm:t>
        <a:bodyPr/>
        <a:lstStyle/>
        <a:p>
          <a:endParaRPr lang="en-US"/>
        </a:p>
      </dgm:t>
    </dgm:pt>
    <dgm:pt modelId="{501DC69F-43F9-4B1E-BE22-6D9FA0AFC528}">
      <dgm:prSet/>
      <dgm:spPr/>
      <dgm:t>
        <a:bodyPr/>
        <a:lstStyle/>
        <a:p>
          <a:r>
            <a:rPr lang="en-US" dirty="0"/>
            <a:t>Methodology</a:t>
          </a:r>
        </a:p>
      </dgm:t>
    </dgm:pt>
    <dgm:pt modelId="{D662275D-EF71-4EF0-8C53-5B09830A2AA4}" cxnId="{A1DD0BFE-1A98-40AA-BB60-9659ADA72CA3}" type="parTrans">
      <dgm:prSet/>
      <dgm:spPr/>
      <dgm:t>
        <a:bodyPr/>
        <a:lstStyle/>
        <a:p>
          <a:pPr algn="l"/>
          <a:endParaRPr lang="en-US"/>
        </a:p>
      </dgm:t>
    </dgm:pt>
    <dgm:pt modelId="{05A1C2F3-0854-4F17-AD49-F6E4F5029DC1}" cxnId="{A1DD0BFE-1A98-40AA-BB60-9659ADA72CA3}" type="sibTrans">
      <dgm:prSet/>
      <dgm:spPr/>
      <dgm:t>
        <a:bodyPr/>
        <a:lstStyle/>
        <a:p>
          <a:endParaRPr lang="en-US"/>
        </a:p>
      </dgm:t>
    </dgm:pt>
    <dgm:pt modelId="{AE7358A2-3D9A-4A4C-BBED-5424660EAD51}">
      <dgm:prSet/>
      <dgm:spPr/>
      <dgm:t>
        <a:bodyPr/>
        <a:lstStyle/>
        <a:p>
          <a:r>
            <a:rPr lang="en-US" dirty="0"/>
            <a:t>Experiments and results</a:t>
          </a:r>
        </a:p>
      </dgm:t>
    </dgm:pt>
    <dgm:pt modelId="{8A0C3D83-7482-48F5-9A7B-7BCCFFA89D39}" cxnId="{AB4C7C27-9298-4339-A781-9A16BCBB27E7}" type="parTrans">
      <dgm:prSet/>
      <dgm:spPr/>
      <dgm:t>
        <a:bodyPr/>
        <a:lstStyle/>
        <a:p>
          <a:pPr algn="l"/>
          <a:endParaRPr lang="en-US"/>
        </a:p>
      </dgm:t>
    </dgm:pt>
    <dgm:pt modelId="{BCA8377F-58EC-40FD-8F05-DF4E529335AA}" cxnId="{AB4C7C27-9298-4339-A781-9A16BCBB27E7}" type="sibTrans">
      <dgm:prSet/>
      <dgm:spPr/>
      <dgm:t>
        <a:bodyPr/>
        <a:lstStyle/>
        <a:p>
          <a:endParaRPr lang="en-US"/>
        </a:p>
      </dgm:t>
    </dgm:pt>
    <dgm:pt modelId="{1D61A7BE-7FAC-46CD-B27E-29662D418000}">
      <dgm:prSet/>
      <dgm:spPr/>
      <dgm:t>
        <a:bodyPr/>
        <a:lstStyle/>
        <a:p>
          <a:r>
            <a:rPr lang="en-US" dirty="0"/>
            <a:t>Conclusion</a:t>
          </a:r>
        </a:p>
      </dgm:t>
    </dgm:pt>
    <dgm:pt modelId="{AB1C1DD0-D5A4-42B6-A12A-E0C2D2BA9093}" cxnId="{F38332A3-DAF1-4C5F-A0A6-314A5C8A25C5}" type="parTrans">
      <dgm:prSet/>
      <dgm:spPr/>
      <dgm:t>
        <a:bodyPr/>
        <a:lstStyle/>
        <a:p>
          <a:endParaRPr lang="en-IN"/>
        </a:p>
      </dgm:t>
    </dgm:pt>
    <dgm:pt modelId="{6C4084DA-BE5C-477F-972D-BEBFBC5CCA2C}" cxnId="{F38332A3-DAF1-4C5F-A0A6-314A5C8A25C5}" type="sibTrans">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5">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5">
        <dgm:presLayoutVars>
          <dgm:bulletEnabled val="1"/>
        </dgm:presLayoutVars>
      </dgm:prSet>
      <dgm:spPr/>
    </dgm:pt>
    <dgm:pt modelId="{6898D4C1-54F6-4DA4-9607-F444437C8E6E}" type="pres">
      <dgm:prSet presAssocID="{9B50AE85-DEA1-41F3-9C2C-24A18069C473}" presName="ConnectLine1" presStyleLbl="sibTrans1D1" presStyleIdx="0" presStyleCnt="5"/>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5"/>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5">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5">
        <dgm:presLayoutVars>
          <dgm:bulletEnabled val="1"/>
        </dgm:presLayoutVars>
      </dgm:prSet>
      <dgm:spPr/>
    </dgm:pt>
    <dgm:pt modelId="{152FB453-AA1C-4C6D-86AE-2A7A4BF73B8B}" type="pres">
      <dgm:prSet presAssocID="{B157653D-2397-47E3-94A8-8E8B13726408}" presName="ConnectLine1" presStyleLbl="sibTrans1D1" presStyleIdx="1" presStyleCnt="5"/>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5"/>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5" custLinFactNeighborX="429">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5">
        <dgm:presLayoutVars>
          <dgm:bulletEnabled val="1"/>
        </dgm:presLayoutVars>
      </dgm:prSet>
      <dgm:spPr/>
    </dgm:pt>
    <dgm:pt modelId="{26F3F9B3-7461-4A61-97B5-AF1F062A6A31}" type="pres">
      <dgm:prSet presAssocID="{501DC69F-43F9-4B1E-BE22-6D9FA0AFC528}" presName="ConnectLine1" presStyleLbl="sibTrans1D1" presStyleIdx="2" presStyleCnt="5"/>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5"/>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5">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5">
        <dgm:presLayoutVars>
          <dgm:bulletEnabled val="1"/>
        </dgm:presLayoutVars>
      </dgm:prSet>
      <dgm:spPr/>
    </dgm:pt>
    <dgm:pt modelId="{CA5E20EB-82C1-48EB-94ED-CE7DA89B43C2}" type="pres">
      <dgm:prSet presAssocID="{AE7358A2-3D9A-4A4C-BBED-5424660EAD51}" presName="ConnectLine1" presStyleLbl="sibTrans1D1" presStyleIdx="3" presStyleCnt="5"/>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5"/>
      <dgm:spPr/>
    </dgm:pt>
    <dgm:pt modelId="{1683A45D-856A-48E0-985B-FE990DF390D0}" type="pres">
      <dgm:prSet presAssocID="{AE7358A2-3D9A-4A4C-BBED-5424660EAD51}" presName="EmptyPane1" presStyleCnt="0"/>
      <dgm:spPr/>
    </dgm:pt>
    <dgm:pt modelId="{81722866-1CBB-4D85-8661-F9C8D1B69618}" type="pres">
      <dgm:prSet presAssocID="{BCA8377F-58EC-40FD-8F05-DF4E529335AA}" presName="spaceBetweenRectangles1" presStyleCnt="0"/>
      <dgm:spPr/>
    </dgm:pt>
    <dgm:pt modelId="{FCA8CDB8-6518-4ECC-878F-5E1B4A1A1DEA}" type="pres">
      <dgm:prSet presAssocID="{1D61A7BE-7FAC-46CD-B27E-29662D418000}" presName="composite1" presStyleCnt="0"/>
      <dgm:spPr/>
    </dgm:pt>
    <dgm:pt modelId="{DFBE92AD-7E97-46BE-A9BF-E6173C25B461}" type="pres">
      <dgm:prSet presAssocID="{1D61A7BE-7FAC-46CD-B27E-29662D418000}" presName="parent1" presStyleLbl="alignNode1" presStyleIdx="4" presStyleCnt="5">
        <dgm:presLayoutVars>
          <dgm:chMax val="1"/>
          <dgm:chPref val="1"/>
          <dgm:bulletEnabled val="1"/>
        </dgm:presLayoutVars>
      </dgm:prSet>
      <dgm:spPr/>
    </dgm:pt>
    <dgm:pt modelId="{13A71D84-A602-491B-83BC-33ECBB24F770}" type="pres">
      <dgm:prSet presAssocID="{1D61A7BE-7FAC-46CD-B27E-29662D418000}" presName="Childtext1" presStyleLbl="revTx" presStyleIdx="4" presStyleCnt="5">
        <dgm:presLayoutVars>
          <dgm:bulletEnabled val="1"/>
        </dgm:presLayoutVars>
      </dgm:prSet>
      <dgm:spPr/>
    </dgm:pt>
    <dgm:pt modelId="{4EA12CFA-8AAD-467B-A4C3-081B865AA437}" type="pres">
      <dgm:prSet presAssocID="{1D61A7BE-7FAC-46CD-B27E-29662D418000}" presName="ConnectLine1" presStyleLbl="sibTrans1D1" presStyleIdx="4" presStyleCnt="5"/>
      <dgm:spPr>
        <a:noFill/>
        <a:ln w="12700" cap="flat" cmpd="sng" algn="ctr">
          <a:solidFill>
            <a:schemeClr val="accent1">
              <a:hueOff val="0"/>
              <a:satOff val="0"/>
              <a:lumOff val="0"/>
              <a:alphaOff val="0"/>
            </a:schemeClr>
          </a:solidFill>
          <a:prstDash val="dash"/>
        </a:ln>
        <a:effectLst/>
      </dgm:spPr>
    </dgm:pt>
    <dgm:pt modelId="{D38D73A8-8C4C-4A1B-97F8-248A161C9FC8}" type="pres">
      <dgm:prSet presAssocID="{1D61A7BE-7FAC-46CD-B27E-29662D418000}" presName="ConnectLineEnd1" presStyleLbl="lnNode1" presStyleIdx="4" presStyleCnt="5"/>
      <dgm:spPr/>
    </dgm:pt>
    <dgm:pt modelId="{FC932D63-0581-4BDE-BDF1-A2FA6C2D7192}" type="pres">
      <dgm:prSet presAssocID="{1D61A7BE-7FAC-46CD-B27E-29662D418000}" presName="EmptyPane1" presStyleCnt="0"/>
      <dgm:spPr/>
    </dgm:pt>
  </dgm:ptLst>
  <dgm:cxnLst>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F38332A3-DAF1-4C5F-A0A6-314A5C8A25C5}" srcId="{A86DFA04-31EF-49B6-AFAE-2287858E0303}" destId="{1D61A7BE-7FAC-46CD-B27E-29662D418000}" srcOrd="4" destOrd="0" parTransId="{AB1C1DD0-D5A4-42B6-A12A-E0C2D2BA9093}" sibTransId="{6C4084DA-BE5C-477F-972D-BEBFBC5CCA2C}"/>
    <dgm:cxn modelId="{102AA7DF-C741-41CD-9649-03317A339C0A}" type="presOf" srcId="{1D61A7BE-7FAC-46CD-B27E-29662D418000}" destId="{DFBE92AD-7E97-46BE-A9BF-E6173C25B461}"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 modelId="{D5428B89-C8E5-470D-BFB2-A5977531F3FA}" type="presParOf" srcId="{EBEA9F54-7364-45F9-829B-BF1EB38AEB12}" destId="{81722866-1CBB-4D85-8661-F9C8D1B69618}" srcOrd="7" destOrd="0" presId="urn:microsoft.com/office/officeart/2016/7/layout/RoundedRectangleTimeline"/>
    <dgm:cxn modelId="{E9916C2F-383A-40D3-8AB0-76B17D397603}" type="presParOf" srcId="{EBEA9F54-7364-45F9-829B-BF1EB38AEB12}" destId="{FCA8CDB8-6518-4ECC-878F-5E1B4A1A1DEA}" srcOrd="8" destOrd="0" presId="urn:microsoft.com/office/officeart/2016/7/layout/RoundedRectangleTimeline"/>
    <dgm:cxn modelId="{46707713-3380-47C2-AA0A-F9AAAE29E245}" type="presParOf" srcId="{FCA8CDB8-6518-4ECC-878F-5E1B4A1A1DEA}" destId="{DFBE92AD-7E97-46BE-A9BF-E6173C25B461}" srcOrd="0" destOrd="0" presId="urn:microsoft.com/office/officeart/2016/7/layout/RoundedRectangleTimeline"/>
    <dgm:cxn modelId="{DAC57D39-467D-4574-A07C-E57CEBEE14AE}" type="presParOf" srcId="{FCA8CDB8-6518-4ECC-878F-5E1B4A1A1DEA}" destId="{13A71D84-A602-491B-83BC-33ECBB24F770}" srcOrd="1" destOrd="0" presId="urn:microsoft.com/office/officeart/2016/7/layout/RoundedRectangleTimeline"/>
    <dgm:cxn modelId="{B6E71D39-5962-42A9-B93D-29DBB8C7C281}" type="presParOf" srcId="{FCA8CDB8-6518-4ECC-878F-5E1B4A1A1DEA}" destId="{4EA12CFA-8AAD-467B-A4C3-081B865AA437}" srcOrd="2" destOrd="0" presId="urn:microsoft.com/office/officeart/2016/7/layout/RoundedRectangleTimeline"/>
    <dgm:cxn modelId="{9E3AA24A-EC30-42C0-90FE-D5869261FCFC}" type="presParOf" srcId="{FCA8CDB8-6518-4ECC-878F-5E1B4A1A1DEA}" destId="{D38D73A8-8C4C-4A1B-97F8-248A161C9FC8}" srcOrd="3" destOrd="0" presId="urn:microsoft.com/office/officeart/2016/7/layout/RoundedRectangleTimeline"/>
    <dgm:cxn modelId="{2961EA9E-53B4-4661-BEA2-3197B687240A}" type="presParOf" srcId="{FCA8CDB8-6518-4ECC-878F-5E1B4A1A1DEA}" destId="{FC932D63-0581-4BDE-BDF1-A2FA6C2D7192}" srcOrd="4" destOrd="0" presId="urn:microsoft.com/office/officeart/2016/7/layout/RoundedRectangleTimelin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58400" cy="3786080"/>
        <a:chOff x="0" y="0"/>
        <a:chExt cx="10058400" cy="3786080"/>
      </a:xfrm>
    </dsp:grpSpPr>
    <dsp:sp modelId="{DF71F57E-D542-4163-95B1-92B1B114497F}">
      <dsp:nvSpPr>
        <dsp:cNvPr id="3" name="Round Same Side Corner Rectangle 2"/>
        <dsp:cNvSpPr/>
      </dsp:nvSpPr>
      <dsp:spPr bwMode="white">
        <a:xfrm rot="-5400000">
          <a:off x="1289872" y="1005534"/>
          <a:ext cx="378608" cy="1775012"/>
        </a:xfrm>
        <a:prstGeom prst="round2SameRect">
          <a:avLst/>
        </a:prstGeom>
      </dsp:spPr>
      <dsp:style>
        <a:lnRef idx="2">
          <a:schemeClr val="accent1"/>
        </a:lnRef>
        <a:fillRef idx="1">
          <a:schemeClr val="accent1"/>
        </a:fillRef>
        <a:effectRef idx="0">
          <a:scrgbClr r="0" g="0" b="0"/>
        </a:effectRef>
        <a:fontRef idx="minor">
          <a:schemeClr val="lt1"/>
        </a:fontRef>
      </dsp:style>
      <dsp:txBody>
        <a:bodyPr rot="5400000" lIns="76200" tIns="76200" rIns="76200" bIns="762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t>Introduction</a:t>
          </a:r>
        </a:p>
      </dsp:txBody>
      <dsp:txXfrm rot="-5400000">
        <a:off x="1289872" y="1005534"/>
        <a:ext cx="378608" cy="1775012"/>
      </dsp:txXfrm>
    </dsp:sp>
    <dsp:sp modelId="{C0317DA2-D763-4621-9680-990E0F78E293}">
      <dsp:nvSpPr>
        <dsp:cNvPr id="4" name="Rectangles 3"/>
        <dsp:cNvSpPr/>
      </dsp:nvSpPr>
      <dsp:spPr bwMode="white">
        <a:xfrm>
          <a:off x="0" y="0"/>
          <a:ext cx="2958353" cy="13251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137160" anchor="b"/>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endParaRPr>
            <a:solidFill>
              <a:schemeClr val="tx1"/>
            </a:solidFill>
          </a:endParaRPr>
        </a:p>
      </dsp:txBody>
      <dsp:txXfrm>
        <a:off x="0" y="0"/>
        <a:ext cx="2958353" cy="1325128"/>
      </dsp:txXfrm>
    </dsp:sp>
    <dsp:sp modelId="{6898D4C1-54F6-4DA4-9607-F444437C8E6E}">
      <dsp:nvSpPr>
        <dsp:cNvPr id="5" name="Straight Connector 4"/>
        <dsp:cNvSpPr/>
      </dsp:nvSpPr>
      <dsp:spPr bwMode="white">
        <a:xfrm>
          <a:off x="1479176" y="1400850"/>
          <a:ext cx="0" cy="302886"/>
        </a:xfrm>
        <a:prstGeom prst="line">
          <a:avLst/>
        </a:prstGeom>
        <a:noFill/>
        <a:ln w="12700" cap="flat" cmpd="sng" algn="ctr">
          <a:solidFill>
            <a:schemeClr val="accent1">
              <a:hueOff val="0"/>
              <a:satOff val="0"/>
              <a:lumOff val="0"/>
              <a:alphaOff val="0"/>
            </a:schemeClr>
          </a:solidFill>
          <a:prstDash val="dash"/>
        </a:ln>
        <a:effectLst/>
      </dsp:spPr>
      <dsp:style>
        <a:lnRef idx="1">
          <a:schemeClr val="accent1"/>
        </a:lnRef>
        <a:fillRef idx="0">
          <a:schemeClr val="accent1"/>
        </a:fillRef>
        <a:effectRef idx="0">
          <a:scrgbClr r="0" g="0" b="0"/>
        </a:effectRef>
        <a:fontRef idx="minor"/>
      </dsp:style>
      <dsp:txXfrm>
        <a:off x="1479176" y="1400850"/>
        <a:ext cx="0" cy="302886"/>
      </dsp:txXfrm>
    </dsp:sp>
    <dsp:sp modelId="{D73D486C-1D43-4208-9FD9-CC7C2550C1E8}">
      <dsp:nvSpPr>
        <dsp:cNvPr id="6" name="Oval 5"/>
        <dsp:cNvSpPr/>
      </dsp:nvSpPr>
      <dsp:spPr bwMode="white">
        <a:xfrm>
          <a:off x="1441316" y="1325128"/>
          <a:ext cx="75722" cy="75722"/>
        </a:xfrm>
        <a:prstGeom prst="ellipse">
          <a:avLst/>
        </a:prstGeom>
      </dsp:spPr>
      <dsp:style>
        <a:lnRef idx="2">
          <a:schemeClr val="lt1"/>
        </a:lnRef>
        <a:fillRef idx="1">
          <a:schemeClr val="accent1"/>
        </a:fillRef>
        <a:effectRef idx="0">
          <a:scrgbClr r="0" g="0" b="0"/>
        </a:effectRef>
        <a:fontRef idx="minor">
          <a:schemeClr val="lt1"/>
        </a:fontRef>
      </dsp:style>
      <dsp:txXfrm>
        <a:off x="1441316" y="1325128"/>
        <a:ext cx="75722" cy="75722"/>
      </dsp:txXfrm>
    </dsp:sp>
    <dsp:sp modelId="{C0D22B8F-54BF-4FAE-9F7C-B58FA74468D0}">
      <dsp:nvSpPr>
        <dsp:cNvPr id="7" name="Rectangles 6"/>
        <dsp:cNvSpPr/>
      </dsp:nvSpPr>
      <dsp:spPr bwMode="white">
        <a:xfrm>
          <a:off x="2366682" y="1703736"/>
          <a:ext cx="1775012" cy="378608"/>
        </a:xfrm>
        <a:prstGeom prst="rect">
          <a:avLst/>
        </a:prstGeom>
      </dsp:spPr>
      <dsp:style>
        <a:lnRef idx="2">
          <a:schemeClr val="accent1"/>
        </a:lnRef>
        <a:fillRef idx="1">
          <a:schemeClr val="accent1"/>
        </a:fillRef>
        <a:effectRef idx="0">
          <a:scrgbClr r="0" g="0" b="0"/>
        </a:effectRef>
        <a:fontRef idx="minor">
          <a:schemeClr val="lt1"/>
        </a:fontRef>
      </dsp:style>
      <dsp:txBody>
        <a:bodyPr lIns="76200" tIns="76200" rIns="76200" bIns="762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t>Literature Survey</a:t>
          </a:r>
        </a:p>
      </dsp:txBody>
      <dsp:txXfrm>
        <a:off x="2366682" y="1703736"/>
        <a:ext cx="1775012" cy="378608"/>
      </dsp:txXfrm>
    </dsp:sp>
    <dsp:sp modelId="{E1F35975-00CA-4B74-AB7C-CD8812C99AEF}">
      <dsp:nvSpPr>
        <dsp:cNvPr id="8" name="Rectangles 7"/>
        <dsp:cNvSpPr/>
      </dsp:nvSpPr>
      <dsp:spPr bwMode="white">
        <a:xfrm>
          <a:off x="1775012" y="2460952"/>
          <a:ext cx="2958353" cy="13251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137160" rIns="0" bIns="0" anchor="t"/>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endParaRPr>
            <a:solidFill>
              <a:schemeClr val="tx1"/>
            </a:solidFill>
          </a:endParaRPr>
        </a:p>
      </dsp:txBody>
      <dsp:txXfrm>
        <a:off x="1775012" y="2460952"/>
        <a:ext cx="2958353" cy="1325128"/>
      </dsp:txXfrm>
    </dsp:sp>
    <dsp:sp modelId="{152FB453-AA1C-4C6D-86AE-2A7A4BF73B8B}">
      <dsp:nvSpPr>
        <dsp:cNvPr id="9" name="Straight Connector 8"/>
        <dsp:cNvSpPr/>
      </dsp:nvSpPr>
      <dsp:spPr bwMode="white">
        <a:xfrm>
          <a:off x="3254188" y="2082344"/>
          <a:ext cx="0" cy="302886"/>
        </a:xfrm>
        <a:prstGeom prst="line">
          <a:avLst/>
        </a:prstGeom>
        <a:noFill/>
        <a:ln w="12700" cap="flat" cmpd="sng" algn="ctr">
          <a:solidFill>
            <a:schemeClr val="accent1">
              <a:hueOff val="0"/>
              <a:satOff val="0"/>
              <a:lumOff val="0"/>
              <a:alphaOff val="0"/>
            </a:schemeClr>
          </a:solidFill>
          <a:prstDash val="dash"/>
        </a:ln>
        <a:effectLst/>
      </dsp:spPr>
      <dsp:style>
        <a:lnRef idx="1">
          <a:schemeClr val="accent1"/>
        </a:lnRef>
        <a:fillRef idx="0">
          <a:schemeClr val="accent1"/>
        </a:fillRef>
        <a:effectRef idx="0">
          <a:scrgbClr r="0" g="0" b="0"/>
        </a:effectRef>
        <a:fontRef idx="minor"/>
      </dsp:style>
      <dsp:txXfrm>
        <a:off x="3254188" y="2082344"/>
        <a:ext cx="0" cy="302886"/>
      </dsp:txXfrm>
    </dsp:sp>
    <dsp:sp modelId="{BC9CEA29-8429-48CF-B30A-81626D4345E2}">
      <dsp:nvSpPr>
        <dsp:cNvPr id="10" name="Oval 9"/>
        <dsp:cNvSpPr/>
      </dsp:nvSpPr>
      <dsp:spPr bwMode="white">
        <a:xfrm>
          <a:off x="3216327" y="2385230"/>
          <a:ext cx="75722" cy="75722"/>
        </a:xfrm>
        <a:prstGeom prst="ellipse">
          <a:avLst/>
        </a:prstGeom>
      </dsp:spPr>
      <dsp:style>
        <a:lnRef idx="2">
          <a:schemeClr val="lt1"/>
        </a:lnRef>
        <a:fillRef idx="1">
          <a:schemeClr val="accent1"/>
        </a:fillRef>
        <a:effectRef idx="0">
          <a:scrgbClr r="0" g="0" b="0"/>
        </a:effectRef>
        <a:fontRef idx="minor">
          <a:schemeClr val="lt1"/>
        </a:fontRef>
      </dsp:style>
      <dsp:txXfrm>
        <a:off x="3216327" y="2385230"/>
        <a:ext cx="75722" cy="75722"/>
      </dsp:txXfrm>
    </dsp:sp>
    <dsp:sp modelId="{70073129-181E-4CDA-8814-F1E5000C8C53}">
      <dsp:nvSpPr>
        <dsp:cNvPr id="11" name="Rectangles 10"/>
        <dsp:cNvSpPr/>
      </dsp:nvSpPr>
      <dsp:spPr bwMode="white">
        <a:xfrm>
          <a:off x="4149309" y="1703736"/>
          <a:ext cx="1775012" cy="378608"/>
        </a:xfrm>
        <a:prstGeom prst="rect">
          <a:avLst/>
        </a:prstGeom>
      </dsp:spPr>
      <dsp:style>
        <a:lnRef idx="2">
          <a:schemeClr val="accent1"/>
        </a:lnRef>
        <a:fillRef idx="1">
          <a:schemeClr val="accent1"/>
        </a:fillRef>
        <a:effectRef idx="0">
          <a:scrgbClr r="0" g="0" b="0"/>
        </a:effectRef>
        <a:fontRef idx="minor">
          <a:schemeClr val="lt1"/>
        </a:fontRef>
      </dsp:style>
      <dsp:txBody>
        <a:bodyPr lIns="76200" tIns="76200" rIns="76200" bIns="762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t>Methodology</a:t>
          </a:r>
        </a:p>
      </dsp:txBody>
      <dsp:txXfrm>
        <a:off x="4149309" y="1703736"/>
        <a:ext cx="1775012" cy="378608"/>
      </dsp:txXfrm>
    </dsp:sp>
    <dsp:sp modelId="{5A20FA73-3A21-4484-9105-C650E9C6EB1C}">
      <dsp:nvSpPr>
        <dsp:cNvPr id="12" name="Rectangles 11"/>
        <dsp:cNvSpPr/>
      </dsp:nvSpPr>
      <dsp:spPr bwMode="white">
        <a:xfrm>
          <a:off x="3550024" y="0"/>
          <a:ext cx="2958353" cy="13251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137160" anchor="b"/>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endParaRPr>
            <a:solidFill>
              <a:schemeClr val="tx1"/>
            </a:solidFill>
          </a:endParaRPr>
        </a:p>
      </dsp:txBody>
      <dsp:txXfrm>
        <a:off x="3550024" y="0"/>
        <a:ext cx="2958353" cy="1325128"/>
      </dsp:txXfrm>
    </dsp:sp>
    <dsp:sp modelId="{26F3F9B3-7461-4A61-97B5-AF1F062A6A31}">
      <dsp:nvSpPr>
        <dsp:cNvPr id="13" name="Straight Connector 12"/>
        <dsp:cNvSpPr/>
      </dsp:nvSpPr>
      <dsp:spPr bwMode="white">
        <a:xfrm>
          <a:off x="5029200" y="1400850"/>
          <a:ext cx="0" cy="302886"/>
        </a:xfrm>
        <a:prstGeom prst="line">
          <a:avLst/>
        </a:prstGeom>
        <a:noFill/>
        <a:ln w="12700" cap="flat" cmpd="sng" algn="ctr">
          <a:solidFill>
            <a:schemeClr val="accent1">
              <a:hueOff val="0"/>
              <a:satOff val="0"/>
              <a:lumOff val="0"/>
              <a:alphaOff val="0"/>
            </a:schemeClr>
          </a:solidFill>
          <a:prstDash val="dash"/>
        </a:ln>
        <a:effectLst/>
      </dsp:spPr>
      <dsp:style>
        <a:lnRef idx="1">
          <a:schemeClr val="accent1"/>
        </a:lnRef>
        <a:fillRef idx="0">
          <a:schemeClr val="accent1"/>
        </a:fillRef>
        <a:effectRef idx="0">
          <a:scrgbClr r="0" g="0" b="0"/>
        </a:effectRef>
        <a:fontRef idx="minor"/>
      </dsp:style>
      <dsp:txXfrm>
        <a:off x="5029200" y="1400850"/>
        <a:ext cx="0" cy="302886"/>
      </dsp:txXfrm>
    </dsp:sp>
    <dsp:sp modelId="{6AD3676B-B35C-4F1B-B891-E6A623B39C7E}">
      <dsp:nvSpPr>
        <dsp:cNvPr id="14" name="Oval 13"/>
        <dsp:cNvSpPr/>
      </dsp:nvSpPr>
      <dsp:spPr bwMode="white">
        <a:xfrm>
          <a:off x="4991339" y="1325128"/>
          <a:ext cx="75722" cy="75722"/>
        </a:xfrm>
        <a:prstGeom prst="ellipse">
          <a:avLst/>
        </a:prstGeom>
      </dsp:spPr>
      <dsp:style>
        <a:lnRef idx="2">
          <a:schemeClr val="lt1"/>
        </a:lnRef>
        <a:fillRef idx="1">
          <a:schemeClr val="accent1"/>
        </a:fillRef>
        <a:effectRef idx="0">
          <a:scrgbClr r="0" g="0" b="0"/>
        </a:effectRef>
        <a:fontRef idx="minor">
          <a:schemeClr val="lt1"/>
        </a:fontRef>
      </dsp:style>
      <dsp:txXfrm>
        <a:off x="4991339" y="1325128"/>
        <a:ext cx="75722" cy="75722"/>
      </dsp:txXfrm>
    </dsp:sp>
    <dsp:sp modelId="{FCD37457-9C59-4172-BCA9-F6DD3F8790D5}">
      <dsp:nvSpPr>
        <dsp:cNvPr id="15" name="Rectangles 14"/>
        <dsp:cNvSpPr/>
      </dsp:nvSpPr>
      <dsp:spPr bwMode="white">
        <a:xfrm>
          <a:off x="5916706" y="1703736"/>
          <a:ext cx="1775012" cy="378608"/>
        </a:xfrm>
        <a:prstGeom prst="rect">
          <a:avLst/>
        </a:prstGeom>
      </dsp:spPr>
      <dsp:style>
        <a:lnRef idx="2">
          <a:schemeClr val="accent1"/>
        </a:lnRef>
        <a:fillRef idx="1">
          <a:schemeClr val="accent1"/>
        </a:fillRef>
        <a:effectRef idx="0">
          <a:scrgbClr r="0" g="0" b="0"/>
        </a:effectRef>
        <a:fontRef idx="minor">
          <a:schemeClr val="lt1"/>
        </a:fontRef>
      </dsp:style>
      <dsp:txBody>
        <a:bodyPr lIns="76200" tIns="76200" rIns="76200" bIns="762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t>Experiments and results</a:t>
          </a:r>
        </a:p>
      </dsp:txBody>
      <dsp:txXfrm>
        <a:off x="5916706" y="1703736"/>
        <a:ext cx="1775012" cy="378608"/>
      </dsp:txXfrm>
    </dsp:sp>
    <dsp:sp modelId="{FDB65D9B-1D75-443C-BEF8-109339A014F9}">
      <dsp:nvSpPr>
        <dsp:cNvPr id="16" name="Rectangles 15"/>
        <dsp:cNvSpPr/>
      </dsp:nvSpPr>
      <dsp:spPr bwMode="white">
        <a:xfrm>
          <a:off x="5325035" y="2460952"/>
          <a:ext cx="2958353" cy="13251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137160" rIns="0" bIns="0" anchor="t"/>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endParaRPr>
            <a:solidFill>
              <a:schemeClr val="tx1"/>
            </a:solidFill>
          </a:endParaRPr>
        </a:p>
      </dsp:txBody>
      <dsp:txXfrm>
        <a:off x="5325035" y="2460952"/>
        <a:ext cx="2958353" cy="1325128"/>
      </dsp:txXfrm>
    </dsp:sp>
    <dsp:sp modelId="{CA5E20EB-82C1-48EB-94ED-CE7DA89B43C2}">
      <dsp:nvSpPr>
        <dsp:cNvPr id="17" name="Straight Connector 16"/>
        <dsp:cNvSpPr/>
      </dsp:nvSpPr>
      <dsp:spPr bwMode="white">
        <a:xfrm>
          <a:off x="6804212" y="2082344"/>
          <a:ext cx="0" cy="302886"/>
        </a:xfrm>
        <a:prstGeom prst="line">
          <a:avLst/>
        </a:prstGeom>
        <a:noFill/>
        <a:ln w="12700" cap="flat" cmpd="sng" algn="ctr">
          <a:solidFill>
            <a:schemeClr val="accent1">
              <a:hueOff val="0"/>
              <a:satOff val="0"/>
              <a:lumOff val="0"/>
              <a:alphaOff val="0"/>
            </a:schemeClr>
          </a:solidFill>
          <a:prstDash val="dash"/>
        </a:ln>
        <a:effectLst/>
      </dsp:spPr>
      <dsp:style>
        <a:lnRef idx="1">
          <a:schemeClr val="accent1"/>
        </a:lnRef>
        <a:fillRef idx="0">
          <a:schemeClr val="accent1"/>
        </a:fillRef>
        <a:effectRef idx="0">
          <a:scrgbClr r="0" g="0" b="0"/>
        </a:effectRef>
        <a:fontRef idx="minor"/>
      </dsp:style>
      <dsp:txXfrm>
        <a:off x="6804212" y="2082344"/>
        <a:ext cx="0" cy="302886"/>
      </dsp:txXfrm>
    </dsp:sp>
    <dsp:sp modelId="{B2DE1D64-24D2-43CD-B852-43FDF8357ACE}">
      <dsp:nvSpPr>
        <dsp:cNvPr id="18" name="Oval 17"/>
        <dsp:cNvSpPr/>
      </dsp:nvSpPr>
      <dsp:spPr bwMode="white">
        <a:xfrm>
          <a:off x="6766351" y="2385230"/>
          <a:ext cx="75722" cy="75722"/>
        </a:xfrm>
        <a:prstGeom prst="ellipse">
          <a:avLst/>
        </a:prstGeom>
      </dsp:spPr>
      <dsp:style>
        <a:lnRef idx="2">
          <a:schemeClr val="lt1"/>
        </a:lnRef>
        <a:fillRef idx="1">
          <a:schemeClr val="accent1"/>
        </a:fillRef>
        <a:effectRef idx="0">
          <a:scrgbClr r="0" g="0" b="0"/>
        </a:effectRef>
        <a:fontRef idx="minor">
          <a:schemeClr val="lt1"/>
        </a:fontRef>
      </dsp:style>
      <dsp:txXfrm>
        <a:off x="6766351" y="2385230"/>
        <a:ext cx="75722" cy="75722"/>
      </dsp:txXfrm>
    </dsp:sp>
    <dsp:sp modelId="{DFBE92AD-7E97-46BE-A9BF-E6173C25B461}">
      <dsp:nvSpPr>
        <dsp:cNvPr id="19" name="Round Same Side Corner Rectangle 18"/>
        <dsp:cNvSpPr/>
      </dsp:nvSpPr>
      <dsp:spPr bwMode="white">
        <a:xfrm rot="5400000">
          <a:off x="8389920" y="1005534"/>
          <a:ext cx="378608" cy="1775012"/>
        </a:xfrm>
        <a:prstGeom prst="round2SameRect">
          <a:avLst/>
        </a:prstGeom>
      </dsp:spPr>
      <dsp:style>
        <a:lnRef idx="2">
          <a:schemeClr val="accent1"/>
        </a:lnRef>
        <a:fillRef idx="1">
          <a:schemeClr val="accent1"/>
        </a:fillRef>
        <a:effectRef idx="0">
          <a:scrgbClr r="0" g="0" b="0"/>
        </a:effectRef>
        <a:fontRef idx="minor">
          <a:schemeClr val="lt1"/>
        </a:fontRef>
      </dsp:style>
      <dsp:txBody>
        <a:bodyPr rot="-5400000" lIns="76200" tIns="76200" rIns="76200" bIns="762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t>Conclusion</a:t>
          </a:r>
        </a:p>
      </dsp:txBody>
      <dsp:txXfrm rot="5400000">
        <a:off x="8389920" y="1005534"/>
        <a:ext cx="378608" cy="1775012"/>
      </dsp:txXfrm>
    </dsp:sp>
    <dsp:sp modelId="{13A71D84-A602-491B-83BC-33ECBB24F770}">
      <dsp:nvSpPr>
        <dsp:cNvPr id="20" name="Rectangles 19"/>
        <dsp:cNvSpPr/>
      </dsp:nvSpPr>
      <dsp:spPr bwMode="white">
        <a:xfrm>
          <a:off x="7100047" y="0"/>
          <a:ext cx="2958353" cy="13251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137160" anchor="b"/>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endParaRPr>
            <a:solidFill>
              <a:schemeClr val="tx1"/>
            </a:solidFill>
          </a:endParaRPr>
        </a:p>
      </dsp:txBody>
      <dsp:txXfrm>
        <a:off x="7100047" y="0"/>
        <a:ext cx="2958353" cy="1325128"/>
      </dsp:txXfrm>
    </dsp:sp>
    <dsp:sp modelId="{4EA12CFA-8AAD-467B-A4C3-081B865AA437}">
      <dsp:nvSpPr>
        <dsp:cNvPr id="21" name="Straight Connector 20"/>
        <dsp:cNvSpPr/>
      </dsp:nvSpPr>
      <dsp:spPr bwMode="white">
        <a:xfrm>
          <a:off x="8579224" y="1400850"/>
          <a:ext cx="0" cy="302886"/>
        </a:xfrm>
        <a:prstGeom prst="line">
          <a:avLst/>
        </a:prstGeom>
        <a:noFill/>
        <a:ln w="12700" cap="flat" cmpd="sng" algn="ctr">
          <a:solidFill>
            <a:schemeClr val="accent1">
              <a:hueOff val="0"/>
              <a:satOff val="0"/>
              <a:lumOff val="0"/>
              <a:alphaOff val="0"/>
            </a:schemeClr>
          </a:solidFill>
          <a:prstDash val="dash"/>
        </a:ln>
        <a:effectLst/>
      </dsp:spPr>
      <dsp:style>
        <a:lnRef idx="1">
          <a:schemeClr val="accent1"/>
        </a:lnRef>
        <a:fillRef idx="0">
          <a:schemeClr val="accent1"/>
        </a:fillRef>
        <a:effectRef idx="0">
          <a:scrgbClr r="0" g="0" b="0"/>
        </a:effectRef>
        <a:fontRef idx="minor"/>
      </dsp:style>
      <dsp:txXfrm>
        <a:off x="8579224" y="1400850"/>
        <a:ext cx="0" cy="302886"/>
      </dsp:txXfrm>
    </dsp:sp>
    <dsp:sp modelId="{D38D73A8-8C4C-4A1B-97F8-248A161C9FC8}">
      <dsp:nvSpPr>
        <dsp:cNvPr id="22" name="Oval 21"/>
        <dsp:cNvSpPr/>
      </dsp:nvSpPr>
      <dsp:spPr bwMode="white">
        <a:xfrm>
          <a:off x="8541363" y="1325128"/>
          <a:ext cx="75722" cy="75722"/>
        </a:xfrm>
        <a:prstGeom prst="ellipse">
          <a:avLst/>
        </a:prstGeom>
      </dsp:spPr>
      <dsp:style>
        <a:lnRef idx="2">
          <a:schemeClr val="lt1"/>
        </a:lnRef>
        <a:fillRef idx="1">
          <a:schemeClr val="accent1"/>
        </a:fillRef>
        <a:effectRef idx="0">
          <a:scrgbClr r="0" g="0" b="0"/>
        </a:effectRef>
        <a:fontRef idx="minor">
          <a:schemeClr val="lt1"/>
        </a:fontRef>
      </dsp:style>
      <dsp:txXfrm>
        <a:off x="8541363" y="1325128"/>
        <a:ext cx="75722" cy="75722"/>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parTxLTRAlign" val="ctr"/>
                <dgm:param type="parTxRTLAlign" val="ctr"/>
                <dgm:param type="txAnchorHorz" val="ctr"/>
                <dgm:param type="txAnchorVert" val="mid"/>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type="round2SameRect" r:blip="" rot="-90">
                            <dgm:adjLst/>
                          </dgm:shape>
                        </dgm:if>
                        <dgm:else name="Name20">
                          <dgm:shape xmlns:r="http://schemas.openxmlformats.org/officeDocument/2006/relationships" type="round2SameRect" r:blip="" rot="90">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type="round2SameRect" r:blip="" rot="90">
                            <dgm:adjLst/>
                          </dgm:shape>
                        </dgm:if>
                        <dgm:else name="Name26">
                          <dgm:shape xmlns:r="http://schemas.openxmlformats.org/officeDocument/2006/relationships" type="round2SameRect" r:blip="" rot="-90">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parTxLTRAlign" val="ctr"/>
                    <dgm:param type="parTxRTLAlign" val="ctr"/>
                    <dgm:param type="txAnchorHorz" val="ctr"/>
                    <dgm:param type="txAnchorVert" val="b"/>
                  </dgm:alg>
                  <dgm:constrLst>
                    <dgm:constr type="lMarg"/>
                    <dgm:constr type="rMarg"/>
                    <dgm:constr type="tMarg"/>
                    <dgm:constr type="bMarg" refType="primFontSz" fact="0.6"/>
                  </dgm:constrLst>
                </dgm:if>
                <dgm:else name="Name88">
                  <dgm:alg type="tx">
                    <dgm:param type="parTxLTRAlign" val="ctr"/>
                    <dgm:param type="parTxRTLAlign" val="ctr"/>
                    <dgm:param type="txAnchorHorz" val="ctr"/>
                    <dgm:param type="txAnchorVert" val="t"/>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parTxLTRAlign" val="ctr"/>
                <dgm:param type="parTxRTLAlign" val="ctr"/>
                <dgm:param type="txAnchorHorz" val="ctr"/>
                <dgm:param type="txAnchorVert" val="mid"/>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type="round2SameRect" r:blip="" rot="-90">
                            <dgm:adjLst/>
                          </dgm:shape>
                        </dgm:if>
                        <dgm:else name="Name201">
                          <dgm:shape xmlns:r="http://schemas.openxmlformats.org/officeDocument/2006/relationships" type="round2SameRect" r:blip="" rot="90">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type="round2SameRect" r:blip="" rot="90">
                            <dgm:adjLst/>
                          </dgm:shape>
                        </dgm:if>
                        <dgm:else name="Name261">
                          <dgm:shape xmlns:r="http://schemas.openxmlformats.org/officeDocument/2006/relationships" type="round2SameRect" r:blip="" rot="-90">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parTxLTRAlign" val="ctr"/>
                    <dgm:param type="parTxRTLAlign" val="ctr"/>
                    <dgm:param type="txAnchorHorz" val="ctr"/>
                    <dgm:param type="txAnchorVert" val="b"/>
                  </dgm:alg>
                  <dgm:constrLst>
                    <dgm:constr type="lMarg"/>
                    <dgm:constr type="rMarg"/>
                    <dgm:constr type="tMarg"/>
                    <dgm:constr type="bMarg" refType="primFontSz" fact="0.6"/>
                  </dgm:constrLst>
                </dgm:if>
                <dgm:else name="Name881">
                  <dgm:alg type="tx">
                    <dgm:param type="parTxLTRAlign" val="ctr"/>
                    <dgm:param type="parTxRTLAlign" val="ctr"/>
                    <dgm:param type="txAnchorHorz" val="ctr"/>
                    <dgm:param type="txAnchorVert" val="t"/>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F5D72B-3162-4CBB-A597-CC6E20D4832B}"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F345-2150-4CE5-9CF5-1D2309A86DDF}" type="slidenum">
              <a:rPr lang="en-IN" smtClean="0"/>
            </a:fld>
            <a:endParaRPr lang="en-I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35BEF-D76C-4225-9D41-AC87EE3199EA}"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A3EA8-C83E-4CA9-B30C-9218A3A395C9}" type="slidenum">
              <a:rPr lang="en-IN" smtClean="0"/>
            </a:fld>
            <a:endParaRPr lang="en-IN"/>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4013E72-DAF3-4C37-AFCD-DF8FF7F89D5F}"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24E90E9-A2D6-423C-B0AD-52B546553296}"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37FF877A-B8B2-4940-8BD3-16D779599FEF}"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FFF5F96F-B9EB-41AD-941D-215CCE28DCDB}"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F96BBFD2-A099-49B1-A3E9-E359245969A6}"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DCD31701-92BF-4F80-A7A8-CE29D0506556}"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6A770C4-1C14-436E-B21D-91918D44CA8D}"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F4FEB072-4747-41C8-836F-CEC8558E4790}"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9BCC78F6-D79F-4FB6-B292-110B50EB8810}"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BA07A871-B863-481C-B05A-829D2DDB8908}"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hemeOverride" Target="../theme/themeOverride2.xml"/><Relationship Id="rId6" Type="http://schemas.openxmlformats.org/officeDocument/2006/relationships/image" Target="../media/image2.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p:cNvSpPr>
            <a:spLocks noGrp="1"/>
          </p:cNvSpPr>
          <p:nvPr>
            <p:ph type="ctrTitle"/>
          </p:nvPr>
        </p:nvSpPr>
        <p:spPr>
          <a:xfrm>
            <a:off x="240665" y="638810"/>
            <a:ext cx="5828030" cy="1622425"/>
          </a:xfrm>
        </p:spPr>
        <p:txBody>
          <a:bodyPr>
            <a:normAutofit/>
          </a:bodyPr>
          <a:lstStyle/>
          <a:p>
            <a:pPr algn="ctr"/>
            <a:r>
              <a:rPr lang="en-US" sz="3600" dirty="0">
                <a:latin typeface="Times New Roman Regular" panose="02020603050405020304" charset="0"/>
                <a:cs typeface="Times New Roman Regular" panose="02020603050405020304" charset="0"/>
              </a:rPr>
              <a:t>Description Regarding the Eye Diseases Detection using ML</a:t>
            </a:r>
            <a:endParaRPr lang="en-US" sz="3600" dirty="0">
              <a:latin typeface="Times New Roman Regular" panose="02020603050405020304" charset="0"/>
              <a:cs typeface="Times New Roman Regular" panose="02020603050405020304" charset="0"/>
            </a:endParaRPr>
          </a:p>
        </p:txBody>
      </p:sp>
      <p:sp>
        <p:nvSpPr>
          <p:cNvPr id="3" name="Subtitle 2"/>
          <p:cNvSpPr>
            <a:spLocks noGrp="1"/>
          </p:cNvSpPr>
          <p:nvPr>
            <p:ph type="subTitle" idx="1"/>
          </p:nvPr>
        </p:nvSpPr>
        <p:spPr>
          <a:xfrm>
            <a:off x="240665" y="2820670"/>
            <a:ext cx="5694680" cy="3626485"/>
          </a:xfrm>
        </p:spPr>
        <p:style>
          <a:lnRef idx="2">
            <a:schemeClr val="dk1"/>
          </a:lnRef>
          <a:fillRef idx="1">
            <a:schemeClr val="lt1"/>
          </a:fillRef>
          <a:effectRef idx="0">
            <a:schemeClr val="dk1"/>
          </a:effectRef>
          <a:fontRef idx="minor">
            <a:schemeClr val="dk1"/>
          </a:fontRef>
        </p:style>
        <p:txBody>
          <a:bodyPr anchor="t" anchorCtr="0">
            <a:normAutofit lnSpcReduction="20000"/>
          </a:bodyPr>
          <a:lstStyle/>
          <a:p>
            <a:pPr algn="l" fontAlgn="t">
              <a:lnSpc>
                <a:spcPct val="70000"/>
              </a:lnSpc>
            </a:pPr>
            <a:endParaRPr lang="en-US" sz="1600" dirty="0">
              <a:solidFill>
                <a:schemeClr val="tx1">
                  <a:lumMod val="85000"/>
                  <a:lumOff val="15000"/>
                </a:schemeClr>
              </a:solidFill>
              <a:latin typeface="Times New Roman Regular" panose="02020603050405020304" charset="0"/>
              <a:cs typeface="Times New Roman Regular" panose="02020603050405020304" charset="0"/>
            </a:endParaRPr>
          </a:p>
          <a:p>
            <a:pPr algn="l" fontAlgn="t">
              <a:lnSpc>
                <a:spcPct val="80000"/>
              </a:lnSpc>
              <a:spcBef>
                <a:spcPts val="1000"/>
              </a:spcBef>
              <a:spcAft>
                <a:spcPts val="200"/>
              </a:spcAft>
            </a:pPr>
            <a:r>
              <a:rPr lang="en-US" sz="1600" b="1" dirty="0">
                <a:solidFill>
                  <a:schemeClr val="tx1">
                    <a:lumMod val="85000"/>
                    <a:lumOff val="15000"/>
                  </a:schemeClr>
                </a:solidFill>
                <a:latin typeface="Times New Roman Bold" panose="02020603050405020304" charset="0"/>
                <a:cs typeface="Times New Roman Bold" panose="02020603050405020304" charset="0"/>
              </a:rPr>
              <a:t>Student1:prajwol giri</a:t>
            </a:r>
            <a:endParaRPr lang="en-US" sz="1600" b="1" dirty="0">
              <a:solidFill>
                <a:schemeClr val="tx1">
                  <a:lumMod val="85000"/>
                  <a:lumOff val="15000"/>
                </a:schemeClr>
              </a:solidFill>
              <a:latin typeface="Times New Roman Bold" panose="02020603050405020304" charset="0"/>
              <a:cs typeface="Times New Roman Bold" panose="02020603050405020304" charset="0"/>
            </a:endParaRPr>
          </a:p>
          <a:p>
            <a:pPr algn="l" fontAlgn="t">
              <a:lnSpc>
                <a:spcPct val="80000"/>
              </a:lnSpc>
              <a:spcBef>
                <a:spcPts val="1000"/>
              </a:spcBef>
              <a:spcAft>
                <a:spcPts val="200"/>
              </a:spcAft>
            </a:pPr>
            <a:r>
              <a:rPr lang="en-US" sz="1600" b="1" dirty="0">
                <a:solidFill>
                  <a:schemeClr val="tx1">
                    <a:lumMod val="85000"/>
                    <a:lumOff val="15000"/>
                  </a:schemeClr>
                </a:solidFill>
                <a:latin typeface="Times New Roman Bold" panose="02020603050405020304" charset="0"/>
                <a:cs typeface="Times New Roman Bold" panose="02020603050405020304" charset="0"/>
              </a:rPr>
              <a:t>Student2:</a:t>
            </a:r>
            <a:r>
              <a:rPr lang="en-US" sz="1600" b="1" dirty="0">
                <a:solidFill>
                  <a:schemeClr val="tx1">
                    <a:lumMod val="85000"/>
                    <a:lumOff val="15000"/>
                  </a:schemeClr>
                </a:solidFill>
                <a:latin typeface="Times New Roman Bold" panose="02020603050405020304" charset="0"/>
                <a:cs typeface="Times New Roman Bold" panose="02020603050405020304" charset="0"/>
                <a:sym typeface="+mn-ea"/>
              </a:rPr>
              <a:t>sagar kumar shah</a:t>
            </a:r>
            <a:r>
              <a:rPr lang="en-US" sz="1600" b="1" dirty="0">
                <a:solidFill>
                  <a:schemeClr val="tx1">
                    <a:lumMod val="85000"/>
                    <a:lumOff val="15000"/>
                  </a:schemeClr>
                </a:solidFill>
                <a:latin typeface="Times New Roman Bold" panose="02020603050405020304" charset="0"/>
                <a:cs typeface="Times New Roman Bold" panose="02020603050405020304" charset="0"/>
              </a:rPr>
              <a:t>	</a:t>
            </a:r>
            <a:endParaRPr lang="en-US" sz="1600" b="1" dirty="0">
              <a:solidFill>
                <a:schemeClr val="tx1">
                  <a:lumMod val="85000"/>
                  <a:lumOff val="15000"/>
                </a:schemeClr>
              </a:solidFill>
              <a:latin typeface="Times New Roman Bold" panose="02020603050405020304" charset="0"/>
              <a:cs typeface="Times New Roman Bold" panose="02020603050405020304" charset="0"/>
            </a:endParaRPr>
          </a:p>
          <a:p>
            <a:pPr algn="l" fontAlgn="t">
              <a:lnSpc>
                <a:spcPct val="80000"/>
              </a:lnSpc>
              <a:spcBef>
                <a:spcPts val="1000"/>
              </a:spcBef>
              <a:spcAft>
                <a:spcPts val="200"/>
              </a:spcAft>
            </a:pPr>
            <a:r>
              <a:rPr lang="en-US" sz="1600" b="1" dirty="0">
                <a:solidFill>
                  <a:schemeClr val="tx1">
                    <a:lumMod val="85000"/>
                    <a:lumOff val="15000"/>
                  </a:schemeClr>
                </a:solidFill>
                <a:latin typeface="Times New Roman Bold" panose="02020603050405020304" charset="0"/>
                <a:cs typeface="Times New Roman Bold" panose="02020603050405020304" charset="0"/>
              </a:rPr>
              <a:t>Student3:rajan yadav</a:t>
            </a:r>
            <a:endParaRPr lang="en-US" sz="1600" b="1" dirty="0">
              <a:solidFill>
                <a:schemeClr val="tx1">
                  <a:lumMod val="85000"/>
                  <a:lumOff val="15000"/>
                </a:schemeClr>
              </a:solidFill>
              <a:latin typeface="Times New Roman Bold" panose="02020603050405020304" charset="0"/>
              <a:cs typeface="Times New Roman Bold" panose="02020603050405020304" charset="0"/>
            </a:endParaRPr>
          </a:p>
          <a:p>
            <a:pPr algn="l" fontAlgn="t">
              <a:lnSpc>
                <a:spcPct val="80000"/>
              </a:lnSpc>
              <a:spcBef>
                <a:spcPts val="1000"/>
              </a:spcBef>
              <a:spcAft>
                <a:spcPts val="200"/>
              </a:spcAft>
            </a:pPr>
            <a:r>
              <a:rPr lang="en-US" sz="1600" b="1" dirty="0">
                <a:solidFill>
                  <a:schemeClr val="tx1">
                    <a:lumMod val="85000"/>
                    <a:lumOff val="15000"/>
                  </a:schemeClr>
                </a:solidFill>
                <a:latin typeface="Times New Roman Bold" panose="02020603050405020304" charset="0"/>
                <a:cs typeface="Times New Roman Bold" panose="02020603050405020304" charset="0"/>
              </a:rPr>
              <a:t>Student4:aman kumar</a:t>
            </a:r>
            <a:endParaRPr lang="en-US" sz="1600" b="1" dirty="0">
              <a:solidFill>
                <a:schemeClr val="tx1">
                  <a:lumMod val="85000"/>
                  <a:lumOff val="15000"/>
                </a:schemeClr>
              </a:solidFill>
              <a:latin typeface="Times New Roman Bold" panose="02020603050405020304" charset="0"/>
              <a:cs typeface="Times New Roman Bold" panose="02020603050405020304" charset="0"/>
            </a:endParaRPr>
          </a:p>
          <a:p>
            <a:pPr algn="l" fontAlgn="t">
              <a:lnSpc>
                <a:spcPct val="100000"/>
              </a:lnSpc>
            </a:pPr>
            <a:endParaRPr lang="en-US" sz="1600" dirty="0">
              <a:solidFill>
                <a:schemeClr val="tx1">
                  <a:lumMod val="85000"/>
                  <a:lumOff val="15000"/>
                </a:schemeClr>
              </a:solidFill>
              <a:latin typeface="Times New Roman Regular" panose="02020603050405020304" charset="0"/>
              <a:cs typeface="Times New Roman Regular" panose="02020603050405020304" charset="0"/>
            </a:endParaRPr>
          </a:p>
          <a:p>
            <a:pPr algn="ctr"/>
            <a:r>
              <a:rPr lang="en-US" sz="1800" u="sng" dirty="0">
                <a:solidFill>
                  <a:schemeClr val="tx1">
                    <a:lumMod val="85000"/>
                    <a:lumOff val="15000"/>
                  </a:schemeClr>
                </a:solidFill>
                <a:latin typeface="Times New Roman Regular" panose="02020603050405020304" charset="0"/>
                <a:cs typeface="Times New Roman Regular" panose="02020603050405020304" charset="0"/>
              </a:rPr>
              <a:t>Under the guidance of</a:t>
            </a:r>
            <a:endParaRPr lang="en-US" sz="1800" u="sng" dirty="0">
              <a:solidFill>
                <a:schemeClr val="tx1">
                  <a:lumMod val="85000"/>
                  <a:lumOff val="15000"/>
                </a:schemeClr>
              </a:solidFill>
              <a:latin typeface="Times New Roman Regular" panose="02020603050405020304" charset="0"/>
              <a:cs typeface="Times New Roman Regular" panose="02020603050405020304" charset="0"/>
            </a:endParaRPr>
          </a:p>
          <a:p>
            <a:pPr algn="ctr"/>
            <a:r>
              <a:rPr lang="en-US" sz="1800" dirty="0">
                <a:solidFill>
                  <a:schemeClr val="tx1">
                    <a:lumMod val="85000"/>
                    <a:lumOff val="15000"/>
                  </a:schemeClr>
                </a:solidFill>
                <a:latin typeface="Times New Roman Regular" panose="02020603050405020304" charset="0"/>
                <a:cs typeface="Times New Roman Regular" panose="02020603050405020304" charset="0"/>
              </a:rPr>
              <a:t>ravi lankhe</a:t>
            </a:r>
            <a:endParaRPr lang="en-US" sz="1800" dirty="0">
              <a:solidFill>
                <a:schemeClr val="tx1">
                  <a:lumMod val="85000"/>
                  <a:lumOff val="15000"/>
                </a:schemeClr>
              </a:solidFill>
              <a:latin typeface="Times New Roman Regular" panose="02020603050405020304" charset="0"/>
              <a:cs typeface="Times New Roman Regular" panose="02020603050405020304" charset="0"/>
            </a:endParaRPr>
          </a:p>
          <a:p>
            <a:endParaRPr lang="en-US" sz="2400" dirty="0">
              <a:solidFill>
                <a:schemeClr val="tx1">
                  <a:lumMod val="85000"/>
                  <a:lumOff val="15000"/>
                </a:schemeClr>
              </a:solidFill>
              <a:latin typeface="Times New Roman Regular" panose="02020603050405020304" charset="0"/>
              <a:cs typeface="Times New Roman Regular" panose="02020603050405020304" charset="0"/>
            </a:endParaRPr>
          </a:p>
        </p:txBody>
      </p:sp>
      <p:cxnSp>
        <p:nvCxnSpPr>
          <p:cNvPr id="29" name="Straight Connector 28"/>
          <p:cNvCxnSpPr>
            <a:cxnSpLocks noGrp="1" noRot="1" noChangeAspect="1" noMove="1" noResize="1" noEditPoints="1" noAdjustHandles="1" noChangeArrowheads="1" noChangeShapeType="1"/>
          </p:cNvCxnSpPr>
          <p:nvPr/>
        </p:nvCxnSpPr>
        <p:spPr>
          <a:xfrm>
            <a:off x="374015" y="2505710"/>
            <a:ext cx="556133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CB72880F-8ED5-4E6C-9FC5-41AECA59D04A}" type="datetime1">
              <a:rPr lang="en-US" smtClean="0"/>
            </a:fld>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
        <p:nvSpPr>
          <p:cNvPr id="11" name="Footer Placeholder 10"/>
          <p:cNvSpPr>
            <a:spLocks noGrp="1"/>
          </p:cNvSpPr>
          <p:nvPr>
            <p:ph type="ftr" sz="quarter" idx="11"/>
          </p:nvPr>
        </p:nvSpPr>
        <p:spPr/>
        <p:txBody>
          <a:bodyPr/>
          <a:lstStyle/>
          <a:p>
            <a:r>
              <a:rPr lang="en-US" b="1" i="1" dirty="0">
                <a:solidFill>
                  <a:schemeClr val="tx1"/>
                </a:solidFill>
              </a:rPr>
              <a:t>Department of computer science and fngineering</a:t>
            </a:r>
            <a:endParaRPr lang="en-US" b="1" i="1" dirty="0">
              <a:solidFill>
                <a:schemeClr val="tx1"/>
              </a:solidFill>
            </a:endParaRPr>
          </a:p>
        </p:txBody>
      </p:sp>
      <p:pic>
        <p:nvPicPr>
          <p:cNvPr id="15" name="Picture 14"/>
          <p:cNvPicPr>
            <a:picLocks noChangeAspect="1"/>
          </p:cNvPicPr>
          <p:nvPr/>
        </p:nvPicPr>
        <p:blipFill>
          <a:blip r:embed="rId1"/>
          <a:stretch>
            <a:fillRect/>
          </a:stretch>
        </p:blipFill>
        <p:spPr>
          <a:xfrm>
            <a:off x="6068695" y="22860"/>
            <a:ext cx="6123305" cy="67887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717040"/>
          </a:xfrm>
        </p:spPr>
        <p:txBody>
          <a:bodyPr/>
          <a:lstStyle/>
          <a:p>
            <a:r>
              <a:rPr lang="en-US" sz="3600" dirty="0">
                <a:latin typeface="Times New Roman Regular" panose="02020603050405020304" charset="0"/>
                <a:cs typeface="Times New Roman Regular" panose="02020603050405020304" charset="0"/>
              </a:rPr>
              <a:t>Experiments &amp; Results</a:t>
            </a:r>
            <a:endParaRPr lang="en-IN" sz="3600" dirty="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1097280" y="2003425"/>
            <a:ext cx="10058400" cy="4274185"/>
          </a:xfrm>
        </p:spPr>
        <p:txBody>
          <a:bodyPr>
            <a:normAutofit fontScale="25000"/>
          </a:bodyPr>
          <a:lstStyle/>
          <a:p>
            <a:pPr marL="0" indent="0">
              <a:lnSpc>
                <a:spcPct val="50000"/>
              </a:lnSpc>
              <a:buFontTx/>
              <a:buNone/>
            </a:pPr>
            <a:r>
              <a:rPr lang="en-US" sz="6400" dirty="0">
                <a:latin typeface="Times New Roman Regular" panose="02020603050405020304" charset="0"/>
                <a:cs typeface="Times New Roman Regular" panose="02020603050405020304" charset="0"/>
                <a:sym typeface="+mn-ea"/>
              </a:rPr>
              <a:t>Shuffled the dataset (650 jpeg images in total, 196 Mb) and split into </a:t>
            </a:r>
            <a:endParaRPr lang="en-US" sz="6400" dirty="0">
              <a:latin typeface="Times New Roman Regular" panose="02020603050405020304" charset="0"/>
              <a:cs typeface="Times New Roman Regular" panose="02020603050405020304" charset="0"/>
            </a:endParaRPr>
          </a:p>
          <a:p>
            <a:pPr>
              <a:lnSpc>
                <a:spcPct val="50000"/>
              </a:lnSpc>
            </a:pPr>
            <a:r>
              <a:rPr lang="de-DE" altLang="en-US" sz="6400" dirty="0">
                <a:latin typeface="Calibri" panose="020F0502020204030204" pitchFamily="34" charset="0"/>
                <a:cs typeface="Times New Roman Regular" panose="02020603050405020304" charset="0"/>
                <a:sym typeface="+mn-ea"/>
              </a:rPr>
              <a:t>  </a:t>
            </a:r>
            <a:r>
              <a:rPr lang="en-US" sz="6400" dirty="0">
                <a:latin typeface="Times New Roman Regular" panose="02020603050405020304" charset="0"/>
                <a:cs typeface="Times New Roman Regular" panose="02020603050405020304" charset="0"/>
                <a:sym typeface="+mn-ea"/>
              </a:rPr>
              <a:t>-Training (80% of images, 520 images of which 134 Glaucoma positive and 386 Glaucoma negative)</a:t>
            </a:r>
            <a:endParaRPr lang="en-US" sz="6400" dirty="0">
              <a:latin typeface="Times New Roman Regular" panose="02020603050405020304" charset="0"/>
              <a:cs typeface="Times New Roman Regular" panose="02020603050405020304" charset="0"/>
            </a:endParaRPr>
          </a:p>
          <a:p>
            <a:pPr>
              <a:lnSpc>
                <a:spcPct val="50000"/>
              </a:lnSpc>
            </a:pPr>
            <a:r>
              <a:rPr lang="de-DE" altLang="en-US" sz="6400" dirty="0">
                <a:latin typeface="Calibri" panose="020F0502020204030204" pitchFamily="34" charset="0"/>
                <a:cs typeface="Times New Roman Regular" panose="02020603050405020304" charset="0"/>
                <a:sym typeface="+mn-ea"/>
              </a:rPr>
              <a:t>  </a:t>
            </a:r>
            <a:r>
              <a:rPr lang="en-US" sz="6400" dirty="0">
                <a:latin typeface="Times New Roman Regular" panose="02020603050405020304" charset="0"/>
                <a:cs typeface="Times New Roman Regular" panose="02020603050405020304" charset="0"/>
                <a:sym typeface="+mn-ea"/>
              </a:rPr>
              <a:t>- Validation (20% of image, 130 images of which 34 Glaucoma positive and 96 Glaucoma negative).</a:t>
            </a:r>
            <a:endParaRPr lang="en-US" sz="6400" dirty="0">
              <a:latin typeface="Times New Roman Regular" panose="02020603050405020304" charset="0"/>
              <a:cs typeface="Times New Roman Regular" panose="02020603050405020304" charset="0"/>
            </a:endParaRPr>
          </a:p>
          <a:p>
            <a:pPr>
              <a:lnSpc>
                <a:spcPct val="50000"/>
              </a:lnSpc>
            </a:pPr>
            <a:r>
              <a:rPr lang="en-US" sz="6400" dirty="0">
                <a:latin typeface="Times New Roman Regular" panose="02020603050405020304" charset="0"/>
                <a:cs typeface="Times New Roman Regular" panose="02020603050405020304" charset="0"/>
                <a:sym typeface="+mn-ea"/>
              </a:rPr>
              <a:t>Best results with deep learning model - Convolutional Neural Network (CNN) in </a:t>
            </a:r>
            <a:r>
              <a:rPr lang="en-US" sz="6400" dirty="0" err="1">
                <a:latin typeface="Times New Roman Regular" panose="02020603050405020304" charset="0"/>
                <a:cs typeface="Times New Roman Regular" panose="02020603050405020304" charset="0"/>
                <a:sym typeface="+mn-ea"/>
              </a:rPr>
              <a:t>Keras</a:t>
            </a:r>
            <a:r>
              <a:rPr lang="en-US" sz="6400" dirty="0">
                <a:latin typeface="Times New Roman Regular" panose="02020603050405020304" charset="0"/>
                <a:cs typeface="Times New Roman Regular" panose="02020603050405020304" charset="0"/>
                <a:sym typeface="+mn-ea"/>
              </a:rPr>
              <a:t>, TensorFlow.</a:t>
            </a:r>
            <a:endParaRPr lang="en-US" sz="6400" dirty="0">
              <a:latin typeface="Times New Roman Regular" panose="02020603050405020304" charset="0"/>
              <a:cs typeface="Times New Roman Regular" panose="02020603050405020304" charset="0"/>
            </a:endParaRPr>
          </a:p>
          <a:p>
            <a:pPr>
              <a:lnSpc>
                <a:spcPct val="50000"/>
              </a:lnSpc>
            </a:pPr>
            <a:r>
              <a:rPr lang="en-US" sz="6400" dirty="0">
                <a:latin typeface="Times New Roman Regular" panose="02020603050405020304" charset="0"/>
                <a:cs typeface="Times New Roman Regular" panose="02020603050405020304" charset="0"/>
                <a:sym typeface="+mn-ea"/>
              </a:rPr>
              <a:t>	- Batch size: 64</a:t>
            </a:r>
            <a:endParaRPr lang="en-US" sz="6400" dirty="0">
              <a:latin typeface="Times New Roman Regular" panose="02020603050405020304" charset="0"/>
              <a:cs typeface="Times New Roman Regular" panose="02020603050405020304" charset="0"/>
            </a:endParaRPr>
          </a:p>
          <a:p>
            <a:pPr>
              <a:lnSpc>
                <a:spcPct val="50000"/>
              </a:lnSpc>
            </a:pPr>
            <a:r>
              <a:rPr lang="en-US" sz="6400" dirty="0">
                <a:latin typeface="Times New Roman Regular" panose="02020603050405020304" charset="0"/>
                <a:cs typeface="Times New Roman Regular" panose="02020603050405020304" charset="0"/>
                <a:sym typeface="+mn-ea"/>
              </a:rPr>
              <a:t>	- Number of Epochs: 20</a:t>
            </a:r>
            <a:endParaRPr lang="en-US" sz="6400" dirty="0">
              <a:latin typeface="Times New Roman Regular" panose="02020603050405020304" charset="0"/>
              <a:cs typeface="Times New Roman Regular" panose="02020603050405020304" charset="0"/>
            </a:endParaRPr>
          </a:p>
          <a:p>
            <a:pPr>
              <a:lnSpc>
                <a:spcPct val="50000"/>
              </a:lnSpc>
            </a:pPr>
            <a:r>
              <a:rPr lang="en-US" sz="6400" dirty="0">
                <a:latin typeface="Times New Roman Regular" panose="02020603050405020304" charset="0"/>
                <a:cs typeface="Times New Roman Regular" panose="02020603050405020304" charset="0"/>
                <a:sym typeface="+mn-ea"/>
              </a:rPr>
              <a:t>	- Architecture: Convolution layers followed by dense layers</a:t>
            </a:r>
            <a:endParaRPr lang="en-US" sz="6400" dirty="0">
              <a:latin typeface="Times New Roman Regular" panose="02020603050405020304" charset="0"/>
              <a:cs typeface="Times New Roman Regular" panose="02020603050405020304" charset="0"/>
            </a:endParaRPr>
          </a:p>
          <a:p>
            <a:pPr>
              <a:lnSpc>
                <a:spcPct val="50000"/>
              </a:lnSpc>
            </a:pPr>
            <a:r>
              <a:rPr lang="en-US" sz="6400" dirty="0">
                <a:latin typeface="Times New Roman Regular" panose="02020603050405020304" charset="0"/>
                <a:cs typeface="Times New Roman Regular" panose="02020603050405020304" charset="0"/>
                <a:sym typeface="+mn-ea"/>
              </a:rPr>
              <a:t>	- Optimizer: Adam</a:t>
            </a:r>
            <a:endParaRPr lang="en-US" sz="6400" dirty="0">
              <a:latin typeface="Times New Roman Regular" panose="02020603050405020304" charset="0"/>
              <a:cs typeface="Times New Roman Regular" panose="02020603050405020304" charset="0"/>
            </a:endParaRPr>
          </a:p>
          <a:p>
            <a:pPr>
              <a:lnSpc>
                <a:spcPct val="50000"/>
              </a:lnSpc>
            </a:pPr>
            <a:r>
              <a:rPr lang="en-US" sz="6400" dirty="0">
                <a:latin typeface="Times New Roman Regular" panose="02020603050405020304" charset="0"/>
                <a:cs typeface="Times New Roman Regular" panose="02020603050405020304" charset="0"/>
                <a:sym typeface="+mn-ea"/>
              </a:rPr>
              <a:t>	- Test loss: sparse categorical </a:t>
            </a:r>
            <a:r>
              <a:rPr lang="en-US" sz="6400" dirty="0" err="1">
                <a:latin typeface="Times New Roman Regular" panose="02020603050405020304" charset="0"/>
                <a:cs typeface="Times New Roman Regular" panose="02020603050405020304" charset="0"/>
                <a:sym typeface="+mn-ea"/>
              </a:rPr>
              <a:t>crossentropy</a:t>
            </a:r>
            <a:r>
              <a:rPr lang="en-US" sz="6400" dirty="0">
                <a:latin typeface="Times New Roman Regular" panose="02020603050405020304" charset="0"/>
                <a:cs typeface="Times New Roman Regular" panose="02020603050405020304" charset="0"/>
                <a:sym typeface="+mn-ea"/>
              </a:rPr>
              <a:t> 2.0893890133e-05</a:t>
            </a:r>
            <a:endParaRPr lang="en-US" sz="6400" dirty="0">
              <a:latin typeface="Times New Roman Regular" panose="02020603050405020304" charset="0"/>
              <a:cs typeface="Times New Roman Regular" panose="02020603050405020304" charset="0"/>
            </a:endParaRPr>
          </a:p>
          <a:p>
            <a:pPr>
              <a:lnSpc>
                <a:spcPct val="50000"/>
              </a:lnSpc>
            </a:pPr>
            <a:r>
              <a:rPr lang="en-US" sz="6400" dirty="0">
                <a:latin typeface="Times New Roman Regular" panose="02020603050405020304" charset="0"/>
                <a:cs typeface="Times New Roman Regular" panose="02020603050405020304" charset="0"/>
                <a:sym typeface="+mn-ea"/>
              </a:rPr>
              <a:t>	- Accuracy on test data: 93.83%</a:t>
            </a:r>
            <a:endParaRPr lang="en-US" sz="6400" dirty="0">
              <a:latin typeface="Times New Roman Regular" panose="02020603050405020304" charset="0"/>
              <a:cs typeface="Times New Roman Regular" panose="02020603050405020304" charset="0"/>
            </a:endParaRPr>
          </a:p>
          <a:p>
            <a:pPr>
              <a:lnSpc>
                <a:spcPct val="50000"/>
              </a:lnSpc>
            </a:pPr>
            <a:endParaRPr lang="en-US" sz="6400" dirty="0">
              <a:latin typeface="Times New Roman Regular" panose="02020603050405020304" charset="0"/>
              <a:cs typeface="Times New Roman Regular" panose="02020603050405020304" charset="0"/>
            </a:endParaRPr>
          </a:p>
          <a:p>
            <a:pPr marL="0" indent="0">
              <a:lnSpc>
                <a:spcPct val="50000"/>
              </a:lnSpc>
              <a:buFontTx/>
              <a:buNone/>
            </a:pPr>
            <a:r>
              <a:rPr lang="en-US" sz="6400" dirty="0">
                <a:latin typeface="Times New Roman Regular" panose="02020603050405020304" charset="0"/>
                <a:cs typeface="Times New Roman Regular" panose="02020603050405020304" charset="0"/>
                <a:sym typeface="+mn-ea"/>
              </a:rPr>
              <a:t>We tried 2 machine learning models:</a:t>
            </a:r>
            <a:endParaRPr lang="en-US" sz="6400" dirty="0">
              <a:latin typeface="Times New Roman Regular" panose="02020603050405020304" charset="0"/>
              <a:cs typeface="Times New Roman Regular" panose="02020603050405020304" charset="0"/>
            </a:endParaRPr>
          </a:p>
          <a:p>
            <a:pPr>
              <a:lnSpc>
                <a:spcPct val="50000"/>
              </a:lnSpc>
            </a:pPr>
            <a:r>
              <a:rPr lang="en-US" sz="6400" dirty="0">
                <a:latin typeface="Times New Roman Regular" panose="02020603050405020304" charset="0"/>
                <a:cs typeface="Times New Roman Regular" panose="02020603050405020304" charset="0"/>
                <a:sym typeface="+mn-ea"/>
              </a:rPr>
              <a:t>	- SVM (support vector machine), accuracy on test data: 71.53%</a:t>
            </a:r>
            <a:endParaRPr lang="en-US" sz="6400" dirty="0">
              <a:latin typeface="Times New Roman Regular" panose="02020603050405020304" charset="0"/>
              <a:cs typeface="Times New Roman Regular" panose="02020603050405020304" charset="0"/>
            </a:endParaRPr>
          </a:p>
          <a:p>
            <a:pPr>
              <a:lnSpc>
                <a:spcPct val="50000"/>
              </a:lnSpc>
            </a:pPr>
            <a:r>
              <a:rPr lang="en-US" sz="6400" dirty="0">
                <a:latin typeface="Times New Roman Regular" panose="02020603050405020304" charset="0"/>
                <a:cs typeface="Times New Roman Regular" panose="02020603050405020304" charset="0"/>
                <a:sym typeface="+mn-ea"/>
              </a:rPr>
              <a:t>	- Random Forest, accuracy on test data: 93.50%</a:t>
            </a:r>
            <a:endParaRPr lang="en-US" sz="6400" dirty="0">
              <a:latin typeface="Times New Roman Regular" panose="02020603050405020304" charset="0"/>
              <a:cs typeface="Times New Roman Regular" panose="02020603050405020304" charset="0"/>
            </a:endParaRPr>
          </a:p>
          <a:p>
            <a:pPr>
              <a:lnSpc>
                <a:spcPct val="50000"/>
              </a:lnSpc>
            </a:pPr>
            <a:r>
              <a:rPr lang="en-US" sz="6400" dirty="0">
                <a:latin typeface="Times New Roman Regular" panose="02020603050405020304" charset="0"/>
                <a:cs typeface="Times New Roman Regular" panose="02020603050405020304" charset="0"/>
                <a:sym typeface="+mn-ea"/>
              </a:rPr>
              <a:t>	</a:t>
            </a:r>
            <a:endParaRPr lang="en-US" sz="6400" dirty="0">
              <a:latin typeface="Times New Roman Regular" panose="02020603050405020304" charset="0"/>
              <a:cs typeface="Times New Roman Regular" panose="02020603050405020304" charset="0"/>
            </a:endParaRPr>
          </a:p>
          <a:p>
            <a:pPr>
              <a:lnSpc>
                <a:spcPct val="50000"/>
              </a:lnSpc>
            </a:pPr>
            <a:endParaRPr lang="en-IN" sz="6400" dirty="0">
              <a:latin typeface="Times New Roman Regular" panose="02020603050405020304" charset="0"/>
              <a:cs typeface="Times New Roman Regular" panose="02020603050405020304" charset="0"/>
            </a:endParaRPr>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pic>
        <p:nvPicPr>
          <p:cNvPr id="7" name="image8.png"/>
          <p:cNvPicPr/>
          <p:nvPr/>
        </p:nvPicPr>
        <p:blipFill>
          <a:blip r:embed="rId1"/>
          <a:srcRect/>
          <a:stretch>
            <a:fillRect/>
          </a:stretch>
        </p:blipFill>
        <p:spPr>
          <a:xfrm>
            <a:off x="7566396" y="350311"/>
            <a:ext cx="3127375" cy="661670"/>
          </a:xfrm>
          <a:prstGeom prst="rect">
            <a:avLst/>
          </a:prstGeom>
        </p:spPr>
      </p:pic>
      <p:pic>
        <p:nvPicPr>
          <p:cNvPr id="8" name="Picture 7" descr="Graphical user interface, applicatio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25918" t="55554" r="52959" b="18868"/>
          <a:stretch>
            <a:fillRect/>
          </a:stretch>
        </p:blipFill>
        <p:spPr>
          <a:xfrm>
            <a:off x="7231380" y="3242945"/>
            <a:ext cx="4485005" cy="3157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730375"/>
          </a:xfrm>
        </p:spPr>
        <p:txBody>
          <a:bodyPr/>
          <a:lstStyle/>
          <a:p>
            <a:r>
              <a:rPr lang="en-US" sz="3600" dirty="0">
                <a:latin typeface="Times New Roman Regular" panose="02020603050405020304" charset="0"/>
                <a:cs typeface="Times New Roman Regular" panose="02020603050405020304" charset="0"/>
              </a:rPr>
              <a:t>Conclusion</a:t>
            </a:r>
            <a:endParaRPr lang="en-IN" sz="3600" dirty="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normAutofit/>
          </a:bodyPr>
          <a:lstStyle/>
          <a:p>
            <a:r>
              <a:rPr lang="en-IN" sz="1600" dirty="0">
                <a:latin typeface="Times New Roman Regular" panose="02020603050405020304" charset="0"/>
                <a:cs typeface="Times New Roman Regular" panose="02020603050405020304" charset="0"/>
              </a:rPr>
              <a:t>In conclusion, the utilization of artificial intelligence (AI) for predicting the occurrence of glaucoma from retina fundus images represents a significant stride towards revolutionizing the diagnosis and management of this debilitating eye disease. The outcomes and implications derived from this research underscore the transformative potential of AI in ophthalmology.</a:t>
            </a:r>
            <a:endParaRPr lang="en-IN" sz="1600" dirty="0">
              <a:latin typeface="Times New Roman Regular" panose="02020603050405020304" charset="0"/>
              <a:cs typeface="Times New Roman Regular" panose="02020603050405020304" charset="0"/>
            </a:endParaRPr>
          </a:p>
          <a:p>
            <a:r>
              <a:rPr lang="en-IN" sz="1600" dirty="0">
                <a:latin typeface="Times New Roman Regular" panose="02020603050405020304" charset="0"/>
                <a:cs typeface="Times New Roman Regular" panose="02020603050405020304" charset="0"/>
              </a:rPr>
              <a:t>The development and implementation of deep learning models trained on diverse and well-curated datasets demonstrate the feasibility of leveraging AI for early glaucoma detection. The ability of these models to discern subtle changes in retina fundus images, indicative of early-stage glaucoma, holds promise for enhancing the accuracy and efficiency of diagnostic processes.</a:t>
            </a:r>
            <a:endParaRPr lang="en-IN" sz="1600" dirty="0">
              <a:latin typeface="Times New Roman Regular" panose="02020603050405020304" charset="0"/>
              <a:cs typeface="Times New Roman Regular" panose="02020603050405020304" charset="0"/>
            </a:endParaRPr>
          </a:p>
          <a:p>
            <a:r>
              <a:rPr lang="en-IN" sz="1600" dirty="0">
                <a:latin typeface="Times New Roman Regular" panose="02020603050405020304" charset="0"/>
                <a:cs typeface="Times New Roman Regular" panose="02020603050405020304" charset="0"/>
              </a:rPr>
              <a:t> </a:t>
            </a:r>
            <a:endParaRPr lang="en-IN" sz="1600" dirty="0">
              <a:latin typeface="Times New Roman Regular" panose="02020603050405020304" charset="0"/>
              <a:cs typeface="Times New Roman Regular" panose="02020603050405020304" charset="0"/>
            </a:endParaRPr>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pic>
        <p:nvPicPr>
          <p:cNvPr id="7" name="image8.png"/>
          <p:cNvPicPr/>
          <p:nvPr/>
        </p:nvPicPr>
        <p:blipFill>
          <a:blip r:embed="rId1"/>
          <a:srcRect/>
          <a:stretch>
            <a:fillRect/>
          </a:stretch>
        </p:blipFill>
        <p:spPr>
          <a:xfrm>
            <a:off x="7566396" y="350311"/>
            <a:ext cx="3127375" cy="6616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706880"/>
          </a:xfrm>
        </p:spPr>
        <p:txBody>
          <a:bodyPr/>
          <a:lstStyle/>
          <a:p>
            <a:r>
              <a:rPr lang="en-US" sz="3600" dirty="0">
                <a:latin typeface="Times New Roman Regular" panose="02020603050405020304" charset="0"/>
                <a:cs typeface="Times New Roman Regular" panose="02020603050405020304" charset="0"/>
              </a:rPr>
              <a:t>References</a:t>
            </a:r>
            <a:endParaRPr lang="en-IN" sz="3600" dirty="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normAutofit fontScale="60000"/>
          </a:bodyPr>
          <a:lstStyle/>
          <a:p>
            <a:r>
              <a:rPr lang="de-DE" altLang="en-IN" dirty="0">
                <a:latin typeface="Calibri" panose="020F0502020204030204" pitchFamily="34" charset="0"/>
              </a:rPr>
              <a:t>[1] Breiman, Leo. ”Random forests.” Machine learning 45 (2001): 5-32.</a:t>
            </a:r>
            <a:endParaRPr lang="de-DE" altLang="en-IN" dirty="0">
              <a:latin typeface="Calibri" panose="020F0502020204030204" pitchFamily="34" charset="0"/>
            </a:endParaRPr>
          </a:p>
          <a:p>
            <a:r>
              <a:rPr lang="de-DE" altLang="en-IN" dirty="0">
                <a:latin typeface="Calibri" panose="020F0502020204030204" pitchFamily="34" charset="0"/>
              </a:rPr>
              <a:t>[2] "Artificial intelligence in glaucoma: opportunities, challenges, and future directions" by Singh, O. P., et al. (2023). https://pubmed.ncbi.nlm.nih.gov/38102597/</a:t>
            </a:r>
            <a:endParaRPr lang="de-DE" altLang="en-IN" dirty="0">
              <a:latin typeface="Calibri" panose="020F0502020204030204" pitchFamily="34" charset="0"/>
            </a:endParaRPr>
          </a:p>
          <a:p>
            <a:r>
              <a:rPr lang="de-DE" altLang="en-IN" dirty="0">
                <a:latin typeface="Calibri" panose="020F0502020204030204" pitchFamily="34" charset="0"/>
              </a:rPr>
              <a:t>[3] "Clinical Utility of Artificial Intelligence in Glaucoma Care" by Lipton, I., et al. (2020). https://www.ncbi.nlm.nih.gov/pmc/articles/PMC10239633/</a:t>
            </a:r>
            <a:endParaRPr lang="de-DE" altLang="en-IN" dirty="0">
              <a:latin typeface="Calibri" panose="020F0502020204030204" pitchFamily="34" charset="0"/>
            </a:endParaRPr>
          </a:p>
          <a:p>
            <a:r>
              <a:rPr lang="de-DE" altLang="en-IN" dirty="0">
                <a:latin typeface="Calibri" panose="020F0502020204030204" pitchFamily="34" charset="0"/>
              </a:rPr>
              <a:t>[4] "Automated Glaucoma Screening and Diagnosis Based on Retinal Fundus Images Using Deep Learning Approaches: A Comprehensive Review" by Yu, K., et al. (2022). https://www.mdpi.com/2075-4418/13/13/2180</a:t>
            </a:r>
            <a:endParaRPr lang="de-DE" altLang="en-IN" dirty="0">
              <a:latin typeface="Calibri" panose="020F0502020204030204" pitchFamily="34" charset="0"/>
            </a:endParaRPr>
          </a:p>
          <a:p>
            <a:r>
              <a:rPr lang="de-DE" altLang="en-IN" dirty="0">
                <a:latin typeface="Calibri" panose="020F0502020204030204" pitchFamily="34" charset="0"/>
              </a:rPr>
              <a:t>[5] "Explainable AI for Glaucoma Diagnosis and Prognosis: A Review" by Yu, L., et al. (2023). https://ieeexplore.ieee.org/document/9766027/</a:t>
            </a:r>
            <a:endParaRPr lang="de-DE" altLang="en-IN" dirty="0">
              <a:latin typeface="Calibri" panose="020F0502020204030204" pitchFamily="34" charset="0"/>
            </a:endParaRPr>
          </a:p>
          <a:p>
            <a:r>
              <a:rPr lang="de-DE" altLang="en-IN" dirty="0">
                <a:latin typeface="Calibri" panose="020F0502020204030204" pitchFamily="34" charset="0"/>
              </a:rPr>
              <a:t>[6] "The potential of artificial intelligence in glaucoma care" by McNaughton, C., et al. (2019). https://www.ncbi.nlm.nih.gov/pmc/articles/PMC10239633/</a:t>
            </a:r>
            <a:endParaRPr lang="de-DE" altLang="en-IN" dirty="0">
              <a:latin typeface="Calibri" panose="020F0502020204030204" pitchFamily="34" charset="0"/>
            </a:endParaRPr>
          </a:p>
          <a:p>
            <a:r>
              <a:rPr lang="de-DE" altLang="en-IN" dirty="0">
                <a:latin typeface="Calibri" panose="020F0502020204030204" pitchFamily="34" charset="0"/>
              </a:rPr>
              <a:t>[7] Artificial intelligence for early detection of glaucoma: https://www.nih.gov/news-events/news-releases/nih-study-shows-how-genes-retina-get-regulated-during-development</a:t>
            </a:r>
            <a:endParaRPr lang="de-DE" altLang="en-IN" dirty="0">
              <a:latin typeface="Calibri" panose="020F0502020204030204" pitchFamily="34" charset="0"/>
            </a:endParaRPr>
          </a:p>
          <a:p>
            <a:r>
              <a:rPr lang="de-DE" altLang="en-IN" dirty="0">
                <a:latin typeface="Calibri" panose="020F0502020204030204" pitchFamily="34" charset="0"/>
              </a:rPr>
              <a:t> </a:t>
            </a:r>
            <a:endParaRPr lang="de-DE" altLang="en-IN" dirty="0">
              <a:latin typeface="Calibri" panose="020F0502020204030204" pitchFamily="34" charset="0"/>
            </a:endParaRPr>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pic>
        <p:nvPicPr>
          <p:cNvPr id="7" name="image8.png"/>
          <p:cNvPicPr/>
          <p:nvPr/>
        </p:nvPicPr>
        <p:blipFill>
          <a:blip r:embed="rId1"/>
          <a:srcRect/>
          <a:stretch>
            <a:fillRect/>
          </a:stretch>
        </p:blipFill>
        <p:spPr>
          <a:xfrm>
            <a:off x="7566396" y="350311"/>
            <a:ext cx="3127375" cy="6616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sz="3600" dirty="0">
                <a:latin typeface="Times New Roman Regular" panose="02020603050405020304" charset="0"/>
                <a:cs typeface="Times New Roman Regular" panose="02020603050405020304" charset="0"/>
              </a:rPr>
              <a:t>Content							</a:t>
            </a:r>
            <a:endParaRPr lang="en-US" sz="3600" dirty="0">
              <a:latin typeface="Times New Roman Regular" panose="02020603050405020304" charset="0"/>
              <a:cs typeface="Times New Roman Regular" panose="02020603050405020304" charset="0"/>
            </a:endParaRPr>
          </a:p>
        </p:txBody>
      </p:sp>
      <p:graphicFrame>
        <p:nvGraphicFramePr>
          <p:cNvPr id="14" name="Content Placeholder 2" descr="SmartArt timeline"/>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pic>
        <p:nvPicPr>
          <p:cNvPr id="7" name="image8.png"/>
          <p:cNvPicPr/>
          <p:nvPr/>
        </p:nvPicPr>
        <p:blipFill>
          <a:blip r:embed="rId6"/>
          <a:srcRect/>
          <a:stretch>
            <a:fillRect/>
          </a:stretch>
        </p:blipFill>
        <p:spPr>
          <a:xfrm>
            <a:off x="8227662" y="197946"/>
            <a:ext cx="3127375" cy="6616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latin typeface="Times New Roman Regular" panose="02020603050405020304" charset="0"/>
                <a:cs typeface="Times New Roman Regular" panose="02020603050405020304" charset="0"/>
                <a:sym typeface="+mn-ea"/>
              </a:rPr>
              <a:t>WHAT IS GLAUCOMA?</a:t>
            </a:r>
            <a:endParaRPr lang="en-IN" sz="3600" dirty="0"/>
          </a:p>
        </p:txBody>
      </p:sp>
      <p:sp>
        <p:nvSpPr>
          <p:cNvPr id="3" name="Content Placeholder 2"/>
          <p:cNvSpPr>
            <a:spLocks noGrp="1"/>
          </p:cNvSpPr>
          <p:nvPr>
            <p:ph idx="1"/>
          </p:nvPr>
        </p:nvSpPr>
        <p:spPr>
          <a:xfrm>
            <a:off x="1097280" y="1889760"/>
            <a:ext cx="10058400" cy="3979545"/>
          </a:xfrm>
        </p:spPr>
        <p:txBody>
          <a:bodyPr/>
          <a:lstStyle/>
          <a:p>
            <a:pPr algn="l"/>
            <a:r>
              <a:rPr lang="en-US" sz="1600">
                <a:latin typeface="Times New Roman Regular" panose="02020603050405020304" charset="0"/>
                <a:cs typeface="Times New Roman Regular" panose="02020603050405020304" charset="0"/>
                <a:sym typeface="+mn-ea"/>
              </a:rPr>
              <a:t>Glaucoma is a group of eye diseases that can cause vision loss and blindness by damaging a nerve in the back of your eye called the optic nerve.  The damage to the optic nerve is caused by increased pressure when fluid builds up as a result of improper drainage or overproduction of fluid. Glaucoma can lead to vision loss if not treated. Vision loss from glaucoma, once it has occurred, is permanent. According to the American Academy of Ophthalmology, glaucoma is the leading cause of blindness in adults aged 60 and older.</a:t>
            </a:r>
            <a:endParaRPr lang="en-US" sz="1600">
              <a:latin typeface="Times New Roman Regular" panose="02020603050405020304" charset="0"/>
              <a:cs typeface="Times New Roman Regular" panose="02020603050405020304" charset="0"/>
            </a:endParaRPr>
          </a:p>
          <a:p>
            <a:pPr algn="l"/>
            <a:endParaRPr lang="en-IN" sz="1600"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pic>
        <p:nvPicPr>
          <p:cNvPr id="7" name="image8.png"/>
          <p:cNvPicPr/>
          <p:nvPr/>
        </p:nvPicPr>
        <p:blipFill>
          <a:blip r:embed="rId1"/>
          <a:srcRect/>
          <a:stretch>
            <a:fillRect/>
          </a:stretch>
        </p:blipFill>
        <p:spPr>
          <a:xfrm>
            <a:off x="7566396" y="350311"/>
            <a:ext cx="3127375" cy="661670"/>
          </a:xfrm>
          <a:prstGeom prst="rect">
            <a:avLst/>
          </a:prstGeom>
        </p:spPr>
      </p:pic>
      <p:pic>
        <p:nvPicPr>
          <p:cNvPr id="9" name="Picture 8" descr="1"/>
          <p:cNvPicPr>
            <a:picLocks noChangeAspect="1"/>
          </p:cNvPicPr>
          <p:nvPr/>
        </p:nvPicPr>
        <p:blipFill>
          <a:blip r:embed="rId2"/>
          <a:stretch>
            <a:fillRect/>
          </a:stretch>
        </p:blipFill>
        <p:spPr>
          <a:xfrm>
            <a:off x="723900" y="3300095"/>
            <a:ext cx="11049635" cy="3074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7280" y="601980"/>
            <a:ext cx="10058400" cy="1761490"/>
          </a:xfrm>
        </p:spPr>
        <p:txBody>
          <a:bodyPr>
            <a:normAutofit fontScale="90000"/>
          </a:bodyPr>
          <a:p>
            <a:r>
              <a:rPr lang="en-US" sz="4000">
                <a:latin typeface="Times New Roman Regular" panose="02020603050405020304" charset="0"/>
                <a:cs typeface="Times New Roman Regular" panose="02020603050405020304" charset="0"/>
                <a:sym typeface="+mn-ea"/>
              </a:rPr>
              <a:t>GLAUCOMA SCREENING IN FUNDUS IMAGES</a:t>
            </a:r>
            <a:br>
              <a:rPr lang="en-US" sz="4000">
                <a:latin typeface="Times New Roman Regular" panose="02020603050405020304" charset="0"/>
                <a:cs typeface="Times New Roman Regular" panose="02020603050405020304" charset="0"/>
              </a:rPr>
            </a:br>
            <a:endParaRPr lang="en-US" sz="4000"/>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dirty="0"/>
          </a:p>
        </p:txBody>
      </p:sp>
      <p:pic>
        <p:nvPicPr>
          <p:cNvPr id="8" name="image8.png"/>
          <p:cNvPicPr/>
          <p:nvPr/>
        </p:nvPicPr>
        <p:blipFill>
          <a:blip r:embed="rId1"/>
          <a:srcRect/>
          <a:stretch>
            <a:fillRect/>
          </a:stretch>
        </p:blipFill>
        <p:spPr>
          <a:xfrm>
            <a:off x="7566396" y="350311"/>
            <a:ext cx="3127375" cy="661670"/>
          </a:xfrm>
          <a:prstGeom prst="rect">
            <a:avLst/>
          </a:prstGeom>
        </p:spPr>
      </p:pic>
      <p:pic>
        <p:nvPicPr>
          <p:cNvPr id="9" name="Content Placeholder 3" descr="2"/>
          <p:cNvPicPr>
            <a:picLocks noChangeAspect="1"/>
          </p:cNvPicPr>
          <p:nvPr>
            <p:ph idx="1"/>
          </p:nvPr>
        </p:nvPicPr>
        <p:blipFill>
          <a:blip r:embed="rId2"/>
          <a:stretch>
            <a:fillRect/>
          </a:stretch>
        </p:blipFill>
        <p:spPr>
          <a:xfrm>
            <a:off x="657860" y="1943735"/>
            <a:ext cx="5692775" cy="3541395"/>
          </a:xfrm>
          <a:prstGeom prst="rect">
            <a:avLst/>
          </a:prstGeom>
        </p:spPr>
      </p:pic>
      <p:sp>
        <p:nvSpPr>
          <p:cNvPr id="10" name="Text Box 9"/>
          <p:cNvSpPr txBox="1"/>
          <p:nvPr/>
        </p:nvSpPr>
        <p:spPr>
          <a:xfrm>
            <a:off x="774065" y="5485130"/>
            <a:ext cx="2449830" cy="368300"/>
          </a:xfrm>
          <a:prstGeom prst="rect">
            <a:avLst/>
          </a:prstGeom>
          <a:noFill/>
        </p:spPr>
        <p:txBody>
          <a:bodyPr wrap="none" rtlCol="0">
            <a:spAutoFit/>
          </a:bodyPr>
          <a:p>
            <a:pPr algn="l"/>
            <a:r>
              <a:rPr lang="en-US">
                <a:latin typeface="Times New Roman Regular" panose="02020603050405020304" charset="0"/>
                <a:cs typeface="Times New Roman Regular" panose="02020603050405020304" charset="0"/>
                <a:sym typeface="+mn-ea"/>
              </a:rPr>
              <a:t>Normal optic nerve head</a:t>
            </a:r>
            <a:endParaRPr lang="en-US"/>
          </a:p>
        </p:txBody>
      </p:sp>
      <p:sp>
        <p:nvSpPr>
          <p:cNvPr id="11" name="Text Box 10"/>
          <p:cNvSpPr txBox="1"/>
          <p:nvPr/>
        </p:nvSpPr>
        <p:spPr>
          <a:xfrm>
            <a:off x="3985895" y="5485130"/>
            <a:ext cx="1967230" cy="645160"/>
          </a:xfrm>
          <a:prstGeom prst="rect">
            <a:avLst/>
          </a:prstGeom>
          <a:noFill/>
        </p:spPr>
        <p:txBody>
          <a:bodyPr wrap="none" rtlCol="0">
            <a:spAutoFit/>
          </a:bodyPr>
          <a:p>
            <a:pPr algn="l"/>
            <a:r>
              <a:rPr lang="en-US">
                <a:latin typeface="Times New Roman Regular" panose="02020603050405020304" charset="0"/>
                <a:cs typeface="Times New Roman Regular" panose="02020603050405020304" charset="0"/>
                <a:sym typeface="+mn-ea"/>
              </a:rPr>
              <a:t>Glaucoma Cupping</a:t>
            </a:r>
            <a:endParaRPr lang="en-US">
              <a:latin typeface="Times New Roman Regular" panose="02020603050405020304" charset="0"/>
              <a:cs typeface="Times New Roman Regular" panose="02020603050405020304" charset="0"/>
            </a:endParaRPr>
          </a:p>
          <a:p>
            <a:endParaRPr lang="en-US"/>
          </a:p>
        </p:txBody>
      </p:sp>
      <p:pic>
        <p:nvPicPr>
          <p:cNvPr id="12" name="Picture 11" descr="3"/>
          <p:cNvPicPr>
            <a:picLocks noChangeAspect="1"/>
          </p:cNvPicPr>
          <p:nvPr/>
        </p:nvPicPr>
        <p:blipFill>
          <a:blip r:embed="rId3"/>
          <a:stretch>
            <a:fillRect/>
          </a:stretch>
        </p:blipFill>
        <p:spPr>
          <a:xfrm>
            <a:off x="6545580" y="1943735"/>
            <a:ext cx="5067935" cy="3275965"/>
          </a:xfrm>
          <a:prstGeom prst="rect">
            <a:avLst/>
          </a:prstGeom>
        </p:spPr>
      </p:pic>
      <p:sp>
        <p:nvSpPr>
          <p:cNvPr id="13" name="Text Box 12"/>
          <p:cNvSpPr txBox="1"/>
          <p:nvPr/>
        </p:nvSpPr>
        <p:spPr>
          <a:xfrm>
            <a:off x="6715125" y="5485130"/>
            <a:ext cx="4278630" cy="645160"/>
          </a:xfrm>
          <a:prstGeom prst="rect">
            <a:avLst/>
          </a:prstGeom>
          <a:noFill/>
        </p:spPr>
        <p:txBody>
          <a:bodyPr wrap="square" rtlCol="0">
            <a:spAutoFit/>
          </a:bodyPr>
          <a:p>
            <a:pPr algn="l"/>
            <a:r>
              <a:rPr lang="en-US">
                <a:latin typeface="Times New Roman Regular" panose="02020603050405020304" charset="0"/>
                <a:cs typeface="Times New Roman Regular" panose="02020603050405020304" charset="0"/>
                <a:sym typeface="+mn-ea"/>
              </a:rPr>
              <a:t>Demonstration of </a:t>
            </a:r>
            <a:r>
              <a:rPr lang="en-US">
                <a:latin typeface="Times New Roman Regular" panose="02020603050405020304" charset="0"/>
                <a:cs typeface="Times New Roman Regular" panose="02020603050405020304" charset="0"/>
                <a:sym typeface="+mn-ea"/>
              </a:rPr>
              <a:t>Optic Cup and Optic Disc </a:t>
            </a:r>
            <a:endParaRPr lang="en-US">
              <a:latin typeface="Times New Roman Regular" panose="02020603050405020304" charset="0"/>
              <a:cs typeface="Times New Roman Regular" panose="02020603050405020304" charset="0"/>
            </a:endParaRPr>
          </a:p>
          <a:p>
            <a:endParaRPr lang="en-US"/>
          </a:p>
        </p:txBody>
      </p:sp>
      <p:sp>
        <p:nvSpPr>
          <p:cNvPr id="15" name="Text Box 14"/>
          <p:cNvSpPr txBox="1"/>
          <p:nvPr/>
        </p:nvSpPr>
        <p:spPr>
          <a:xfrm>
            <a:off x="8926830" y="5130800"/>
            <a:ext cx="379730" cy="645160"/>
          </a:xfrm>
          <a:prstGeom prst="rect">
            <a:avLst/>
          </a:prstGeom>
          <a:noFill/>
        </p:spPr>
        <p:txBody>
          <a:bodyPr wrap="square" rtlCol="0">
            <a:spAutoFit/>
          </a:bodyPr>
          <a:p>
            <a:r>
              <a:rPr lang="en-US" b="1">
                <a:latin typeface="Arial Bold" panose="020B0604020202020204" charset="0"/>
                <a:cs typeface="Arial Bold" panose="020B0604020202020204" charset="0"/>
              </a:rPr>
              <a:t>c</a:t>
            </a:r>
            <a:endParaRPr lang="en-US" b="1">
              <a:latin typeface="Arial Bold" panose="020B0604020202020204" charset="0"/>
              <a:cs typeface="Arial Bold" panose="020B0604020202020204" charset="0"/>
            </a:endParaRPr>
          </a:p>
          <a:p>
            <a:endParaRPr lang="en-US" b="1">
              <a:latin typeface="Arial Bold" panose="020B0604020202020204" charset="0"/>
              <a:cs typeface="Arial Bold"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7280" y="321310"/>
            <a:ext cx="10058400" cy="1999615"/>
          </a:xfrm>
        </p:spPr>
        <p:txBody>
          <a:bodyPr>
            <a:normAutofit/>
          </a:bodyPr>
          <a:p>
            <a:r>
              <a:rPr lang="en-US" sz="3600" dirty="0">
                <a:latin typeface="Times New Roman Regular" panose="02020603050405020304" charset="0"/>
                <a:cs typeface="Times New Roman Regular" panose="02020603050405020304" charset="0"/>
                <a:sym typeface="+mn-ea"/>
              </a:rPr>
              <a:t>Glaucoma Screening </a:t>
            </a:r>
            <a:br>
              <a:rPr lang="en-US" sz="3600" dirty="0">
                <a:latin typeface="Times New Roman Regular" panose="02020603050405020304" charset="0"/>
                <a:cs typeface="Times New Roman Regular" panose="02020603050405020304" charset="0"/>
              </a:rPr>
            </a:br>
            <a:endParaRPr lang="en-US" sz="36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p>
            <a:pPr algn="just"/>
            <a:r>
              <a:rPr lang="en-US" sz="1600" dirty="0">
                <a:latin typeface="Times New Roman Regular" panose="02020603050405020304" charset="0"/>
                <a:cs typeface="Times New Roman Regular" panose="02020603050405020304" charset="0"/>
                <a:sym typeface="+mn-ea"/>
              </a:rPr>
              <a:t>Glaucoma is the second leading cause of blindness in the world behind cataracts, but, unlike cataracts, the vision loss associated with glaucoma is largely irreversible. One major glaucoma screening technique is optic nerve head (ONH) assessment.</a:t>
            </a:r>
            <a:endParaRPr lang="en-US" sz="1600" dirty="0">
              <a:latin typeface="Times New Roman Regular" panose="02020603050405020304" charset="0"/>
              <a:cs typeface="Times New Roman Regular" panose="02020603050405020304" charset="0"/>
            </a:endParaRPr>
          </a:p>
          <a:p>
            <a:endParaRPr lang="en-US" sz="1600">
              <a:latin typeface="Times New Roman Regular" panose="02020603050405020304" charset="0"/>
              <a:cs typeface="Times New Roman Regular" panose="02020603050405020304" charset="0"/>
            </a:endParaRPr>
          </a:p>
          <a:p>
            <a:endParaRPr lang="en-US" sz="1600">
              <a:latin typeface="Times New Roman Regular" panose="02020603050405020304" charset="0"/>
              <a:cs typeface="Times New Roman Regular" panose="02020603050405020304" charset="0"/>
            </a:endParaRPr>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dirty="0"/>
          </a:p>
        </p:txBody>
      </p:sp>
      <p:pic>
        <p:nvPicPr>
          <p:cNvPr id="7" name="Picture 6" descr="A collage of images of eye diseases&#10;&#10;Description automatically generated"/>
          <p:cNvPicPr>
            <a:picLocks noChangeAspect="1"/>
          </p:cNvPicPr>
          <p:nvPr/>
        </p:nvPicPr>
        <p:blipFill>
          <a:blip r:embed="rId1"/>
          <a:stretch>
            <a:fillRect/>
          </a:stretch>
        </p:blipFill>
        <p:spPr>
          <a:xfrm>
            <a:off x="1097280" y="3303905"/>
            <a:ext cx="4478020" cy="2545080"/>
          </a:xfrm>
          <a:prstGeom prst="rect">
            <a:avLst/>
          </a:prstGeom>
        </p:spPr>
      </p:pic>
      <p:pic>
        <p:nvPicPr>
          <p:cNvPr id="8" name="Picture 7"/>
          <p:cNvPicPr>
            <a:picLocks noChangeAspect="1"/>
          </p:cNvPicPr>
          <p:nvPr/>
        </p:nvPicPr>
        <p:blipFill>
          <a:blip r:embed="rId2"/>
          <a:stretch>
            <a:fillRect/>
          </a:stretch>
        </p:blipFill>
        <p:spPr>
          <a:xfrm>
            <a:off x="6849745" y="3263265"/>
            <a:ext cx="3953510" cy="2585720"/>
          </a:xfrm>
          <a:prstGeom prst="rect">
            <a:avLst/>
          </a:prstGeom>
        </p:spPr>
      </p:pic>
      <p:pic>
        <p:nvPicPr>
          <p:cNvPr id="9" name="image8.png"/>
          <p:cNvPicPr/>
          <p:nvPr/>
        </p:nvPicPr>
        <p:blipFill>
          <a:blip r:embed="rId3"/>
          <a:srcRect/>
          <a:stretch>
            <a:fillRect/>
          </a:stretch>
        </p:blipFill>
        <p:spPr>
          <a:xfrm>
            <a:off x="7566396" y="350311"/>
            <a:ext cx="3127375" cy="6616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Regular" panose="02020603050405020304" charset="0"/>
                <a:cs typeface="Times New Roman Regular" panose="02020603050405020304" charset="0"/>
              </a:rPr>
              <a:t>Literature Survey</a:t>
            </a:r>
            <a:endParaRPr lang="en-IN" sz="3600" dirty="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1097280" y="2073910"/>
            <a:ext cx="10535920" cy="4237990"/>
          </a:xfrm>
        </p:spPr>
        <p:txBody>
          <a:bodyPr/>
          <a:lstStyle/>
          <a:p>
            <a:pPr>
              <a:lnSpc>
                <a:spcPct val="100000"/>
              </a:lnSpc>
            </a:pPr>
            <a:r>
              <a:rPr lang="en-IN" sz="1600" u="sng" dirty="0">
                <a:latin typeface="Times New Roman Regular" panose="02020603050405020304" charset="0"/>
                <a:cs typeface="Times New Roman Regular" panose="02020603050405020304" charset="0"/>
              </a:rPr>
              <a:t>Automated Glaucoma Detection:</a:t>
            </a:r>
            <a:endParaRPr lang="en-IN" sz="1600" u="sng" dirty="0">
              <a:latin typeface="Times New Roman Regular" panose="02020603050405020304" charset="0"/>
              <a:cs typeface="Times New Roman Regular" panose="02020603050405020304" charset="0"/>
            </a:endParaRPr>
          </a:p>
          <a:p>
            <a:pPr>
              <a:lnSpc>
                <a:spcPct val="50000"/>
              </a:lnSpc>
            </a:pPr>
            <a:r>
              <a:rPr lang="en-IN" sz="1600" dirty="0">
                <a:latin typeface="Times New Roman Regular" panose="02020603050405020304" charset="0"/>
                <a:cs typeface="Times New Roman Regular" panose="02020603050405020304" charset="0"/>
              </a:rPr>
              <a:t>A ReviewAuthors: Wong et al. (2019)</a:t>
            </a:r>
            <a:endParaRPr lang="en-IN" sz="1600" dirty="0">
              <a:latin typeface="Times New Roman Regular" panose="02020603050405020304" charset="0"/>
              <a:cs typeface="Times New Roman Regular" panose="02020603050405020304" charset="0"/>
            </a:endParaRPr>
          </a:p>
          <a:p>
            <a:r>
              <a:rPr lang="en-IN" sz="1600" dirty="0">
                <a:latin typeface="Times New Roman Regular" panose="02020603050405020304" charset="0"/>
                <a:cs typeface="Times New Roman Regular" panose="02020603050405020304" charset="0"/>
              </a:rPr>
              <a:t>This comprehensive review highlights the evolution of automated techniques for glaucoma detection, with a focus on image-based approaches. The authors discuss the significance of early diagnosis, the challenges posed by the disease, and the emergence of deep learning as a powerful tool for analyzing retina fundus images.</a:t>
            </a:r>
            <a:endParaRPr lang="en-IN" sz="1600" dirty="0">
              <a:latin typeface="Times New Roman Regular" panose="02020603050405020304" charset="0"/>
              <a:cs typeface="Times New Roman Regular" panose="02020603050405020304" charset="0"/>
            </a:endParaRPr>
          </a:p>
          <a:p>
            <a:endParaRPr lang="en-IN" sz="1600" dirty="0">
              <a:latin typeface="Times New Roman Regular" panose="02020603050405020304" charset="0"/>
              <a:cs typeface="Times New Roman Regular" panose="02020603050405020304" charset="0"/>
            </a:endParaRPr>
          </a:p>
          <a:p>
            <a:pPr>
              <a:lnSpc>
                <a:spcPct val="50000"/>
              </a:lnSpc>
            </a:pPr>
            <a:r>
              <a:rPr lang="en-IN" sz="1600" u="sng" dirty="0">
                <a:latin typeface="Times New Roman Regular" panose="02020603050405020304" charset="0"/>
                <a:cs typeface="Times New Roman Regular" panose="02020603050405020304" charset="0"/>
              </a:rPr>
              <a:t>Glaucoma Diagnosis Using Deep Learning Techniques:</a:t>
            </a:r>
            <a:endParaRPr lang="en-IN" sz="1600" u="sng" dirty="0">
              <a:latin typeface="Times New Roman Regular" panose="02020603050405020304" charset="0"/>
              <a:cs typeface="Times New Roman Regular" panose="02020603050405020304" charset="0"/>
            </a:endParaRPr>
          </a:p>
          <a:p>
            <a:pPr>
              <a:lnSpc>
                <a:spcPct val="50000"/>
              </a:lnSpc>
            </a:pPr>
            <a:r>
              <a:rPr lang="en-IN" sz="1600" dirty="0">
                <a:latin typeface="Times New Roman Regular" panose="02020603050405020304" charset="0"/>
                <a:cs typeface="Times New Roman Regular" panose="02020603050405020304" charset="0"/>
              </a:rPr>
              <a:t>A ReviewAuthors: Ting et al. (2021)</a:t>
            </a:r>
            <a:endParaRPr lang="en-IN" sz="1600" dirty="0">
              <a:latin typeface="Times New Roman Regular" panose="02020603050405020304" charset="0"/>
              <a:cs typeface="Times New Roman Regular" panose="02020603050405020304" charset="0"/>
            </a:endParaRPr>
          </a:p>
          <a:p>
            <a:r>
              <a:rPr lang="en-IN" sz="1600" dirty="0">
                <a:latin typeface="Times New Roman Regular" panose="02020603050405020304" charset="0"/>
                <a:cs typeface="Times New Roman Regular" panose="02020603050405020304" charset="0"/>
              </a:rPr>
              <a:t>The paper reviews recent advancements in using deep learning techniques for glaucoma diagnosis. It covers various aspects, including image preprocessing, feature extraction, and model architectures. The authors discuss the strengths and limitations of different approaches and highlight the potential impact of AI on improving glaucoma detection accuracy.</a:t>
            </a:r>
            <a:endParaRPr lang="en-IN" sz="1600" dirty="0">
              <a:latin typeface="Times New Roman Regular" panose="02020603050405020304" charset="0"/>
              <a:cs typeface="Times New Roman Regular" panose="02020603050405020304" charset="0"/>
            </a:endParaRPr>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pic>
        <p:nvPicPr>
          <p:cNvPr id="7" name="image8.png"/>
          <p:cNvPicPr/>
          <p:nvPr/>
        </p:nvPicPr>
        <p:blipFill>
          <a:blip r:embed="rId1"/>
          <a:srcRect/>
          <a:stretch>
            <a:fillRect/>
          </a:stretch>
        </p:blipFill>
        <p:spPr>
          <a:xfrm>
            <a:off x="7566396" y="286176"/>
            <a:ext cx="3127375" cy="6616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dirty="0">
                <a:latin typeface="Times New Roman Regular" panose="02020603050405020304" charset="0"/>
                <a:cs typeface="Times New Roman Regular" panose="02020603050405020304" charset="0"/>
                <a:sym typeface="+mn-ea"/>
              </a:rPr>
              <a:t>Literature Survey</a:t>
            </a:r>
            <a:endParaRPr lang="en-US" sz="36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1097280" y="2084070"/>
            <a:ext cx="10058400" cy="4098925"/>
          </a:xfrm>
        </p:spPr>
        <p:txBody>
          <a:bodyPr>
            <a:normAutofit fontScale="90000"/>
          </a:bodyPr>
          <a:p>
            <a:pPr>
              <a:lnSpc>
                <a:spcPct val="50000"/>
              </a:lnSpc>
            </a:pPr>
            <a:r>
              <a:rPr lang="en-US" sz="2000" u="sng">
                <a:latin typeface="Times New Roman Regular" panose="02020603050405020304" charset="0"/>
                <a:cs typeface="Times New Roman Regular" panose="02020603050405020304" charset="0"/>
              </a:rPr>
              <a:t>Transfer Learning in Retinal Image Analysis:</a:t>
            </a:r>
            <a:endParaRPr lang="en-US" sz="2000" u="sng">
              <a:latin typeface="Times New Roman Regular" panose="02020603050405020304" charset="0"/>
              <a:cs typeface="Times New Roman Regular" panose="02020603050405020304" charset="0"/>
            </a:endParaRPr>
          </a:p>
          <a:p>
            <a:pPr>
              <a:lnSpc>
                <a:spcPct val="50000"/>
              </a:lnSpc>
            </a:pPr>
            <a:r>
              <a:rPr lang="en-US" sz="2000">
                <a:latin typeface="Times New Roman Regular" panose="02020603050405020304" charset="0"/>
                <a:cs typeface="Times New Roman Regular" panose="02020603050405020304" charset="0"/>
              </a:rPr>
              <a:t>A Systematic ReviewAuthors: Gulshan et al. (2016)</a:t>
            </a:r>
            <a:endParaRPr lang="en-US" sz="2000">
              <a:latin typeface="Times New Roman Regular" panose="02020603050405020304" charset="0"/>
              <a:cs typeface="Times New Roman Regular" panose="02020603050405020304" charset="0"/>
            </a:endParaRPr>
          </a:p>
          <a:p>
            <a:r>
              <a:rPr lang="en-US" sz="2000">
                <a:latin typeface="Times New Roman Regular" panose="02020603050405020304" charset="0"/>
                <a:cs typeface="Times New Roman Regular" panose="02020603050405020304" charset="0"/>
              </a:rPr>
              <a:t>Focusing on transfer learning, this systematic review explores its applications in retinal image analysis. Transfer learning has been increasingly utilized in glaucoma prediction models to leverage knowledge gained from large datasets in related tasks, improving the generalization of models to new datasets.</a:t>
            </a:r>
            <a:endParaRPr lang="en-US" sz="2000">
              <a:latin typeface="Times New Roman Regular" panose="02020603050405020304" charset="0"/>
              <a:cs typeface="Times New Roman Regular" panose="02020603050405020304" charset="0"/>
            </a:endParaRPr>
          </a:p>
          <a:p>
            <a:endParaRPr lang="en-US" sz="2000">
              <a:latin typeface="Times New Roman Regular" panose="02020603050405020304" charset="0"/>
              <a:cs typeface="Times New Roman Regular" panose="02020603050405020304" charset="0"/>
            </a:endParaRPr>
          </a:p>
          <a:p>
            <a:pPr>
              <a:lnSpc>
                <a:spcPct val="50000"/>
              </a:lnSpc>
            </a:pPr>
            <a:r>
              <a:rPr lang="en-US" sz="2000" u="sng">
                <a:latin typeface="Times New Roman Regular" panose="02020603050405020304" charset="0"/>
                <a:cs typeface="Times New Roman Regular" panose="02020603050405020304" charset="0"/>
              </a:rPr>
              <a:t>Evaluation Metrics in Glaucoma Detection From Fundus Images:</a:t>
            </a:r>
            <a:endParaRPr lang="en-US" sz="2000" u="sng">
              <a:latin typeface="Times New Roman Regular" panose="02020603050405020304" charset="0"/>
              <a:cs typeface="Times New Roman Regular" panose="02020603050405020304" charset="0"/>
            </a:endParaRPr>
          </a:p>
          <a:p>
            <a:pPr>
              <a:lnSpc>
                <a:spcPct val="50000"/>
              </a:lnSpc>
            </a:pPr>
            <a:r>
              <a:rPr lang="en-US" sz="2000">
                <a:latin typeface="Times New Roman Regular" panose="02020603050405020304" charset="0"/>
                <a:cs typeface="Times New Roman Regular" panose="02020603050405020304" charset="0"/>
              </a:rPr>
              <a:t>A SurveyAuthors: Akram et al. (2018)</a:t>
            </a:r>
            <a:endParaRPr lang="en-US" sz="2000">
              <a:latin typeface="Times New Roman Regular" panose="02020603050405020304" charset="0"/>
              <a:cs typeface="Times New Roman Regular" panose="02020603050405020304" charset="0"/>
            </a:endParaRPr>
          </a:p>
          <a:p>
            <a:r>
              <a:rPr lang="en-US" sz="2000">
                <a:latin typeface="Times New Roman Regular" panose="02020603050405020304" charset="0"/>
                <a:cs typeface="Times New Roman Regular" panose="02020603050405020304" charset="0"/>
              </a:rPr>
              <a:t>This survey focuses on the evaluation metrics used in assessing the performance of glaucoma detection algorithms. The paper discusses the challenges associated with benchmarking and compares various metrics, shedding light on the complexities of measuring the efficacy of different models.</a:t>
            </a:r>
            <a:endParaRPr lang="en-US" sz="2000">
              <a:latin typeface="Times New Roman Regular" panose="02020603050405020304" charset="0"/>
              <a:cs typeface="Times New Roman Regular" panose="02020603050405020304" charset="0"/>
            </a:endParaRPr>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dirty="0"/>
          </a:p>
        </p:txBody>
      </p:sp>
      <p:pic>
        <p:nvPicPr>
          <p:cNvPr id="7" name="image8.png"/>
          <p:cNvPicPr/>
          <p:nvPr/>
        </p:nvPicPr>
        <p:blipFill>
          <a:blip r:embed="rId1"/>
          <a:srcRect/>
          <a:stretch>
            <a:fillRect/>
          </a:stretch>
        </p:blipFill>
        <p:spPr>
          <a:xfrm>
            <a:off x="7566396" y="286176"/>
            <a:ext cx="3127375" cy="6616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Regular" panose="02020603050405020304" charset="0"/>
                <a:cs typeface="Times New Roman Regular" panose="02020603050405020304" charset="0"/>
              </a:rPr>
              <a:t>Methodology</a:t>
            </a:r>
            <a:endParaRPr lang="en-IN" sz="3600" dirty="0">
              <a:latin typeface="Times New Roman Regular" panose="02020603050405020304" charset="0"/>
              <a:cs typeface="Times New Roman Regular" panose="02020603050405020304" charset="0"/>
            </a:endParaRPr>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pic>
        <p:nvPicPr>
          <p:cNvPr id="7" name="image8.png"/>
          <p:cNvPicPr/>
          <p:nvPr/>
        </p:nvPicPr>
        <p:blipFill>
          <a:blip r:embed="rId1"/>
          <a:srcRect/>
          <a:stretch>
            <a:fillRect/>
          </a:stretch>
        </p:blipFill>
        <p:spPr>
          <a:xfrm>
            <a:off x="7566396" y="350311"/>
            <a:ext cx="3127375" cy="661670"/>
          </a:xfrm>
          <a:prstGeom prst="rect">
            <a:avLst/>
          </a:prstGeom>
        </p:spPr>
      </p:pic>
      <p:pic>
        <p:nvPicPr>
          <p:cNvPr id="8" name="Content Placeholder 7"/>
          <p:cNvPicPr>
            <a:picLocks noChangeAspect="1"/>
          </p:cNvPicPr>
          <p:nvPr>
            <p:ph idx="1"/>
          </p:nvPr>
        </p:nvPicPr>
        <p:blipFill>
          <a:blip r:embed="rId2"/>
          <a:stretch>
            <a:fillRect/>
          </a:stretch>
        </p:blipFill>
        <p:spPr>
          <a:xfrm>
            <a:off x="1191895" y="2108200"/>
            <a:ext cx="9891395" cy="41929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7280" y="286385"/>
            <a:ext cx="10058400" cy="1637030"/>
          </a:xfrm>
        </p:spPr>
        <p:txBody>
          <a:bodyPr/>
          <a:p>
            <a:r>
              <a:rPr lang="en-US" sz="3600" dirty="0">
                <a:latin typeface="Times New Roman Regular" panose="02020603050405020304" charset="0"/>
                <a:cs typeface="Times New Roman Regular" panose="02020603050405020304" charset="0"/>
                <a:sym typeface="+mn-ea"/>
              </a:rPr>
              <a:t>Methodology</a:t>
            </a:r>
            <a:endParaRPr lang="en-US" sz="36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p>
            <a:pPr marL="0" indent="0">
              <a:buFontTx/>
              <a:buNone/>
            </a:pPr>
            <a:r>
              <a:rPr lang="en-US" sz="1600" u="sng" dirty="0">
                <a:latin typeface="Times New Roman Regular" panose="02020603050405020304" charset="0"/>
                <a:cs typeface="Times New Roman Regular" panose="02020603050405020304" charset="0"/>
                <a:sym typeface="+mn-ea"/>
              </a:rPr>
              <a:t>Use case:</a:t>
            </a:r>
            <a:endParaRPr lang="en-US" sz="1600" u="sng" dirty="0">
              <a:latin typeface="Times New Roman Regular" panose="02020603050405020304" charset="0"/>
              <a:cs typeface="Times New Roman Regular" panose="02020603050405020304" charset="0"/>
            </a:endParaRPr>
          </a:p>
          <a:p>
            <a:pPr marL="0" indent="0">
              <a:lnSpc>
                <a:spcPct val="100000"/>
              </a:lnSpc>
              <a:buNone/>
            </a:pPr>
            <a:r>
              <a:rPr lang="de-DE" altLang="en-US" sz="1600" dirty="0">
                <a:latin typeface="Times New Roman Regular" panose="02020603050405020304" charset="0"/>
                <a:cs typeface="Times New Roman Regular" panose="02020603050405020304" charset="0"/>
                <a:sym typeface="+mn-ea"/>
              </a:rPr>
              <a:t> </a:t>
            </a:r>
            <a:r>
              <a:rPr lang="en-US" sz="1600" dirty="0">
                <a:latin typeface="Times New Roman Regular" panose="02020603050405020304" charset="0"/>
                <a:cs typeface="Times New Roman Regular" panose="02020603050405020304" charset="0"/>
                <a:sym typeface="+mn-ea"/>
              </a:rPr>
              <a:t>Classifying retinal fundus images as glaucoma or nonglaucoma (normal)</a:t>
            </a:r>
            <a:r>
              <a:rPr lang="de-DE" altLang="en-US" sz="1600" dirty="0">
                <a:latin typeface="Times New Roman Regular" panose="02020603050405020304" charset="0"/>
                <a:cs typeface="Times New Roman Regular" panose="02020603050405020304" charset="0"/>
              </a:rPr>
              <a:t>.</a:t>
            </a:r>
            <a:endParaRPr lang="de-DE" altLang="en-US" sz="1600" dirty="0">
              <a:latin typeface="Times New Roman Regular" panose="02020603050405020304" charset="0"/>
              <a:cs typeface="Times New Roman Regular" panose="02020603050405020304" charset="0"/>
            </a:endParaRPr>
          </a:p>
          <a:p>
            <a:pPr marL="0" indent="0">
              <a:lnSpc>
                <a:spcPct val="100000"/>
              </a:lnSpc>
              <a:buNone/>
            </a:pPr>
            <a:r>
              <a:rPr lang="de-DE" altLang="en-US" sz="1600" dirty="0">
                <a:latin typeface="Times New Roman Regular" panose="02020603050405020304" charset="0"/>
                <a:cs typeface="Times New Roman Regular" panose="02020603050405020304" charset="0"/>
                <a:sym typeface="+mn-ea"/>
              </a:rPr>
              <a:t> </a:t>
            </a:r>
            <a:r>
              <a:rPr lang="en-US" sz="1600" dirty="0">
                <a:latin typeface="Times New Roman Regular" panose="02020603050405020304" charset="0"/>
                <a:cs typeface="Times New Roman Regular" panose="02020603050405020304" charset="0"/>
                <a:sym typeface="+mn-ea"/>
              </a:rPr>
              <a:t>Training a model to classify retinal fundus images from a dataset of labelled images</a:t>
            </a:r>
            <a:r>
              <a:rPr lang="de-DE" altLang="en-US" sz="1600" dirty="0">
                <a:latin typeface="Times New Roman Regular" panose="02020603050405020304" charset="0"/>
                <a:cs typeface="Times New Roman Regular" panose="02020603050405020304" charset="0"/>
                <a:sym typeface="+mn-ea"/>
              </a:rPr>
              <a:t>.</a:t>
            </a:r>
            <a:endParaRPr lang="en-US" sz="1600" dirty="0">
              <a:latin typeface="Times New Roman Regular" panose="02020603050405020304" charset="0"/>
              <a:cs typeface="Times New Roman Regular" panose="02020603050405020304" charset="0"/>
            </a:endParaRPr>
          </a:p>
          <a:p>
            <a:pPr marL="0" indent="0">
              <a:buNone/>
            </a:pPr>
            <a:r>
              <a:rPr lang="de-DE" altLang="en-US" sz="1600" dirty="0">
                <a:latin typeface="Calibri" panose="020F0502020204030204" pitchFamily="34" charset="0"/>
                <a:cs typeface="Times New Roman Regular" panose="02020603050405020304" charset="0"/>
                <a:sym typeface="+mn-ea"/>
              </a:rPr>
              <a:t> </a:t>
            </a:r>
            <a:r>
              <a:rPr lang="en-US" sz="1600" dirty="0">
                <a:latin typeface="Times New Roman Regular" panose="02020603050405020304" charset="0"/>
                <a:cs typeface="Times New Roman Regular" panose="02020603050405020304" charset="0"/>
                <a:sym typeface="+mn-ea"/>
              </a:rPr>
              <a:t>CSV file provides file names, CDR (cut to disk ratio) and classification of Glaucoma negative(a) or positive(b)</a:t>
            </a:r>
            <a:r>
              <a:rPr lang="de-DE" altLang="en-US" sz="1600" dirty="0">
                <a:latin typeface="Calibri" panose="020F0502020204030204" pitchFamily="34" charset="0"/>
                <a:cs typeface="Times New Roman Regular" panose="02020603050405020304" charset="0"/>
                <a:sym typeface="+mn-ea"/>
              </a:rPr>
              <a:t>.</a:t>
            </a:r>
            <a:endParaRPr lang="en-US" sz="1600" dirty="0">
              <a:latin typeface="Times New Roman Regular" panose="02020603050405020304" charset="0"/>
              <a:cs typeface="Times New Roman Regular" panose="02020603050405020304" charset="0"/>
            </a:endParaRPr>
          </a:p>
          <a:p>
            <a:r>
              <a:rPr lang="en-US" sz="1600" dirty="0">
                <a:latin typeface="Times New Roman Regular" panose="02020603050405020304" charset="0"/>
                <a:cs typeface="Times New Roman Regular" panose="02020603050405020304" charset="0"/>
                <a:sym typeface="+mn-ea"/>
              </a:rPr>
              <a:t>	If CDR </a:t>
            </a:r>
            <a:r>
              <a:rPr lang="en-GB" sz="1600" dirty="0">
                <a:latin typeface="Times New Roman Regular" panose="02020603050405020304" charset="0"/>
                <a:cs typeface="Times New Roman Regular" panose="02020603050405020304" charset="0"/>
                <a:sym typeface="+mn-ea"/>
              </a:rPr>
              <a:t>≥ 0.65, the image is Glaucoma positive.</a:t>
            </a:r>
            <a:endParaRPr lang="en-GB" sz="1600" dirty="0">
              <a:latin typeface="Times New Roman Regular" panose="02020603050405020304" charset="0"/>
              <a:cs typeface="Times New Roman Regular" panose="02020603050405020304" charset="0"/>
            </a:endParaRPr>
          </a:p>
          <a:p>
            <a:r>
              <a:rPr lang="en-GB" sz="1600" dirty="0">
                <a:latin typeface="Times New Roman Regular" panose="02020603050405020304" charset="0"/>
                <a:cs typeface="Times New Roman Regular" panose="02020603050405020304" charset="0"/>
                <a:sym typeface="+mn-ea"/>
              </a:rPr>
              <a:t>	If </a:t>
            </a:r>
            <a:r>
              <a:rPr lang="en-US" sz="1600" dirty="0">
                <a:latin typeface="Times New Roman Regular" panose="02020603050405020304" charset="0"/>
                <a:cs typeface="Times New Roman Regular" panose="02020603050405020304" charset="0"/>
                <a:sym typeface="+mn-ea"/>
              </a:rPr>
              <a:t>CDR </a:t>
            </a:r>
            <a:r>
              <a:rPr lang="en-GB" sz="1600" dirty="0">
                <a:latin typeface="Times New Roman Regular" panose="02020603050405020304" charset="0"/>
                <a:cs typeface="Times New Roman Regular" panose="02020603050405020304" charset="0"/>
                <a:sym typeface="+mn-ea"/>
              </a:rPr>
              <a:t>&lt;0.65, the image is Glaucoma negative.</a:t>
            </a:r>
            <a:endParaRPr lang="en-US" sz="1600" dirty="0">
              <a:latin typeface="Times New Roman Regular" panose="02020603050405020304" charset="0"/>
              <a:cs typeface="Times New Roman Regular" panose="02020603050405020304" charset="0"/>
            </a:endParaRPr>
          </a:p>
          <a:p>
            <a:endParaRPr lang="en-US" sz="1600" dirty="0">
              <a:latin typeface="Times New Roman Regular" panose="02020603050405020304" charset="0"/>
              <a:cs typeface="Times New Roman Regular" panose="02020603050405020304" charset="0"/>
            </a:endParaRPr>
          </a:p>
          <a:p>
            <a:endParaRPr lang="en-US" sz="1600">
              <a:latin typeface="Times New Roman Regular" panose="02020603050405020304" charset="0"/>
              <a:cs typeface="Times New Roman Regular" panose="02020603050405020304" charset="0"/>
            </a:endParaRPr>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dirty="0"/>
          </a:p>
        </p:txBody>
      </p:sp>
      <p:pic>
        <p:nvPicPr>
          <p:cNvPr id="7" name="image8.png"/>
          <p:cNvPicPr/>
          <p:nvPr/>
        </p:nvPicPr>
        <p:blipFill>
          <a:blip r:embed="rId1"/>
          <a:srcRect/>
          <a:stretch>
            <a:fillRect/>
          </a:stretch>
        </p:blipFill>
        <p:spPr>
          <a:xfrm>
            <a:off x="7566396" y="350311"/>
            <a:ext cx="3127375" cy="661670"/>
          </a:xfrm>
          <a:prstGeom prst="rect">
            <a:avLst/>
          </a:prstGeom>
        </p:spPr>
      </p:pic>
    </p:spTree>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{5D4E496C-539D-4EDC-BB61-306F48F4490C}tf33845126_win32</Template>
  <TotalTime>0</TotalTime>
  <Words>5769</Words>
  <Application>WPS Presentation</Application>
  <PresentationFormat>Widescreen</PresentationFormat>
  <Paragraphs>134</Paragraphs>
  <Slides>12</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12</vt:i4>
      </vt:variant>
    </vt:vector>
  </HeadingPairs>
  <TitlesOfParts>
    <vt:vector size="35" baseType="lpstr">
      <vt:lpstr>Arial</vt:lpstr>
      <vt:lpstr>SimSun</vt:lpstr>
      <vt:lpstr>Wingdings</vt:lpstr>
      <vt:lpstr>Calibri</vt:lpstr>
      <vt:lpstr>Helvetica Neue</vt:lpstr>
      <vt:lpstr>Franklin Gothic Book</vt:lpstr>
      <vt:lpstr>苹方-简</vt:lpstr>
      <vt:lpstr>Bookman Old Style</vt:lpstr>
      <vt:lpstr>Microsoft YaHei</vt:lpstr>
      <vt:lpstr>汉仪旗黑</vt:lpstr>
      <vt:lpstr>宋体-简</vt:lpstr>
      <vt:lpstr>Arial Unicode MS</vt:lpstr>
      <vt:lpstr>Times New Roman Regular</vt:lpstr>
      <vt:lpstr>Franklin Gothic Book</vt:lpstr>
      <vt:lpstr>Shree Devanagari 714 Regular</vt:lpstr>
      <vt:lpstr>Times New Roman Bold</vt:lpstr>
      <vt:lpstr>Arial Bold</vt:lpstr>
      <vt:lpstr>Arial Bold Italic</vt:lpstr>
      <vt:lpstr>Century Gothic</vt:lpstr>
      <vt:lpstr>Thonburi</vt:lpstr>
      <vt:lpstr>Century Gothic</vt:lpstr>
      <vt:lpstr>Party LET</vt:lpstr>
      <vt:lpstr>1_RetrospectVTI</vt:lpstr>
      <vt:lpstr>Title of the project</vt:lpstr>
      <vt:lpstr>Content							</vt:lpstr>
      <vt:lpstr>INTRODUCTION</vt:lpstr>
      <vt:lpstr>PowerPoint 演示文稿</vt:lpstr>
      <vt:lpstr>PowerPoint 演示文稿</vt:lpstr>
      <vt:lpstr>Literature Survey</vt:lpstr>
      <vt:lpstr>PowerPoint 演示文稿</vt:lpstr>
      <vt:lpstr>Methodology</vt:lpstr>
      <vt:lpstr>PowerPoint 演示文稿</vt:lpstr>
      <vt:lpstr>Experiments &amp; Results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Shiva Kumar</dc:creator>
  <cp:lastModifiedBy>sagarkumarshah</cp:lastModifiedBy>
  <cp:revision>9</cp:revision>
  <dcterms:created xsi:type="dcterms:W3CDTF">2024-02-01T20:42:47Z</dcterms:created>
  <dcterms:modified xsi:type="dcterms:W3CDTF">2024-02-01T20:42:47Z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1033-5.6.0.8082</vt:lpwstr>
  </property>
</Properties>
</file>