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45"/>
  </p:notesMasterIdLst>
  <p:sldIdLst>
    <p:sldId id="292" r:id="rId5"/>
    <p:sldId id="257" r:id="rId6"/>
    <p:sldId id="343" r:id="rId7"/>
    <p:sldId id="346" r:id="rId8"/>
    <p:sldId id="353" r:id="rId9"/>
    <p:sldId id="352" r:id="rId10"/>
    <p:sldId id="354" r:id="rId11"/>
    <p:sldId id="355" r:id="rId12"/>
    <p:sldId id="357" r:id="rId13"/>
    <p:sldId id="358" r:id="rId14"/>
    <p:sldId id="359" r:id="rId15"/>
    <p:sldId id="360" r:id="rId16"/>
    <p:sldId id="361" r:id="rId17"/>
    <p:sldId id="362" r:id="rId18"/>
    <p:sldId id="363" r:id="rId19"/>
    <p:sldId id="364" r:id="rId20"/>
    <p:sldId id="365" r:id="rId21"/>
    <p:sldId id="366" r:id="rId22"/>
    <p:sldId id="367" r:id="rId23"/>
    <p:sldId id="368" r:id="rId24"/>
    <p:sldId id="369" r:id="rId25"/>
    <p:sldId id="370" r:id="rId26"/>
    <p:sldId id="371" r:id="rId27"/>
    <p:sldId id="373" r:id="rId28"/>
    <p:sldId id="374" r:id="rId29"/>
    <p:sldId id="356" r:id="rId30"/>
    <p:sldId id="375" r:id="rId31"/>
    <p:sldId id="376" r:id="rId32"/>
    <p:sldId id="377" r:id="rId33"/>
    <p:sldId id="378" r:id="rId34"/>
    <p:sldId id="379" r:id="rId35"/>
    <p:sldId id="380" r:id="rId36"/>
    <p:sldId id="381" r:id="rId37"/>
    <p:sldId id="372" r:id="rId38"/>
    <p:sldId id="347" r:id="rId39"/>
    <p:sldId id="351" r:id="rId40"/>
    <p:sldId id="382" r:id="rId41"/>
    <p:sldId id="383" r:id="rId42"/>
    <p:sldId id="349" r:id="rId43"/>
    <p:sldId id="348" r:id="rId4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20" userDrawn="1">
          <p15:clr>
            <a:srgbClr val="A4A3A4"/>
          </p15:clr>
        </p15:guide>
        <p15:guide id="2" pos="192" userDrawn="1">
          <p15:clr>
            <a:srgbClr val="A4A3A4"/>
          </p15:clr>
        </p15:guide>
        <p15:guide id="3" orient="horz" pos="1008" userDrawn="1">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900"/>
    <a:srgbClr val="7FBA00"/>
    <a:srgbClr val="0000FF"/>
    <a:srgbClr val="213164"/>
    <a:srgbClr val="243365"/>
    <a:srgbClr val="FF3300"/>
    <a:srgbClr val="CC0000"/>
    <a:srgbClr val="851910"/>
    <a:srgbClr val="001131"/>
    <a:srgbClr val="DDE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C69776-084A-2D00-2BD2-5685B2A43F7B}" v="219" dt="2024-06-17T14:06:39.737"/>
    <p1510:client id="{F5930DB6-61AE-4712-5622-21EA42A289F3}" v="1" dt="2024-06-17T12:37:47.0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816" y="80"/>
      </p:cViewPr>
      <p:guideLst>
        <p:guide orient="horz" pos="720"/>
        <p:guide pos="192"/>
        <p:guide orient="horz" pos="10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3"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rti Verma" userId="S::bharti@edunetfoundation.org::7790c979-ffe3-4e81-aa39-2838f39e987c" providerId="AD" clId="Web-{F5930DB6-61AE-4712-5622-21EA42A289F3}"/>
    <pc:docChg chg="addSld">
      <pc:chgData name="Bharti Verma" userId="S::bharti@edunetfoundation.org::7790c979-ffe3-4e81-aa39-2838f39e987c" providerId="AD" clId="Web-{F5930DB6-61AE-4712-5622-21EA42A289F3}" dt="2024-06-17T12:37:47.013" v="0"/>
      <pc:docMkLst>
        <pc:docMk/>
      </pc:docMkLst>
      <pc:sldChg chg="new">
        <pc:chgData name="Bharti Verma" userId="S::bharti@edunetfoundation.org::7790c979-ffe3-4e81-aa39-2838f39e987c" providerId="AD" clId="Web-{F5930DB6-61AE-4712-5622-21EA42A289F3}" dt="2024-06-17T12:37:47.013" v="0"/>
        <pc:sldMkLst>
          <pc:docMk/>
          <pc:sldMk cId="1528876833" sldId="352"/>
        </pc:sldMkLst>
      </pc:sldChg>
    </pc:docChg>
  </pc:docChgLst>
  <pc:docChgLst>
    <pc:chgData name="Ankit Dixit" userId="S::adixit@edunetfoundation.org::4fa8326e-8f84-4d0b-8cd3-de5a26914004" providerId="AD" clId="Web-{EBC69776-084A-2D00-2BD2-5685B2A43F7B}"/>
    <pc:docChg chg="delSld modSld">
      <pc:chgData name="Ankit Dixit" userId="S::adixit@edunetfoundation.org::4fa8326e-8f84-4d0b-8cd3-de5a26914004" providerId="AD" clId="Web-{EBC69776-084A-2D00-2BD2-5685B2A43F7B}" dt="2024-06-17T14:06:39.377" v="209" actId="20577"/>
      <pc:docMkLst>
        <pc:docMk/>
      </pc:docMkLst>
      <pc:sldChg chg="modSp del">
        <pc:chgData name="Ankit Dixit" userId="S::adixit@edunetfoundation.org::4fa8326e-8f84-4d0b-8cd3-de5a26914004" providerId="AD" clId="Web-{EBC69776-084A-2D00-2BD2-5685B2A43F7B}" dt="2024-06-17T14:06:39.377" v="209" actId="20577"/>
        <pc:sldMkLst>
          <pc:docMk/>
          <pc:sldMk cId="4228984833" sldId="343"/>
        </pc:sldMkLst>
        <pc:spChg chg="mod">
          <ac:chgData name="Ankit Dixit" userId="S::adixit@edunetfoundation.org::4fa8326e-8f84-4d0b-8cd3-de5a26914004" providerId="AD" clId="Web-{EBC69776-084A-2D00-2BD2-5685B2A43F7B}" dt="2024-06-17T14:06:39.377" v="209" actId="20577"/>
          <ac:spMkLst>
            <pc:docMk/>
            <pc:sldMk cId="4228984833" sldId="343"/>
            <ac:spMk id="62" creationId="{00000000-0000-0000-0000-000000000000}"/>
          </ac:spMkLst>
        </pc:spChg>
      </pc:sldChg>
      <pc:sldChg chg="modSp">
        <pc:chgData name="Ankit Dixit" userId="S::adixit@edunetfoundation.org::4fa8326e-8f84-4d0b-8cd3-de5a26914004" providerId="AD" clId="Web-{EBC69776-084A-2D00-2BD2-5685B2A43F7B}" dt="2024-06-17T14:06:19.955" v="198" actId="20577"/>
        <pc:sldMkLst>
          <pc:docMk/>
          <pc:sldMk cId="1771425473" sldId="346"/>
        </pc:sldMkLst>
        <pc:spChg chg="mod">
          <ac:chgData name="Ankit Dixit" userId="S::adixit@edunetfoundation.org::4fa8326e-8f84-4d0b-8cd3-de5a26914004" providerId="AD" clId="Web-{EBC69776-084A-2D00-2BD2-5685B2A43F7B}" dt="2024-06-17T14:06:19.955" v="198" actId="20577"/>
          <ac:spMkLst>
            <pc:docMk/>
            <pc:sldMk cId="1771425473" sldId="346"/>
            <ac:spMk id="61" creationId="{00000000-0000-0000-0000-000000000000}"/>
          </ac:spMkLst>
        </pc:spChg>
      </pc:sldChg>
      <pc:sldChg chg="modSp">
        <pc:chgData name="Ankit Dixit" userId="S::adixit@edunetfoundation.org::4fa8326e-8f84-4d0b-8cd3-de5a26914004" providerId="AD" clId="Web-{EBC69776-084A-2D00-2BD2-5685B2A43F7B}" dt="2024-06-17T14:04:00.734" v="188" actId="20577"/>
        <pc:sldMkLst>
          <pc:docMk/>
          <pc:sldMk cId="1660514816" sldId="347"/>
        </pc:sldMkLst>
        <pc:spChg chg="mod">
          <ac:chgData name="Ankit Dixit" userId="S::adixit@edunetfoundation.org::4fa8326e-8f84-4d0b-8cd3-de5a26914004" providerId="AD" clId="Web-{EBC69776-084A-2D00-2BD2-5685B2A43F7B}" dt="2024-06-17T14:04:00.734" v="188" actId="20577"/>
          <ac:spMkLst>
            <pc:docMk/>
            <pc:sldMk cId="1660514816" sldId="347"/>
            <ac:spMk id="3" creationId="{AE76DA37-EEF4-E854-985B-BBFC06857B9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a:latin typeface="Calibri"/>
              <a:cs typeface="Calibri"/>
            </a:endParaRP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a:lnSpc>
                <a:spcPct val="100000"/>
              </a:lnSpc>
              <a:tabLst>
                <a:tab pos="0" algn="l"/>
              </a:tabLst>
            </a:pPr>
            <a:endParaRPr lang="en-US" sz="2000" b="0" strike="noStrike" spc="-1">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40</a:t>
            </a:fld>
            <a:endParaRPr lang="en-US" sz="1200" b="0" strike="noStrike" spc="-1">
              <a:latin typeface="Times New Roman"/>
            </a:endParaRPr>
          </a:p>
        </p:txBody>
      </p:sp>
    </p:spTree>
    <p:extLst>
      <p:ext uri="{BB962C8B-B14F-4D97-AF65-F5344CB8AC3E}">
        <p14:creationId xmlns:p14="http://schemas.microsoft.com/office/powerpoint/2010/main" val="2385314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49441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98277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027859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a:lnSpc>
                <a:spcPct val="100000"/>
              </a:lnSpc>
              <a:tabLst>
                <a:tab pos="0" algn="l"/>
              </a:tabLst>
            </a:pPr>
            <a:endParaRPr lang="en-US" sz="2000" b="0" strike="noStrike" spc="-1">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35</a:t>
            </a:fld>
            <a:endParaRPr lang="en-US" sz="1200" b="0" strike="noStrike" spc="-1">
              <a:latin typeface="Times New Roman"/>
            </a:endParaRPr>
          </a:p>
        </p:txBody>
      </p:sp>
    </p:spTree>
    <p:extLst>
      <p:ext uri="{BB962C8B-B14F-4D97-AF65-F5344CB8AC3E}">
        <p14:creationId xmlns:p14="http://schemas.microsoft.com/office/powerpoint/2010/main" val="1158361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a:lnSpc>
                <a:spcPct val="100000"/>
              </a:lnSpc>
              <a:tabLst>
                <a:tab pos="0" algn="l"/>
              </a:tabLst>
            </a:pPr>
            <a:endParaRPr lang="en-US" sz="2000" b="0" strike="noStrike" spc="-1">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36</a:t>
            </a:fld>
            <a:endParaRPr lang="en-US" sz="1200" b="0" strike="noStrike" spc="-1">
              <a:latin typeface="Times New Roman"/>
            </a:endParaRPr>
          </a:p>
        </p:txBody>
      </p:sp>
    </p:spTree>
    <p:extLst>
      <p:ext uri="{BB962C8B-B14F-4D97-AF65-F5344CB8AC3E}">
        <p14:creationId xmlns:p14="http://schemas.microsoft.com/office/powerpoint/2010/main" val="1108989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a:lnSpc>
                <a:spcPct val="100000"/>
              </a:lnSpc>
              <a:tabLst>
                <a:tab pos="0" algn="l"/>
              </a:tabLst>
            </a:pPr>
            <a:endParaRPr lang="en-US" sz="2000" b="0" strike="noStrike" spc="-1">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37</a:t>
            </a:fld>
            <a:endParaRPr lang="en-US" sz="1200" b="0" strike="noStrike" spc="-1">
              <a:latin typeface="Times New Roman"/>
            </a:endParaRPr>
          </a:p>
        </p:txBody>
      </p:sp>
    </p:spTree>
    <p:extLst>
      <p:ext uri="{BB962C8B-B14F-4D97-AF65-F5344CB8AC3E}">
        <p14:creationId xmlns:p14="http://schemas.microsoft.com/office/powerpoint/2010/main" val="36179021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a:lnSpc>
                <a:spcPct val="100000"/>
              </a:lnSpc>
              <a:tabLst>
                <a:tab pos="0" algn="l"/>
              </a:tabLst>
            </a:pPr>
            <a:endParaRPr lang="en-US" sz="2000" b="0" strike="noStrike" spc="-1">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38</a:t>
            </a:fld>
            <a:endParaRPr lang="en-US" sz="1200" b="0" strike="noStrike" spc="-1">
              <a:latin typeface="Times New Roman"/>
            </a:endParaRPr>
          </a:p>
        </p:txBody>
      </p:sp>
    </p:spTree>
    <p:extLst>
      <p:ext uri="{BB962C8B-B14F-4D97-AF65-F5344CB8AC3E}">
        <p14:creationId xmlns:p14="http://schemas.microsoft.com/office/powerpoint/2010/main" val="27061811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a:lnSpc>
                <a:spcPct val="100000"/>
              </a:lnSpc>
              <a:tabLst>
                <a:tab pos="0" algn="l"/>
              </a:tabLst>
            </a:pPr>
            <a:endParaRPr lang="en-US" sz="2000" b="0" strike="noStrike" spc="-1">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39</a:t>
            </a:fld>
            <a:endParaRPr lang="en-US" sz="1200" b="0" strike="noStrike" spc="-1">
              <a:latin typeface="Times New Roman"/>
            </a:endParaRPr>
          </a:p>
        </p:txBody>
      </p:sp>
    </p:spTree>
    <p:extLst>
      <p:ext uri="{BB962C8B-B14F-4D97-AF65-F5344CB8AC3E}">
        <p14:creationId xmlns:p14="http://schemas.microsoft.com/office/powerpoint/2010/main" val="2419456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026" name="Picture 2" descr="Paper Style 3d Rectangles White Background">
            <a:extLst>
              <a:ext uri="{FF2B5EF4-FFF2-40B4-BE49-F238E27FC236}">
                <a16:creationId xmlns:a16="http://schemas.microsoft.com/office/drawing/2014/main" id="{84368886-068A-33B4-22F9-7C13B0CA2FBF}"/>
              </a:ext>
            </a:extLst>
          </p:cNvPr>
          <p:cNvPicPr>
            <a:picLocks noChangeAspect="1" noChangeArrowheads="1"/>
          </p:cNvPicPr>
          <p:nvPr userDrawn="1"/>
        </p:nvPicPr>
        <p:blipFill rotWithShape="1">
          <a:blip r:embed="rId4">
            <a:alphaModFix amt="12000"/>
            <a:extLst>
              <a:ext uri="{28A0092B-C50C-407E-A947-70E740481C1C}">
                <a14:useLocalDpi xmlns:a14="http://schemas.microsoft.com/office/drawing/2010/main" val="0"/>
              </a:ext>
            </a:extLst>
          </a:blip>
          <a:srcRect t="1754" b="14082"/>
          <a:stretch/>
        </p:blipFill>
        <p:spPr bwMode="auto">
          <a:xfrm>
            <a:off x="0" y="0"/>
            <a:ext cx="1222248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blue rectangle with a white background&#10;&#10;Description automatically generated">
            <a:extLst>
              <a:ext uri="{FF2B5EF4-FFF2-40B4-BE49-F238E27FC236}">
                <a16:creationId xmlns:a16="http://schemas.microsoft.com/office/drawing/2014/main" id="{D219FCBA-DC9B-04AF-A48D-8B93E7CE2F55}"/>
              </a:ext>
            </a:extLst>
          </p:cNvPr>
          <p:cNvPicPr>
            <a:picLocks noChangeAspect="1"/>
          </p:cNvPicPr>
          <p:nvPr userDrawn="1"/>
        </p:nvPicPr>
        <p:blipFill rotWithShape="1">
          <a:blip r:embed="rId5">
            <a:alphaModFix/>
          </a:blip>
          <a:srcRect b="89277"/>
          <a:stretch/>
        </p:blipFill>
        <p:spPr>
          <a:xfrm>
            <a:off x="-3387" y="-133529"/>
            <a:ext cx="12208004" cy="736356"/>
          </a:xfrm>
          <a:prstGeom prst="rect">
            <a:avLst/>
          </a:prstGeom>
        </p:spPr>
      </p:pic>
      <p:pic>
        <p:nvPicPr>
          <p:cNvPr id="5" name="Picture 4" descr="A black and white logo&#10;&#10;Description automatically generated">
            <a:extLst>
              <a:ext uri="{FF2B5EF4-FFF2-40B4-BE49-F238E27FC236}">
                <a16:creationId xmlns:a16="http://schemas.microsoft.com/office/drawing/2014/main" id="{1CEE3586-4AEE-1376-360C-A077B519F4DE}"/>
              </a:ext>
            </a:extLst>
          </p:cNvPr>
          <p:cNvPicPr>
            <a:picLocks noChangeAspect="1"/>
          </p:cNvPicPr>
          <p:nvPr userDrawn="1"/>
        </p:nvPicPr>
        <p:blipFill>
          <a:blip r:embed="rId6"/>
          <a:stretch>
            <a:fillRect/>
          </a:stretch>
        </p:blipFill>
        <p:spPr>
          <a:xfrm>
            <a:off x="10441906" y="28575"/>
            <a:ext cx="1464356" cy="476250"/>
          </a:xfrm>
          <a:prstGeom prst="rect">
            <a:avLst/>
          </a:prstGeom>
        </p:spPr>
      </p:pic>
      <p:pic>
        <p:nvPicPr>
          <p:cNvPr id="6" name="Picture 5" descr="A blue rectangle with a white background&#10;&#10;Description automatically generated">
            <a:extLst>
              <a:ext uri="{FF2B5EF4-FFF2-40B4-BE49-F238E27FC236}">
                <a16:creationId xmlns:a16="http://schemas.microsoft.com/office/drawing/2014/main" id="{BB22D251-F7B3-708F-5F1B-775CC584040C}"/>
              </a:ext>
            </a:extLst>
          </p:cNvPr>
          <p:cNvPicPr>
            <a:picLocks noChangeAspect="1"/>
          </p:cNvPicPr>
          <p:nvPr userDrawn="1"/>
        </p:nvPicPr>
        <p:blipFill rotWithShape="1">
          <a:blip r:embed="rId5">
            <a:alphaModFix/>
          </a:blip>
          <a:srcRect t="94109"/>
          <a:stretch/>
        </p:blipFill>
        <p:spPr>
          <a:xfrm>
            <a:off x="0" y="6738257"/>
            <a:ext cx="12192000" cy="130632"/>
          </a:xfrm>
          <a:prstGeom prst="rect">
            <a:avLst/>
          </a:prstGeom>
        </p:spPr>
      </p:pic>
    </p:spTree>
  </p:cSld>
  <p:clrMap bg1="lt1" tx1="dk1" bg2="dk2" tx2="lt2" accent1="accent1" accent2="accent2" accent3="accent3" accent4="accent4" accent5="accent5" accent6="accent6" hlink="hlink" folHlink="folHlink"/>
  <p:sldLayoutIdLst>
    <p:sldLayoutId id="2147483666" r:id="rId1"/>
    <p:sldLayoutId id="2147483687"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7.png"/></Relationships>
</file>

<file path=ppt/slides/_rels/slide37.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7.png"/></Relationships>
</file>

<file path=ppt/slides/_rels/slide38.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7.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spiceworks.com/tech/artificial-intelligence/articles/what-is-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A blue and white logo&#10;&#10;Description automatically generated">
            <a:extLst>
              <a:ext uri="{FF2B5EF4-FFF2-40B4-BE49-F238E27FC236}">
                <a16:creationId xmlns:a16="http://schemas.microsoft.com/office/drawing/2014/main" id="{D7BFB25B-27D2-7863-B1DC-C278CF6ACC4F}"/>
              </a:ext>
            </a:extLst>
          </p:cNvPr>
          <p:cNvPicPr>
            <a:picLocks noChangeAspect="1"/>
          </p:cNvPicPr>
          <p:nvPr/>
        </p:nvPicPr>
        <p:blipFill>
          <a:blip r:embed="rId3"/>
          <a:stretch>
            <a:fillRect/>
          </a:stretch>
        </p:blipFill>
        <p:spPr>
          <a:xfrm>
            <a:off x="28307" y="22059"/>
            <a:ext cx="12192000" cy="6858000"/>
          </a:xfrm>
          <a:prstGeom prst="rect">
            <a:avLst/>
          </a:prstGeom>
        </p:spPr>
      </p:pic>
      <p:grpSp>
        <p:nvGrpSpPr>
          <p:cNvPr id="17" name="Group 16">
            <a:extLst>
              <a:ext uri="{FF2B5EF4-FFF2-40B4-BE49-F238E27FC236}">
                <a16:creationId xmlns:a16="http://schemas.microsoft.com/office/drawing/2014/main" id="{4913A326-D8D7-A319-A406-48D3E4AEEC7F}"/>
              </a:ext>
            </a:extLst>
          </p:cNvPr>
          <p:cNvGrpSpPr/>
          <p:nvPr/>
        </p:nvGrpSpPr>
        <p:grpSpPr>
          <a:xfrm>
            <a:off x="5910666" y="465764"/>
            <a:ext cx="6047412" cy="601034"/>
            <a:chOff x="1567263" y="1495382"/>
            <a:chExt cx="6047412" cy="601034"/>
          </a:xfrm>
        </p:grpSpPr>
        <p:pic>
          <p:nvPicPr>
            <p:cNvPr id="18" name="Google Shape;110;p4" descr="A close up of a sign&#10;&#10;Description automatically generated">
              <a:extLst>
                <a:ext uri="{FF2B5EF4-FFF2-40B4-BE49-F238E27FC236}">
                  <a16:creationId xmlns:a16="http://schemas.microsoft.com/office/drawing/2014/main" id="{CF5E1266-9F3B-2705-0B52-5E0234649135}"/>
                </a:ext>
              </a:extLst>
            </p:cNvPr>
            <p:cNvPicPr preferRelativeResize="0"/>
            <p:nvPr/>
          </p:nvPicPr>
          <p:blipFill rotWithShape="1">
            <a:blip r:embed="rId4">
              <a:alphaModFix/>
            </a:blip>
            <a:srcRect/>
            <a:stretch/>
          </p:blipFill>
          <p:spPr>
            <a:xfrm>
              <a:off x="4755974" y="1620847"/>
              <a:ext cx="1163978" cy="389110"/>
            </a:xfrm>
            <a:prstGeom prst="rect">
              <a:avLst/>
            </a:prstGeom>
            <a:noFill/>
            <a:ln>
              <a:noFill/>
            </a:ln>
          </p:spPr>
        </p:pic>
        <p:pic>
          <p:nvPicPr>
            <p:cNvPr id="19" name="Picture 18">
              <a:extLst>
                <a:ext uri="{FF2B5EF4-FFF2-40B4-BE49-F238E27FC236}">
                  <a16:creationId xmlns:a16="http://schemas.microsoft.com/office/drawing/2014/main" id="{D83E5822-F95F-E979-7B56-00FE4C13C054}"/>
                </a:ext>
              </a:extLst>
            </p:cNvPr>
            <p:cNvPicPr>
              <a:picLocks noChangeAspect="1"/>
            </p:cNvPicPr>
            <p:nvPr/>
          </p:nvPicPr>
          <p:blipFill rotWithShape="1">
            <a:blip r:embed="rId5"/>
            <a:srcRect t="20552"/>
            <a:stretch/>
          </p:blipFill>
          <p:spPr>
            <a:xfrm>
              <a:off x="3675859" y="1608154"/>
              <a:ext cx="787775" cy="414497"/>
            </a:xfrm>
            <a:prstGeom prst="rect">
              <a:avLst/>
            </a:prstGeom>
          </p:spPr>
        </p:pic>
        <p:cxnSp>
          <p:nvCxnSpPr>
            <p:cNvPr id="20" name="Straight Connector 19">
              <a:extLst>
                <a:ext uri="{FF2B5EF4-FFF2-40B4-BE49-F238E27FC236}">
                  <a16:creationId xmlns:a16="http://schemas.microsoft.com/office/drawing/2014/main" id="{BF6902F7-DC2B-14A5-9FA6-81227067785E}"/>
                </a:ext>
              </a:extLst>
            </p:cNvPr>
            <p:cNvCxnSpPr>
              <a:cxnSpLocks/>
            </p:cNvCxnSpPr>
            <p:nvPr/>
          </p:nvCxnSpPr>
          <p:spPr>
            <a:xfrm>
              <a:off x="4609804"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658D89F4-3A42-6286-95AD-9A6ADF3A0D65}"/>
                </a:ext>
              </a:extLst>
            </p:cNvPr>
            <p:cNvCxnSpPr>
              <a:cxnSpLocks/>
            </p:cNvCxnSpPr>
            <p:nvPr/>
          </p:nvCxnSpPr>
          <p:spPr>
            <a:xfrm>
              <a:off x="6066122"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3" name="Picture 22">
              <a:extLst>
                <a:ext uri="{FF2B5EF4-FFF2-40B4-BE49-F238E27FC236}">
                  <a16:creationId xmlns:a16="http://schemas.microsoft.com/office/drawing/2014/main" id="{9D5AE112-DD5A-1A7E-4F28-94762DF88189}"/>
                </a:ext>
              </a:extLst>
            </p:cNvPr>
            <p:cNvPicPr/>
            <p:nvPr/>
          </p:nvPicPr>
          <p:blipFill>
            <a:blip r:embed="rId6"/>
            <a:stretch/>
          </p:blipFill>
          <p:spPr>
            <a:xfrm>
              <a:off x="6212294" y="1633695"/>
              <a:ext cx="1402381" cy="363414"/>
            </a:xfrm>
            <a:prstGeom prst="rect">
              <a:avLst/>
            </a:prstGeom>
            <a:ln w="0">
              <a:noFill/>
            </a:ln>
          </p:spPr>
        </p:pic>
        <p:cxnSp>
          <p:nvCxnSpPr>
            <p:cNvPr id="24" name="Straight Connector 23">
              <a:extLst>
                <a:ext uri="{FF2B5EF4-FFF2-40B4-BE49-F238E27FC236}">
                  <a16:creationId xmlns:a16="http://schemas.microsoft.com/office/drawing/2014/main" id="{129A7559-7524-8F2D-569D-48782A3FAA1A}"/>
                </a:ext>
              </a:extLst>
            </p:cNvPr>
            <p:cNvCxnSpPr>
              <a:cxnSpLocks/>
            </p:cNvCxnSpPr>
            <p:nvPr/>
          </p:nvCxnSpPr>
          <p:spPr>
            <a:xfrm>
              <a:off x="3529689"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5" name="Picture 24" descr="A blue and black text&#10;&#10;Description automatically generated">
              <a:extLst>
                <a:ext uri="{FF2B5EF4-FFF2-40B4-BE49-F238E27FC236}">
                  <a16:creationId xmlns:a16="http://schemas.microsoft.com/office/drawing/2014/main" id="{18BF1513-2506-53CD-77A6-63337A19FBC2}"/>
                </a:ext>
              </a:extLst>
            </p:cNvPr>
            <p:cNvPicPr>
              <a:picLocks noChangeAspect="1"/>
            </p:cNvPicPr>
            <p:nvPr/>
          </p:nvPicPr>
          <p:blipFill>
            <a:blip r:embed="rId7"/>
            <a:stretch>
              <a:fillRect/>
            </a:stretch>
          </p:blipFill>
          <p:spPr>
            <a:xfrm>
              <a:off x="1567263" y="1495382"/>
              <a:ext cx="1816256" cy="454064"/>
            </a:xfrm>
            <a:prstGeom prst="rect">
              <a:avLst/>
            </a:prstGeom>
          </p:spPr>
        </p:pic>
      </p:grpSp>
      <p:grpSp>
        <p:nvGrpSpPr>
          <p:cNvPr id="10" name="Group 9">
            <a:extLst>
              <a:ext uri="{FF2B5EF4-FFF2-40B4-BE49-F238E27FC236}">
                <a16:creationId xmlns:a16="http://schemas.microsoft.com/office/drawing/2014/main" id="{AA7A1B2B-0075-5743-2457-E82116F670A1}"/>
              </a:ext>
            </a:extLst>
          </p:cNvPr>
          <p:cNvGrpSpPr/>
          <p:nvPr/>
        </p:nvGrpSpPr>
        <p:grpSpPr>
          <a:xfrm>
            <a:off x="5910666" y="2137393"/>
            <a:ext cx="6253027" cy="3617932"/>
            <a:chOff x="5442786" y="2009802"/>
            <a:chExt cx="6515292" cy="3769676"/>
          </a:xfrm>
        </p:grpSpPr>
        <p:pic>
          <p:nvPicPr>
            <p:cNvPr id="3" name="Picture 2" descr="A white and blue background&#10;&#10;Description automatically generated">
              <a:extLst>
                <a:ext uri="{FF2B5EF4-FFF2-40B4-BE49-F238E27FC236}">
                  <a16:creationId xmlns:a16="http://schemas.microsoft.com/office/drawing/2014/main" id="{6A2CA16B-0582-BB91-3C36-A3E85655328D}"/>
                </a:ext>
              </a:extLst>
            </p:cNvPr>
            <p:cNvPicPr>
              <a:picLocks noChangeAspect="1"/>
            </p:cNvPicPr>
            <p:nvPr/>
          </p:nvPicPr>
          <p:blipFill>
            <a:blip r:embed="rId8">
              <a:alphaModFix amt="29000"/>
            </a:blip>
            <a:stretch>
              <a:fillRect/>
            </a:stretch>
          </p:blipFill>
          <p:spPr>
            <a:xfrm>
              <a:off x="5442786" y="2401481"/>
              <a:ext cx="6515292" cy="3377997"/>
            </a:xfrm>
            <a:prstGeom prst="rect">
              <a:avLst/>
            </a:prstGeom>
          </p:spPr>
        </p:pic>
        <p:sp>
          <p:nvSpPr>
            <p:cNvPr id="5" name="TextBox 4">
              <a:extLst>
                <a:ext uri="{FF2B5EF4-FFF2-40B4-BE49-F238E27FC236}">
                  <a16:creationId xmlns:a16="http://schemas.microsoft.com/office/drawing/2014/main" id="{24EDA843-C3DE-D18C-1231-D28CA45147E7}"/>
                </a:ext>
              </a:extLst>
            </p:cNvPr>
            <p:cNvSpPr txBox="1"/>
            <p:nvPr/>
          </p:nvSpPr>
          <p:spPr>
            <a:xfrm>
              <a:off x="6825018" y="3355582"/>
              <a:ext cx="3575839" cy="1443085"/>
            </a:xfrm>
            <a:prstGeom prst="rect">
              <a:avLst/>
            </a:prstGeom>
            <a:noFill/>
          </p:spPr>
          <p:txBody>
            <a:bodyPr wrap="square" rtlCol="0">
              <a:spAutoFit/>
            </a:bodyPr>
            <a:lstStyle/>
            <a:p>
              <a:pPr algn="ctr"/>
              <a:r>
                <a:rPr lang="en-US" sz="2800" b="1" dirty="0">
                  <a:solidFill>
                    <a:schemeClr val="tx1"/>
                  </a:solidFill>
                </a:rPr>
                <a:t>Supervised ML Algorithms: Decision Tree</a:t>
              </a:r>
            </a:p>
          </p:txBody>
        </p:sp>
        <p:pic>
          <p:nvPicPr>
            <p:cNvPr id="8" name="Picture 7" descr="A white rectangular object with black border&#10;&#10;Description automatically generated">
              <a:extLst>
                <a:ext uri="{FF2B5EF4-FFF2-40B4-BE49-F238E27FC236}">
                  <a16:creationId xmlns:a16="http://schemas.microsoft.com/office/drawing/2014/main" id="{4A67632B-4566-0047-6791-2F8393A6846B}"/>
                </a:ext>
              </a:extLst>
            </p:cNvPr>
            <p:cNvPicPr>
              <a:picLocks noChangeAspect="1"/>
            </p:cNvPicPr>
            <p:nvPr/>
          </p:nvPicPr>
          <p:blipFill>
            <a:blip r:embed="rId9"/>
            <a:stretch>
              <a:fillRect/>
            </a:stretch>
          </p:blipFill>
          <p:spPr>
            <a:xfrm>
              <a:off x="7376476" y="2009802"/>
              <a:ext cx="2647913" cy="1204357"/>
            </a:xfrm>
            <a:prstGeom prst="rect">
              <a:avLst/>
            </a:prstGeom>
          </p:spPr>
        </p:pic>
        <p:sp>
          <p:nvSpPr>
            <p:cNvPr id="9" name="TextBox 8">
              <a:extLst>
                <a:ext uri="{FF2B5EF4-FFF2-40B4-BE49-F238E27FC236}">
                  <a16:creationId xmlns:a16="http://schemas.microsoft.com/office/drawing/2014/main" id="{825CC892-6A39-0731-7952-077910B92597}"/>
                </a:ext>
              </a:extLst>
            </p:cNvPr>
            <p:cNvSpPr txBox="1"/>
            <p:nvPr/>
          </p:nvSpPr>
          <p:spPr>
            <a:xfrm>
              <a:off x="8010179" y="2260736"/>
              <a:ext cx="1380506" cy="400110"/>
            </a:xfrm>
            <a:prstGeom prst="rect">
              <a:avLst/>
            </a:prstGeom>
            <a:noFill/>
          </p:spPr>
          <p:txBody>
            <a:bodyPr wrap="none" rtlCol="0">
              <a:spAutoFit/>
            </a:bodyPr>
            <a:lstStyle/>
            <a:p>
              <a:pPr algn="ctr"/>
              <a:r>
                <a:rPr lang="en-US" sz="2000" dirty="0"/>
                <a:t>Chapter: 1</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D2E4C6-0D45-C554-93C0-995DF455EEC5}"/>
              </a:ext>
            </a:extLst>
          </p:cNvPr>
          <p:cNvSpPr txBox="1"/>
          <p:nvPr/>
        </p:nvSpPr>
        <p:spPr>
          <a:xfrm>
            <a:off x="292396" y="751154"/>
            <a:ext cx="6113720" cy="523220"/>
          </a:xfrm>
          <a:prstGeom prst="rect">
            <a:avLst/>
          </a:prstGeom>
          <a:noFill/>
        </p:spPr>
        <p:txBody>
          <a:bodyPr wrap="square">
            <a:spAutoFit/>
          </a:bodyPr>
          <a:lstStyle/>
          <a:p>
            <a:r>
              <a:rPr lang="en-US" sz="2800" b="1" dirty="0">
                <a:solidFill>
                  <a:srgbClr val="213163"/>
                </a:solidFill>
              </a:rPr>
              <a:t>Example of a decision tree</a:t>
            </a:r>
          </a:p>
        </p:txBody>
      </p:sp>
      <p:pic>
        <p:nvPicPr>
          <p:cNvPr id="6146" name="Picture 2">
            <a:extLst>
              <a:ext uri="{FF2B5EF4-FFF2-40B4-BE49-F238E27FC236}">
                <a16:creationId xmlns:a16="http://schemas.microsoft.com/office/drawing/2014/main" id="{E2624848-1E6E-46EA-1BCD-53147FFD16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7563" y="1371600"/>
            <a:ext cx="10398641" cy="4735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6330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D2E4C6-0D45-C554-93C0-995DF455EEC5}"/>
              </a:ext>
            </a:extLst>
          </p:cNvPr>
          <p:cNvSpPr txBox="1"/>
          <p:nvPr/>
        </p:nvSpPr>
        <p:spPr>
          <a:xfrm>
            <a:off x="292396" y="751154"/>
            <a:ext cx="9159948" cy="523220"/>
          </a:xfrm>
          <a:prstGeom prst="rect">
            <a:avLst/>
          </a:prstGeom>
          <a:noFill/>
        </p:spPr>
        <p:txBody>
          <a:bodyPr wrap="square">
            <a:spAutoFit/>
          </a:bodyPr>
          <a:lstStyle/>
          <a:p>
            <a:r>
              <a:rPr lang="en-US" sz="2800" b="1" dirty="0">
                <a:solidFill>
                  <a:srgbClr val="213163"/>
                </a:solidFill>
              </a:rPr>
              <a:t>How does the Decision Tree algorithm Work?</a:t>
            </a:r>
          </a:p>
        </p:txBody>
      </p:sp>
      <p:sp>
        <p:nvSpPr>
          <p:cNvPr id="4" name="TextBox 3">
            <a:extLst>
              <a:ext uri="{FF2B5EF4-FFF2-40B4-BE49-F238E27FC236}">
                <a16:creationId xmlns:a16="http://schemas.microsoft.com/office/drawing/2014/main" id="{61E725A6-6826-DFB1-E458-8AB3197700E3}"/>
              </a:ext>
            </a:extLst>
          </p:cNvPr>
          <p:cNvSpPr txBox="1"/>
          <p:nvPr/>
        </p:nvSpPr>
        <p:spPr>
          <a:xfrm>
            <a:off x="685799" y="1355751"/>
            <a:ext cx="11105707" cy="4882812"/>
          </a:xfrm>
          <a:prstGeom prst="rect">
            <a:avLst/>
          </a:prstGeom>
          <a:noFill/>
        </p:spPr>
        <p:txBody>
          <a:bodyPr wrap="square">
            <a:spAutoFit/>
          </a:bodyPr>
          <a:lstStyle/>
          <a:p>
            <a:pPr algn="just">
              <a:lnSpc>
                <a:spcPct val="114000"/>
              </a:lnSpc>
              <a:spcBef>
                <a:spcPts val="600"/>
              </a:spcBef>
              <a:spcAft>
                <a:spcPts val="600"/>
              </a:spcAft>
            </a:pPr>
            <a:r>
              <a:rPr lang="en-US" sz="2400" b="1" dirty="0">
                <a:solidFill>
                  <a:schemeClr val="tx1"/>
                </a:solidFill>
              </a:rPr>
              <a:t>Step-1:</a:t>
            </a:r>
            <a:r>
              <a:rPr lang="en-US" sz="2400" dirty="0">
                <a:solidFill>
                  <a:schemeClr val="tx1"/>
                </a:solidFill>
              </a:rPr>
              <a:t> Begin the tree with the root node, says S, which contains the complete dataset.</a:t>
            </a:r>
          </a:p>
          <a:p>
            <a:pPr algn="just">
              <a:lnSpc>
                <a:spcPct val="114000"/>
              </a:lnSpc>
              <a:spcBef>
                <a:spcPts val="600"/>
              </a:spcBef>
              <a:spcAft>
                <a:spcPts val="600"/>
              </a:spcAft>
            </a:pPr>
            <a:r>
              <a:rPr lang="en-US" sz="2400" b="1" dirty="0">
                <a:solidFill>
                  <a:schemeClr val="tx1"/>
                </a:solidFill>
              </a:rPr>
              <a:t>Step-2:</a:t>
            </a:r>
            <a:r>
              <a:rPr lang="en-US" sz="2400" dirty="0">
                <a:solidFill>
                  <a:schemeClr val="tx1"/>
                </a:solidFill>
              </a:rPr>
              <a:t> Find the best attribute in the dataset using Attribute Selection Measure (</a:t>
            </a:r>
            <a:r>
              <a:rPr lang="en-US" sz="2400" b="1" dirty="0">
                <a:solidFill>
                  <a:schemeClr val="tx1"/>
                </a:solidFill>
              </a:rPr>
              <a:t>ASM</a:t>
            </a:r>
            <a:r>
              <a:rPr lang="en-US" sz="2400" dirty="0">
                <a:solidFill>
                  <a:schemeClr val="tx1"/>
                </a:solidFill>
              </a:rPr>
              <a:t>).</a:t>
            </a:r>
          </a:p>
          <a:p>
            <a:pPr algn="just">
              <a:lnSpc>
                <a:spcPct val="114000"/>
              </a:lnSpc>
              <a:spcBef>
                <a:spcPts val="600"/>
              </a:spcBef>
              <a:spcAft>
                <a:spcPts val="600"/>
              </a:spcAft>
            </a:pPr>
            <a:r>
              <a:rPr lang="en-US" sz="2400" b="1" dirty="0">
                <a:solidFill>
                  <a:schemeClr val="tx1"/>
                </a:solidFill>
              </a:rPr>
              <a:t>Step-3:</a:t>
            </a:r>
            <a:r>
              <a:rPr lang="en-US" sz="2400" dirty="0">
                <a:solidFill>
                  <a:schemeClr val="tx1"/>
                </a:solidFill>
              </a:rPr>
              <a:t> Divide the S into subsets that contains possible values for the best attributes.</a:t>
            </a:r>
          </a:p>
          <a:p>
            <a:pPr algn="just">
              <a:lnSpc>
                <a:spcPct val="114000"/>
              </a:lnSpc>
              <a:spcBef>
                <a:spcPts val="600"/>
              </a:spcBef>
              <a:spcAft>
                <a:spcPts val="600"/>
              </a:spcAft>
            </a:pPr>
            <a:r>
              <a:rPr lang="en-US" sz="2400" b="1" dirty="0">
                <a:solidFill>
                  <a:schemeClr val="tx1"/>
                </a:solidFill>
              </a:rPr>
              <a:t>Step-4:</a:t>
            </a:r>
            <a:r>
              <a:rPr lang="en-US" sz="2400" dirty="0">
                <a:solidFill>
                  <a:schemeClr val="tx1"/>
                </a:solidFill>
              </a:rPr>
              <a:t> Generate the decision tree node, which contains the best attribute.</a:t>
            </a:r>
          </a:p>
          <a:p>
            <a:pPr algn="just">
              <a:lnSpc>
                <a:spcPct val="114000"/>
              </a:lnSpc>
              <a:spcBef>
                <a:spcPts val="600"/>
              </a:spcBef>
              <a:spcAft>
                <a:spcPts val="600"/>
              </a:spcAft>
            </a:pPr>
            <a:r>
              <a:rPr lang="en-US" sz="2400" b="1" dirty="0">
                <a:solidFill>
                  <a:schemeClr val="tx1"/>
                </a:solidFill>
              </a:rPr>
              <a:t>Step-5:</a:t>
            </a:r>
            <a:r>
              <a:rPr lang="en-US" sz="2400" dirty="0">
                <a:solidFill>
                  <a:schemeClr val="tx1"/>
                </a:solidFill>
              </a:rPr>
              <a:t> Recursively make new decision trees using the subsets of the dataset created in step -3. Continue this process until a stage is reached where you cannot further classify the nodes and called the final node as a leaf node.</a:t>
            </a:r>
          </a:p>
        </p:txBody>
      </p:sp>
    </p:spTree>
    <p:extLst>
      <p:ext uri="{BB962C8B-B14F-4D97-AF65-F5344CB8AC3E}">
        <p14:creationId xmlns:p14="http://schemas.microsoft.com/office/powerpoint/2010/main" val="1600514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D2E4C6-0D45-C554-93C0-995DF455EEC5}"/>
              </a:ext>
            </a:extLst>
          </p:cNvPr>
          <p:cNvSpPr txBox="1"/>
          <p:nvPr/>
        </p:nvSpPr>
        <p:spPr>
          <a:xfrm>
            <a:off x="292396" y="751154"/>
            <a:ext cx="9159948" cy="523220"/>
          </a:xfrm>
          <a:prstGeom prst="rect">
            <a:avLst/>
          </a:prstGeom>
          <a:noFill/>
        </p:spPr>
        <p:txBody>
          <a:bodyPr wrap="square">
            <a:spAutoFit/>
          </a:bodyPr>
          <a:lstStyle/>
          <a:p>
            <a:r>
              <a:rPr lang="en-US" sz="2800" b="1" dirty="0">
                <a:solidFill>
                  <a:srgbClr val="213163"/>
                </a:solidFill>
              </a:rPr>
              <a:t>ASM</a:t>
            </a:r>
          </a:p>
        </p:txBody>
      </p:sp>
      <p:sp>
        <p:nvSpPr>
          <p:cNvPr id="5" name="TextBox 4">
            <a:extLst>
              <a:ext uri="{FF2B5EF4-FFF2-40B4-BE49-F238E27FC236}">
                <a16:creationId xmlns:a16="http://schemas.microsoft.com/office/drawing/2014/main" id="{58DDC3FB-6C5D-823A-4E2B-BF3AEFC878F0}"/>
              </a:ext>
            </a:extLst>
          </p:cNvPr>
          <p:cNvSpPr txBox="1"/>
          <p:nvPr/>
        </p:nvSpPr>
        <p:spPr>
          <a:xfrm>
            <a:off x="738963" y="1474167"/>
            <a:ext cx="8840972" cy="2971647"/>
          </a:xfrm>
          <a:prstGeom prst="rect">
            <a:avLst/>
          </a:prstGeom>
          <a:noFill/>
        </p:spPr>
        <p:txBody>
          <a:bodyPr wrap="square">
            <a:spAutoFit/>
          </a:bodyPr>
          <a:lstStyle/>
          <a:p>
            <a:pPr algn="just">
              <a:lnSpc>
                <a:spcPct val="114000"/>
              </a:lnSpc>
              <a:spcBef>
                <a:spcPts val="600"/>
              </a:spcBef>
              <a:spcAft>
                <a:spcPts val="600"/>
              </a:spcAft>
            </a:pPr>
            <a:r>
              <a:rPr lang="en-US" sz="2400" dirty="0"/>
              <a:t>We have two popular attribute selection measures:</a:t>
            </a:r>
          </a:p>
          <a:p>
            <a:pPr marL="914400" lvl="2" indent="-457200" algn="just">
              <a:lnSpc>
                <a:spcPct val="114000"/>
              </a:lnSpc>
              <a:spcBef>
                <a:spcPts val="600"/>
              </a:spcBef>
              <a:spcAft>
                <a:spcPts val="600"/>
              </a:spcAft>
              <a:buFont typeface="Wingdings" panose="05000000000000000000" pitchFamily="2" charset="2"/>
              <a:buChar char="Ø"/>
            </a:pPr>
            <a:r>
              <a:rPr lang="en-US" sz="2400" dirty="0"/>
              <a:t>Information Gain</a:t>
            </a:r>
          </a:p>
          <a:p>
            <a:pPr marL="914400" lvl="2" indent="-457200" algn="just">
              <a:lnSpc>
                <a:spcPct val="114000"/>
              </a:lnSpc>
              <a:spcBef>
                <a:spcPts val="600"/>
              </a:spcBef>
              <a:spcAft>
                <a:spcPts val="600"/>
              </a:spcAft>
              <a:buFont typeface="Wingdings" panose="05000000000000000000" pitchFamily="2" charset="2"/>
              <a:buChar char="Ø"/>
            </a:pPr>
            <a:r>
              <a:rPr lang="en-US" sz="2400" dirty="0"/>
              <a:t>Gini Index</a:t>
            </a:r>
          </a:p>
          <a:p>
            <a:pPr marL="914400" lvl="2" indent="-457200" algn="just">
              <a:lnSpc>
                <a:spcPct val="114000"/>
              </a:lnSpc>
              <a:spcBef>
                <a:spcPts val="600"/>
              </a:spcBef>
              <a:spcAft>
                <a:spcPts val="600"/>
              </a:spcAft>
              <a:buFont typeface="Wingdings" panose="05000000000000000000" pitchFamily="2" charset="2"/>
              <a:buChar char="Ø"/>
            </a:pPr>
            <a:r>
              <a:rPr lang="en-US" sz="2400" dirty="0"/>
              <a:t>Entropy</a:t>
            </a:r>
          </a:p>
          <a:p>
            <a:pPr marL="914400" lvl="2" indent="-457200">
              <a:buFont typeface="Wingdings" panose="05000000000000000000" pitchFamily="2" charset="2"/>
              <a:buChar char="Ø"/>
            </a:pPr>
            <a:endParaRPr lang="en-US" sz="2400" dirty="0"/>
          </a:p>
          <a:p>
            <a:endParaRPr lang="en-US" dirty="0"/>
          </a:p>
        </p:txBody>
      </p:sp>
    </p:spTree>
    <p:extLst>
      <p:ext uri="{BB962C8B-B14F-4D97-AF65-F5344CB8AC3E}">
        <p14:creationId xmlns:p14="http://schemas.microsoft.com/office/powerpoint/2010/main" val="1672652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D2E4C6-0D45-C554-93C0-995DF455EEC5}"/>
              </a:ext>
            </a:extLst>
          </p:cNvPr>
          <p:cNvSpPr txBox="1"/>
          <p:nvPr/>
        </p:nvSpPr>
        <p:spPr>
          <a:xfrm>
            <a:off x="292396" y="760254"/>
            <a:ext cx="9159948" cy="523220"/>
          </a:xfrm>
          <a:prstGeom prst="rect">
            <a:avLst/>
          </a:prstGeom>
          <a:noFill/>
        </p:spPr>
        <p:txBody>
          <a:bodyPr wrap="square">
            <a:spAutoFit/>
          </a:bodyPr>
          <a:lstStyle/>
          <a:p>
            <a:r>
              <a:rPr lang="en-US" sz="2800" b="1" dirty="0">
                <a:solidFill>
                  <a:srgbClr val="213163"/>
                </a:solidFill>
              </a:rPr>
              <a:t>Entropy</a:t>
            </a:r>
          </a:p>
        </p:txBody>
      </p:sp>
      <p:sp>
        <p:nvSpPr>
          <p:cNvPr id="4" name="TextBox 3">
            <a:extLst>
              <a:ext uri="{FF2B5EF4-FFF2-40B4-BE49-F238E27FC236}">
                <a16:creationId xmlns:a16="http://schemas.microsoft.com/office/drawing/2014/main" id="{5694EC1C-312F-E848-6A80-874F00805FF2}"/>
              </a:ext>
            </a:extLst>
          </p:cNvPr>
          <p:cNvSpPr txBox="1"/>
          <p:nvPr/>
        </p:nvSpPr>
        <p:spPr>
          <a:xfrm>
            <a:off x="617574" y="1389800"/>
            <a:ext cx="10956851" cy="2890984"/>
          </a:xfrm>
          <a:prstGeom prst="rect">
            <a:avLst/>
          </a:prstGeom>
          <a:noFill/>
        </p:spPr>
        <p:txBody>
          <a:bodyPr wrap="square">
            <a:spAutoFit/>
          </a:bodyPr>
          <a:lstStyle/>
          <a:p>
            <a:pPr marL="457200" indent="-457200" algn="just">
              <a:lnSpc>
                <a:spcPct val="114000"/>
              </a:lnSpc>
              <a:spcBef>
                <a:spcPts val="600"/>
              </a:spcBef>
              <a:spcAft>
                <a:spcPts val="600"/>
              </a:spcAft>
              <a:buFont typeface="Wingdings" panose="05000000000000000000" pitchFamily="2" charset="2"/>
              <a:buChar char="Ø"/>
            </a:pPr>
            <a:r>
              <a:rPr lang="en-US" sz="2400" dirty="0"/>
              <a:t>Entropy is a measure of the randomness in the information being processed.</a:t>
            </a:r>
          </a:p>
          <a:p>
            <a:pPr marL="457200" indent="-457200" algn="just">
              <a:lnSpc>
                <a:spcPct val="114000"/>
              </a:lnSpc>
              <a:spcBef>
                <a:spcPts val="600"/>
              </a:spcBef>
              <a:spcAft>
                <a:spcPts val="600"/>
              </a:spcAft>
              <a:buFont typeface="Wingdings" panose="05000000000000000000" pitchFamily="2" charset="2"/>
              <a:buChar char="Ø"/>
            </a:pPr>
            <a:r>
              <a:rPr lang="en-US" sz="2400" dirty="0"/>
              <a:t>The higher the entropy, the harder it is to draw any conclusions from that information. </a:t>
            </a:r>
          </a:p>
          <a:p>
            <a:pPr marL="457200" indent="-457200" algn="just">
              <a:lnSpc>
                <a:spcPct val="114000"/>
              </a:lnSpc>
              <a:spcBef>
                <a:spcPts val="600"/>
              </a:spcBef>
              <a:spcAft>
                <a:spcPts val="600"/>
              </a:spcAft>
              <a:buFont typeface="Wingdings" panose="05000000000000000000" pitchFamily="2" charset="2"/>
              <a:buChar char="Ø"/>
            </a:pPr>
            <a:r>
              <a:rPr lang="en-US" sz="2400" dirty="0"/>
              <a:t>Flipping a coin is an example of an action that provides information that is random.</a:t>
            </a:r>
          </a:p>
        </p:txBody>
      </p:sp>
    </p:spTree>
    <p:extLst>
      <p:ext uri="{BB962C8B-B14F-4D97-AF65-F5344CB8AC3E}">
        <p14:creationId xmlns:p14="http://schemas.microsoft.com/office/powerpoint/2010/main" val="1468737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D2E4C6-0D45-C554-93C0-995DF455EEC5}"/>
              </a:ext>
            </a:extLst>
          </p:cNvPr>
          <p:cNvSpPr txBox="1"/>
          <p:nvPr/>
        </p:nvSpPr>
        <p:spPr>
          <a:xfrm>
            <a:off x="292396" y="760254"/>
            <a:ext cx="9159948" cy="523220"/>
          </a:xfrm>
          <a:prstGeom prst="rect">
            <a:avLst/>
          </a:prstGeom>
          <a:noFill/>
        </p:spPr>
        <p:txBody>
          <a:bodyPr wrap="square">
            <a:spAutoFit/>
          </a:bodyPr>
          <a:lstStyle/>
          <a:p>
            <a:r>
              <a:rPr lang="en-US" sz="2800" b="1" dirty="0">
                <a:solidFill>
                  <a:srgbClr val="213163"/>
                </a:solidFill>
              </a:rPr>
              <a:t>Entropy</a:t>
            </a:r>
          </a:p>
        </p:txBody>
      </p:sp>
      <p:pic>
        <p:nvPicPr>
          <p:cNvPr id="8194" name="Picture 2">
            <a:extLst>
              <a:ext uri="{FF2B5EF4-FFF2-40B4-BE49-F238E27FC236}">
                <a16:creationId xmlns:a16="http://schemas.microsoft.com/office/drawing/2014/main" id="{B42379A2-7C9D-CC69-DF0B-0D3C4CA397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7656" y="2128838"/>
            <a:ext cx="7857460" cy="3442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4031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D2E4C6-0D45-C554-93C0-995DF455EEC5}"/>
              </a:ext>
            </a:extLst>
          </p:cNvPr>
          <p:cNvSpPr txBox="1"/>
          <p:nvPr/>
        </p:nvSpPr>
        <p:spPr>
          <a:xfrm>
            <a:off x="292396" y="760254"/>
            <a:ext cx="9159948" cy="523220"/>
          </a:xfrm>
          <a:prstGeom prst="rect">
            <a:avLst/>
          </a:prstGeom>
          <a:noFill/>
        </p:spPr>
        <p:txBody>
          <a:bodyPr wrap="square">
            <a:spAutoFit/>
          </a:bodyPr>
          <a:lstStyle/>
          <a:p>
            <a:r>
              <a:rPr lang="en-US" sz="2800" b="1" dirty="0">
                <a:solidFill>
                  <a:srgbClr val="213163"/>
                </a:solidFill>
              </a:rPr>
              <a:t>Entropy</a:t>
            </a:r>
          </a:p>
        </p:txBody>
      </p:sp>
      <p:pic>
        <p:nvPicPr>
          <p:cNvPr id="12290" name="Picture 2">
            <a:extLst>
              <a:ext uri="{FF2B5EF4-FFF2-40B4-BE49-F238E27FC236}">
                <a16:creationId xmlns:a16="http://schemas.microsoft.com/office/drawing/2014/main" id="{4016CBF8-EEE8-8270-B366-4AC1E36304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526" y="1586134"/>
            <a:ext cx="7336465" cy="416607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1B1DFDC-3D9B-5571-70CD-0CBC92A9DE0D}"/>
              </a:ext>
            </a:extLst>
          </p:cNvPr>
          <p:cNvSpPr txBox="1"/>
          <p:nvPr/>
        </p:nvSpPr>
        <p:spPr>
          <a:xfrm>
            <a:off x="8351876" y="1483828"/>
            <a:ext cx="3056859" cy="3331618"/>
          </a:xfrm>
          <a:prstGeom prst="rect">
            <a:avLst/>
          </a:prstGeom>
          <a:noFill/>
        </p:spPr>
        <p:txBody>
          <a:bodyPr wrap="square">
            <a:spAutoFit/>
          </a:bodyPr>
          <a:lstStyle/>
          <a:p>
            <a:pPr algn="just">
              <a:lnSpc>
                <a:spcPct val="114000"/>
              </a:lnSpc>
              <a:spcBef>
                <a:spcPts val="600"/>
              </a:spcBef>
              <a:spcAft>
                <a:spcPts val="600"/>
              </a:spcAft>
            </a:pPr>
            <a:r>
              <a:rPr lang="en-US" sz="2000" dirty="0"/>
              <a:t>T is the output attribute,</a:t>
            </a:r>
          </a:p>
          <a:p>
            <a:pPr algn="just">
              <a:lnSpc>
                <a:spcPct val="114000"/>
              </a:lnSpc>
              <a:spcBef>
                <a:spcPts val="600"/>
              </a:spcBef>
              <a:spcAft>
                <a:spcPts val="600"/>
              </a:spcAft>
            </a:pPr>
            <a:r>
              <a:rPr lang="en-US" sz="2000" dirty="0"/>
              <a:t>X is the input attribute,</a:t>
            </a:r>
          </a:p>
          <a:p>
            <a:pPr algn="just">
              <a:lnSpc>
                <a:spcPct val="114000"/>
              </a:lnSpc>
              <a:spcBef>
                <a:spcPts val="600"/>
              </a:spcBef>
              <a:spcAft>
                <a:spcPts val="600"/>
              </a:spcAft>
            </a:pPr>
            <a:r>
              <a:rPr lang="en-US" sz="2000" dirty="0"/>
              <a:t>P(c) is the probability w.r.t the possible data point present at X, and</a:t>
            </a:r>
          </a:p>
          <a:p>
            <a:pPr algn="just">
              <a:lnSpc>
                <a:spcPct val="114000"/>
              </a:lnSpc>
              <a:spcBef>
                <a:spcPts val="600"/>
              </a:spcBef>
              <a:spcAft>
                <a:spcPts val="600"/>
              </a:spcAft>
            </a:pPr>
            <a:r>
              <a:rPr lang="en-US" sz="2000" dirty="0"/>
              <a:t>E(c) is the entropy w.r.t ‘True’ pertaining to the possible data point.</a:t>
            </a:r>
          </a:p>
        </p:txBody>
      </p:sp>
    </p:spTree>
    <p:extLst>
      <p:ext uri="{BB962C8B-B14F-4D97-AF65-F5344CB8AC3E}">
        <p14:creationId xmlns:p14="http://schemas.microsoft.com/office/powerpoint/2010/main" val="791485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D2E4C6-0D45-C554-93C0-995DF455EEC5}"/>
              </a:ext>
            </a:extLst>
          </p:cNvPr>
          <p:cNvSpPr txBox="1"/>
          <p:nvPr/>
        </p:nvSpPr>
        <p:spPr>
          <a:xfrm>
            <a:off x="292396" y="760254"/>
            <a:ext cx="9159948" cy="523220"/>
          </a:xfrm>
          <a:prstGeom prst="rect">
            <a:avLst/>
          </a:prstGeom>
          <a:noFill/>
        </p:spPr>
        <p:txBody>
          <a:bodyPr wrap="square">
            <a:spAutoFit/>
          </a:bodyPr>
          <a:lstStyle/>
          <a:p>
            <a:r>
              <a:rPr lang="en-US" sz="2800" b="1" dirty="0">
                <a:solidFill>
                  <a:srgbClr val="213163"/>
                </a:solidFill>
              </a:rPr>
              <a:t>Information Gain</a:t>
            </a:r>
          </a:p>
        </p:txBody>
      </p:sp>
      <p:sp>
        <p:nvSpPr>
          <p:cNvPr id="5" name="TextBox 4">
            <a:extLst>
              <a:ext uri="{FF2B5EF4-FFF2-40B4-BE49-F238E27FC236}">
                <a16:creationId xmlns:a16="http://schemas.microsoft.com/office/drawing/2014/main" id="{30368DAC-4C11-F0BA-4A3D-53E12B90915A}"/>
              </a:ext>
            </a:extLst>
          </p:cNvPr>
          <p:cNvSpPr txBox="1"/>
          <p:nvPr/>
        </p:nvSpPr>
        <p:spPr>
          <a:xfrm>
            <a:off x="536944" y="1478876"/>
            <a:ext cx="11010013" cy="2316083"/>
          </a:xfrm>
          <a:prstGeom prst="rect">
            <a:avLst/>
          </a:prstGeom>
          <a:noFill/>
        </p:spPr>
        <p:txBody>
          <a:bodyPr wrap="square">
            <a:spAutoFit/>
          </a:bodyPr>
          <a:lstStyle/>
          <a:p>
            <a:pPr marL="342900" indent="-342900" algn="just">
              <a:lnSpc>
                <a:spcPct val="114000"/>
              </a:lnSpc>
              <a:spcBef>
                <a:spcPts val="600"/>
              </a:spcBef>
              <a:spcAft>
                <a:spcPts val="600"/>
              </a:spcAft>
              <a:buFont typeface="Wingdings" panose="05000000000000000000" pitchFamily="2" charset="2"/>
              <a:buChar char="Ø"/>
            </a:pPr>
            <a:r>
              <a:rPr lang="en-US" sz="2400" dirty="0"/>
              <a:t>Information gain or IG is a statistical property that measures how well a given attribute separates the training examples according to their target classification. </a:t>
            </a:r>
          </a:p>
          <a:p>
            <a:pPr marL="342900" indent="-342900" algn="just">
              <a:lnSpc>
                <a:spcPct val="114000"/>
              </a:lnSpc>
              <a:spcBef>
                <a:spcPts val="600"/>
              </a:spcBef>
              <a:spcAft>
                <a:spcPts val="600"/>
              </a:spcAft>
              <a:buFont typeface="Wingdings" panose="05000000000000000000" pitchFamily="2" charset="2"/>
              <a:buChar char="Ø"/>
            </a:pPr>
            <a:r>
              <a:rPr lang="en-US" sz="2400" dirty="0"/>
              <a:t>Constructing a decision tree is all about finding an attribute that returns the highest information gain and the smallest entropy.</a:t>
            </a:r>
          </a:p>
        </p:txBody>
      </p:sp>
    </p:spTree>
    <p:extLst>
      <p:ext uri="{BB962C8B-B14F-4D97-AF65-F5344CB8AC3E}">
        <p14:creationId xmlns:p14="http://schemas.microsoft.com/office/powerpoint/2010/main" val="242514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D2E4C6-0D45-C554-93C0-995DF455EEC5}"/>
              </a:ext>
            </a:extLst>
          </p:cNvPr>
          <p:cNvSpPr txBox="1"/>
          <p:nvPr/>
        </p:nvSpPr>
        <p:spPr>
          <a:xfrm>
            <a:off x="292396" y="760254"/>
            <a:ext cx="9159948" cy="523220"/>
          </a:xfrm>
          <a:prstGeom prst="rect">
            <a:avLst/>
          </a:prstGeom>
          <a:noFill/>
        </p:spPr>
        <p:txBody>
          <a:bodyPr wrap="square">
            <a:spAutoFit/>
          </a:bodyPr>
          <a:lstStyle/>
          <a:p>
            <a:r>
              <a:rPr lang="en-US" sz="2800" b="1" dirty="0">
                <a:solidFill>
                  <a:srgbClr val="213163"/>
                </a:solidFill>
              </a:rPr>
              <a:t>Information Gain</a:t>
            </a:r>
          </a:p>
        </p:txBody>
      </p:sp>
      <p:sp>
        <p:nvSpPr>
          <p:cNvPr id="4" name="TextBox 3">
            <a:extLst>
              <a:ext uri="{FF2B5EF4-FFF2-40B4-BE49-F238E27FC236}">
                <a16:creationId xmlns:a16="http://schemas.microsoft.com/office/drawing/2014/main" id="{DAC9986F-835B-C790-097A-87D716C8183E}"/>
              </a:ext>
            </a:extLst>
          </p:cNvPr>
          <p:cNvSpPr txBox="1"/>
          <p:nvPr/>
        </p:nvSpPr>
        <p:spPr>
          <a:xfrm>
            <a:off x="483783" y="1432329"/>
            <a:ext cx="6113720" cy="461665"/>
          </a:xfrm>
          <a:prstGeom prst="rect">
            <a:avLst/>
          </a:prstGeom>
          <a:noFill/>
        </p:spPr>
        <p:txBody>
          <a:bodyPr wrap="square">
            <a:spAutoFit/>
          </a:bodyPr>
          <a:lstStyle/>
          <a:p>
            <a:r>
              <a:rPr lang="en-US" sz="2400" dirty="0"/>
              <a:t>Mathematically, IG is represented as:</a:t>
            </a:r>
          </a:p>
        </p:txBody>
      </p:sp>
      <p:pic>
        <p:nvPicPr>
          <p:cNvPr id="13314" name="Picture 2">
            <a:extLst>
              <a:ext uri="{FF2B5EF4-FFF2-40B4-BE49-F238E27FC236}">
                <a16:creationId xmlns:a16="http://schemas.microsoft.com/office/drawing/2014/main" id="{B801F2CF-8863-DB16-E978-2932F7A24F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6028" y="2285999"/>
            <a:ext cx="8963246" cy="3274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7270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D2E4C6-0D45-C554-93C0-995DF455EEC5}"/>
              </a:ext>
            </a:extLst>
          </p:cNvPr>
          <p:cNvSpPr txBox="1"/>
          <p:nvPr/>
        </p:nvSpPr>
        <p:spPr>
          <a:xfrm>
            <a:off x="292396" y="760254"/>
            <a:ext cx="9159948" cy="523220"/>
          </a:xfrm>
          <a:prstGeom prst="rect">
            <a:avLst/>
          </a:prstGeom>
          <a:noFill/>
        </p:spPr>
        <p:txBody>
          <a:bodyPr wrap="square">
            <a:spAutoFit/>
          </a:bodyPr>
          <a:lstStyle/>
          <a:p>
            <a:r>
              <a:rPr lang="en-US" sz="2800" b="1" dirty="0">
                <a:solidFill>
                  <a:srgbClr val="213163"/>
                </a:solidFill>
              </a:rPr>
              <a:t>Information Gain</a:t>
            </a:r>
          </a:p>
        </p:txBody>
      </p:sp>
      <p:sp>
        <p:nvSpPr>
          <p:cNvPr id="5" name="TextBox 4">
            <a:extLst>
              <a:ext uri="{FF2B5EF4-FFF2-40B4-BE49-F238E27FC236}">
                <a16:creationId xmlns:a16="http://schemas.microsoft.com/office/drawing/2014/main" id="{8CF31A19-6ADE-9219-0A23-B3E44B069E33}"/>
              </a:ext>
            </a:extLst>
          </p:cNvPr>
          <p:cNvSpPr txBox="1"/>
          <p:nvPr/>
        </p:nvSpPr>
        <p:spPr>
          <a:xfrm>
            <a:off x="770862" y="1431638"/>
            <a:ext cx="6113720" cy="461665"/>
          </a:xfrm>
          <a:prstGeom prst="rect">
            <a:avLst/>
          </a:prstGeom>
          <a:noFill/>
        </p:spPr>
        <p:txBody>
          <a:bodyPr wrap="square">
            <a:spAutoFit/>
          </a:bodyPr>
          <a:lstStyle/>
          <a:p>
            <a:r>
              <a:rPr lang="en-US" sz="2400" b="1" dirty="0"/>
              <a:t>Step 1:</a:t>
            </a:r>
            <a:r>
              <a:rPr lang="en-US" sz="2400" dirty="0"/>
              <a:t> Calculate entropy of the target.</a:t>
            </a:r>
          </a:p>
        </p:txBody>
      </p:sp>
      <p:pic>
        <p:nvPicPr>
          <p:cNvPr id="6" name="Picture 5">
            <a:extLst>
              <a:ext uri="{FF2B5EF4-FFF2-40B4-BE49-F238E27FC236}">
                <a16:creationId xmlns:a16="http://schemas.microsoft.com/office/drawing/2014/main" id="{26F91AC0-89B2-479B-9B80-4580187A6A5C}"/>
              </a:ext>
            </a:extLst>
          </p:cNvPr>
          <p:cNvPicPr>
            <a:picLocks noChangeAspect="1"/>
          </p:cNvPicPr>
          <p:nvPr/>
        </p:nvPicPr>
        <p:blipFill>
          <a:blip r:embed="rId2"/>
          <a:stretch>
            <a:fillRect/>
          </a:stretch>
        </p:blipFill>
        <p:spPr>
          <a:xfrm>
            <a:off x="2392326" y="2466753"/>
            <a:ext cx="6241311" cy="2959609"/>
          </a:xfrm>
          <a:prstGeom prst="rect">
            <a:avLst/>
          </a:prstGeom>
        </p:spPr>
      </p:pic>
    </p:spTree>
    <p:extLst>
      <p:ext uri="{BB962C8B-B14F-4D97-AF65-F5344CB8AC3E}">
        <p14:creationId xmlns:p14="http://schemas.microsoft.com/office/powerpoint/2010/main" val="34193140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D2E4C6-0D45-C554-93C0-995DF455EEC5}"/>
              </a:ext>
            </a:extLst>
          </p:cNvPr>
          <p:cNvSpPr txBox="1"/>
          <p:nvPr/>
        </p:nvSpPr>
        <p:spPr>
          <a:xfrm>
            <a:off x="292396" y="760254"/>
            <a:ext cx="9159948" cy="523220"/>
          </a:xfrm>
          <a:prstGeom prst="rect">
            <a:avLst/>
          </a:prstGeom>
          <a:noFill/>
        </p:spPr>
        <p:txBody>
          <a:bodyPr wrap="square">
            <a:spAutoFit/>
          </a:bodyPr>
          <a:lstStyle/>
          <a:p>
            <a:r>
              <a:rPr lang="en-US" sz="2800" b="1" dirty="0">
                <a:solidFill>
                  <a:srgbClr val="213163"/>
                </a:solidFill>
              </a:rPr>
              <a:t>Information Gain</a:t>
            </a:r>
          </a:p>
        </p:txBody>
      </p:sp>
      <p:sp>
        <p:nvSpPr>
          <p:cNvPr id="8" name="TextBox 7">
            <a:extLst>
              <a:ext uri="{FF2B5EF4-FFF2-40B4-BE49-F238E27FC236}">
                <a16:creationId xmlns:a16="http://schemas.microsoft.com/office/drawing/2014/main" id="{DB5B6FB1-9C39-BB96-E26E-53BF897DD799}"/>
              </a:ext>
            </a:extLst>
          </p:cNvPr>
          <p:cNvSpPr txBox="1"/>
          <p:nvPr/>
        </p:nvSpPr>
        <p:spPr>
          <a:xfrm>
            <a:off x="441250" y="1429075"/>
            <a:ext cx="11148237" cy="1741182"/>
          </a:xfrm>
          <a:prstGeom prst="rect">
            <a:avLst/>
          </a:prstGeom>
          <a:noFill/>
        </p:spPr>
        <p:txBody>
          <a:bodyPr wrap="square">
            <a:spAutoFit/>
          </a:bodyPr>
          <a:lstStyle/>
          <a:p>
            <a:pPr algn="just">
              <a:lnSpc>
                <a:spcPct val="114000"/>
              </a:lnSpc>
              <a:spcBef>
                <a:spcPts val="600"/>
              </a:spcBef>
              <a:spcAft>
                <a:spcPts val="600"/>
              </a:spcAft>
            </a:pPr>
            <a:r>
              <a:rPr lang="en-US" sz="2400" b="1" dirty="0"/>
              <a:t>Step 2:</a:t>
            </a:r>
            <a:r>
              <a:rPr lang="en-US" sz="2400" dirty="0"/>
              <a:t> The dataset is then split on the different attributes. The entropy for each branch is calculated. Then it is added proportionally, to get total entropy for the split. The resulting entropy is subtracted from the entropy before the split. The result is the Information Gain, or decrease in entropy.</a:t>
            </a:r>
            <a:endParaRPr lang="en-US" dirty="0"/>
          </a:p>
        </p:txBody>
      </p:sp>
    </p:spTree>
    <p:extLst>
      <p:ext uri="{BB962C8B-B14F-4D97-AF65-F5344CB8AC3E}">
        <p14:creationId xmlns:p14="http://schemas.microsoft.com/office/powerpoint/2010/main" val="4152128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05117" y="785532"/>
            <a:ext cx="3914776" cy="429684"/>
          </a:xfrm>
          <a:prstGeom prst="rect">
            <a:avLst/>
          </a:prstGeom>
          <a:noFill/>
          <a:ln>
            <a:noFill/>
          </a:ln>
        </p:spPr>
        <p:txBody>
          <a:bodyPr spcFirstLastPara="1" wrap="square" lIns="121900" tIns="121900" rIns="121900" bIns="121900" anchor="t" anchorCtr="0">
            <a:noAutofit/>
          </a:bodyPr>
          <a:lstStyle/>
          <a:p>
            <a:pPr>
              <a:buSzPts val="2800"/>
            </a:pPr>
            <a:r>
              <a:rPr lang="en" sz="2000" b="1">
                <a:solidFill>
                  <a:srgbClr val="213163"/>
                </a:solidFill>
              </a:rPr>
              <a:t>About the Course</a:t>
            </a:r>
            <a:endParaRPr sz="20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456689" y="2719213"/>
            <a:ext cx="9688831" cy="1631216"/>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800"/>
              </a:spcAft>
              <a:buClr>
                <a:srgbClr val="213163"/>
              </a:buClr>
            </a:pPr>
            <a:r>
              <a:rPr lang="en-US" sz="2400" b="0" i="0" dirty="0">
                <a:solidFill>
                  <a:srgbClr val="202124"/>
                </a:solidFill>
                <a:effectLst/>
                <a:highlight>
                  <a:srgbClr val="FFFFFF"/>
                </a:highlight>
                <a:latin typeface="Google Sans"/>
              </a:rPr>
              <a:t>Decision trees in machine learning </a:t>
            </a:r>
            <a:r>
              <a:rPr lang="en-US" sz="2400" b="0" i="0" dirty="0">
                <a:solidFill>
                  <a:srgbClr val="040C28"/>
                </a:solidFill>
                <a:effectLst/>
                <a:latin typeface="Google Sans"/>
              </a:rPr>
              <a:t>provide an effective method for making decisions because they lay out the problem and all the possible outcomes</a:t>
            </a:r>
            <a:r>
              <a:rPr lang="en-US" sz="2400" b="0" i="0" dirty="0">
                <a:solidFill>
                  <a:srgbClr val="202124"/>
                </a:solidFill>
                <a:effectLst/>
                <a:highlight>
                  <a:srgbClr val="FFFFFF"/>
                </a:highlight>
                <a:latin typeface="Google Sans"/>
              </a:rPr>
              <a:t>. It enables developers to analyze the possible consequences of a decision, and as an algorithm accesses more data, it can predict outcomes for future data.</a:t>
            </a:r>
            <a:endParaRPr lang="en-US" sz="1800" dirty="0">
              <a:latin typeface="+mj-lt"/>
            </a:endParaRPr>
          </a:p>
        </p:txBody>
      </p:sp>
      <p:sp>
        <p:nvSpPr>
          <p:cNvPr id="5" name="TextBox 4">
            <a:extLst>
              <a:ext uri="{FF2B5EF4-FFF2-40B4-BE49-F238E27FC236}">
                <a16:creationId xmlns:a16="http://schemas.microsoft.com/office/drawing/2014/main" id="{5027311B-8CAE-0A6E-72EE-F766376C33B8}"/>
              </a:ext>
            </a:extLst>
          </p:cNvPr>
          <p:cNvSpPr txBox="1"/>
          <p:nvPr/>
        </p:nvSpPr>
        <p:spPr>
          <a:xfrm>
            <a:off x="845624" y="1903605"/>
            <a:ext cx="611065" cy="1631216"/>
          </a:xfrm>
          <a:prstGeom prst="rect">
            <a:avLst/>
          </a:prstGeom>
          <a:noFill/>
        </p:spPr>
        <p:txBody>
          <a:bodyPr wrap="none" rtlCol="0">
            <a:spAutoFit/>
          </a:bodyPr>
          <a:lstStyle/>
          <a:p>
            <a:r>
              <a:rPr lang="en-US" sz="10000"/>
              <a:t>“</a:t>
            </a:r>
          </a:p>
        </p:txBody>
      </p:sp>
      <p:sp>
        <p:nvSpPr>
          <p:cNvPr id="8" name="TextBox 7">
            <a:extLst>
              <a:ext uri="{FF2B5EF4-FFF2-40B4-BE49-F238E27FC236}">
                <a16:creationId xmlns:a16="http://schemas.microsoft.com/office/drawing/2014/main" id="{70F5A6BA-D790-C433-72F9-90A1329D5843}"/>
              </a:ext>
            </a:extLst>
          </p:cNvPr>
          <p:cNvSpPr txBox="1"/>
          <p:nvPr/>
        </p:nvSpPr>
        <p:spPr>
          <a:xfrm>
            <a:off x="10839987" y="4223210"/>
            <a:ext cx="611065" cy="1631216"/>
          </a:xfrm>
          <a:prstGeom prst="rect">
            <a:avLst/>
          </a:prstGeom>
          <a:noFill/>
        </p:spPr>
        <p:txBody>
          <a:bodyPr wrap="none" rtlCol="0">
            <a:spAutoFit/>
          </a:bodyPr>
          <a:lstStyle/>
          <a:p>
            <a:r>
              <a:rPr lang="en-US" sz="10000" dirty="0"/>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D2E4C6-0D45-C554-93C0-995DF455EEC5}"/>
              </a:ext>
            </a:extLst>
          </p:cNvPr>
          <p:cNvSpPr txBox="1"/>
          <p:nvPr/>
        </p:nvSpPr>
        <p:spPr>
          <a:xfrm>
            <a:off x="292396" y="760254"/>
            <a:ext cx="9159948" cy="523220"/>
          </a:xfrm>
          <a:prstGeom prst="rect">
            <a:avLst/>
          </a:prstGeom>
          <a:noFill/>
        </p:spPr>
        <p:txBody>
          <a:bodyPr wrap="square">
            <a:spAutoFit/>
          </a:bodyPr>
          <a:lstStyle/>
          <a:p>
            <a:r>
              <a:rPr lang="en-US" sz="2800" b="1" dirty="0">
                <a:solidFill>
                  <a:srgbClr val="213163"/>
                </a:solidFill>
              </a:rPr>
              <a:t>Information Gain</a:t>
            </a:r>
          </a:p>
        </p:txBody>
      </p:sp>
      <p:pic>
        <p:nvPicPr>
          <p:cNvPr id="15362" name="Picture 2">
            <a:extLst>
              <a:ext uri="{FF2B5EF4-FFF2-40B4-BE49-F238E27FC236}">
                <a16:creationId xmlns:a16="http://schemas.microsoft.com/office/drawing/2014/main" id="{318D3950-122D-7CF1-3063-CDB4596445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2353" y="1283474"/>
            <a:ext cx="9159948" cy="3214098"/>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a:extLst>
              <a:ext uri="{FF2B5EF4-FFF2-40B4-BE49-F238E27FC236}">
                <a16:creationId xmlns:a16="http://schemas.microsoft.com/office/drawing/2014/main" id="{9DCCFAFB-F86E-B537-924F-EA180F703A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7739" y="4635796"/>
            <a:ext cx="5505117" cy="17650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47892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D2E4C6-0D45-C554-93C0-995DF455EEC5}"/>
              </a:ext>
            </a:extLst>
          </p:cNvPr>
          <p:cNvSpPr txBox="1"/>
          <p:nvPr/>
        </p:nvSpPr>
        <p:spPr>
          <a:xfrm>
            <a:off x="292396" y="760254"/>
            <a:ext cx="9159948" cy="523220"/>
          </a:xfrm>
          <a:prstGeom prst="rect">
            <a:avLst/>
          </a:prstGeom>
          <a:noFill/>
        </p:spPr>
        <p:txBody>
          <a:bodyPr wrap="square">
            <a:spAutoFit/>
          </a:bodyPr>
          <a:lstStyle/>
          <a:p>
            <a:r>
              <a:rPr lang="en-US" sz="2800" b="1" dirty="0">
                <a:solidFill>
                  <a:srgbClr val="213163"/>
                </a:solidFill>
              </a:rPr>
              <a:t>Information Gain</a:t>
            </a:r>
          </a:p>
        </p:txBody>
      </p:sp>
      <p:sp>
        <p:nvSpPr>
          <p:cNvPr id="6" name="TextBox 5">
            <a:extLst>
              <a:ext uri="{FF2B5EF4-FFF2-40B4-BE49-F238E27FC236}">
                <a16:creationId xmlns:a16="http://schemas.microsoft.com/office/drawing/2014/main" id="{C892B7DB-36B1-5769-01C1-059328881B0C}"/>
              </a:ext>
            </a:extLst>
          </p:cNvPr>
          <p:cNvSpPr txBox="1"/>
          <p:nvPr/>
        </p:nvSpPr>
        <p:spPr>
          <a:xfrm>
            <a:off x="473150" y="1283474"/>
            <a:ext cx="11297092" cy="899157"/>
          </a:xfrm>
          <a:prstGeom prst="rect">
            <a:avLst/>
          </a:prstGeom>
          <a:noFill/>
        </p:spPr>
        <p:txBody>
          <a:bodyPr wrap="square">
            <a:spAutoFit/>
          </a:bodyPr>
          <a:lstStyle/>
          <a:p>
            <a:pPr algn="just">
              <a:lnSpc>
                <a:spcPct val="114000"/>
              </a:lnSpc>
              <a:spcBef>
                <a:spcPts val="600"/>
              </a:spcBef>
              <a:spcAft>
                <a:spcPts val="600"/>
              </a:spcAft>
            </a:pPr>
            <a:r>
              <a:rPr lang="en-US" sz="2400" b="1" dirty="0">
                <a:latin typeface="+mn-lt"/>
              </a:rPr>
              <a:t>Step 3:</a:t>
            </a:r>
            <a:r>
              <a:rPr lang="en-US" sz="2400" dirty="0">
                <a:latin typeface="+mn-lt"/>
              </a:rPr>
              <a:t> Choose attribute with the largest information gain as the decision node, divide the dataset by its branches and repeat the same process on every branch.</a:t>
            </a:r>
          </a:p>
        </p:txBody>
      </p:sp>
      <p:pic>
        <p:nvPicPr>
          <p:cNvPr id="7" name="Picture 6">
            <a:extLst>
              <a:ext uri="{FF2B5EF4-FFF2-40B4-BE49-F238E27FC236}">
                <a16:creationId xmlns:a16="http://schemas.microsoft.com/office/drawing/2014/main" id="{59E79D1B-1103-CE33-D481-A13EBD0AC54C}"/>
              </a:ext>
            </a:extLst>
          </p:cNvPr>
          <p:cNvPicPr>
            <a:picLocks noChangeAspect="1"/>
          </p:cNvPicPr>
          <p:nvPr/>
        </p:nvPicPr>
        <p:blipFill>
          <a:blip r:embed="rId2"/>
          <a:stretch>
            <a:fillRect/>
          </a:stretch>
        </p:blipFill>
        <p:spPr>
          <a:xfrm>
            <a:off x="5762847" y="2548491"/>
            <a:ext cx="5813572" cy="3267517"/>
          </a:xfrm>
          <a:prstGeom prst="rect">
            <a:avLst/>
          </a:prstGeom>
        </p:spPr>
      </p:pic>
      <p:pic>
        <p:nvPicPr>
          <p:cNvPr id="8" name="Picture 7">
            <a:extLst>
              <a:ext uri="{FF2B5EF4-FFF2-40B4-BE49-F238E27FC236}">
                <a16:creationId xmlns:a16="http://schemas.microsoft.com/office/drawing/2014/main" id="{AB4A8D31-9437-FA63-791F-75502E1423B9}"/>
              </a:ext>
            </a:extLst>
          </p:cNvPr>
          <p:cNvPicPr>
            <a:picLocks noChangeAspect="1"/>
          </p:cNvPicPr>
          <p:nvPr/>
        </p:nvPicPr>
        <p:blipFill>
          <a:blip r:embed="rId3"/>
          <a:stretch>
            <a:fillRect/>
          </a:stretch>
        </p:blipFill>
        <p:spPr>
          <a:xfrm>
            <a:off x="691116" y="2705851"/>
            <a:ext cx="3561907" cy="2868675"/>
          </a:xfrm>
          <a:prstGeom prst="rect">
            <a:avLst/>
          </a:prstGeom>
        </p:spPr>
      </p:pic>
    </p:spTree>
    <p:extLst>
      <p:ext uri="{BB962C8B-B14F-4D97-AF65-F5344CB8AC3E}">
        <p14:creationId xmlns:p14="http://schemas.microsoft.com/office/powerpoint/2010/main" val="35584077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D2E4C6-0D45-C554-93C0-995DF455EEC5}"/>
              </a:ext>
            </a:extLst>
          </p:cNvPr>
          <p:cNvSpPr txBox="1"/>
          <p:nvPr/>
        </p:nvSpPr>
        <p:spPr>
          <a:xfrm>
            <a:off x="292396" y="760254"/>
            <a:ext cx="9159948" cy="523220"/>
          </a:xfrm>
          <a:prstGeom prst="rect">
            <a:avLst/>
          </a:prstGeom>
          <a:noFill/>
        </p:spPr>
        <p:txBody>
          <a:bodyPr wrap="square">
            <a:spAutoFit/>
          </a:bodyPr>
          <a:lstStyle/>
          <a:p>
            <a:r>
              <a:rPr lang="en-US" sz="2800" b="1" dirty="0">
                <a:solidFill>
                  <a:srgbClr val="213163"/>
                </a:solidFill>
              </a:rPr>
              <a:t>Information Gain</a:t>
            </a:r>
          </a:p>
        </p:txBody>
      </p:sp>
      <p:sp>
        <p:nvSpPr>
          <p:cNvPr id="5" name="TextBox 4">
            <a:extLst>
              <a:ext uri="{FF2B5EF4-FFF2-40B4-BE49-F238E27FC236}">
                <a16:creationId xmlns:a16="http://schemas.microsoft.com/office/drawing/2014/main" id="{B390F88C-9D21-3B1E-2ECD-40F277CCC552}"/>
              </a:ext>
            </a:extLst>
          </p:cNvPr>
          <p:cNvSpPr txBox="1"/>
          <p:nvPr/>
        </p:nvSpPr>
        <p:spPr>
          <a:xfrm>
            <a:off x="515679" y="1410372"/>
            <a:ext cx="8447568" cy="461665"/>
          </a:xfrm>
          <a:prstGeom prst="rect">
            <a:avLst/>
          </a:prstGeom>
          <a:noFill/>
        </p:spPr>
        <p:txBody>
          <a:bodyPr wrap="square">
            <a:spAutoFit/>
          </a:bodyPr>
          <a:lstStyle/>
          <a:p>
            <a:r>
              <a:rPr lang="en-US" sz="2400" dirty="0"/>
              <a:t>Step 4a : A branch with entropy of 0 is a leaf node.</a:t>
            </a:r>
          </a:p>
        </p:txBody>
      </p:sp>
      <p:pic>
        <p:nvPicPr>
          <p:cNvPr id="9" name="Picture 8">
            <a:extLst>
              <a:ext uri="{FF2B5EF4-FFF2-40B4-BE49-F238E27FC236}">
                <a16:creationId xmlns:a16="http://schemas.microsoft.com/office/drawing/2014/main" id="{8F802B76-473A-4968-A1AE-A32B5125781E}"/>
              </a:ext>
            </a:extLst>
          </p:cNvPr>
          <p:cNvPicPr>
            <a:picLocks noChangeAspect="1"/>
          </p:cNvPicPr>
          <p:nvPr/>
        </p:nvPicPr>
        <p:blipFill>
          <a:blip r:embed="rId2"/>
          <a:stretch>
            <a:fillRect/>
          </a:stretch>
        </p:blipFill>
        <p:spPr>
          <a:xfrm>
            <a:off x="1265273" y="2281237"/>
            <a:ext cx="9239693" cy="3279591"/>
          </a:xfrm>
          <a:prstGeom prst="rect">
            <a:avLst/>
          </a:prstGeom>
        </p:spPr>
      </p:pic>
    </p:spTree>
    <p:extLst>
      <p:ext uri="{BB962C8B-B14F-4D97-AF65-F5344CB8AC3E}">
        <p14:creationId xmlns:p14="http://schemas.microsoft.com/office/powerpoint/2010/main" val="6699784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D2E4C6-0D45-C554-93C0-995DF455EEC5}"/>
              </a:ext>
            </a:extLst>
          </p:cNvPr>
          <p:cNvSpPr txBox="1"/>
          <p:nvPr/>
        </p:nvSpPr>
        <p:spPr>
          <a:xfrm>
            <a:off x="292396" y="760254"/>
            <a:ext cx="9159948" cy="523220"/>
          </a:xfrm>
          <a:prstGeom prst="rect">
            <a:avLst/>
          </a:prstGeom>
          <a:noFill/>
        </p:spPr>
        <p:txBody>
          <a:bodyPr wrap="square">
            <a:spAutoFit/>
          </a:bodyPr>
          <a:lstStyle/>
          <a:p>
            <a:r>
              <a:rPr lang="en-US" sz="2800" b="1" dirty="0">
                <a:solidFill>
                  <a:srgbClr val="213163"/>
                </a:solidFill>
              </a:rPr>
              <a:t>Information Gain</a:t>
            </a:r>
          </a:p>
        </p:txBody>
      </p:sp>
      <p:sp>
        <p:nvSpPr>
          <p:cNvPr id="5" name="TextBox 4">
            <a:extLst>
              <a:ext uri="{FF2B5EF4-FFF2-40B4-BE49-F238E27FC236}">
                <a16:creationId xmlns:a16="http://schemas.microsoft.com/office/drawing/2014/main" id="{B390F88C-9D21-3B1E-2ECD-40F277CCC552}"/>
              </a:ext>
            </a:extLst>
          </p:cNvPr>
          <p:cNvSpPr txBox="1"/>
          <p:nvPr/>
        </p:nvSpPr>
        <p:spPr>
          <a:xfrm>
            <a:off x="515678" y="1410372"/>
            <a:ext cx="9617149" cy="461665"/>
          </a:xfrm>
          <a:prstGeom prst="rect">
            <a:avLst/>
          </a:prstGeom>
          <a:noFill/>
        </p:spPr>
        <p:txBody>
          <a:bodyPr wrap="square">
            <a:spAutoFit/>
          </a:bodyPr>
          <a:lstStyle/>
          <a:p>
            <a:r>
              <a:rPr lang="en-US" sz="2400" dirty="0"/>
              <a:t>Step 4b : A branch with entropy more than 0 needs further splitting.</a:t>
            </a:r>
          </a:p>
        </p:txBody>
      </p:sp>
      <p:pic>
        <p:nvPicPr>
          <p:cNvPr id="18434" name="Picture 2">
            <a:extLst>
              <a:ext uri="{FF2B5EF4-FFF2-40B4-BE49-F238E27FC236}">
                <a16:creationId xmlns:a16="http://schemas.microsoft.com/office/drawing/2014/main" id="{DFCFAC35-5C57-CFDF-5CC0-B21CBB0C00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7414" y="2081213"/>
            <a:ext cx="9335386" cy="3819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95826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D2E4C6-0D45-C554-93C0-995DF455EEC5}"/>
              </a:ext>
            </a:extLst>
          </p:cNvPr>
          <p:cNvSpPr txBox="1"/>
          <p:nvPr/>
        </p:nvSpPr>
        <p:spPr>
          <a:xfrm>
            <a:off x="292396" y="760254"/>
            <a:ext cx="9159948" cy="523220"/>
          </a:xfrm>
          <a:prstGeom prst="rect">
            <a:avLst/>
          </a:prstGeom>
          <a:noFill/>
        </p:spPr>
        <p:txBody>
          <a:bodyPr wrap="square">
            <a:spAutoFit/>
          </a:bodyPr>
          <a:lstStyle/>
          <a:p>
            <a:r>
              <a:rPr lang="en-US" sz="2800" b="1" dirty="0">
                <a:solidFill>
                  <a:srgbClr val="213163"/>
                </a:solidFill>
              </a:rPr>
              <a:t>Gini Impurity</a:t>
            </a:r>
          </a:p>
        </p:txBody>
      </p:sp>
      <p:sp>
        <p:nvSpPr>
          <p:cNvPr id="27" name="TextBox 26">
            <a:extLst>
              <a:ext uri="{FF2B5EF4-FFF2-40B4-BE49-F238E27FC236}">
                <a16:creationId xmlns:a16="http://schemas.microsoft.com/office/drawing/2014/main" id="{BF1A03CC-5B17-7F4E-C85B-FF6BBC9B08C4}"/>
              </a:ext>
            </a:extLst>
          </p:cNvPr>
          <p:cNvSpPr txBox="1"/>
          <p:nvPr/>
        </p:nvSpPr>
        <p:spPr>
          <a:xfrm>
            <a:off x="609600" y="1549288"/>
            <a:ext cx="10972799" cy="4144148"/>
          </a:xfrm>
          <a:prstGeom prst="rect">
            <a:avLst/>
          </a:prstGeom>
          <a:noFill/>
        </p:spPr>
        <p:txBody>
          <a:bodyPr wrap="square">
            <a:spAutoFit/>
          </a:bodyPr>
          <a:lstStyle/>
          <a:p>
            <a:pPr algn="just">
              <a:lnSpc>
                <a:spcPct val="114000"/>
              </a:lnSpc>
              <a:spcBef>
                <a:spcPts val="600"/>
              </a:spcBef>
              <a:spcAft>
                <a:spcPts val="600"/>
              </a:spcAft>
            </a:pPr>
            <a:r>
              <a:rPr lang="en-US" sz="2000" dirty="0"/>
              <a:t>Gini Index or Gini impurity measures the degree or probability of a particular variable being </a:t>
            </a:r>
            <a:r>
              <a:rPr lang="en-US" sz="2000" b="1" dirty="0"/>
              <a:t>wrongly classified </a:t>
            </a:r>
            <a:r>
              <a:rPr lang="en-US" sz="2000" dirty="0"/>
              <a:t>when it is randomly chosen.</a:t>
            </a:r>
          </a:p>
          <a:p>
            <a:pPr algn="just">
              <a:lnSpc>
                <a:spcPct val="114000"/>
              </a:lnSpc>
              <a:spcBef>
                <a:spcPts val="600"/>
              </a:spcBef>
              <a:spcAft>
                <a:spcPts val="600"/>
              </a:spcAft>
            </a:pPr>
            <a:r>
              <a:rPr lang="en-US" sz="2000" dirty="0"/>
              <a:t>But what is actually meant by ‘impurity’?</a:t>
            </a:r>
          </a:p>
          <a:p>
            <a:pPr algn="just">
              <a:lnSpc>
                <a:spcPct val="114000"/>
              </a:lnSpc>
              <a:spcBef>
                <a:spcPts val="600"/>
              </a:spcBef>
              <a:spcAft>
                <a:spcPts val="600"/>
              </a:spcAft>
            </a:pPr>
            <a:r>
              <a:rPr lang="en-US" sz="2000" dirty="0"/>
              <a:t>If all the elements belong to a single class, then it can be called </a:t>
            </a:r>
            <a:r>
              <a:rPr lang="en-US" sz="2000" b="1" dirty="0"/>
              <a:t>pure</a:t>
            </a:r>
            <a:r>
              <a:rPr lang="en-US" sz="2000" dirty="0"/>
              <a:t>. The degree of Gini Index varies between 0 and 1,</a:t>
            </a:r>
          </a:p>
          <a:p>
            <a:pPr algn="just">
              <a:lnSpc>
                <a:spcPct val="114000"/>
              </a:lnSpc>
              <a:spcBef>
                <a:spcPts val="600"/>
              </a:spcBef>
              <a:spcAft>
                <a:spcPts val="600"/>
              </a:spcAft>
            </a:pPr>
            <a:r>
              <a:rPr lang="en-US" sz="2000" dirty="0"/>
              <a:t>where,</a:t>
            </a:r>
          </a:p>
          <a:p>
            <a:pPr algn="just">
              <a:lnSpc>
                <a:spcPct val="114000"/>
              </a:lnSpc>
              <a:spcBef>
                <a:spcPts val="600"/>
              </a:spcBef>
              <a:spcAft>
                <a:spcPts val="600"/>
              </a:spcAft>
            </a:pPr>
            <a:r>
              <a:rPr lang="en-US" sz="2000" dirty="0"/>
              <a:t>'0' denotes that all elements belong to a certain class or there exists only one class (pure), and</a:t>
            </a:r>
          </a:p>
          <a:p>
            <a:pPr algn="just">
              <a:lnSpc>
                <a:spcPct val="114000"/>
              </a:lnSpc>
              <a:spcBef>
                <a:spcPts val="600"/>
              </a:spcBef>
              <a:spcAft>
                <a:spcPts val="600"/>
              </a:spcAft>
            </a:pPr>
            <a:r>
              <a:rPr lang="en-US" sz="2000" dirty="0"/>
              <a:t>'1' denotes that the elements are randomly distributed across various classes (impure).</a:t>
            </a:r>
          </a:p>
          <a:p>
            <a:pPr algn="just">
              <a:lnSpc>
                <a:spcPct val="114000"/>
              </a:lnSpc>
              <a:spcBef>
                <a:spcPts val="600"/>
              </a:spcBef>
              <a:spcAft>
                <a:spcPts val="600"/>
              </a:spcAft>
            </a:pPr>
            <a:r>
              <a:rPr lang="en-US" sz="2000" dirty="0"/>
              <a:t>A Gini Index of '0.5 'denotes equally distributed elements into some classes.</a:t>
            </a:r>
          </a:p>
        </p:txBody>
      </p:sp>
    </p:spTree>
    <p:extLst>
      <p:ext uri="{BB962C8B-B14F-4D97-AF65-F5344CB8AC3E}">
        <p14:creationId xmlns:p14="http://schemas.microsoft.com/office/powerpoint/2010/main" val="38902250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D2E4C6-0D45-C554-93C0-995DF455EEC5}"/>
              </a:ext>
            </a:extLst>
          </p:cNvPr>
          <p:cNvSpPr txBox="1"/>
          <p:nvPr/>
        </p:nvSpPr>
        <p:spPr>
          <a:xfrm>
            <a:off x="292396" y="760254"/>
            <a:ext cx="9159948" cy="523220"/>
          </a:xfrm>
          <a:prstGeom prst="rect">
            <a:avLst/>
          </a:prstGeom>
          <a:noFill/>
        </p:spPr>
        <p:txBody>
          <a:bodyPr wrap="square">
            <a:spAutoFit/>
          </a:bodyPr>
          <a:lstStyle/>
          <a:p>
            <a:r>
              <a:rPr lang="en-US" sz="2800" b="1" dirty="0">
                <a:solidFill>
                  <a:srgbClr val="213163"/>
                </a:solidFill>
              </a:rPr>
              <a:t>Gini Impurity</a:t>
            </a:r>
          </a:p>
        </p:txBody>
      </p:sp>
      <p:sp>
        <p:nvSpPr>
          <p:cNvPr id="4" name="TextBox 3">
            <a:extLst>
              <a:ext uri="{FF2B5EF4-FFF2-40B4-BE49-F238E27FC236}">
                <a16:creationId xmlns:a16="http://schemas.microsoft.com/office/drawing/2014/main" id="{C1858B17-8809-8807-8648-672A0C86D525}"/>
              </a:ext>
            </a:extLst>
          </p:cNvPr>
          <p:cNvSpPr txBox="1"/>
          <p:nvPr/>
        </p:nvSpPr>
        <p:spPr>
          <a:xfrm>
            <a:off x="1589568" y="1729349"/>
            <a:ext cx="6113720" cy="461665"/>
          </a:xfrm>
          <a:prstGeom prst="rect">
            <a:avLst/>
          </a:prstGeom>
          <a:noFill/>
        </p:spPr>
        <p:txBody>
          <a:bodyPr wrap="square">
            <a:spAutoFit/>
          </a:bodyPr>
          <a:lstStyle/>
          <a:p>
            <a:pPr algn="l"/>
            <a:r>
              <a:rPr lang="en-US" sz="2400" b="1" i="0" dirty="0">
                <a:solidFill>
                  <a:srgbClr val="383838"/>
                </a:solidFill>
                <a:effectLst/>
                <a:highlight>
                  <a:srgbClr val="FFFFFF"/>
                </a:highlight>
                <a:latin typeface="Inter"/>
              </a:rPr>
              <a:t>Gini impurity =  1 –  Gini</a:t>
            </a:r>
            <a:endParaRPr lang="en-US" sz="2400" b="0" i="0" dirty="0">
              <a:solidFill>
                <a:srgbClr val="383838"/>
              </a:solidFill>
              <a:effectLst/>
              <a:highlight>
                <a:srgbClr val="FFFFFF"/>
              </a:highlight>
              <a:latin typeface="Inter"/>
            </a:endParaRPr>
          </a:p>
        </p:txBody>
      </p:sp>
      <p:sp>
        <p:nvSpPr>
          <p:cNvPr id="6" name="TextBox 5">
            <a:extLst>
              <a:ext uri="{FF2B5EF4-FFF2-40B4-BE49-F238E27FC236}">
                <a16:creationId xmlns:a16="http://schemas.microsoft.com/office/drawing/2014/main" id="{5DFC22EB-7435-AECD-952F-6298A2A909C7}"/>
              </a:ext>
            </a:extLst>
          </p:cNvPr>
          <p:cNvSpPr txBox="1"/>
          <p:nvPr/>
        </p:nvSpPr>
        <p:spPr>
          <a:xfrm>
            <a:off x="478465" y="2257233"/>
            <a:ext cx="11227982" cy="461665"/>
          </a:xfrm>
          <a:prstGeom prst="rect">
            <a:avLst/>
          </a:prstGeom>
          <a:noFill/>
        </p:spPr>
        <p:txBody>
          <a:bodyPr wrap="square">
            <a:spAutoFit/>
          </a:bodyPr>
          <a:lstStyle/>
          <a:p>
            <a:r>
              <a:rPr lang="en-US" sz="2400" b="0" i="0" dirty="0">
                <a:solidFill>
                  <a:srgbClr val="383838"/>
                </a:solidFill>
                <a:effectLst/>
                <a:highlight>
                  <a:srgbClr val="FFFFFF"/>
                </a:highlight>
                <a:latin typeface="+mn-lt"/>
              </a:rPr>
              <a:t>Here is the sum of squares of success probabilities of each class and is given as:</a:t>
            </a:r>
            <a:endParaRPr lang="en-US" sz="2400" dirty="0">
              <a:latin typeface="+mn-lt"/>
            </a:endParaRPr>
          </a:p>
        </p:txBody>
      </p:sp>
      <p:pic>
        <p:nvPicPr>
          <p:cNvPr id="2050" name="Picture 2" descr="sum of squares of success probabilities">
            <a:extLst>
              <a:ext uri="{FF2B5EF4-FFF2-40B4-BE49-F238E27FC236}">
                <a16:creationId xmlns:a16="http://schemas.microsoft.com/office/drawing/2014/main" id="{802376C7-FBA0-A13F-FE45-41C4B9B0EF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1785" y="3176588"/>
            <a:ext cx="4550735" cy="66176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D1C260C-F909-327B-98A9-1803BE8F10D1}"/>
              </a:ext>
            </a:extLst>
          </p:cNvPr>
          <p:cNvSpPr txBox="1"/>
          <p:nvPr/>
        </p:nvSpPr>
        <p:spPr>
          <a:xfrm>
            <a:off x="478465" y="4296043"/>
            <a:ext cx="6113720" cy="461665"/>
          </a:xfrm>
          <a:prstGeom prst="rect">
            <a:avLst/>
          </a:prstGeom>
          <a:noFill/>
        </p:spPr>
        <p:txBody>
          <a:bodyPr wrap="square">
            <a:spAutoFit/>
          </a:bodyPr>
          <a:lstStyle/>
          <a:p>
            <a:r>
              <a:rPr lang="en-US" sz="2400" b="0" i="0" dirty="0">
                <a:solidFill>
                  <a:srgbClr val="383838"/>
                </a:solidFill>
                <a:effectLst/>
                <a:highlight>
                  <a:srgbClr val="FFFFFF"/>
                </a:highlight>
                <a:latin typeface="+mn-lt"/>
              </a:rPr>
              <a:t>Considering that there are n classes.</a:t>
            </a:r>
            <a:endParaRPr lang="en-US" sz="2400" dirty="0">
              <a:latin typeface="+mn-lt"/>
            </a:endParaRPr>
          </a:p>
        </p:txBody>
      </p:sp>
    </p:spTree>
    <p:extLst>
      <p:ext uri="{BB962C8B-B14F-4D97-AF65-F5344CB8AC3E}">
        <p14:creationId xmlns:p14="http://schemas.microsoft.com/office/powerpoint/2010/main" val="28457477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FC017F-C25D-9186-12E9-7C3F144FBDA4}"/>
              </a:ext>
            </a:extLst>
          </p:cNvPr>
          <p:cNvSpPr txBox="1"/>
          <p:nvPr/>
        </p:nvSpPr>
        <p:spPr>
          <a:xfrm>
            <a:off x="430620" y="814950"/>
            <a:ext cx="6113720" cy="523220"/>
          </a:xfrm>
          <a:prstGeom prst="rect">
            <a:avLst/>
          </a:prstGeom>
          <a:noFill/>
        </p:spPr>
        <p:txBody>
          <a:bodyPr wrap="square">
            <a:spAutoFit/>
          </a:bodyPr>
          <a:lstStyle/>
          <a:p>
            <a:r>
              <a:rPr lang="en-US" sz="2800" b="1" dirty="0">
                <a:solidFill>
                  <a:srgbClr val="213163"/>
                </a:solidFill>
              </a:rPr>
              <a:t>Pruning</a:t>
            </a:r>
          </a:p>
        </p:txBody>
      </p:sp>
      <p:sp>
        <p:nvSpPr>
          <p:cNvPr id="5" name="TextBox 4">
            <a:extLst>
              <a:ext uri="{FF2B5EF4-FFF2-40B4-BE49-F238E27FC236}">
                <a16:creationId xmlns:a16="http://schemas.microsoft.com/office/drawing/2014/main" id="{92C36B77-1C6F-623E-58EE-868032C08079}"/>
              </a:ext>
            </a:extLst>
          </p:cNvPr>
          <p:cNvSpPr txBox="1"/>
          <p:nvPr/>
        </p:nvSpPr>
        <p:spPr>
          <a:xfrm>
            <a:off x="738963" y="1479363"/>
            <a:ext cx="10478386" cy="3619773"/>
          </a:xfrm>
          <a:prstGeom prst="rect">
            <a:avLst/>
          </a:prstGeom>
          <a:noFill/>
        </p:spPr>
        <p:txBody>
          <a:bodyPr wrap="square">
            <a:spAutoFit/>
          </a:bodyPr>
          <a:lstStyle/>
          <a:p>
            <a:pPr algn="just">
              <a:lnSpc>
                <a:spcPct val="114000"/>
              </a:lnSpc>
              <a:spcBef>
                <a:spcPts val="600"/>
              </a:spcBef>
              <a:spcAft>
                <a:spcPts val="600"/>
              </a:spcAft>
            </a:pPr>
            <a:r>
              <a:rPr lang="en-US" sz="2400" i="1" dirty="0"/>
              <a:t>Pruning is a process of deleting the unnecessary nodes from a. </a:t>
            </a:r>
          </a:p>
          <a:p>
            <a:pPr algn="just">
              <a:lnSpc>
                <a:spcPct val="114000"/>
              </a:lnSpc>
              <a:spcBef>
                <a:spcPts val="600"/>
              </a:spcBef>
              <a:spcAft>
                <a:spcPts val="600"/>
              </a:spcAft>
            </a:pPr>
            <a:r>
              <a:rPr lang="en-US" sz="2400" dirty="0"/>
              <a:t>A too-large tree increases the risk of overfitting, and a small tree may not capture all the important features of the dataset. </a:t>
            </a:r>
          </a:p>
          <a:p>
            <a:pPr algn="just">
              <a:lnSpc>
                <a:spcPct val="114000"/>
              </a:lnSpc>
              <a:spcBef>
                <a:spcPts val="600"/>
              </a:spcBef>
              <a:spcAft>
                <a:spcPts val="600"/>
              </a:spcAft>
            </a:pPr>
            <a:r>
              <a:rPr lang="en-US" sz="2400" dirty="0"/>
              <a:t>Therefore, a technique that decreases the size of the learning tree without reducing accuracy is known as Pruning.</a:t>
            </a:r>
          </a:p>
          <a:p>
            <a:pPr marL="914400" indent="-457200" algn="just">
              <a:lnSpc>
                <a:spcPct val="114000"/>
              </a:lnSpc>
              <a:spcBef>
                <a:spcPts val="600"/>
              </a:spcBef>
              <a:spcAft>
                <a:spcPts val="600"/>
              </a:spcAft>
              <a:buFont typeface="Wingdings" panose="05000000000000000000" pitchFamily="2" charset="2"/>
              <a:buChar char="Ø"/>
            </a:pPr>
            <a:r>
              <a:rPr lang="en-US" sz="2400" dirty="0"/>
              <a:t>Cost Complexity Pruning</a:t>
            </a:r>
          </a:p>
          <a:p>
            <a:pPr marL="914400" indent="-457200" algn="just">
              <a:lnSpc>
                <a:spcPct val="114000"/>
              </a:lnSpc>
              <a:spcBef>
                <a:spcPts val="600"/>
              </a:spcBef>
              <a:spcAft>
                <a:spcPts val="600"/>
              </a:spcAft>
              <a:buFont typeface="Wingdings" panose="05000000000000000000" pitchFamily="2" charset="2"/>
              <a:buChar char="Ø"/>
            </a:pPr>
            <a:r>
              <a:rPr lang="en-US" sz="2400" dirty="0"/>
              <a:t>Reduced Error Pruning.</a:t>
            </a:r>
          </a:p>
        </p:txBody>
      </p:sp>
    </p:spTree>
    <p:extLst>
      <p:ext uri="{BB962C8B-B14F-4D97-AF65-F5344CB8AC3E}">
        <p14:creationId xmlns:p14="http://schemas.microsoft.com/office/powerpoint/2010/main" val="6797352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E6F9EC-0E32-4F6B-156E-5BA739CEFD77}"/>
              </a:ext>
            </a:extLst>
          </p:cNvPr>
          <p:cNvSpPr txBox="1"/>
          <p:nvPr/>
        </p:nvSpPr>
        <p:spPr>
          <a:xfrm>
            <a:off x="430620" y="846847"/>
            <a:ext cx="6113720" cy="523220"/>
          </a:xfrm>
          <a:prstGeom prst="rect">
            <a:avLst/>
          </a:prstGeom>
          <a:noFill/>
        </p:spPr>
        <p:txBody>
          <a:bodyPr wrap="square">
            <a:spAutoFit/>
          </a:bodyPr>
          <a:lstStyle/>
          <a:p>
            <a:r>
              <a:rPr lang="en-US" sz="2800" b="1" dirty="0">
                <a:solidFill>
                  <a:srgbClr val="213163"/>
                </a:solidFill>
              </a:rPr>
              <a:t>Confusion Matrix</a:t>
            </a:r>
          </a:p>
        </p:txBody>
      </p:sp>
      <p:pic>
        <p:nvPicPr>
          <p:cNvPr id="5" name="Picture 4">
            <a:extLst>
              <a:ext uri="{FF2B5EF4-FFF2-40B4-BE49-F238E27FC236}">
                <a16:creationId xmlns:a16="http://schemas.microsoft.com/office/drawing/2014/main" id="{E72DC207-354C-B173-D75F-E00F55164E1E}"/>
              </a:ext>
            </a:extLst>
          </p:cNvPr>
          <p:cNvPicPr>
            <a:picLocks noChangeAspect="1"/>
          </p:cNvPicPr>
          <p:nvPr/>
        </p:nvPicPr>
        <p:blipFill>
          <a:blip r:embed="rId2"/>
          <a:stretch>
            <a:fillRect/>
          </a:stretch>
        </p:blipFill>
        <p:spPr>
          <a:xfrm>
            <a:off x="2105247" y="1594883"/>
            <a:ext cx="7804297" cy="4529691"/>
          </a:xfrm>
          <a:prstGeom prst="rect">
            <a:avLst/>
          </a:prstGeom>
        </p:spPr>
      </p:pic>
    </p:spTree>
    <p:extLst>
      <p:ext uri="{BB962C8B-B14F-4D97-AF65-F5344CB8AC3E}">
        <p14:creationId xmlns:p14="http://schemas.microsoft.com/office/powerpoint/2010/main" val="2814868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E6F9EC-0E32-4F6B-156E-5BA739CEFD77}"/>
              </a:ext>
            </a:extLst>
          </p:cNvPr>
          <p:cNvSpPr txBox="1"/>
          <p:nvPr/>
        </p:nvSpPr>
        <p:spPr>
          <a:xfrm>
            <a:off x="430620" y="846847"/>
            <a:ext cx="6113720" cy="523220"/>
          </a:xfrm>
          <a:prstGeom prst="rect">
            <a:avLst/>
          </a:prstGeom>
          <a:noFill/>
        </p:spPr>
        <p:txBody>
          <a:bodyPr wrap="square">
            <a:spAutoFit/>
          </a:bodyPr>
          <a:lstStyle/>
          <a:p>
            <a:r>
              <a:rPr lang="en-US" sz="2800" b="1" dirty="0">
                <a:solidFill>
                  <a:srgbClr val="213163"/>
                </a:solidFill>
              </a:rPr>
              <a:t>Confusion Matrix</a:t>
            </a:r>
          </a:p>
        </p:txBody>
      </p:sp>
      <p:graphicFrame>
        <p:nvGraphicFramePr>
          <p:cNvPr id="2" name="Table 1">
            <a:extLst>
              <a:ext uri="{FF2B5EF4-FFF2-40B4-BE49-F238E27FC236}">
                <a16:creationId xmlns:a16="http://schemas.microsoft.com/office/drawing/2014/main" id="{739BA94F-C839-3201-7F3A-7C3DADC217B1}"/>
              </a:ext>
            </a:extLst>
          </p:cNvPr>
          <p:cNvGraphicFramePr>
            <a:graphicFrameLocks noGrp="1"/>
          </p:cNvGraphicFramePr>
          <p:nvPr>
            <p:extLst>
              <p:ext uri="{D42A27DB-BD31-4B8C-83A1-F6EECF244321}">
                <p14:modId xmlns:p14="http://schemas.microsoft.com/office/powerpoint/2010/main" val="2775407750"/>
              </p:ext>
            </p:extLst>
          </p:nvPr>
        </p:nvGraphicFramePr>
        <p:xfrm>
          <a:off x="1637414" y="2030818"/>
          <a:ext cx="9569302" cy="3530010"/>
        </p:xfrm>
        <a:graphic>
          <a:graphicData uri="http://schemas.openxmlformats.org/drawingml/2006/table">
            <a:tbl>
              <a:tblPr>
                <a:tableStyleId>{5C22544A-7EE6-4342-B048-85BDC9FD1C3A}</a:tableStyleId>
              </a:tblPr>
              <a:tblGrid>
                <a:gridCol w="2142547">
                  <a:extLst>
                    <a:ext uri="{9D8B030D-6E8A-4147-A177-3AD203B41FA5}">
                      <a16:colId xmlns:a16="http://schemas.microsoft.com/office/drawing/2014/main" val="863429056"/>
                    </a:ext>
                  </a:extLst>
                </a:gridCol>
                <a:gridCol w="2153648">
                  <a:extLst>
                    <a:ext uri="{9D8B030D-6E8A-4147-A177-3AD203B41FA5}">
                      <a16:colId xmlns:a16="http://schemas.microsoft.com/office/drawing/2014/main" val="3587082131"/>
                    </a:ext>
                  </a:extLst>
                </a:gridCol>
                <a:gridCol w="2908535">
                  <a:extLst>
                    <a:ext uri="{9D8B030D-6E8A-4147-A177-3AD203B41FA5}">
                      <a16:colId xmlns:a16="http://schemas.microsoft.com/office/drawing/2014/main" val="3943078860"/>
                    </a:ext>
                  </a:extLst>
                </a:gridCol>
                <a:gridCol w="2364572">
                  <a:extLst>
                    <a:ext uri="{9D8B030D-6E8A-4147-A177-3AD203B41FA5}">
                      <a16:colId xmlns:a16="http://schemas.microsoft.com/office/drawing/2014/main" val="104873143"/>
                    </a:ext>
                  </a:extLst>
                </a:gridCol>
              </a:tblGrid>
              <a:tr h="551307">
                <a:tc rowSpan="2" gridSpan="2">
                  <a:txBody>
                    <a:bodyPr/>
                    <a:lstStyle/>
                    <a:p>
                      <a:pPr algn="ctr" fontAlgn="base"/>
                      <a:r>
                        <a:rPr lang="en-US" sz="2400" b="1" dirty="0">
                          <a:effectLst/>
                        </a:rPr>
                        <a:t> </a:t>
                      </a:r>
                    </a:p>
                  </a:txBody>
                  <a:tcPr marL="38100" marR="38100" marT="63500" marB="63500" anchor="ctr"/>
                </a:tc>
                <a:tc rowSpan="2" hMerge="1">
                  <a:txBody>
                    <a:bodyPr/>
                    <a:lstStyle/>
                    <a:p>
                      <a:endParaRPr lang="en-US"/>
                    </a:p>
                  </a:txBody>
                  <a:tcPr/>
                </a:tc>
                <a:tc gridSpan="2">
                  <a:txBody>
                    <a:bodyPr/>
                    <a:lstStyle/>
                    <a:p>
                      <a:pPr algn="ctr" rtl="0" fontAlgn="base"/>
                      <a:r>
                        <a:rPr lang="en-US" sz="2400" b="1" dirty="0">
                          <a:effectLst/>
                        </a:rPr>
                        <a:t>Predicted</a:t>
                      </a:r>
                    </a:p>
                  </a:txBody>
                  <a:tcPr marL="63500" marR="63500" marT="63500" marB="63500" anchor="ctr"/>
                </a:tc>
                <a:tc hMerge="1">
                  <a:txBody>
                    <a:bodyPr/>
                    <a:lstStyle/>
                    <a:p>
                      <a:endParaRPr lang="en-US"/>
                    </a:p>
                  </a:txBody>
                  <a:tcPr/>
                </a:tc>
                <a:extLst>
                  <a:ext uri="{0D108BD9-81ED-4DB2-BD59-A6C34878D82A}">
                    <a16:rowId xmlns:a16="http://schemas.microsoft.com/office/drawing/2014/main" val="2213621073"/>
                  </a:ext>
                </a:extLst>
              </a:tr>
              <a:tr h="551307">
                <a:tc gridSpan="2" vMerge="1">
                  <a:txBody>
                    <a:bodyPr/>
                    <a:lstStyle/>
                    <a:p>
                      <a:endParaRPr lang="en-US"/>
                    </a:p>
                  </a:txBody>
                  <a:tcPr/>
                </a:tc>
                <a:tc hMerge="1" vMerge="1">
                  <a:txBody>
                    <a:bodyPr/>
                    <a:lstStyle/>
                    <a:p>
                      <a:endParaRPr lang="en-US"/>
                    </a:p>
                  </a:txBody>
                  <a:tcPr/>
                </a:tc>
                <a:tc>
                  <a:txBody>
                    <a:bodyPr/>
                    <a:lstStyle/>
                    <a:p>
                      <a:pPr algn="ctr" rtl="0" fontAlgn="base"/>
                      <a:r>
                        <a:rPr lang="en-US" sz="2400" b="1">
                          <a:effectLst/>
                        </a:rPr>
                        <a:t>Dog</a:t>
                      </a:r>
                    </a:p>
                  </a:txBody>
                  <a:tcPr marL="38100" marR="38100" marT="63500" marB="63500" anchor="ctr"/>
                </a:tc>
                <a:tc>
                  <a:txBody>
                    <a:bodyPr/>
                    <a:lstStyle/>
                    <a:p>
                      <a:pPr algn="ctr" rtl="0" fontAlgn="base"/>
                      <a:r>
                        <a:rPr lang="en-US" sz="2400" b="1" dirty="0">
                          <a:effectLst/>
                        </a:rPr>
                        <a:t>Not Dog</a:t>
                      </a:r>
                    </a:p>
                  </a:txBody>
                  <a:tcPr marL="63500" marR="63500" marT="63500" marB="63500" anchor="ctr"/>
                </a:tc>
                <a:extLst>
                  <a:ext uri="{0D108BD9-81ED-4DB2-BD59-A6C34878D82A}">
                    <a16:rowId xmlns:a16="http://schemas.microsoft.com/office/drawing/2014/main" val="269795701"/>
                  </a:ext>
                </a:extLst>
              </a:tr>
              <a:tr h="1213698">
                <a:tc rowSpan="2">
                  <a:txBody>
                    <a:bodyPr/>
                    <a:lstStyle/>
                    <a:p>
                      <a:pPr algn="ctr" fontAlgn="base"/>
                      <a:br>
                        <a:rPr lang="en-US" sz="2400" b="1" dirty="0">
                          <a:effectLst/>
                        </a:rPr>
                      </a:br>
                      <a:endParaRPr lang="en-US" sz="2400" b="1" dirty="0">
                        <a:effectLst/>
                      </a:endParaRPr>
                    </a:p>
                    <a:p>
                      <a:pPr algn="ctr" rtl="0" fontAlgn="base"/>
                      <a:r>
                        <a:rPr lang="en-US" sz="2400" b="1" dirty="0">
                          <a:effectLst/>
                        </a:rPr>
                        <a:t>Actual</a:t>
                      </a:r>
                    </a:p>
                  </a:txBody>
                  <a:tcPr marL="38100" marR="38100" marT="39948" marB="39948" anchor="ctr"/>
                </a:tc>
                <a:tc>
                  <a:txBody>
                    <a:bodyPr/>
                    <a:lstStyle/>
                    <a:p>
                      <a:pPr algn="ctr" rtl="0" fontAlgn="base"/>
                      <a:r>
                        <a:rPr lang="en-US" sz="2400" b="1">
                          <a:effectLst/>
                        </a:rPr>
                        <a:t>Dog</a:t>
                      </a:r>
                    </a:p>
                  </a:txBody>
                  <a:tcPr marL="39948" marR="39948" marT="39948" marB="39948" anchor="ctr"/>
                </a:tc>
                <a:tc>
                  <a:txBody>
                    <a:bodyPr/>
                    <a:lstStyle/>
                    <a:p>
                      <a:pPr algn="ctr" rtl="0" fontAlgn="base"/>
                      <a:r>
                        <a:rPr lang="en-US" sz="2400" b="0">
                          <a:effectLst/>
                        </a:rPr>
                        <a:t>True Positive</a:t>
                      </a:r>
                      <a:br>
                        <a:rPr lang="en-US" sz="2400" b="0">
                          <a:effectLst/>
                        </a:rPr>
                      </a:br>
                      <a:r>
                        <a:rPr lang="en-US" sz="2400" b="0">
                          <a:effectLst/>
                        </a:rPr>
                        <a:t>(TP =5)</a:t>
                      </a:r>
                    </a:p>
                  </a:txBody>
                  <a:tcPr marL="63500" marR="63500" marT="88900" marB="88900" anchor="ctr"/>
                </a:tc>
                <a:tc>
                  <a:txBody>
                    <a:bodyPr/>
                    <a:lstStyle/>
                    <a:p>
                      <a:pPr algn="ctr" rtl="0" fontAlgn="base"/>
                      <a:r>
                        <a:rPr lang="en-US" sz="2400" b="0" dirty="0">
                          <a:effectLst/>
                        </a:rPr>
                        <a:t>False Negative</a:t>
                      </a:r>
                      <a:br>
                        <a:rPr lang="en-US" sz="2400" b="0" dirty="0">
                          <a:effectLst/>
                        </a:rPr>
                      </a:br>
                      <a:r>
                        <a:rPr lang="en-US" sz="2400" b="0" dirty="0">
                          <a:effectLst/>
                        </a:rPr>
                        <a:t>(FN =1)</a:t>
                      </a:r>
                    </a:p>
                  </a:txBody>
                  <a:tcPr marL="63500" marR="63500" marT="88900" marB="88900" anchor="ctr"/>
                </a:tc>
                <a:extLst>
                  <a:ext uri="{0D108BD9-81ED-4DB2-BD59-A6C34878D82A}">
                    <a16:rowId xmlns:a16="http://schemas.microsoft.com/office/drawing/2014/main" val="51683317"/>
                  </a:ext>
                </a:extLst>
              </a:tr>
              <a:tr h="1213698">
                <a:tc vMerge="1">
                  <a:txBody>
                    <a:bodyPr/>
                    <a:lstStyle/>
                    <a:p>
                      <a:endParaRPr lang="en-US"/>
                    </a:p>
                  </a:txBody>
                  <a:tcPr/>
                </a:tc>
                <a:tc>
                  <a:txBody>
                    <a:bodyPr/>
                    <a:lstStyle/>
                    <a:p>
                      <a:pPr algn="ctr" rtl="0" fontAlgn="base"/>
                      <a:r>
                        <a:rPr lang="en-US" sz="2400" b="1">
                          <a:effectLst/>
                        </a:rPr>
                        <a:t>Not Dog</a:t>
                      </a:r>
                    </a:p>
                  </a:txBody>
                  <a:tcPr marL="38100" marR="38100" marT="39948" marB="39948" anchor="ctr"/>
                </a:tc>
                <a:tc>
                  <a:txBody>
                    <a:bodyPr/>
                    <a:lstStyle/>
                    <a:p>
                      <a:pPr algn="ctr" rtl="0" fontAlgn="base"/>
                      <a:r>
                        <a:rPr lang="en-US" sz="2400" b="0">
                          <a:effectLst/>
                        </a:rPr>
                        <a:t>False Positive</a:t>
                      </a:r>
                      <a:br>
                        <a:rPr lang="en-US" sz="2400" b="0">
                          <a:effectLst/>
                        </a:rPr>
                      </a:br>
                      <a:r>
                        <a:rPr lang="en-US" sz="2400" b="0">
                          <a:effectLst/>
                        </a:rPr>
                        <a:t>(FP=1)</a:t>
                      </a:r>
                    </a:p>
                  </a:txBody>
                  <a:tcPr marL="63500" marR="63500" marT="88900" marB="88900" anchor="ctr"/>
                </a:tc>
                <a:tc>
                  <a:txBody>
                    <a:bodyPr/>
                    <a:lstStyle/>
                    <a:p>
                      <a:pPr algn="ctr" rtl="0" fontAlgn="base"/>
                      <a:r>
                        <a:rPr lang="en-US" sz="2400" b="0" dirty="0">
                          <a:effectLst/>
                        </a:rPr>
                        <a:t>True Negative</a:t>
                      </a:r>
                      <a:br>
                        <a:rPr lang="en-US" sz="2400" b="0" dirty="0">
                          <a:effectLst/>
                        </a:rPr>
                      </a:br>
                      <a:r>
                        <a:rPr lang="en-US" sz="2400" b="0" dirty="0">
                          <a:effectLst/>
                        </a:rPr>
                        <a:t>(TN=3)</a:t>
                      </a:r>
                    </a:p>
                  </a:txBody>
                  <a:tcPr marL="63500" marR="63500" marT="88900" marB="88900" anchor="ctr"/>
                </a:tc>
                <a:extLst>
                  <a:ext uri="{0D108BD9-81ED-4DB2-BD59-A6C34878D82A}">
                    <a16:rowId xmlns:a16="http://schemas.microsoft.com/office/drawing/2014/main" val="3151761147"/>
                  </a:ext>
                </a:extLst>
              </a:tr>
            </a:tbl>
          </a:graphicData>
        </a:graphic>
      </p:graphicFrame>
    </p:spTree>
    <p:extLst>
      <p:ext uri="{BB962C8B-B14F-4D97-AF65-F5344CB8AC3E}">
        <p14:creationId xmlns:p14="http://schemas.microsoft.com/office/powerpoint/2010/main" val="11078524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E6F9EC-0E32-4F6B-156E-5BA739CEFD77}"/>
              </a:ext>
            </a:extLst>
          </p:cNvPr>
          <p:cNvSpPr txBox="1"/>
          <p:nvPr/>
        </p:nvSpPr>
        <p:spPr>
          <a:xfrm>
            <a:off x="430619" y="846847"/>
            <a:ext cx="8160487" cy="523220"/>
          </a:xfrm>
          <a:prstGeom prst="rect">
            <a:avLst/>
          </a:prstGeom>
          <a:noFill/>
        </p:spPr>
        <p:txBody>
          <a:bodyPr wrap="square">
            <a:spAutoFit/>
          </a:bodyPr>
          <a:lstStyle/>
          <a:p>
            <a:r>
              <a:rPr lang="en-US" sz="2800" b="1" dirty="0">
                <a:solidFill>
                  <a:srgbClr val="213163"/>
                </a:solidFill>
              </a:rPr>
              <a:t>Metrics based on Confusion Matrix Data</a:t>
            </a:r>
          </a:p>
        </p:txBody>
      </p:sp>
      <p:sp>
        <p:nvSpPr>
          <p:cNvPr id="5" name="TextBox 4">
            <a:extLst>
              <a:ext uri="{FF2B5EF4-FFF2-40B4-BE49-F238E27FC236}">
                <a16:creationId xmlns:a16="http://schemas.microsoft.com/office/drawing/2014/main" id="{A982AC0D-BC6A-094E-4B49-CDF12E2CA5A3}"/>
              </a:ext>
            </a:extLst>
          </p:cNvPr>
          <p:cNvSpPr txBox="1"/>
          <p:nvPr/>
        </p:nvSpPr>
        <p:spPr>
          <a:xfrm>
            <a:off x="951614" y="1729106"/>
            <a:ext cx="9064255" cy="830997"/>
          </a:xfrm>
          <a:prstGeom prst="rect">
            <a:avLst/>
          </a:prstGeom>
          <a:noFill/>
        </p:spPr>
        <p:txBody>
          <a:bodyPr wrap="square">
            <a:spAutoFit/>
          </a:bodyPr>
          <a:lstStyle/>
          <a:p>
            <a:pPr algn="l" fontAlgn="base"/>
            <a:r>
              <a:rPr lang="en-US" sz="2400" b="1" i="0" dirty="0">
                <a:solidFill>
                  <a:srgbClr val="273239"/>
                </a:solidFill>
                <a:effectLst/>
                <a:highlight>
                  <a:srgbClr val="FFFFFF"/>
                </a:highlight>
                <a:latin typeface="Nunito" pitchFamily="2" charset="0"/>
              </a:rPr>
              <a:t>1. Accuracy</a:t>
            </a:r>
          </a:p>
          <a:p>
            <a:pPr algn="l" rtl="0" fontAlgn="base"/>
            <a:r>
              <a:rPr lang="en-US" sz="2400" b="0" i="0" dirty="0">
                <a:solidFill>
                  <a:srgbClr val="273239"/>
                </a:solidFill>
                <a:effectLst/>
                <a:highlight>
                  <a:srgbClr val="FFFFFF"/>
                </a:highlight>
                <a:latin typeface="Nunito" pitchFamily="2" charset="0"/>
              </a:rPr>
              <a:t>Accuracy is used to measure the performance of the model</a:t>
            </a:r>
            <a:r>
              <a:rPr lang="en-US" b="0" i="0" dirty="0">
                <a:solidFill>
                  <a:srgbClr val="273239"/>
                </a:solidFill>
                <a:effectLst/>
                <a:highlight>
                  <a:srgbClr val="FFFFFF"/>
                </a:highlight>
                <a:latin typeface="Nunito" pitchFamily="2" charset="0"/>
              </a:rPr>
              <a:t>.</a:t>
            </a:r>
          </a:p>
        </p:txBody>
      </p:sp>
      <p:pic>
        <p:nvPicPr>
          <p:cNvPr id="9" name="Picture 8">
            <a:extLst>
              <a:ext uri="{FF2B5EF4-FFF2-40B4-BE49-F238E27FC236}">
                <a16:creationId xmlns:a16="http://schemas.microsoft.com/office/drawing/2014/main" id="{CD18C70B-F30F-72F6-1226-5E7F7884DFA0}"/>
              </a:ext>
            </a:extLst>
          </p:cNvPr>
          <p:cNvPicPr>
            <a:picLocks noChangeAspect="1"/>
          </p:cNvPicPr>
          <p:nvPr/>
        </p:nvPicPr>
        <p:blipFill>
          <a:blip r:embed="rId2"/>
          <a:stretch>
            <a:fillRect/>
          </a:stretch>
        </p:blipFill>
        <p:spPr>
          <a:xfrm>
            <a:off x="3278703" y="2827042"/>
            <a:ext cx="4410075" cy="1076325"/>
          </a:xfrm>
          <a:prstGeom prst="rect">
            <a:avLst/>
          </a:prstGeom>
        </p:spPr>
      </p:pic>
      <p:sp>
        <p:nvSpPr>
          <p:cNvPr id="13" name="TextBox 12">
            <a:extLst>
              <a:ext uri="{FF2B5EF4-FFF2-40B4-BE49-F238E27FC236}">
                <a16:creationId xmlns:a16="http://schemas.microsoft.com/office/drawing/2014/main" id="{403A9DF6-DE60-846B-E419-C9782066DFCD}"/>
              </a:ext>
            </a:extLst>
          </p:cNvPr>
          <p:cNvSpPr txBox="1"/>
          <p:nvPr/>
        </p:nvSpPr>
        <p:spPr>
          <a:xfrm>
            <a:off x="951613" y="4775456"/>
            <a:ext cx="7267353" cy="830997"/>
          </a:xfrm>
          <a:prstGeom prst="rect">
            <a:avLst/>
          </a:prstGeom>
          <a:noFill/>
        </p:spPr>
        <p:txBody>
          <a:bodyPr wrap="square">
            <a:spAutoFit/>
          </a:bodyPr>
          <a:lstStyle/>
          <a:p>
            <a:pPr algn="l" rtl="0" fontAlgn="base"/>
            <a:r>
              <a:rPr lang="en-US" sz="2400" b="0" i="0" dirty="0">
                <a:solidFill>
                  <a:srgbClr val="273239"/>
                </a:solidFill>
                <a:effectLst/>
                <a:highlight>
                  <a:srgbClr val="FFFFFF"/>
                </a:highlight>
                <a:latin typeface="Nunito" pitchFamily="2" charset="0"/>
              </a:rPr>
              <a:t>For the above case:</a:t>
            </a:r>
          </a:p>
          <a:p>
            <a:pPr algn="l" rtl="0" fontAlgn="base"/>
            <a:r>
              <a:rPr lang="en-US" sz="2400" b="0" i="0" dirty="0">
                <a:solidFill>
                  <a:srgbClr val="273239"/>
                </a:solidFill>
                <a:effectLst/>
                <a:highlight>
                  <a:srgbClr val="FFFFFF"/>
                </a:highlight>
                <a:latin typeface="Nunito" pitchFamily="2" charset="0"/>
              </a:rPr>
              <a:t>Accuracy = (5+3)/(5+3+1+1) = 8/10 = 0.8</a:t>
            </a:r>
          </a:p>
        </p:txBody>
      </p:sp>
    </p:spTree>
    <p:extLst>
      <p:ext uri="{BB962C8B-B14F-4D97-AF65-F5344CB8AC3E}">
        <p14:creationId xmlns:p14="http://schemas.microsoft.com/office/powerpoint/2010/main" val="1970391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83101" y="786157"/>
            <a:ext cx="3409951" cy="429684"/>
          </a:xfrm>
          <a:prstGeom prst="rect">
            <a:avLst/>
          </a:prstGeom>
          <a:noFill/>
          <a:ln>
            <a:noFill/>
          </a:ln>
        </p:spPr>
        <p:txBody>
          <a:bodyPr spcFirstLastPara="1" wrap="square" lIns="121900" tIns="121900" rIns="121900" bIns="121900" anchor="t" anchorCtr="0">
            <a:noAutofit/>
          </a:bodyPr>
          <a:lstStyle/>
          <a:p>
            <a:pPr>
              <a:buSzPts val="2800"/>
            </a:pPr>
            <a:r>
              <a:rPr lang="en" sz="2000" b="1" dirty="0">
                <a:solidFill>
                  <a:srgbClr val="213163"/>
                </a:solidFill>
              </a:rPr>
              <a:t>Learning Objectives</a:t>
            </a:r>
            <a:endParaRPr sz="2000" dirty="0"/>
          </a:p>
        </p:txBody>
      </p:sp>
      <p:sp>
        <p:nvSpPr>
          <p:cNvPr id="62" name="Google Shape;62;g5fab984687_2_0"/>
          <p:cNvSpPr txBox="1">
            <a:spLocks noGrp="1"/>
          </p:cNvSpPr>
          <p:nvPr>
            <p:ph type="body" idx="4294967295"/>
          </p:nvPr>
        </p:nvSpPr>
        <p:spPr>
          <a:xfrm>
            <a:off x="193859" y="1257749"/>
            <a:ext cx="5902141" cy="3378045"/>
          </a:xfrm>
          <a:prstGeom prst="rect">
            <a:avLst/>
          </a:prstGeom>
          <a:noFill/>
          <a:ln>
            <a:noFill/>
          </a:ln>
        </p:spPr>
        <p:txBody>
          <a:bodyPr spcFirstLastPara="1" wrap="square" lIns="121900" tIns="121900" rIns="121900" bIns="121900" anchor="t" anchorCtr="0">
            <a:noAutofit/>
          </a:bodyPr>
          <a:lstStyle/>
          <a:p>
            <a:pPr>
              <a:spcAft>
                <a:spcPts val="800"/>
              </a:spcAft>
            </a:pPr>
            <a:r>
              <a:rPr lang="en-US" sz="2000" dirty="0"/>
              <a:t>You will learn in this lesson:</a:t>
            </a:r>
          </a:p>
          <a:p>
            <a:pPr marL="914400" marR="0" indent="-457200">
              <a:lnSpc>
                <a:spcPct val="107000"/>
              </a:lnSpc>
              <a:spcBef>
                <a:spcPts val="0"/>
              </a:spcBef>
              <a:spcAft>
                <a:spcPts val="800"/>
              </a:spcAft>
              <a:buFont typeface="Wingdings" panose="05000000000000000000" pitchFamily="2" charset="2"/>
              <a:buChar char="Ø"/>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Introduction to ML</a:t>
            </a:r>
          </a:p>
          <a:p>
            <a:pPr marL="914400" marR="0" indent="-457200">
              <a:lnSpc>
                <a:spcPct val="107000"/>
              </a:lnSpc>
              <a:spcBef>
                <a:spcPts val="0"/>
              </a:spcBef>
              <a:spcAft>
                <a:spcPts val="800"/>
              </a:spcAft>
              <a:buFont typeface="Wingdings" panose="05000000000000000000" pitchFamily="2" charset="2"/>
              <a:buChar char="Ø"/>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Pipeline of machine learning</a:t>
            </a:r>
          </a:p>
          <a:p>
            <a:pPr marL="914400" marR="0" indent="-457200">
              <a:lnSpc>
                <a:spcPct val="107000"/>
              </a:lnSpc>
              <a:spcBef>
                <a:spcPts val="0"/>
              </a:spcBef>
              <a:spcAft>
                <a:spcPts val="800"/>
              </a:spcAft>
              <a:buFont typeface="Wingdings" panose="05000000000000000000" pitchFamily="2" charset="2"/>
              <a:buChar char="Ø"/>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Concept of decision tree</a:t>
            </a:r>
          </a:p>
          <a:p>
            <a:pPr marL="914400" marR="0" indent="-457200">
              <a:lnSpc>
                <a:spcPct val="107000"/>
              </a:lnSpc>
              <a:spcBef>
                <a:spcPts val="0"/>
              </a:spcBef>
              <a:spcAft>
                <a:spcPts val="800"/>
              </a:spcAft>
              <a:buFont typeface="Wingdings" panose="05000000000000000000" pitchFamily="2" charset="2"/>
              <a:buChar char="Ø"/>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Confusion matrix</a:t>
            </a:r>
          </a:p>
          <a:p>
            <a:pPr marL="914400" marR="0" indent="-457200">
              <a:lnSpc>
                <a:spcPct val="107000"/>
              </a:lnSpc>
              <a:spcBef>
                <a:spcPts val="0"/>
              </a:spcBef>
              <a:spcAft>
                <a:spcPts val="800"/>
              </a:spcAft>
              <a:buFont typeface="Wingdings" panose="05000000000000000000" pitchFamily="2" charset="2"/>
              <a:buChar char="Ø"/>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Metrics of decision tree</a:t>
            </a:r>
          </a:p>
          <a:p>
            <a:pPr marL="914400" marR="0" indent="-457200">
              <a:lnSpc>
                <a:spcPct val="107000"/>
              </a:lnSpc>
              <a:spcBef>
                <a:spcPts val="0"/>
              </a:spcBef>
              <a:spcAft>
                <a:spcPts val="800"/>
              </a:spcAft>
              <a:buFont typeface="Wingdings" panose="05000000000000000000" pitchFamily="2" charset="2"/>
              <a:buChar char="Ø"/>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Implementation </a:t>
            </a:r>
          </a:p>
          <a:p>
            <a:pPr marL="246380" indent="-246380">
              <a:spcAft>
                <a:spcPts val="800"/>
              </a:spcAft>
              <a:buFont typeface="Arial" panose="020B0604020202020204" pitchFamily="34" charset="0"/>
              <a:buChar char="•"/>
            </a:pPr>
            <a:endParaRPr lang="en-US" sz="1800" dirty="0"/>
          </a:p>
          <a:p>
            <a:pPr marL="246380" indent="-246380">
              <a:spcAft>
                <a:spcPts val="800"/>
              </a:spcAft>
              <a:buFont typeface="Arial" panose="020B0604020202020204" pitchFamily="34" charset="0"/>
              <a:buChar char="•"/>
            </a:pPr>
            <a:endParaRPr lang="en-US" sz="1800" dirty="0"/>
          </a:p>
          <a:p>
            <a:pPr marL="246380" indent="-246380">
              <a:spcAft>
                <a:spcPts val="800"/>
              </a:spcAft>
              <a:buFont typeface="Arial" panose="020B0604020202020204" pitchFamily="34" charset="0"/>
              <a:buChar char="•"/>
            </a:pPr>
            <a:endParaRPr lang="en-US" sz="1800" dirty="0"/>
          </a:p>
          <a:p>
            <a:pPr>
              <a:spcAft>
                <a:spcPts val="800"/>
              </a:spcAft>
            </a:pPr>
            <a:endParaRPr lang="en-US" sz="1800" dirty="0"/>
          </a:p>
          <a:p>
            <a:pPr>
              <a:spcAft>
                <a:spcPts val="800"/>
              </a:spcAft>
            </a:pPr>
            <a:endParaRPr lang="en-US" sz="1800" dirty="0"/>
          </a:p>
          <a:p>
            <a:pPr>
              <a:spcAft>
                <a:spcPts val="800"/>
              </a:spcAft>
            </a:pPr>
            <a:endParaRPr lang="en-US" sz="1800" dirty="0"/>
          </a:p>
        </p:txBody>
      </p:sp>
      <p:pic>
        <p:nvPicPr>
          <p:cNvPr id="2" name="Picture 1" descr="A cartoon of a person holding a book next to a light bulb&#10;&#10;Description automatically generated">
            <a:extLst>
              <a:ext uri="{FF2B5EF4-FFF2-40B4-BE49-F238E27FC236}">
                <a16:creationId xmlns:a16="http://schemas.microsoft.com/office/drawing/2014/main" id="{139E6C65-6DBB-36BA-9896-45778D64B419}"/>
              </a:ext>
            </a:extLst>
          </p:cNvPr>
          <p:cNvPicPr>
            <a:picLocks noChangeAspect="1"/>
          </p:cNvPicPr>
          <p:nvPr/>
        </p:nvPicPr>
        <p:blipFill rotWithShape="1">
          <a:blip r:embed="rId3">
            <a:extLst>
              <a:ext uri="{28A0092B-C50C-407E-A947-70E740481C1C}">
                <a14:useLocalDpi xmlns:a14="http://schemas.microsoft.com/office/drawing/2010/main" val="0"/>
              </a:ext>
            </a:extLst>
          </a:blip>
          <a:srcRect b="2132"/>
          <a:stretch/>
        </p:blipFill>
        <p:spPr>
          <a:xfrm>
            <a:off x="6901543" y="1727199"/>
            <a:ext cx="4516559" cy="4424843"/>
          </a:xfrm>
          <a:prstGeom prst="rect">
            <a:avLst/>
          </a:prstGeom>
        </p:spPr>
      </p:pic>
      <p:cxnSp>
        <p:nvCxnSpPr>
          <p:cNvPr id="3" name="Straight Connector 2">
            <a:extLst>
              <a:ext uri="{FF2B5EF4-FFF2-40B4-BE49-F238E27FC236}">
                <a16:creationId xmlns:a16="http://schemas.microsoft.com/office/drawing/2014/main" id="{847518E5-935D-D873-6D6A-D7E84E5BCA4C}"/>
              </a:ext>
            </a:extLst>
          </p:cNvPr>
          <p:cNvCxnSpPr>
            <a:cxnSpLocks/>
          </p:cNvCxnSpPr>
          <p:nvPr/>
        </p:nvCxnSpPr>
        <p:spPr>
          <a:xfrm>
            <a:off x="7234177" y="6146923"/>
            <a:ext cx="495782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89848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E6F9EC-0E32-4F6B-156E-5BA739CEFD77}"/>
              </a:ext>
            </a:extLst>
          </p:cNvPr>
          <p:cNvSpPr txBox="1"/>
          <p:nvPr/>
        </p:nvSpPr>
        <p:spPr>
          <a:xfrm>
            <a:off x="430619" y="846847"/>
            <a:ext cx="8160487" cy="523220"/>
          </a:xfrm>
          <a:prstGeom prst="rect">
            <a:avLst/>
          </a:prstGeom>
          <a:noFill/>
        </p:spPr>
        <p:txBody>
          <a:bodyPr wrap="square">
            <a:spAutoFit/>
          </a:bodyPr>
          <a:lstStyle/>
          <a:p>
            <a:r>
              <a:rPr lang="en-US" sz="2800" b="1" dirty="0">
                <a:solidFill>
                  <a:srgbClr val="213163"/>
                </a:solidFill>
              </a:rPr>
              <a:t>Metrics based on Confusion Matrix Data</a:t>
            </a:r>
          </a:p>
        </p:txBody>
      </p:sp>
      <p:sp>
        <p:nvSpPr>
          <p:cNvPr id="7" name="TextBox 6">
            <a:extLst>
              <a:ext uri="{FF2B5EF4-FFF2-40B4-BE49-F238E27FC236}">
                <a16:creationId xmlns:a16="http://schemas.microsoft.com/office/drawing/2014/main" id="{874A3D35-1798-E051-57F9-5886DEB2DFAD}"/>
              </a:ext>
            </a:extLst>
          </p:cNvPr>
          <p:cNvSpPr txBox="1"/>
          <p:nvPr/>
        </p:nvSpPr>
        <p:spPr>
          <a:xfrm>
            <a:off x="760227" y="1729107"/>
            <a:ext cx="9936125" cy="1200329"/>
          </a:xfrm>
          <a:prstGeom prst="rect">
            <a:avLst/>
          </a:prstGeom>
          <a:noFill/>
        </p:spPr>
        <p:txBody>
          <a:bodyPr wrap="square">
            <a:spAutoFit/>
          </a:bodyPr>
          <a:lstStyle/>
          <a:p>
            <a:r>
              <a:rPr lang="en-US" sz="2400" b="1" dirty="0"/>
              <a:t>2. Precision</a:t>
            </a:r>
          </a:p>
          <a:p>
            <a:r>
              <a:rPr lang="en-US" sz="2400" dirty="0"/>
              <a:t>Precision is a measure of how accurate a model’s positive predictions are.</a:t>
            </a:r>
          </a:p>
        </p:txBody>
      </p:sp>
      <p:pic>
        <p:nvPicPr>
          <p:cNvPr id="10" name="Picture 9">
            <a:extLst>
              <a:ext uri="{FF2B5EF4-FFF2-40B4-BE49-F238E27FC236}">
                <a16:creationId xmlns:a16="http://schemas.microsoft.com/office/drawing/2014/main" id="{4DA1BEF7-CE44-E54D-DADE-F7065F21C56D}"/>
              </a:ext>
            </a:extLst>
          </p:cNvPr>
          <p:cNvPicPr>
            <a:picLocks noChangeAspect="1"/>
          </p:cNvPicPr>
          <p:nvPr/>
        </p:nvPicPr>
        <p:blipFill>
          <a:blip r:embed="rId2"/>
          <a:stretch>
            <a:fillRect/>
          </a:stretch>
        </p:blipFill>
        <p:spPr>
          <a:xfrm>
            <a:off x="4381500" y="2981325"/>
            <a:ext cx="3429000" cy="895350"/>
          </a:xfrm>
          <a:prstGeom prst="rect">
            <a:avLst/>
          </a:prstGeom>
        </p:spPr>
      </p:pic>
      <p:sp>
        <p:nvSpPr>
          <p:cNvPr id="12" name="TextBox 11">
            <a:extLst>
              <a:ext uri="{FF2B5EF4-FFF2-40B4-BE49-F238E27FC236}">
                <a16:creationId xmlns:a16="http://schemas.microsoft.com/office/drawing/2014/main" id="{EA0337FC-E093-4A74-F0D3-EDC3C8B74C73}"/>
              </a:ext>
            </a:extLst>
          </p:cNvPr>
          <p:cNvSpPr txBox="1"/>
          <p:nvPr/>
        </p:nvSpPr>
        <p:spPr>
          <a:xfrm>
            <a:off x="760227" y="4594703"/>
            <a:ext cx="6113720" cy="830997"/>
          </a:xfrm>
          <a:prstGeom prst="rect">
            <a:avLst/>
          </a:prstGeom>
          <a:noFill/>
        </p:spPr>
        <p:txBody>
          <a:bodyPr wrap="square">
            <a:spAutoFit/>
          </a:bodyPr>
          <a:lstStyle/>
          <a:p>
            <a:pPr algn="l" rtl="0" fontAlgn="base"/>
            <a:r>
              <a:rPr lang="en-US" sz="2400" b="0" i="0" dirty="0">
                <a:solidFill>
                  <a:srgbClr val="273239"/>
                </a:solidFill>
                <a:effectLst/>
                <a:highlight>
                  <a:srgbClr val="FFFFFF"/>
                </a:highlight>
                <a:latin typeface="Nunito" pitchFamily="2" charset="0"/>
              </a:rPr>
              <a:t>For the above case:</a:t>
            </a:r>
          </a:p>
          <a:p>
            <a:pPr algn="l" rtl="0" fontAlgn="base"/>
            <a:r>
              <a:rPr lang="en-US" sz="2400" b="0" i="0" dirty="0">
                <a:solidFill>
                  <a:srgbClr val="273239"/>
                </a:solidFill>
                <a:effectLst/>
                <a:highlight>
                  <a:srgbClr val="FFFFFF"/>
                </a:highlight>
                <a:latin typeface="Nunito" pitchFamily="2" charset="0"/>
              </a:rPr>
              <a:t>Precision = 5/(5+1) =5/6 = 0.8333</a:t>
            </a:r>
          </a:p>
        </p:txBody>
      </p:sp>
    </p:spTree>
    <p:extLst>
      <p:ext uri="{BB962C8B-B14F-4D97-AF65-F5344CB8AC3E}">
        <p14:creationId xmlns:p14="http://schemas.microsoft.com/office/powerpoint/2010/main" val="37152802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E6F9EC-0E32-4F6B-156E-5BA739CEFD77}"/>
              </a:ext>
            </a:extLst>
          </p:cNvPr>
          <p:cNvSpPr txBox="1"/>
          <p:nvPr/>
        </p:nvSpPr>
        <p:spPr>
          <a:xfrm>
            <a:off x="430619" y="846847"/>
            <a:ext cx="8160487" cy="523220"/>
          </a:xfrm>
          <a:prstGeom prst="rect">
            <a:avLst/>
          </a:prstGeom>
          <a:noFill/>
        </p:spPr>
        <p:txBody>
          <a:bodyPr wrap="square">
            <a:spAutoFit/>
          </a:bodyPr>
          <a:lstStyle/>
          <a:p>
            <a:r>
              <a:rPr lang="en-US" sz="2800" b="1" dirty="0">
                <a:solidFill>
                  <a:srgbClr val="213163"/>
                </a:solidFill>
              </a:rPr>
              <a:t>Metrics based on Confusion Matrix Data</a:t>
            </a:r>
          </a:p>
        </p:txBody>
      </p:sp>
      <p:sp>
        <p:nvSpPr>
          <p:cNvPr id="4" name="TextBox 3">
            <a:extLst>
              <a:ext uri="{FF2B5EF4-FFF2-40B4-BE49-F238E27FC236}">
                <a16:creationId xmlns:a16="http://schemas.microsoft.com/office/drawing/2014/main" id="{F6C0B6D6-9B6E-AD89-863D-D41171BFFA42}"/>
              </a:ext>
            </a:extLst>
          </p:cNvPr>
          <p:cNvSpPr txBox="1"/>
          <p:nvPr/>
        </p:nvSpPr>
        <p:spPr>
          <a:xfrm>
            <a:off x="643270" y="1521649"/>
            <a:ext cx="10935586" cy="1200329"/>
          </a:xfrm>
          <a:prstGeom prst="rect">
            <a:avLst/>
          </a:prstGeom>
          <a:noFill/>
        </p:spPr>
        <p:txBody>
          <a:bodyPr wrap="square">
            <a:spAutoFit/>
          </a:bodyPr>
          <a:lstStyle/>
          <a:p>
            <a:r>
              <a:rPr lang="en-US" sz="2400" b="1" dirty="0"/>
              <a:t>3. Recall</a:t>
            </a:r>
          </a:p>
          <a:p>
            <a:r>
              <a:rPr lang="en-US" sz="2400" dirty="0"/>
              <a:t>Recall measures the effectiveness of a classification model in identifying all relevant instances from a dataset.</a:t>
            </a:r>
          </a:p>
        </p:txBody>
      </p:sp>
      <p:pic>
        <p:nvPicPr>
          <p:cNvPr id="6" name="Picture 5">
            <a:extLst>
              <a:ext uri="{FF2B5EF4-FFF2-40B4-BE49-F238E27FC236}">
                <a16:creationId xmlns:a16="http://schemas.microsoft.com/office/drawing/2014/main" id="{16610212-5D70-C8E0-8771-4844F683576E}"/>
              </a:ext>
            </a:extLst>
          </p:cNvPr>
          <p:cNvPicPr>
            <a:picLocks noChangeAspect="1"/>
          </p:cNvPicPr>
          <p:nvPr/>
        </p:nvPicPr>
        <p:blipFill>
          <a:blip r:embed="rId2"/>
          <a:stretch>
            <a:fillRect/>
          </a:stretch>
        </p:blipFill>
        <p:spPr>
          <a:xfrm>
            <a:off x="4648200" y="2976562"/>
            <a:ext cx="2895600" cy="904875"/>
          </a:xfrm>
          <a:prstGeom prst="rect">
            <a:avLst/>
          </a:prstGeom>
        </p:spPr>
      </p:pic>
      <p:sp>
        <p:nvSpPr>
          <p:cNvPr id="9" name="TextBox 8">
            <a:extLst>
              <a:ext uri="{FF2B5EF4-FFF2-40B4-BE49-F238E27FC236}">
                <a16:creationId xmlns:a16="http://schemas.microsoft.com/office/drawing/2014/main" id="{552D65CA-DA63-E106-54A1-B2BD48975047}"/>
              </a:ext>
            </a:extLst>
          </p:cNvPr>
          <p:cNvSpPr txBox="1"/>
          <p:nvPr/>
        </p:nvSpPr>
        <p:spPr>
          <a:xfrm>
            <a:off x="643270" y="4467113"/>
            <a:ext cx="6113720" cy="830997"/>
          </a:xfrm>
          <a:prstGeom prst="rect">
            <a:avLst/>
          </a:prstGeom>
          <a:noFill/>
        </p:spPr>
        <p:txBody>
          <a:bodyPr wrap="square">
            <a:spAutoFit/>
          </a:bodyPr>
          <a:lstStyle/>
          <a:p>
            <a:pPr algn="l" rtl="0" fontAlgn="base"/>
            <a:r>
              <a:rPr lang="en-US" sz="2400" b="0" i="0" dirty="0">
                <a:solidFill>
                  <a:srgbClr val="273239"/>
                </a:solidFill>
                <a:effectLst/>
                <a:highlight>
                  <a:srgbClr val="FFFFFF"/>
                </a:highlight>
                <a:latin typeface="Nunito" pitchFamily="2" charset="0"/>
              </a:rPr>
              <a:t>For the above case:</a:t>
            </a:r>
          </a:p>
          <a:p>
            <a:pPr algn="l" rtl="0" fontAlgn="base"/>
            <a:r>
              <a:rPr lang="en-US" sz="2400" b="0" i="0" dirty="0">
                <a:solidFill>
                  <a:srgbClr val="273239"/>
                </a:solidFill>
                <a:effectLst/>
                <a:highlight>
                  <a:srgbClr val="FFFFFF"/>
                </a:highlight>
                <a:latin typeface="Nunito" pitchFamily="2" charset="0"/>
              </a:rPr>
              <a:t>Recall = 5/(5+1) =5/6 = 0.8333</a:t>
            </a:r>
          </a:p>
        </p:txBody>
      </p:sp>
    </p:spTree>
    <p:extLst>
      <p:ext uri="{BB962C8B-B14F-4D97-AF65-F5344CB8AC3E}">
        <p14:creationId xmlns:p14="http://schemas.microsoft.com/office/powerpoint/2010/main" val="5137084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E6F9EC-0E32-4F6B-156E-5BA739CEFD77}"/>
              </a:ext>
            </a:extLst>
          </p:cNvPr>
          <p:cNvSpPr txBox="1"/>
          <p:nvPr/>
        </p:nvSpPr>
        <p:spPr>
          <a:xfrm>
            <a:off x="430619" y="846847"/>
            <a:ext cx="8160487" cy="523220"/>
          </a:xfrm>
          <a:prstGeom prst="rect">
            <a:avLst/>
          </a:prstGeom>
          <a:noFill/>
        </p:spPr>
        <p:txBody>
          <a:bodyPr wrap="square">
            <a:spAutoFit/>
          </a:bodyPr>
          <a:lstStyle/>
          <a:p>
            <a:r>
              <a:rPr lang="en-US" sz="2800" b="1" dirty="0">
                <a:solidFill>
                  <a:srgbClr val="213163"/>
                </a:solidFill>
              </a:rPr>
              <a:t>Metrics based on Confusion Matrix Data</a:t>
            </a:r>
          </a:p>
        </p:txBody>
      </p:sp>
      <p:sp>
        <p:nvSpPr>
          <p:cNvPr id="5" name="TextBox 4">
            <a:extLst>
              <a:ext uri="{FF2B5EF4-FFF2-40B4-BE49-F238E27FC236}">
                <a16:creationId xmlns:a16="http://schemas.microsoft.com/office/drawing/2014/main" id="{218C51BB-A5AC-B944-644E-332DB6CDDDB8}"/>
              </a:ext>
            </a:extLst>
          </p:cNvPr>
          <p:cNvSpPr txBox="1"/>
          <p:nvPr/>
        </p:nvSpPr>
        <p:spPr>
          <a:xfrm>
            <a:off x="909084" y="1654678"/>
            <a:ext cx="10946218" cy="830997"/>
          </a:xfrm>
          <a:prstGeom prst="rect">
            <a:avLst/>
          </a:prstGeom>
          <a:noFill/>
        </p:spPr>
        <p:txBody>
          <a:bodyPr wrap="square">
            <a:spAutoFit/>
          </a:bodyPr>
          <a:lstStyle/>
          <a:p>
            <a:r>
              <a:rPr lang="en-US" sz="2400" b="1" dirty="0"/>
              <a:t>4. F1-Score</a:t>
            </a:r>
          </a:p>
          <a:p>
            <a:r>
              <a:rPr lang="en-US" sz="2400" dirty="0"/>
              <a:t>F1-score is used to evaluate the overall performance of a classification model.</a:t>
            </a:r>
          </a:p>
        </p:txBody>
      </p:sp>
      <p:pic>
        <p:nvPicPr>
          <p:cNvPr id="8" name="Picture 7">
            <a:extLst>
              <a:ext uri="{FF2B5EF4-FFF2-40B4-BE49-F238E27FC236}">
                <a16:creationId xmlns:a16="http://schemas.microsoft.com/office/drawing/2014/main" id="{376202E5-97B0-F1B2-3A40-3AFA48FE0FF9}"/>
              </a:ext>
            </a:extLst>
          </p:cNvPr>
          <p:cNvPicPr>
            <a:picLocks noChangeAspect="1"/>
          </p:cNvPicPr>
          <p:nvPr/>
        </p:nvPicPr>
        <p:blipFill>
          <a:blip r:embed="rId2"/>
          <a:stretch>
            <a:fillRect/>
          </a:stretch>
        </p:blipFill>
        <p:spPr>
          <a:xfrm>
            <a:off x="3790950" y="2957512"/>
            <a:ext cx="4610100" cy="942975"/>
          </a:xfrm>
          <a:prstGeom prst="rect">
            <a:avLst/>
          </a:prstGeom>
        </p:spPr>
      </p:pic>
      <p:sp>
        <p:nvSpPr>
          <p:cNvPr id="11" name="TextBox 10">
            <a:extLst>
              <a:ext uri="{FF2B5EF4-FFF2-40B4-BE49-F238E27FC236}">
                <a16:creationId xmlns:a16="http://schemas.microsoft.com/office/drawing/2014/main" id="{4286C3B5-C313-B214-3DCD-43E6C8A230C0}"/>
              </a:ext>
            </a:extLst>
          </p:cNvPr>
          <p:cNvSpPr txBox="1"/>
          <p:nvPr/>
        </p:nvSpPr>
        <p:spPr>
          <a:xfrm>
            <a:off x="909084" y="4642427"/>
            <a:ext cx="9149316" cy="830997"/>
          </a:xfrm>
          <a:prstGeom prst="rect">
            <a:avLst/>
          </a:prstGeom>
          <a:noFill/>
        </p:spPr>
        <p:txBody>
          <a:bodyPr wrap="square">
            <a:spAutoFit/>
          </a:bodyPr>
          <a:lstStyle/>
          <a:p>
            <a:pPr algn="l" rtl="0" fontAlgn="base"/>
            <a:r>
              <a:rPr lang="en-US" sz="2400" b="0" i="0" dirty="0">
                <a:solidFill>
                  <a:srgbClr val="273239"/>
                </a:solidFill>
                <a:effectLst/>
                <a:highlight>
                  <a:srgbClr val="FFFFFF"/>
                </a:highlight>
                <a:latin typeface="Nunito" pitchFamily="2" charset="0"/>
              </a:rPr>
              <a:t>For the above case:</a:t>
            </a:r>
          </a:p>
          <a:p>
            <a:pPr algn="l" rtl="0" fontAlgn="base"/>
            <a:r>
              <a:rPr lang="en-US" sz="2400" b="0" i="0" dirty="0">
                <a:solidFill>
                  <a:srgbClr val="273239"/>
                </a:solidFill>
                <a:effectLst/>
                <a:highlight>
                  <a:srgbClr val="FFFFFF"/>
                </a:highlight>
                <a:latin typeface="Nunito" pitchFamily="2" charset="0"/>
              </a:rPr>
              <a:t>F1-Score: = (2* 0.8333* 0.8333)/( 0.8333+ 0.8333)  = 0.8333</a:t>
            </a:r>
          </a:p>
        </p:txBody>
      </p:sp>
    </p:spTree>
    <p:extLst>
      <p:ext uri="{BB962C8B-B14F-4D97-AF65-F5344CB8AC3E}">
        <p14:creationId xmlns:p14="http://schemas.microsoft.com/office/powerpoint/2010/main" val="4457180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E6F9EC-0E32-4F6B-156E-5BA739CEFD77}"/>
              </a:ext>
            </a:extLst>
          </p:cNvPr>
          <p:cNvSpPr txBox="1"/>
          <p:nvPr/>
        </p:nvSpPr>
        <p:spPr>
          <a:xfrm>
            <a:off x="430619" y="846847"/>
            <a:ext cx="8160487" cy="523220"/>
          </a:xfrm>
          <a:prstGeom prst="rect">
            <a:avLst/>
          </a:prstGeom>
          <a:noFill/>
        </p:spPr>
        <p:txBody>
          <a:bodyPr wrap="square">
            <a:spAutoFit/>
          </a:bodyPr>
          <a:lstStyle/>
          <a:p>
            <a:r>
              <a:rPr lang="en-US" sz="2800" b="1" dirty="0">
                <a:solidFill>
                  <a:srgbClr val="213163"/>
                </a:solidFill>
              </a:rPr>
              <a:t>Metrics based on Confusion Matrix Data</a:t>
            </a:r>
          </a:p>
        </p:txBody>
      </p:sp>
      <p:sp>
        <p:nvSpPr>
          <p:cNvPr id="4" name="TextBox 3">
            <a:extLst>
              <a:ext uri="{FF2B5EF4-FFF2-40B4-BE49-F238E27FC236}">
                <a16:creationId xmlns:a16="http://schemas.microsoft.com/office/drawing/2014/main" id="{1C2A7370-F560-4959-0B06-164B90C5D563}"/>
              </a:ext>
            </a:extLst>
          </p:cNvPr>
          <p:cNvSpPr txBox="1"/>
          <p:nvPr/>
        </p:nvSpPr>
        <p:spPr>
          <a:xfrm>
            <a:off x="797443" y="1633170"/>
            <a:ext cx="10728250" cy="830997"/>
          </a:xfrm>
          <a:prstGeom prst="rect">
            <a:avLst/>
          </a:prstGeom>
          <a:noFill/>
        </p:spPr>
        <p:txBody>
          <a:bodyPr wrap="square">
            <a:spAutoFit/>
          </a:bodyPr>
          <a:lstStyle/>
          <a:p>
            <a:pPr algn="just" fontAlgn="base"/>
            <a:r>
              <a:rPr lang="en-US" sz="2400" b="1" i="0" dirty="0">
                <a:solidFill>
                  <a:srgbClr val="273239"/>
                </a:solidFill>
                <a:effectLst/>
                <a:highlight>
                  <a:srgbClr val="FFFFFF"/>
                </a:highlight>
                <a:latin typeface="Nunito" pitchFamily="2" charset="0"/>
              </a:rPr>
              <a:t>5. Specificity:</a:t>
            </a:r>
          </a:p>
          <a:p>
            <a:pPr algn="just" rtl="0" fontAlgn="base"/>
            <a:r>
              <a:rPr lang="en-US" sz="2400" b="0" i="0" dirty="0">
                <a:solidFill>
                  <a:srgbClr val="273239"/>
                </a:solidFill>
                <a:effectLst/>
                <a:highlight>
                  <a:srgbClr val="FFFFFF"/>
                </a:highlight>
                <a:latin typeface="Nunito" pitchFamily="2" charset="0"/>
              </a:rPr>
              <a:t>It measures the ability of a model to correctly identify negative instances. </a:t>
            </a:r>
          </a:p>
        </p:txBody>
      </p:sp>
      <p:pic>
        <p:nvPicPr>
          <p:cNvPr id="7" name="Picture 6">
            <a:extLst>
              <a:ext uri="{FF2B5EF4-FFF2-40B4-BE49-F238E27FC236}">
                <a16:creationId xmlns:a16="http://schemas.microsoft.com/office/drawing/2014/main" id="{9B956652-3763-0052-B81D-40B7A65BED16}"/>
              </a:ext>
            </a:extLst>
          </p:cNvPr>
          <p:cNvPicPr>
            <a:picLocks noChangeAspect="1"/>
          </p:cNvPicPr>
          <p:nvPr/>
        </p:nvPicPr>
        <p:blipFill>
          <a:blip r:embed="rId2"/>
          <a:stretch>
            <a:fillRect/>
          </a:stretch>
        </p:blipFill>
        <p:spPr>
          <a:xfrm>
            <a:off x="4271962" y="3005137"/>
            <a:ext cx="3648075" cy="847725"/>
          </a:xfrm>
          <a:prstGeom prst="rect">
            <a:avLst/>
          </a:prstGeom>
        </p:spPr>
      </p:pic>
      <p:sp>
        <p:nvSpPr>
          <p:cNvPr id="10" name="TextBox 9">
            <a:extLst>
              <a:ext uri="{FF2B5EF4-FFF2-40B4-BE49-F238E27FC236}">
                <a16:creationId xmlns:a16="http://schemas.microsoft.com/office/drawing/2014/main" id="{C3DEA4CE-895F-FDC1-7FE0-5BFA6C6047AF}"/>
              </a:ext>
            </a:extLst>
          </p:cNvPr>
          <p:cNvSpPr txBox="1"/>
          <p:nvPr/>
        </p:nvSpPr>
        <p:spPr>
          <a:xfrm>
            <a:off x="797443" y="4845174"/>
            <a:ext cx="6113720" cy="461665"/>
          </a:xfrm>
          <a:prstGeom prst="rect">
            <a:avLst/>
          </a:prstGeom>
          <a:noFill/>
        </p:spPr>
        <p:txBody>
          <a:bodyPr wrap="square">
            <a:spAutoFit/>
          </a:bodyPr>
          <a:lstStyle/>
          <a:p>
            <a:r>
              <a:rPr lang="en-US" sz="2400" b="0" i="0" dirty="0">
                <a:solidFill>
                  <a:srgbClr val="273239"/>
                </a:solidFill>
                <a:effectLst/>
                <a:highlight>
                  <a:srgbClr val="FFFFFF"/>
                </a:highlight>
                <a:latin typeface="Nunito" pitchFamily="2" charset="0"/>
              </a:rPr>
              <a:t>Specificity=3/(1+3)​=3/4=0.75</a:t>
            </a:r>
            <a:endParaRPr lang="en-US" sz="2400" dirty="0"/>
          </a:p>
        </p:txBody>
      </p:sp>
    </p:spTree>
    <p:extLst>
      <p:ext uri="{BB962C8B-B14F-4D97-AF65-F5344CB8AC3E}">
        <p14:creationId xmlns:p14="http://schemas.microsoft.com/office/powerpoint/2010/main" val="21602298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B4571A-FF95-8A5D-8F6D-7F39898DF48C}"/>
              </a:ext>
            </a:extLst>
          </p:cNvPr>
          <p:cNvSpPr txBox="1"/>
          <p:nvPr/>
        </p:nvSpPr>
        <p:spPr>
          <a:xfrm>
            <a:off x="3056861" y="3031717"/>
            <a:ext cx="6113720" cy="523220"/>
          </a:xfrm>
          <a:prstGeom prst="rect">
            <a:avLst/>
          </a:prstGeom>
          <a:noFill/>
        </p:spPr>
        <p:txBody>
          <a:bodyPr wrap="square">
            <a:spAutoFit/>
          </a:bodyPr>
          <a:lstStyle/>
          <a:p>
            <a:r>
              <a:rPr lang="en-US" sz="2800" dirty="0"/>
              <a:t>Lab: Implementation of Decision tree.</a:t>
            </a:r>
          </a:p>
        </p:txBody>
      </p:sp>
    </p:spTree>
    <p:extLst>
      <p:ext uri="{BB962C8B-B14F-4D97-AF65-F5344CB8AC3E}">
        <p14:creationId xmlns:p14="http://schemas.microsoft.com/office/powerpoint/2010/main" val="13979774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id="{8D66D476-62A2-1223-50DE-D356C5F99B3C}"/>
              </a:ext>
            </a:extLst>
          </p:cNvPr>
          <p:cNvSpPr txBox="1">
            <a:spLocks/>
          </p:cNvSpPr>
          <p:nvPr/>
        </p:nvSpPr>
        <p:spPr>
          <a:xfrm>
            <a:off x="178199" y="767092"/>
            <a:ext cx="3914776" cy="42968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2000" b="1">
                <a:solidFill>
                  <a:srgbClr val="213163"/>
                </a:solidFill>
              </a:rPr>
              <a:t>Summary</a:t>
            </a:r>
            <a:endParaRPr lang="en-US" sz="2000"/>
          </a:p>
        </p:txBody>
      </p:sp>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212924" y="1252134"/>
            <a:ext cx="5883076" cy="301152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800"/>
              </a:spcAft>
            </a:pPr>
            <a:r>
              <a:rPr lang="en-US" sz="1800" dirty="0"/>
              <a:t>Well done! You have completed this course and now you have understand about: </a:t>
            </a:r>
          </a:p>
          <a:p>
            <a:pPr marL="243834" indent="-243834">
              <a:spcAft>
                <a:spcPts val="800"/>
              </a:spcAft>
              <a:buFont typeface="Arial" panose="020B0604020202020204" pitchFamily="34" charset="0"/>
              <a:buChar char="•"/>
            </a:pPr>
            <a:r>
              <a:rPr lang="en-US" sz="1800" dirty="0"/>
              <a:t>Machine Learning</a:t>
            </a:r>
          </a:p>
          <a:p>
            <a:pPr marL="243834" indent="-243834">
              <a:spcAft>
                <a:spcPts val="800"/>
              </a:spcAft>
              <a:buFont typeface="Arial" panose="020B0604020202020204" pitchFamily="34" charset="0"/>
              <a:buChar char="•"/>
            </a:pPr>
            <a:r>
              <a:rPr lang="en-US" sz="1800" dirty="0"/>
              <a:t>Concepts of DT</a:t>
            </a:r>
          </a:p>
          <a:p>
            <a:pPr marL="243834" indent="-243834">
              <a:spcAft>
                <a:spcPts val="800"/>
              </a:spcAft>
              <a:buFont typeface="Arial" panose="020B0604020202020204" pitchFamily="34" charset="0"/>
              <a:buChar char="•"/>
            </a:pPr>
            <a:r>
              <a:rPr lang="en-US" sz="1800" dirty="0"/>
              <a:t>Confusion matrix</a:t>
            </a:r>
          </a:p>
          <a:p>
            <a:pPr marL="243834" indent="-243834">
              <a:spcAft>
                <a:spcPts val="800"/>
              </a:spcAft>
              <a:buFont typeface="Arial" panose="020B0604020202020204" pitchFamily="34" charset="0"/>
              <a:buChar char="•"/>
            </a:pPr>
            <a:r>
              <a:rPr lang="en-US" sz="1800" dirty="0"/>
              <a:t>Metrics of DT</a:t>
            </a:r>
          </a:p>
          <a:p>
            <a:pPr marL="243834" indent="-243834">
              <a:spcAft>
                <a:spcPts val="800"/>
              </a:spcAft>
              <a:buFont typeface="Arial" panose="020B0604020202020204" pitchFamily="34" charset="0"/>
              <a:buChar char="•"/>
            </a:pPr>
            <a:r>
              <a:rPr lang="en-US" sz="1800" dirty="0"/>
              <a:t>How to implement and classify the data with multiple ASM methods.</a:t>
            </a:r>
          </a:p>
          <a:p>
            <a:pPr marL="243834" indent="-243834">
              <a:spcAft>
                <a:spcPts val="800"/>
              </a:spcAft>
              <a:buFont typeface="Arial" panose="020B0604020202020204" pitchFamily="34" charset="0"/>
              <a:buChar char="•"/>
            </a:pPr>
            <a:endParaRPr lang="en-US" sz="1800" dirty="0"/>
          </a:p>
        </p:txBody>
      </p:sp>
      <p:pic>
        <p:nvPicPr>
          <p:cNvPr id="5" name="Picture 4" descr="A hand holding a magnifying glass over a clipboard&#10;&#10;Description automatically generated">
            <a:extLst>
              <a:ext uri="{FF2B5EF4-FFF2-40B4-BE49-F238E27FC236}">
                <a16:creationId xmlns:a16="http://schemas.microsoft.com/office/drawing/2014/main" id="{C3138E37-3207-C998-3640-F229ABD342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9000" y="1201533"/>
            <a:ext cx="4953000" cy="4953000"/>
          </a:xfrm>
          <a:prstGeom prst="rect">
            <a:avLst/>
          </a:prstGeom>
        </p:spPr>
      </p:pic>
    </p:spTree>
    <p:extLst>
      <p:ext uri="{BB962C8B-B14F-4D97-AF65-F5344CB8AC3E}">
        <p14:creationId xmlns:p14="http://schemas.microsoft.com/office/powerpoint/2010/main" val="16605148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Free vector question marks background">
            <a:extLst>
              <a:ext uri="{FF2B5EF4-FFF2-40B4-BE49-F238E27FC236}">
                <a16:creationId xmlns:a16="http://schemas.microsoft.com/office/drawing/2014/main" id="{0CA89174-A191-2B5B-05AA-371007DBE54B}"/>
              </a:ext>
            </a:extLst>
          </p:cNvPr>
          <p:cNvPicPr>
            <a:picLocks noChangeAspect="1" noChangeArrowheads="1"/>
          </p:cNvPicPr>
          <p:nvPr/>
        </p:nvPicPr>
        <p:blipFill rotWithShape="1">
          <a:blip r:embed="rId3">
            <a:alphaModFix amt="10000"/>
            <a:extLst>
              <a:ext uri="{28A0092B-C50C-407E-A947-70E740481C1C}">
                <a14:useLocalDpi xmlns:a14="http://schemas.microsoft.com/office/drawing/2010/main" val="0"/>
              </a:ext>
            </a:extLst>
          </a:blip>
          <a:srcRect b="27719"/>
          <a:stretch/>
        </p:blipFill>
        <p:spPr bwMode="auto">
          <a:xfrm>
            <a:off x="0" y="687451"/>
            <a:ext cx="12169100" cy="5859335"/>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61;g5fab984687_2_0">
            <a:extLst>
              <a:ext uri="{FF2B5EF4-FFF2-40B4-BE49-F238E27FC236}">
                <a16:creationId xmlns:a16="http://schemas.microsoft.com/office/drawing/2014/main" id="{8D66D476-62A2-1223-50DE-D356C5F99B3C}"/>
              </a:ext>
            </a:extLst>
          </p:cNvPr>
          <p:cNvSpPr txBox="1">
            <a:spLocks/>
          </p:cNvSpPr>
          <p:nvPr/>
        </p:nvSpPr>
        <p:spPr>
          <a:xfrm>
            <a:off x="190499" y="770467"/>
            <a:ext cx="3914776" cy="42968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2000" b="1">
                <a:solidFill>
                  <a:srgbClr val="213163"/>
                </a:solidFill>
              </a:rPr>
              <a:t>Quiz</a:t>
            </a:r>
            <a:endParaRPr lang="en-US" sz="2000"/>
          </a:p>
        </p:txBody>
      </p:sp>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168674" y="1259609"/>
            <a:ext cx="6419508" cy="278743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46888" indent="-246888">
              <a:spcAft>
                <a:spcPts val="800"/>
              </a:spcAft>
            </a:pPr>
            <a:r>
              <a:rPr lang="en-US" sz="1800" b="1" dirty="0"/>
              <a:t>1. Machine Learning algorithms build a model base on sample data, known as_________​</a:t>
            </a:r>
          </a:p>
          <a:p>
            <a:pPr>
              <a:spcBef>
                <a:spcPts val="800"/>
              </a:spcBef>
            </a:pPr>
            <a:endParaRPr lang="en-US" sz="1800" dirty="0"/>
          </a:p>
          <a:p>
            <a:pPr marL="365760" indent="-365760">
              <a:spcAft>
                <a:spcPts val="800"/>
              </a:spcAft>
              <a:buFont typeface="+mj-lt"/>
              <a:buAutoNum type="alphaLcParenR"/>
            </a:pPr>
            <a:r>
              <a:rPr lang="en-US" sz="1800" dirty="0"/>
              <a:t>Validation Data​</a:t>
            </a:r>
          </a:p>
          <a:p>
            <a:pPr marL="365760" indent="-365760">
              <a:spcAft>
                <a:spcPts val="800"/>
              </a:spcAft>
              <a:buFont typeface="+mj-lt"/>
              <a:buAutoNum type="alphaLcParenR"/>
            </a:pPr>
            <a:r>
              <a:rPr lang="en-US" sz="1800" dirty="0"/>
              <a:t>Training Data​</a:t>
            </a:r>
          </a:p>
          <a:p>
            <a:pPr marL="365760" indent="-365760">
              <a:spcAft>
                <a:spcPts val="800"/>
              </a:spcAft>
              <a:buFont typeface="+mj-lt"/>
              <a:buAutoNum type="alphaLcParenR"/>
            </a:pPr>
            <a:r>
              <a:rPr lang="en-US" sz="1800" dirty="0"/>
              <a:t>Testing Data​</a:t>
            </a:r>
          </a:p>
          <a:p>
            <a:pPr marL="365760" indent="-365760">
              <a:spcAft>
                <a:spcPts val="800"/>
              </a:spcAft>
              <a:buFont typeface="+mj-lt"/>
              <a:buAutoNum type="alphaLcParenR"/>
            </a:pPr>
            <a:r>
              <a:rPr lang="en-US" sz="1800" dirty="0"/>
              <a:t>Transfer Data​</a:t>
            </a:r>
          </a:p>
          <a:p>
            <a:pPr>
              <a:spcBef>
                <a:spcPts val="800"/>
              </a:spcBef>
            </a:pPr>
            <a:r>
              <a:rPr lang="en-US" sz="1800" dirty="0"/>
              <a:t>​</a:t>
            </a:r>
          </a:p>
        </p:txBody>
      </p:sp>
      <p:sp>
        <p:nvSpPr>
          <p:cNvPr id="8" name="Rectangle 7">
            <a:extLst>
              <a:ext uri="{FF2B5EF4-FFF2-40B4-BE49-F238E27FC236}">
                <a16:creationId xmlns:a16="http://schemas.microsoft.com/office/drawing/2014/main" id="{F68DA6E7-BE39-63EF-6BFB-1AAF2AA44A96}"/>
              </a:ext>
            </a:extLst>
          </p:cNvPr>
          <p:cNvSpPr/>
          <p:nvPr/>
        </p:nvSpPr>
        <p:spPr>
          <a:xfrm>
            <a:off x="1" y="5344802"/>
            <a:ext cx="12192000" cy="1107235"/>
          </a:xfrm>
          <a:prstGeom prst="rect">
            <a:avLst/>
          </a:prstGeom>
          <a:solidFill>
            <a:srgbClr val="CDE0FF">
              <a:alpha val="59000"/>
            </a:srgbClr>
          </a:solid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 name="TextBox 8">
            <a:extLst>
              <a:ext uri="{FF2B5EF4-FFF2-40B4-BE49-F238E27FC236}">
                <a16:creationId xmlns:a16="http://schemas.microsoft.com/office/drawing/2014/main" id="{8F369195-E923-48DC-A0D8-97B0F090AE1B}"/>
              </a:ext>
            </a:extLst>
          </p:cNvPr>
          <p:cNvSpPr txBox="1"/>
          <p:nvPr/>
        </p:nvSpPr>
        <p:spPr>
          <a:xfrm>
            <a:off x="307025" y="5498851"/>
            <a:ext cx="9643341" cy="430887"/>
          </a:xfrm>
          <a:prstGeom prst="rect">
            <a:avLst/>
          </a:prstGeom>
          <a:noFill/>
        </p:spPr>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p>
            <a:r>
              <a:rPr lang="en-IN" sz="2000" b="1" dirty="0">
                <a:latin typeface="Arial" panose="020B0604020202020204" pitchFamily="34" charset="0"/>
                <a:cs typeface="Arial" panose="020B0604020202020204" pitchFamily="34" charset="0"/>
              </a:rPr>
              <a:t>Answer: B</a:t>
            </a:r>
          </a:p>
        </p:txBody>
      </p:sp>
      <p:pic>
        <p:nvPicPr>
          <p:cNvPr id="6" name="Picture 5">
            <a:extLst>
              <a:ext uri="{FF2B5EF4-FFF2-40B4-BE49-F238E27FC236}">
                <a16:creationId xmlns:a16="http://schemas.microsoft.com/office/drawing/2014/main" id="{9C82BFED-D6B2-F405-913D-5F175CB5A6A8}"/>
              </a:ext>
            </a:extLst>
          </p:cNvPr>
          <p:cNvPicPr>
            <a:picLocks noChangeAspect="1"/>
          </p:cNvPicPr>
          <p:nvPr/>
        </p:nvPicPr>
        <p:blipFill>
          <a:blip r:embed="rId4"/>
          <a:srcRect t="1174" b="1174"/>
          <a:stretch/>
        </p:blipFill>
        <p:spPr>
          <a:xfrm>
            <a:off x="7943850" y="1545768"/>
            <a:ext cx="3432257" cy="4678659"/>
          </a:xfrm>
          <a:prstGeom prst="rect">
            <a:avLst/>
          </a:prstGeom>
        </p:spPr>
      </p:pic>
    </p:spTree>
    <p:extLst>
      <p:ext uri="{BB962C8B-B14F-4D97-AF65-F5344CB8AC3E}">
        <p14:creationId xmlns:p14="http://schemas.microsoft.com/office/powerpoint/2010/main" val="2829470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Free vector question marks background">
            <a:extLst>
              <a:ext uri="{FF2B5EF4-FFF2-40B4-BE49-F238E27FC236}">
                <a16:creationId xmlns:a16="http://schemas.microsoft.com/office/drawing/2014/main" id="{0CA89174-A191-2B5B-05AA-371007DBE54B}"/>
              </a:ext>
            </a:extLst>
          </p:cNvPr>
          <p:cNvPicPr>
            <a:picLocks noChangeAspect="1" noChangeArrowheads="1"/>
          </p:cNvPicPr>
          <p:nvPr/>
        </p:nvPicPr>
        <p:blipFill rotWithShape="1">
          <a:blip r:embed="rId3">
            <a:alphaModFix amt="10000"/>
            <a:extLst>
              <a:ext uri="{28A0092B-C50C-407E-A947-70E740481C1C}">
                <a14:useLocalDpi xmlns:a14="http://schemas.microsoft.com/office/drawing/2010/main" val="0"/>
              </a:ext>
            </a:extLst>
          </a:blip>
          <a:srcRect b="27719"/>
          <a:stretch/>
        </p:blipFill>
        <p:spPr bwMode="auto">
          <a:xfrm>
            <a:off x="0" y="687451"/>
            <a:ext cx="12169100" cy="5859335"/>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61;g5fab984687_2_0">
            <a:extLst>
              <a:ext uri="{FF2B5EF4-FFF2-40B4-BE49-F238E27FC236}">
                <a16:creationId xmlns:a16="http://schemas.microsoft.com/office/drawing/2014/main" id="{8D66D476-62A2-1223-50DE-D356C5F99B3C}"/>
              </a:ext>
            </a:extLst>
          </p:cNvPr>
          <p:cNvSpPr txBox="1">
            <a:spLocks/>
          </p:cNvSpPr>
          <p:nvPr/>
        </p:nvSpPr>
        <p:spPr>
          <a:xfrm>
            <a:off x="190499" y="770467"/>
            <a:ext cx="3914776" cy="42968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2000" b="1">
                <a:solidFill>
                  <a:srgbClr val="213163"/>
                </a:solidFill>
              </a:rPr>
              <a:t>Quiz</a:t>
            </a:r>
            <a:endParaRPr lang="en-US" sz="2000"/>
          </a:p>
        </p:txBody>
      </p:sp>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168673" y="1259609"/>
            <a:ext cx="7752275" cy="278743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46888" indent="-246888">
              <a:spcAft>
                <a:spcPts val="800"/>
              </a:spcAft>
            </a:pPr>
            <a:r>
              <a:rPr lang="en-US" sz="1800" b="1" dirty="0"/>
              <a:t>2. Which of the following is not a Decision tree algorithm?</a:t>
            </a:r>
            <a:br>
              <a:rPr lang="en-US" sz="1800" b="1" dirty="0"/>
            </a:br>
            <a:r>
              <a:rPr lang="en-US" sz="1800" dirty="0"/>
              <a:t>a) ID3</a:t>
            </a:r>
            <a:br>
              <a:rPr lang="en-US" sz="1800" dirty="0"/>
            </a:br>
            <a:r>
              <a:rPr lang="en-US" sz="1800" dirty="0"/>
              <a:t>b) C4.5</a:t>
            </a:r>
            <a:br>
              <a:rPr lang="en-US" sz="1800" dirty="0"/>
            </a:br>
            <a:r>
              <a:rPr lang="en-US" sz="1800" dirty="0"/>
              <a:t>c) DBSCAN</a:t>
            </a:r>
            <a:br>
              <a:rPr lang="en-US" sz="1800" dirty="0"/>
            </a:br>
            <a:r>
              <a:rPr lang="en-US" sz="1800" dirty="0"/>
              <a:t>d) CART</a:t>
            </a:r>
          </a:p>
          <a:p>
            <a:pPr>
              <a:spcBef>
                <a:spcPts val="800"/>
              </a:spcBef>
            </a:pPr>
            <a:r>
              <a:rPr lang="en-US" sz="1800" dirty="0"/>
              <a:t>​</a:t>
            </a:r>
          </a:p>
        </p:txBody>
      </p:sp>
      <p:sp>
        <p:nvSpPr>
          <p:cNvPr id="8" name="Rectangle 7">
            <a:extLst>
              <a:ext uri="{FF2B5EF4-FFF2-40B4-BE49-F238E27FC236}">
                <a16:creationId xmlns:a16="http://schemas.microsoft.com/office/drawing/2014/main" id="{F68DA6E7-BE39-63EF-6BFB-1AAF2AA44A96}"/>
              </a:ext>
            </a:extLst>
          </p:cNvPr>
          <p:cNvSpPr/>
          <p:nvPr/>
        </p:nvSpPr>
        <p:spPr>
          <a:xfrm>
            <a:off x="1" y="5344802"/>
            <a:ext cx="12192000" cy="1107235"/>
          </a:xfrm>
          <a:prstGeom prst="rect">
            <a:avLst/>
          </a:prstGeom>
          <a:solidFill>
            <a:srgbClr val="CDE0FF">
              <a:alpha val="59000"/>
            </a:srgbClr>
          </a:solid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 name="TextBox 8">
            <a:extLst>
              <a:ext uri="{FF2B5EF4-FFF2-40B4-BE49-F238E27FC236}">
                <a16:creationId xmlns:a16="http://schemas.microsoft.com/office/drawing/2014/main" id="{8F369195-E923-48DC-A0D8-97B0F090AE1B}"/>
              </a:ext>
            </a:extLst>
          </p:cNvPr>
          <p:cNvSpPr txBox="1"/>
          <p:nvPr/>
        </p:nvSpPr>
        <p:spPr>
          <a:xfrm>
            <a:off x="307025" y="5498851"/>
            <a:ext cx="9643341" cy="738664"/>
          </a:xfrm>
          <a:prstGeom prst="rect">
            <a:avLst/>
          </a:prstGeom>
          <a:noFill/>
        </p:spPr>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p>
            <a:r>
              <a:rPr lang="en-IN" sz="2000" b="1" dirty="0">
                <a:latin typeface="Arial" panose="020B0604020202020204" pitchFamily="34" charset="0"/>
                <a:cs typeface="Arial" panose="020B0604020202020204" pitchFamily="34" charset="0"/>
              </a:rPr>
              <a:t>Answer: c</a:t>
            </a:r>
          </a:p>
          <a:p>
            <a:r>
              <a:rPr lang="en-US" sz="1900" dirty="0">
                <a:latin typeface="Arial" panose="020B0604020202020204" pitchFamily="34" charset="0"/>
                <a:cs typeface="Arial" panose="020B0604020202020204" pitchFamily="34" charset="0"/>
              </a:rPr>
              <a:t>​</a:t>
            </a:r>
          </a:p>
        </p:txBody>
      </p:sp>
      <p:pic>
        <p:nvPicPr>
          <p:cNvPr id="6" name="Picture 5">
            <a:extLst>
              <a:ext uri="{FF2B5EF4-FFF2-40B4-BE49-F238E27FC236}">
                <a16:creationId xmlns:a16="http://schemas.microsoft.com/office/drawing/2014/main" id="{9C82BFED-D6B2-F405-913D-5F175CB5A6A8}"/>
              </a:ext>
            </a:extLst>
          </p:cNvPr>
          <p:cNvPicPr>
            <a:picLocks noChangeAspect="1"/>
          </p:cNvPicPr>
          <p:nvPr/>
        </p:nvPicPr>
        <p:blipFill>
          <a:blip r:embed="rId4"/>
          <a:srcRect t="1174" b="1174"/>
          <a:stretch/>
        </p:blipFill>
        <p:spPr>
          <a:xfrm>
            <a:off x="7943850" y="1545768"/>
            <a:ext cx="3432257" cy="4678659"/>
          </a:xfrm>
          <a:prstGeom prst="rect">
            <a:avLst/>
          </a:prstGeom>
        </p:spPr>
      </p:pic>
    </p:spTree>
    <p:extLst>
      <p:ext uri="{BB962C8B-B14F-4D97-AF65-F5344CB8AC3E}">
        <p14:creationId xmlns:p14="http://schemas.microsoft.com/office/powerpoint/2010/main" val="1483388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Free vector question marks background">
            <a:extLst>
              <a:ext uri="{FF2B5EF4-FFF2-40B4-BE49-F238E27FC236}">
                <a16:creationId xmlns:a16="http://schemas.microsoft.com/office/drawing/2014/main" id="{0CA89174-A191-2B5B-05AA-371007DBE54B}"/>
              </a:ext>
            </a:extLst>
          </p:cNvPr>
          <p:cNvPicPr>
            <a:picLocks noChangeAspect="1" noChangeArrowheads="1"/>
          </p:cNvPicPr>
          <p:nvPr/>
        </p:nvPicPr>
        <p:blipFill rotWithShape="1">
          <a:blip r:embed="rId3">
            <a:alphaModFix amt="10000"/>
            <a:extLst>
              <a:ext uri="{28A0092B-C50C-407E-A947-70E740481C1C}">
                <a14:useLocalDpi xmlns:a14="http://schemas.microsoft.com/office/drawing/2010/main" val="0"/>
              </a:ext>
            </a:extLst>
          </a:blip>
          <a:srcRect b="27719"/>
          <a:stretch/>
        </p:blipFill>
        <p:spPr bwMode="auto">
          <a:xfrm>
            <a:off x="0" y="687451"/>
            <a:ext cx="12169100" cy="5859335"/>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61;g5fab984687_2_0">
            <a:extLst>
              <a:ext uri="{FF2B5EF4-FFF2-40B4-BE49-F238E27FC236}">
                <a16:creationId xmlns:a16="http://schemas.microsoft.com/office/drawing/2014/main" id="{8D66D476-62A2-1223-50DE-D356C5F99B3C}"/>
              </a:ext>
            </a:extLst>
          </p:cNvPr>
          <p:cNvSpPr txBox="1">
            <a:spLocks/>
          </p:cNvSpPr>
          <p:nvPr/>
        </p:nvSpPr>
        <p:spPr>
          <a:xfrm>
            <a:off x="190499" y="770467"/>
            <a:ext cx="3914776" cy="42968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2000" b="1">
                <a:solidFill>
                  <a:srgbClr val="213163"/>
                </a:solidFill>
              </a:rPr>
              <a:t>Quiz</a:t>
            </a:r>
            <a:endParaRPr lang="en-US" sz="2000"/>
          </a:p>
        </p:txBody>
      </p:sp>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168673" y="1259609"/>
            <a:ext cx="7752275" cy="278743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0"/>
              </a:spcAft>
            </a:pPr>
            <a:r>
              <a:rPr lang="en-US" sz="1800" b="1" dirty="0"/>
              <a:t>3. What is the goal of a decision tree algorithm during training?</a:t>
            </a:r>
          </a:p>
          <a:p>
            <a:pPr>
              <a:spcAft>
                <a:spcPts val="0"/>
              </a:spcAft>
            </a:pPr>
            <a:r>
              <a:rPr lang="en-US" sz="1800" dirty="0">
                <a:solidFill>
                  <a:srgbClr val="000000"/>
                </a:solidFill>
                <a:effectLst/>
                <a:latin typeface="Arial" panose="020B0604020202020204" pitchFamily="34" charset="0"/>
              </a:rPr>
              <a:t>a</a:t>
            </a:r>
            <a:r>
              <a:rPr lang="en-US" sz="2400" b="0" dirty="0">
                <a:solidFill>
                  <a:srgbClr val="000000"/>
                </a:solidFill>
                <a:effectLst/>
                <a:latin typeface="Arial" panose="020B0604020202020204" pitchFamily="34" charset="0"/>
              </a:rPr>
              <a:t>. </a:t>
            </a:r>
            <a:r>
              <a:rPr lang="en-US" sz="1800" dirty="0"/>
              <a:t>To maximize accuracy</a:t>
            </a:r>
          </a:p>
          <a:p>
            <a:pPr>
              <a:spcAft>
                <a:spcPts val="0"/>
              </a:spcAft>
            </a:pPr>
            <a:r>
              <a:rPr lang="en-US" sz="1800" dirty="0"/>
              <a:t>b. To minimize impurity</a:t>
            </a:r>
          </a:p>
          <a:p>
            <a:pPr>
              <a:spcAft>
                <a:spcPts val="0"/>
              </a:spcAft>
            </a:pPr>
            <a:r>
              <a:rPr lang="en-US" sz="1800" dirty="0"/>
              <a:t>c. To minimize error </a:t>
            </a:r>
          </a:p>
          <a:p>
            <a:pPr>
              <a:spcAft>
                <a:spcPts val="0"/>
              </a:spcAft>
            </a:pPr>
            <a:r>
              <a:rPr lang="en-US" sz="1800" dirty="0"/>
              <a:t>d. To maximize precision</a:t>
            </a:r>
          </a:p>
          <a:p>
            <a:br>
              <a:rPr lang="en-US" sz="2400" dirty="0">
                <a:effectLst/>
                <a:latin typeface="var(--body-font-family)"/>
              </a:rPr>
            </a:br>
            <a:r>
              <a:rPr lang="en-US" sz="1800" dirty="0"/>
              <a:t>​</a:t>
            </a:r>
          </a:p>
        </p:txBody>
      </p:sp>
      <p:sp>
        <p:nvSpPr>
          <p:cNvPr id="8" name="Rectangle 7">
            <a:extLst>
              <a:ext uri="{FF2B5EF4-FFF2-40B4-BE49-F238E27FC236}">
                <a16:creationId xmlns:a16="http://schemas.microsoft.com/office/drawing/2014/main" id="{F68DA6E7-BE39-63EF-6BFB-1AAF2AA44A96}"/>
              </a:ext>
            </a:extLst>
          </p:cNvPr>
          <p:cNvSpPr/>
          <p:nvPr/>
        </p:nvSpPr>
        <p:spPr>
          <a:xfrm>
            <a:off x="1" y="5344802"/>
            <a:ext cx="12192000" cy="1107235"/>
          </a:xfrm>
          <a:prstGeom prst="rect">
            <a:avLst/>
          </a:prstGeom>
          <a:solidFill>
            <a:srgbClr val="CDE0FF">
              <a:alpha val="59000"/>
            </a:srgbClr>
          </a:solid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 name="TextBox 8">
            <a:extLst>
              <a:ext uri="{FF2B5EF4-FFF2-40B4-BE49-F238E27FC236}">
                <a16:creationId xmlns:a16="http://schemas.microsoft.com/office/drawing/2014/main" id="{8F369195-E923-48DC-A0D8-97B0F090AE1B}"/>
              </a:ext>
            </a:extLst>
          </p:cNvPr>
          <p:cNvSpPr txBox="1"/>
          <p:nvPr/>
        </p:nvSpPr>
        <p:spPr>
          <a:xfrm>
            <a:off x="307025" y="5498851"/>
            <a:ext cx="9643341" cy="738664"/>
          </a:xfrm>
          <a:prstGeom prst="rect">
            <a:avLst/>
          </a:prstGeom>
          <a:noFill/>
        </p:spPr>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p>
            <a:r>
              <a:rPr lang="en-IN" sz="2000" b="1" dirty="0">
                <a:latin typeface="Arial" panose="020B0604020202020204" pitchFamily="34" charset="0"/>
                <a:cs typeface="Arial" panose="020B0604020202020204" pitchFamily="34" charset="0"/>
              </a:rPr>
              <a:t>Answer: b</a:t>
            </a:r>
          </a:p>
          <a:p>
            <a:r>
              <a:rPr lang="en-US" sz="1900" dirty="0">
                <a:latin typeface="Arial" panose="020B0604020202020204" pitchFamily="34" charset="0"/>
                <a:cs typeface="Arial" panose="020B0604020202020204" pitchFamily="34" charset="0"/>
              </a:rPr>
              <a:t>​</a:t>
            </a:r>
          </a:p>
        </p:txBody>
      </p:sp>
      <p:pic>
        <p:nvPicPr>
          <p:cNvPr id="6" name="Picture 5">
            <a:extLst>
              <a:ext uri="{FF2B5EF4-FFF2-40B4-BE49-F238E27FC236}">
                <a16:creationId xmlns:a16="http://schemas.microsoft.com/office/drawing/2014/main" id="{9C82BFED-D6B2-F405-913D-5F175CB5A6A8}"/>
              </a:ext>
            </a:extLst>
          </p:cNvPr>
          <p:cNvPicPr>
            <a:picLocks noChangeAspect="1"/>
          </p:cNvPicPr>
          <p:nvPr/>
        </p:nvPicPr>
        <p:blipFill>
          <a:blip r:embed="rId4"/>
          <a:srcRect t="1174" b="1174"/>
          <a:stretch/>
        </p:blipFill>
        <p:spPr>
          <a:xfrm>
            <a:off x="7943850" y="1545768"/>
            <a:ext cx="3432257" cy="4678659"/>
          </a:xfrm>
          <a:prstGeom prst="rect">
            <a:avLst/>
          </a:prstGeom>
        </p:spPr>
      </p:pic>
    </p:spTree>
    <p:extLst>
      <p:ext uri="{BB962C8B-B14F-4D97-AF65-F5344CB8AC3E}">
        <p14:creationId xmlns:p14="http://schemas.microsoft.com/office/powerpoint/2010/main" val="1116742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id="{8D66D476-62A2-1223-50DE-D356C5F99B3C}"/>
              </a:ext>
            </a:extLst>
          </p:cNvPr>
          <p:cNvSpPr txBox="1">
            <a:spLocks/>
          </p:cNvSpPr>
          <p:nvPr/>
        </p:nvSpPr>
        <p:spPr>
          <a:xfrm>
            <a:off x="178199" y="778667"/>
            <a:ext cx="3914776" cy="42968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2000" b="1">
                <a:solidFill>
                  <a:srgbClr val="213163"/>
                </a:solidFill>
              </a:rPr>
              <a:t>Reference</a:t>
            </a:r>
            <a:endParaRPr lang="en-US" sz="2000"/>
          </a:p>
        </p:txBody>
      </p:sp>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178199" y="1240559"/>
            <a:ext cx="6419508" cy="346756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800"/>
              </a:spcAft>
            </a:pPr>
            <a:r>
              <a:rPr lang="en-US" sz="1800"/>
              <a:t>Put any reference site links here</a:t>
            </a:r>
          </a:p>
        </p:txBody>
      </p:sp>
    </p:spTree>
    <p:extLst>
      <p:ext uri="{BB962C8B-B14F-4D97-AF65-F5344CB8AC3E}">
        <p14:creationId xmlns:p14="http://schemas.microsoft.com/office/powerpoint/2010/main" val="3709190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66623" y="767092"/>
            <a:ext cx="6244809" cy="429684"/>
          </a:xfrm>
          <a:prstGeom prst="rect">
            <a:avLst/>
          </a:prstGeom>
          <a:noFill/>
          <a:ln>
            <a:noFill/>
          </a:ln>
        </p:spPr>
        <p:txBody>
          <a:bodyPr spcFirstLastPara="1" wrap="square" lIns="121900" tIns="121900" rIns="121900" bIns="121900" anchor="t" anchorCtr="0">
            <a:noAutofit/>
          </a:bodyPr>
          <a:lstStyle/>
          <a:p>
            <a:pPr>
              <a:buSzPts val="2800"/>
            </a:pPr>
            <a:r>
              <a:rPr lang="en" sz="2800" b="1" dirty="0">
                <a:solidFill>
                  <a:srgbClr val="213163"/>
                </a:solidFill>
              </a:rPr>
              <a:t>Introduction to ML</a:t>
            </a:r>
          </a:p>
        </p:txBody>
      </p:sp>
      <p:sp>
        <p:nvSpPr>
          <p:cNvPr id="8" name="TextBox 7">
            <a:extLst>
              <a:ext uri="{FF2B5EF4-FFF2-40B4-BE49-F238E27FC236}">
                <a16:creationId xmlns:a16="http://schemas.microsoft.com/office/drawing/2014/main" id="{D09FADA3-D221-E49E-A46B-4250035798E8}"/>
              </a:ext>
            </a:extLst>
          </p:cNvPr>
          <p:cNvSpPr txBox="1"/>
          <p:nvPr/>
        </p:nvSpPr>
        <p:spPr>
          <a:xfrm>
            <a:off x="905021" y="6384518"/>
            <a:ext cx="11056607" cy="276999"/>
          </a:xfrm>
          <a:prstGeom prst="rect">
            <a:avLst/>
          </a:prstGeom>
          <a:noFill/>
        </p:spPr>
        <p:txBody>
          <a:bodyPr wrap="square" rtlCol="0">
            <a:spAutoFit/>
          </a:bodyPr>
          <a:lstStyle/>
          <a:p>
            <a:r>
              <a:rPr lang="en-IN" sz="1200" dirty="0">
                <a:solidFill>
                  <a:srgbClr val="0000FF"/>
                </a:solidFill>
                <a:latin typeface="+mj-lt"/>
              </a:rPr>
              <a:t>https://www.javatpoint.com/machine-learning</a:t>
            </a:r>
          </a:p>
        </p:txBody>
      </p:sp>
      <p:sp>
        <p:nvSpPr>
          <p:cNvPr id="9" name="Google Shape;62;g5fab984687_2_0">
            <a:extLst>
              <a:ext uri="{FF2B5EF4-FFF2-40B4-BE49-F238E27FC236}">
                <a16:creationId xmlns:a16="http://schemas.microsoft.com/office/drawing/2014/main" id="{81380995-2EC3-34C9-6E67-FC47511FFE75}"/>
              </a:ext>
            </a:extLst>
          </p:cNvPr>
          <p:cNvSpPr txBox="1">
            <a:spLocks/>
          </p:cNvSpPr>
          <p:nvPr/>
        </p:nvSpPr>
        <p:spPr>
          <a:xfrm>
            <a:off x="198470" y="6316630"/>
            <a:ext cx="875418" cy="34543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213163"/>
              </a:buClr>
            </a:pPr>
            <a:r>
              <a:rPr lang="en-US" sz="1200" b="1">
                <a:latin typeface="+mj-lt"/>
              </a:rPr>
              <a:t>Source :</a:t>
            </a:r>
          </a:p>
        </p:txBody>
      </p:sp>
      <p:cxnSp>
        <p:nvCxnSpPr>
          <p:cNvPr id="10" name="Straight Connector 9">
            <a:extLst>
              <a:ext uri="{FF2B5EF4-FFF2-40B4-BE49-F238E27FC236}">
                <a16:creationId xmlns:a16="http://schemas.microsoft.com/office/drawing/2014/main" id="{C85DA650-D7D3-9AA6-C647-3D383FC5B5F5}"/>
              </a:ext>
            </a:extLst>
          </p:cNvPr>
          <p:cNvCxnSpPr/>
          <p:nvPr/>
        </p:nvCxnSpPr>
        <p:spPr>
          <a:xfrm>
            <a:off x="0" y="6296065"/>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026" name="Picture 2" descr="Machine Learning: What It is, Tutorial ...">
            <a:extLst>
              <a:ext uri="{FF2B5EF4-FFF2-40B4-BE49-F238E27FC236}">
                <a16:creationId xmlns:a16="http://schemas.microsoft.com/office/drawing/2014/main" id="{C44BE668-8022-01D2-9F86-FB694F82A2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5740" y="1196776"/>
            <a:ext cx="5577317" cy="353471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4283E17-EDD9-B2FC-AC47-5404149785BD}"/>
              </a:ext>
            </a:extLst>
          </p:cNvPr>
          <p:cNvSpPr txBox="1"/>
          <p:nvPr/>
        </p:nvSpPr>
        <p:spPr>
          <a:xfrm>
            <a:off x="636179" y="1626460"/>
            <a:ext cx="5679561" cy="3301481"/>
          </a:xfrm>
          <a:prstGeom prst="rect">
            <a:avLst/>
          </a:prstGeom>
          <a:noFill/>
        </p:spPr>
        <p:txBody>
          <a:bodyPr wrap="square">
            <a:spAutoFit/>
          </a:bodyPr>
          <a:lstStyle/>
          <a:p>
            <a:pPr algn="just">
              <a:lnSpc>
                <a:spcPct val="114000"/>
              </a:lnSpc>
              <a:spcBef>
                <a:spcPts val="600"/>
              </a:spcBef>
              <a:spcAft>
                <a:spcPts val="600"/>
              </a:spcAft>
            </a:pPr>
            <a:r>
              <a:rPr lang="en-US" sz="2200" dirty="0"/>
              <a:t>Machine learning is a branch of artificial intelligence where computers learn from data and improve their performance over time without being explicitly programmed, using algorithms to find patterns and make predictions.</a:t>
            </a:r>
          </a:p>
          <a:p>
            <a:pPr algn="just">
              <a:lnSpc>
                <a:spcPct val="114000"/>
              </a:lnSpc>
              <a:spcBef>
                <a:spcPts val="600"/>
              </a:spcBef>
              <a:spcAft>
                <a:spcPts val="600"/>
              </a:spcAft>
            </a:pPr>
            <a:r>
              <a:rPr lang="en-US" sz="2200" dirty="0"/>
              <a:t>Arthur Samuel first used the term "machine learning" in 1959.</a:t>
            </a:r>
          </a:p>
        </p:txBody>
      </p:sp>
    </p:spTree>
    <p:extLst>
      <p:ext uri="{BB962C8B-B14F-4D97-AF65-F5344CB8AC3E}">
        <p14:creationId xmlns:p14="http://schemas.microsoft.com/office/powerpoint/2010/main" val="17714254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4215284" y="2721882"/>
            <a:ext cx="3761433" cy="70711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pPr>
            <a:r>
              <a:rPr lang="en-US" sz="4000" b="1"/>
              <a:t>Thank you!</a:t>
            </a:r>
          </a:p>
        </p:txBody>
      </p:sp>
    </p:spTree>
    <p:extLst>
      <p:ext uri="{BB962C8B-B14F-4D97-AF65-F5344CB8AC3E}">
        <p14:creationId xmlns:p14="http://schemas.microsoft.com/office/powerpoint/2010/main" val="1882378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C302092-163D-AAC2-6FAA-E5AEC89622BC}"/>
              </a:ext>
            </a:extLst>
          </p:cNvPr>
          <p:cNvPicPr>
            <a:picLocks noChangeAspect="1"/>
          </p:cNvPicPr>
          <p:nvPr/>
        </p:nvPicPr>
        <p:blipFill>
          <a:blip r:embed="rId2"/>
          <a:stretch>
            <a:fillRect/>
          </a:stretch>
        </p:blipFill>
        <p:spPr>
          <a:xfrm>
            <a:off x="2571750" y="1913860"/>
            <a:ext cx="7048500" cy="3657600"/>
          </a:xfrm>
          <a:prstGeom prst="rect">
            <a:avLst/>
          </a:prstGeom>
        </p:spPr>
      </p:pic>
      <p:sp>
        <p:nvSpPr>
          <p:cNvPr id="6" name="Google Shape;61;g5fab984687_2_0">
            <a:extLst>
              <a:ext uri="{FF2B5EF4-FFF2-40B4-BE49-F238E27FC236}">
                <a16:creationId xmlns:a16="http://schemas.microsoft.com/office/drawing/2014/main" id="{45368138-614F-B010-87E2-5EEBFACDB92E}"/>
              </a:ext>
            </a:extLst>
          </p:cNvPr>
          <p:cNvSpPr txBox="1">
            <a:spLocks/>
          </p:cNvSpPr>
          <p:nvPr/>
        </p:nvSpPr>
        <p:spPr>
          <a:xfrm>
            <a:off x="166623" y="767092"/>
            <a:ext cx="9370782" cy="71083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buSzPts val="2800"/>
            </a:pPr>
            <a:r>
              <a:rPr lang="en" sz="2800" b="1" dirty="0">
                <a:solidFill>
                  <a:srgbClr val="213163"/>
                </a:solidFill>
              </a:rPr>
              <a:t>Traditional &amp; M</a:t>
            </a:r>
            <a:r>
              <a:rPr lang="en-US" sz="2800" b="1" dirty="0">
                <a:solidFill>
                  <a:srgbClr val="213163"/>
                </a:solidFill>
              </a:rPr>
              <a:t>a</a:t>
            </a:r>
            <a:r>
              <a:rPr lang="en" sz="2800" b="1" dirty="0">
                <a:solidFill>
                  <a:srgbClr val="213163"/>
                </a:solidFill>
              </a:rPr>
              <a:t>chine Learning Programming</a:t>
            </a:r>
          </a:p>
        </p:txBody>
      </p:sp>
    </p:spTree>
    <p:extLst>
      <p:ext uri="{BB962C8B-B14F-4D97-AF65-F5344CB8AC3E}">
        <p14:creationId xmlns:p14="http://schemas.microsoft.com/office/powerpoint/2010/main" val="3339799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C255D8C2-7EB3-E4AC-590A-CE49F9E896D3}"/>
              </a:ext>
            </a:extLst>
          </p:cNvPr>
          <p:cNvCxnSpPr/>
          <p:nvPr/>
        </p:nvCxnSpPr>
        <p:spPr>
          <a:xfrm>
            <a:off x="0" y="6296065"/>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B4F67060-83B3-3025-B5D9-0B36607D6AA6}"/>
              </a:ext>
            </a:extLst>
          </p:cNvPr>
          <p:cNvSpPr txBox="1"/>
          <p:nvPr/>
        </p:nvSpPr>
        <p:spPr>
          <a:xfrm>
            <a:off x="1722475" y="6296065"/>
            <a:ext cx="9197162" cy="379656"/>
          </a:xfrm>
          <a:prstGeom prst="rect">
            <a:avLst/>
          </a:prstGeom>
          <a:noFill/>
        </p:spPr>
        <p:txBody>
          <a:bodyPr wrap="square">
            <a:spAutoFit/>
          </a:bodyPr>
          <a:lstStyle/>
          <a:p>
            <a:r>
              <a:rPr lang="en-US" dirty="0"/>
              <a:t>Source :https://www.smartkarrot.com/resources/blog/ml-machine-learning-types/</a:t>
            </a:r>
          </a:p>
        </p:txBody>
      </p:sp>
      <p:sp>
        <p:nvSpPr>
          <p:cNvPr id="5" name="Google Shape;61;g5fab984687_2_0">
            <a:extLst>
              <a:ext uri="{FF2B5EF4-FFF2-40B4-BE49-F238E27FC236}">
                <a16:creationId xmlns:a16="http://schemas.microsoft.com/office/drawing/2014/main" id="{66BD0144-DE4F-578C-AEA0-A3A3B172038C}"/>
              </a:ext>
            </a:extLst>
          </p:cNvPr>
          <p:cNvSpPr txBox="1">
            <a:spLocks/>
          </p:cNvSpPr>
          <p:nvPr/>
        </p:nvSpPr>
        <p:spPr>
          <a:xfrm>
            <a:off x="262316" y="580226"/>
            <a:ext cx="9370782" cy="71083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buSzPts val="2800"/>
            </a:pPr>
            <a:r>
              <a:rPr lang="en" sz="2800" b="1" dirty="0">
                <a:solidFill>
                  <a:srgbClr val="213163"/>
                </a:solidFill>
              </a:rPr>
              <a:t>Types of M</a:t>
            </a:r>
            <a:r>
              <a:rPr lang="en-US" sz="2800" b="1" dirty="0">
                <a:solidFill>
                  <a:srgbClr val="213163"/>
                </a:solidFill>
              </a:rPr>
              <a:t>a</a:t>
            </a:r>
            <a:r>
              <a:rPr lang="en" sz="2800" b="1" dirty="0">
                <a:solidFill>
                  <a:srgbClr val="213163"/>
                </a:solidFill>
              </a:rPr>
              <a:t>chine Learning Programming</a:t>
            </a:r>
          </a:p>
        </p:txBody>
      </p:sp>
      <p:pic>
        <p:nvPicPr>
          <p:cNvPr id="3076" name="Picture 4" descr="Machine Learning Algorithms | Introduction to Machine Learning">
            <a:extLst>
              <a:ext uri="{FF2B5EF4-FFF2-40B4-BE49-F238E27FC236}">
                <a16:creationId xmlns:a16="http://schemas.microsoft.com/office/drawing/2014/main" id="{76789BAF-6D76-6B78-7572-F36E482CC0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4493" y="1371599"/>
            <a:ext cx="8995144" cy="4625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8876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61;g5fab984687_2_0">
            <a:extLst>
              <a:ext uri="{FF2B5EF4-FFF2-40B4-BE49-F238E27FC236}">
                <a16:creationId xmlns:a16="http://schemas.microsoft.com/office/drawing/2014/main" id="{DA191D1D-15DA-9D39-D59D-B9C7BB252088}"/>
              </a:ext>
            </a:extLst>
          </p:cNvPr>
          <p:cNvSpPr txBox="1">
            <a:spLocks/>
          </p:cNvSpPr>
          <p:nvPr/>
        </p:nvSpPr>
        <p:spPr>
          <a:xfrm>
            <a:off x="166623" y="767092"/>
            <a:ext cx="9370782" cy="55134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buSzPts val="2800"/>
            </a:pPr>
            <a:r>
              <a:rPr lang="en" sz="2800" b="1" dirty="0">
                <a:solidFill>
                  <a:srgbClr val="213163"/>
                </a:solidFill>
              </a:rPr>
              <a:t>Pipeline of M</a:t>
            </a:r>
            <a:r>
              <a:rPr lang="en-US" sz="2800" b="1" dirty="0">
                <a:solidFill>
                  <a:srgbClr val="213163"/>
                </a:solidFill>
              </a:rPr>
              <a:t>a</a:t>
            </a:r>
            <a:r>
              <a:rPr lang="en" sz="2800" b="1" dirty="0">
                <a:solidFill>
                  <a:srgbClr val="213163"/>
                </a:solidFill>
              </a:rPr>
              <a:t>chine Learning</a:t>
            </a:r>
          </a:p>
        </p:txBody>
      </p:sp>
      <p:sp>
        <p:nvSpPr>
          <p:cNvPr id="8" name="TextBox 7">
            <a:extLst>
              <a:ext uri="{FF2B5EF4-FFF2-40B4-BE49-F238E27FC236}">
                <a16:creationId xmlns:a16="http://schemas.microsoft.com/office/drawing/2014/main" id="{E993F680-B0AA-EA11-DC01-4F35C8184BE8}"/>
              </a:ext>
            </a:extLst>
          </p:cNvPr>
          <p:cNvSpPr txBox="1"/>
          <p:nvPr/>
        </p:nvSpPr>
        <p:spPr>
          <a:xfrm>
            <a:off x="10377376" y="6090908"/>
            <a:ext cx="1318438" cy="400110"/>
          </a:xfrm>
          <a:prstGeom prst="rect">
            <a:avLst/>
          </a:prstGeom>
          <a:solidFill>
            <a:schemeClr val="accent5">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r>
              <a:rPr lang="en-US" sz="2000" dirty="0">
                <a:solidFill>
                  <a:schemeClr val="tx1"/>
                </a:solidFill>
                <a:hlinkClick r:id="rId2">
                  <a:extLst>
                    <a:ext uri="{A12FA001-AC4F-418D-AE19-62706E023703}">
                      <ahyp:hlinkClr xmlns:ahyp="http://schemas.microsoft.com/office/drawing/2018/hyperlinkcolor" val="tx"/>
                    </a:ext>
                  </a:extLst>
                </a:hlinkClick>
              </a:rPr>
              <a:t>Source</a:t>
            </a:r>
            <a:endParaRPr lang="en-US" sz="2000" dirty="0">
              <a:solidFill>
                <a:schemeClr val="tx1"/>
              </a:solidFill>
            </a:endParaRPr>
          </a:p>
        </p:txBody>
      </p:sp>
      <p:pic>
        <p:nvPicPr>
          <p:cNvPr id="10" name="Picture 2" descr="Why Is Machine Learning Important Validation Ppt Powerpoint ...">
            <a:extLst>
              <a:ext uri="{FF2B5EF4-FFF2-40B4-BE49-F238E27FC236}">
                <a16:creationId xmlns:a16="http://schemas.microsoft.com/office/drawing/2014/main" id="{F111E777-B6FC-0ECE-5B65-602189BE81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0127"/>
          <a:stretch/>
        </p:blipFill>
        <p:spPr bwMode="auto">
          <a:xfrm>
            <a:off x="861237" y="2019219"/>
            <a:ext cx="10547497" cy="31482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4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D2E4C6-0D45-C554-93C0-995DF455EEC5}"/>
              </a:ext>
            </a:extLst>
          </p:cNvPr>
          <p:cNvSpPr txBox="1"/>
          <p:nvPr/>
        </p:nvSpPr>
        <p:spPr>
          <a:xfrm>
            <a:off x="292396" y="751154"/>
            <a:ext cx="6113720" cy="523220"/>
          </a:xfrm>
          <a:prstGeom prst="rect">
            <a:avLst/>
          </a:prstGeom>
          <a:noFill/>
        </p:spPr>
        <p:txBody>
          <a:bodyPr wrap="square">
            <a:spAutoFit/>
          </a:bodyPr>
          <a:lstStyle/>
          <a:p>
            <a:pPr algn="l"/>
            <a:r>
              <a:rPr lang="en-US" sz="2800" b="1" dirty="0">
                <a:solidFill>
                  <a:srgbClr val="213163"/>
                </a:solidFill>
              </a:rPr>
              <a:t>Concept of Decision Tree</a:t>
            </a:r>
          </a:p>
        </p:txBody>
      </p:sp>
      <p:sp>
        <p:nvSpPr>
          <p:cNvPr id="5" name="TextBox 4">
            <a:extLst>
              <a:ext uri="{FF2B5EF4-FFF2-40B4-BE49-F238E27FC236}">
                <a16:creationId xmlns:a16="http://schemas.microsoft.com/office/drawing/2014/main" id="{3F0F9D0B-B413-892D-A675-BCCCCA6E506C}"/>
              </a:ext>
            </a:extLst>
          </p:cNvPr>
          <p:cNvSpPr txBox="1"/>
          <p:nvPr/>
        </p:nvSpPr>
        <p:spPr>
          <a:xfrm>
            <a:off x="494414" y="1367446"/>
            <a:ext cx="6113720" cy="461665"/>
          </a:xfrm>
          <a:prstGeom prst="rect">
            <a:avLst/>
          </a:prstGeom>
          <a:noFill/>
        </p:spPr>
        <p:txBody>
          <a:bodyPr wrap="square">
            <a:spAutoFit/>
          </a:bodyPr>
          <a:lstStyle/>
          <a:p>
            <a:pPr algn="l" fontAlgn="base"/>
            <a:r>
              <a:rPr lang="en-US" sz="2400" b="1" dirty="0">
                <a:solidFill>
                  <a:srgbClr val="213163"/>
                </a:solidFill>
              </a:rPr>
              <a:t>Terminologies</a:t>
            </a:r>
          </a:p>
        </p:txBody>
      </p:sp>
      <p:pic>
        <p:nvPicPr>
          <p:cNvPr id="5122" name="Picture 2">
            <a:extLst>
              <a:ext uri="{FF2B5EF4-FFF2-40B4-BE49-F238E27FC236}">
                <a16:creationId xmlns:a16="http://schemas.microsoft.com/office/drawing/2014/main" id="{52288FFA-C14F-408C-9F1E-8A6F0F4615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8958" y="1274374"/>
            <a:ext cx="7008628" cy="483247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4F57797-2AFF-1781-E38F-8C3ED4D51A7F}"/>
              </a:ext>
            </a:extLst>
          </p:cNvPr>
          <p:cNvSpPr txBox="1"/>
          <p:nvPr/>
        </p:nvSpPr>
        <p:spPr>
          <a:xfrm>
            <a:off x="696433" y="1914568"/>
            <a:ext cx="3705446" cy="3927550"/>
          </a:xfrm>
          <a:prstGeom prst="rect">
            <a:avLst/>
          </a:prstGeom>
          <a:noFill/>
        </p:spPr>
        <p:txBody>
          <a:bodyPr wrap="square">
            <a:spAutoFit/>
          </a:bodyPr>
          <a:lstStyle/>
          <a:p>
            <a:pPr marL="342900" indent="-342900" algn="l">
              <a:lnSpc>
                <a:spcPct val="114000"/>
              </a:lnSpc>
              <a:spcBef>
                <a:spcPts val="600"/>
              </a:spcBef>
              <a:spcAft>
                <a:spcPts val="600"/>
              </a:spcAft>
              <a:buFont typeface="Wingdings" panose="05000000000000000000" pitchFamily="2" charset="2"/>
              <a:buChar char="Ø"/>
            </a:pPr>
            <a:r>
              <a:rPr lang="en-US" sz="2400" i="0" dirty="0">
                <a:solidFill>
                  <a:srgbClr val="111111"/>
                </a:solidFill>
                <a:effectLst/>
                <a:highlight>
                  <a:srgbClr val="FFFFFF"/>
                </a:highlight>
                <a:latin typeface="+mn-lt"/>
              </a:rPr>
              <a:t>Root Node</a:t>
            </a:r>
          </a:p>
          <a:p>
            <a:pPr marL="342900" indent="-342900" algn="l">
              <a:lnSpc>
                <a:spcPct val="114000"/>
              </a:lnSpc>
              <a:spcBef>
                <a:spcPts val="600"/>
              </a:spcBef>
              <a:spcAft>
                <a:spcPts val="600"/>
              </a:spcAft>
              <a:buFont typeface="Wingdings" panose="05000000000000000000" pitchFamily="2" charset="2"/>
              <a:buChar char="Ø"/>
            </a:pPr>
            <a:r>
              <a:rPr lang="en-US" sz="2400" i="0" dirty="0">
                <a:solidFill>
                  <a:srgbClr val="111111"/>
                </a:solidFill>
                <a:effectLst/>
                <a:highlight>
                  <a:srgbClr val="FFFFFF"/>
                </a:highlight>
                <a:latin typeface="+mn-lt"/>
              </a:rPr>
              <a:t>Splitting</a:t>
            </a:r>
          </a:p>
          <a:p>
            <a:pPr marL="342900" indent="-342900" algn="l">
              <a:lnSpc>
                <a:spcPct val="114000"/>
              </a:lnSpc>
              <a:spcBef>
                <a:spcPts val="600"/>
              </a:spcBef>
              <a:spcAft>
                <a:spcPts val="600"/>
              </a:spcAft>
              <a:buFont typeface="Wingdings" panose="05000000000000000000" pitchFamily="2" charset="2"/>
              <a:buChar char="Ø"/>
            </a:pPr>
            <a:r>
              <a:rPr lang="en-US" sz="2400" i="0" dirty="0">
                <a:solidFill>
                  <a:srgbClr val="111111"/>
                </a:solidFill>
                <a:effectLst/>
                <a:highlight>
                  <a:srgbClr val="FFFFFF"/>
                </a:highlight>
                <a:latin typeface="+mn-lt"/>
              </a:rPr>
              <a:t>Decision Node</a:t>
            </a:r>
          </a:p>
          <a:p>
            <a:pPr marL="342900" indent="-342900" algn="l">
              <a:lnSpc>
                <a:spcPct val="114000"/>
              </a:lnSpc>
              <a:spcBef>
                <a:spcPts val="600"/>
              </a:spcBef>
              <a:spcAft>
                <a:spcPts val="600"/>
              </a:spcAft>
              <a:buFont typeface="Wingdings" panose="05000000000000000000" pitchFamily="2" charset="2"/>
              <a:buChar char="Ø"/>
            </a:pPr>
            <a:r>
              <a:rPr lang="en-US" sz="2400" i="0" dirty="0">
                <a:solidFill>
                  <a:srgbClr val="111111"/>
                </a:solidFill>
                <a:effectLst/>
                <a:highlight>
                  <a:srgbClr val="FFFFFF"/>
                </a:highlight>
                <a:latin typeface="+mn-lt"/>
              </a:rPr>
              <a:t>Leaf / Terminal Node</a:t>
            </a:r>
          </a:p>
          <a:p>
            <a:pPr marL="342900" indent="-342900" algn="l">
              <a:lnSpc>
                <a:spcPct val="114000"/>
              </a:lnSpc>
              <a:spcBef>
                <a:spcPts val="600"/>
              </a:spcBef>
              <a:spcAft>
                <a:spcPts val="600"/>
              </a:spcAft>
              <a:buFont typeface="Wingdings" panose="05000000000000000000" pitchFamily="2" charset="2"/>
              <a:buChar char="Ø"/>
            </a:pPr>
            <a:r>
              <a:rPr lang="en-US" sz="2400" i="0" dirty="0">
                <a:solidFill>
                  <a:srgbClr val="111111"/>
                </a:solidFill>
                <a:effectLst/>
                <a:highlight>
                  <a:srgbClr val="FFFFFF"/>
                </a:highlight>
                <a:latin typeface="+mn-lt"/>
              </a:rPr>
              <a:t>Pruning</a:t>
            </a:r>
          </a:p>
          <a:p>
            <a:pPr marL="342900" indent="-342900" algn="l">
              <a:lnSpc>
                <a:spcPct val="114000"/>
              </a:lnSpc>
              <a:spcBef>
                <a:spcPts val="600"/>
              </a:spcBef>
              <a:spcAft>
                <a:spcPts val="600"/>
              </a:spcAft>
              <a:buFont typeface="Wingdings" panose="05000000000000000000" pitchFamily="2" charset="2"/>
              <a:buChar char="Ø"/>
            </a:pPr>
            <a:r>
              <a:rPr lang="en-US" sz="2400" i="0" dirty="0">
                <a:solidFill>
                  <a:srgbClr val="111111"/>
                </a:solidFill>
                <a:effectLst/>
                <a:highlight>
                  <a:srgbClr val="FFFFFF"/>
                </a:highlight>
                <a:latin typeface="+mn-lt"/>
              </a:rPr>
              <a:t>Branch / Sub-Tree</a:t>
            </a:r>
          </a:p>
          <a:p>
            <a:pPr marL="342900" indent="-342900" algn="l">
              <a:lnSpc>
                <a:spcPct val="114000"/>
              </a:lnSpc>
              <a:spcBef>
                <a:spcPts val="600"/>
              </a:spcBef>
              <a:spcAft>
                <a:spcPts val="600"/>
              </a:spcAft>
              <a:buFont typeface="Wingdings" panose="05000000000000000000" pitchFamily="2" charset="2"/>
              <a:buChar char="Ø"/>
            </a:pPr>
            <a:r>
              <a:rPr lang="en-US" sz="2400" i="0" dirty="0">
                <a:solidFill>
                  <a:srgbClr val="111111"/>
                </a:solidFill>
                <a:effectLst/>
                <a:highlight>
                  <a:srgbClr val="FFFFFF"/>
                </a:highlight>
                <a:latin typeface="+mn-lt"/>
              </a:rPr>
              <a:t>Parent and Child Node</a:t>
            </a:r>
          </a:p>
        </p:txBody>
      </p:sp>
    </p:spTree>
    <p:extLst>
      <p:ext uri="{BB962C8B-B14F-4D97-AF65-F5344CB8AC3E}">
        <p14:creationId xmlns:p14="http://schemas.microsoft.com/office/powerpoint/2010/main" val="1715724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D2E4C6-0D45-C554-93C0-995DF455EEC5}"/>
              </a:ext>
            </a:extLst>
          </p:cNvPr>
          <p:cNvSpPr txBox="1"/>
          <p:nvPr/>
        </p:nvSpPr>
        <p:spPr>
          <a:xfrm>
            <a:off x="292396" y="751154"/>
            <a:ext cx="6113720" cy="523220"/>
          </a:xfrm>
          <a:prstGeom prst="rect">
            <a:avLst/>
          </a:prstGeom>
          <a:noFill/>
        </p:spPr>
        <p:txBody>
          <a:bodyPr wrap="square">
            <a:spAutoFit/>
          </a:bodyPr>
          <a:lstStyle/>
          <a:p>
            <a:r>
              <a:rPr lang="en-US" sz="2800" b="1" dirty="0">
                <a:solidFill>
                  <a:srgbClr val="213163"/>
                </a:solidFill>
              </a:rPr>
              <a:t>Why Use Decision Trees?</a:t>
            </a:r>
          </a:p>
        </p:txBody>
      </p:sp>
      <p:sp>
        <p:nvSpPr>
          <p:cNvPr id="8" name="TextBox 7">
            <a:extLst>
              <a:ext uri="{FF2B5EF4-FFF2-40B4-BE49-F238E27FC236}">
                <a16:creationId xmlns:a16="http://schemas.microsoft.com/office/drawing/2014/main" id="{E7A2C058-045E-237A-281B-BF0C97A82669}"/>
              </a:ext>
            </a:extLst>
          </p:cNvPr>
          <p:cNvSpPr txBox="1"/>
          <p:nvPr/>
        </p:nvSpPr>
        <p:spPr>
          <a:xfrm>
            <a:off x="761114" y="1533929"/>
            <a:ext cx="10669771" cy="1895071"/>
          </a:xfrm>
          <a:prstGeom prst="rect">
            <a:avLst/>
          </a:prstGeom>
          <a:noFill/>
        </p:spPr>
        <p:txBody>
          <a:bodyPr wrap="square">
            <a:spAutoFit/>
          </a:bodyPr>
          <a:lstStyle/>
          <a:p>
            <a:pPr marL="342900" indent="-342900" algn="just">
              <a:lnSpc>
                <a:spcPct val="114000"/>
              </a:lnSpc>
              <a:spcBef>
                <a:spcPts val="600"/>
              </a:spcBef>
              <a:spcAft>
                <a:spcPts val="600"/>
              </a:spcAft>
              <a:buFont typeface="Wingdings" panose="05000000000000000000" pitchFamily="2" charset="2"/>
              <a:buChar char="Ø"/>
            </a:pPr>
            <a:r>
              <a:rPr lang="en-US" sz="2400" dirty="0"/>
              <a:t>Decision Trees usually </a:t>
            </a:r>
            <a:r>
              <a:rPr lang="en-US" sz="2400" i="1" dirty="0"/>
              <a:t>mimic human thinking ability </a:t>
            </a:r>
            <a:r>
              <a:rPr lang="en-US" sz="2400" dirty="0"/>
              <a:t>while making a decision, so it is easy to understand.</a:t>
            </a:r>
          </a:p>
          <a:p>
            <a:pPr marL="342900" indent="-342900" algn="just">
              <a:lnSpc>
                <a:spcPct val="114000"/>
              </a:lnSpc>
              <a:spcBef>
                <a:spcPts val="600"/>
              </a:spcBef>
              <a:spcAft>
                <a:spcPts val="600"/>
              </a:spcAft>
              <a:buFont typeface="Wingdings" panose="05000000000000000000" pitchFamily="2" charset="2"/>
              <a:buChar char="Ø"/>
            </a:pPr>
            <a:r>
              <a:rPr lang="en-US" sz="2400" dirty="0"/>
              <a:t>The logic behind the decision tree can be easily understood because it shows a </a:t>
            </a:r>
            <a:r>
              <a:rPr lang="en-US" sz="2400" i="1" dirty="0"/>
              <a:t>tree-like structure</a:t>
            </a:r>
            <a:r>
              <a:rPr lang="en-US" sz="2400" dirty="0"/>
              <a:t>.</a:t>
            </a:r>
          </a:p>
        </p:txBody>
      </p:sp>
    </p:spTree>
    <p:extLst>
      <p:ext uri="{BB962C8B-B14F-4D97-AF65-F5344CB8AC3E}">
        <p14:creationId xmlns:p14="http://schemas.microsoft.com/office/powerpoint/2010/main" val="63206685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821</TotalTime>
  <Words>1304</Words>
  <Application>Microsoft Office PowerPoint</Application>
  <PresentationFormat>Widescreen</PresentationFormat>
  <Paragraphs>175</Paragraphs>
  <Slides>40</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Arial</vt:lpstr>
      <vt:lpstr>Calibri</vt:lpstr>
      <vt:lpstr>Google Sans</vt:lpstr>
      <vt:lpstr>Inter</vt:lpstr>
      <vt:lpstr>Nunito</vt:lpstr>
      <vt:lpstr>Times New Roman</vt:lpstr>
      <vt:lpstr>var(--body-font-family)</vt:lpstr>
      <vt:lpstr>Wingdings</vt:lpstr>
      <vt:lpstr>Simple Light</vt:lpstr>
      <vt:lpstr>PowerPoint Presentation</vt:lpstr>
      <vt:lpstr>About the Course</vt:lpstr>
      <vt:lpstr>Learning Objectives</vt:lpstr>
      <vt:lpstr>Introduction to ML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P Raja</cp:lastModifiedBy>
  <cp:revision>39</cp:revision>
  <dcterms:modified xsi:type="dcterms:W3CDTF">2024-06-19T04:42:00Z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