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IBM Plex Sans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IBMPlexSans-italic.fntdata"/><Relationship Id="rId61" Type="http://schemas.openxmlformats.org/officeDocument/2006/relationships/font" Target="fonts/IBMPlexSans-bold.fntdata"/><Relationship Id="rId20" Type="http://schemas.openxmlformats.org/officeDocument/2006/relationships/slide" Target="slides/slide15.xml"/><Relationship Id="rId63" Type="http://schemas.openxmlformats.org/officeDocument/2006/relationships/font" Target="fonts/IBMPlex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IBMPlexSans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e7645758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e7645758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on, type it out.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7645758a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e7645758a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e7645758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e7645758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e80293e8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e80293e8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e80293e8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e80293e8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e80293e8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e80293e8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e7645758a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e7645758a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e7645758a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e7645758a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e7645758a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e7645758a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e7645758a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e7645758a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e764575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e764575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7645758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e7645758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e7645758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e7645758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e7645758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e7645758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e7645758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e7645758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e7645758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e7645758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e7645758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e7645758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e7645758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e7645758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e7645758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e7645758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e7645758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e7645758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e7645758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e7645758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e764575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e764575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e7645758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e7645758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code: </a:t>
            </a:r>
            <a:r>
              <a:rPr lang="en"/>
              <a:t>/Users/vidyasagar/ibm_workspace/cases/delete_this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for this exercise: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/Users/vidyasagar/ibm_workspace/cases/delete_this/add_post_to_blog.js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/Users/vidyasagar/ibm_workspace/cases/delete_this/index.html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e7645758a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e7645758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e7645758a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7e7645758a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e7645758a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e7645758a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 code: /Users/vidyasagar/ibm_workspace/cases/delete_this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Code for this exercise: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/Users/vidyasagar/ibm_workspace/cases/delete_this/v1.js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e7645758a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e7645758a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code: /Users/vidyasagar/ibm_workspace/cases/delete_this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Code for this exercise: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/Users/vidyasagar/ibm_workspace/cases/delete_this/v2.js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e7645758a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e7645758a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code: /Users/vidyasagar/ibm_workspace/cases/delete_this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Code for this exercise: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/Users/vidyasagar/ibm_workspace/cases/delete_this/v1.js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e7645758a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e7645758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e7645758a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e7645758a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e7645758a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e7645758a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e7645758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7e7645758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e7645758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e7645758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e7645758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e7645758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e7645758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e7645758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e7645758a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e7645758a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e7645758a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e7645758a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e7645758a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7e7645758a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e7645758a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e7645758a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e7645758a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e7645758a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7e7645758a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7e7645758a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7e7645758a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7e7645758a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e7645758a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7e7645758a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e7645758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e7645758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e7645758a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e7645758a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e7645758a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7e7645758a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7e7645758a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7e7645758a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e7645758a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e7645758a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7e7645758a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7e7645758a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e7645758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e7645758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e7645758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e7645758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e7645758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e7645758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e7645758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e7645758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IMFIEcWUsqSdaT14cD60LUiRo6FwO0uQ/view" TargetMode="External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React.js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Lets create the clichéd “Hello, world!”</a:t>
            </a:r>
            <a:endParaRPr sz="3600"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326675"/>
            <a:ext cx="85206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Visit</a:t>
            </a:r>
            <a:r>
              <a:rPr b="1" lang="en" sz="3000"/>
              <a:t> codepen.io</a:t>
            </a:r>
            <a:endParaRPr b="1" sz="3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484625" y="2571750"/>
            <a:ext cx="8520600" cy="1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Add </a:t>
            </a:r>
            <a:r>
              <a:rPr b="1" lang="en" sz="2400"/>
              <a:t>react</a:t>
            </a:r>
            <a:r>
              <a:rPr lang="en" sz="2400"/>
              <a:t> library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Add </a:t>
            </a:r>
            <a:r>
              <a:rPr b="1" lang="en" sz="2400"/>
              <a:t>react-dom</a:t>
            </a:r>
            <a:r>
              <a:rPr lang="en" sz="2400"/>
              <a:t> library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Change js preprocessor to </a:t>
            </a:r>
            <a:r>
              <a:rPr b="1" lang="en" sz="2400"/>
              <a:t>babel</a:t>
            </a:r>
            <a:endParaRPr b="1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Lets create the clichéd “Hello, world!”</a:t>
            </a:r>
            <a:endParaRPr sz="3600"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788675"/>
            <a:ext cx="8520600" cy="16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https://reactjs.org/redirect-to-codepen/hello-world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Lets create the clichéd “Hello, world!”</a:t>
            </a:r>
            <a:endParaRPr sz="3600"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788675"/>
            <a:ext cx="8520600" cy="25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ReactDOM.render(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  &lt;h1&gt;Hello, world!&lt;/h1&gt;,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  document.getElementById('root')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);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2150850"/>
            <a:ext cx="858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Dynamic content delivery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2150850"/>
            <a:ext cx="858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For tightly coupled user experience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7" title="webpageloading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6374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2150850"/>
            <a:ext cx="858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Blog post website scenario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225" y="573638"/>
            <a:ext cx="7761550" cy="39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311700" y="2150850"/>
            <a:ext cx="858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Browser view of our minimalist website!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36510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React.js</a:t>
            </a:r>
            <a:endParaRPr sz="360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68550" y="1583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It’s a javascript library!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11700" y="8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HTML’s DOM (Document Object Model)</a:t>
            </a:r>
            <a:endParaRPr/>
          </a:p>
        </p:txBody>
      </p:sp>
      <p:sp>
        <p:nvSpPr>
          <p:cNvPr id="162" name="Google Shape;162;p32"/>
          <p:cNvSpPr/>
          <p:nvPr/>
        </p:nvSpPr>
        <p:spPr>
          <a:xfrm>
            <a:off x="3085671" y="910474"/>
            <a:ext cx="15891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“Root”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&lt;html&gt;</a:t>
            </a:r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1049752" y="2106487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&lt;head&gt;</a:t>
            </a:r>
            <a:endParaRPr/>
          </a:p>
        </p:txBody>
      </p:sp>
      <p:sp>
        <p:nvSpPr>
          <p:cNvPr id="164" name="Google Shape;164;p32"/>
          <p:cNvSpPr/>
          <p:nvPr/>
        </p:nvSpPr>
        <p:spPr>
          <a:xfrm>
            <a:off x="5167517" y="2106487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</a:t>
            </a:r>
            <a:endParaRPr/>
          </a:p>
        </p:txBody>
      </p:sp>
      <p:sp>
        <p:nvSpPr>
          <p:cNvPr id="165" name="Google Shape;165;p32"/>
          <p:cNvSpPr/>
          <p:nvPr/>
        </p:nvSpPr>
        <p:spPr>
          <a:xfrm>
            <a:off x="1049752" y="3246363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&lt;title&gt;</a:t>
            </a:r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922700" y="4470667"/>
            <a:ext cx="14094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Node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My Blog Post”</a:t>
            </a:r>
            <a:endParaRPr/>
          </a:p>
        </p:txBody>
      </p:sp>
      <p:sp>
        <p:nvSpPr>
          <p:cNvPr id="167" name="Google Shape;167;p32"/>
          <p:cNvSpPr/>
          <p:nvPr/>
        </p:nvSpPr>
        <p:spPr>
          <a:xfrm>
            <a:off x="3302587" y="3246363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&lt;h1&gt;</a:t>
            </a:r>
            <a:endParaRPr/>
          </a:p>
        </p:txBody>
      </p:sp>
      <p:sp>
        <p:nvSpPr>
          <p:cNvPr id="168" name="Google Shape;168;p32"/>
          <p:cNvSpPr/>
          <p:nvPr/>
        </p:nvSpPr>
        <p:spPr>
          <a:xfrm>
            <a:off x="3085677" y="4470664"/>
            <a:ext cx="15891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Node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“Recent Blogs”</a:t>
            </a:r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5167528" y="3246363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&lt;p&gt;</a:t>
            </a:r>
            <a:endParaRPr/>
          </a:p>
        </p:txBody>
      </p:sp>
      <p:sp>
        <p:nvSpPr>
          <p:cNvPr id="170" name="Google Shape;170;p32"/>
          <p:cNvSpPr/>
          <p:nvPr/>
        </p:nvSpPr>
        <p:spPr>
          <a:xfrm>
            <a:off x="4950618" y="4470664"/>
            <a:ext cx="15891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Node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“Default blog text”</a:t>
            </a:r>
            <a:endParaRPr/>
          </a:p>
        </p:txBody>
      </p:sp>
      <p:cxnSp>
        <p:nvCxnSpPr>
          <p:cNvPr id="171" name="Google Shape;171;p32"/>
          <p:cNvCxnSpPr>
            <a:stCxn id="162" idx="2"/>
            <a:endCxn id="163" idx="0"/>
          </p:cNvCxnSpPr>
          <p:nvPr/>
        </p:nvCxnSpPr>
        <p:spPr>
          <a:xfrm flipH="1">
            <a:off x="1627521" y="1347574"/>
            <a:ext cx="225270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32"/>
          <p:cNvCxnSpPr>
            <a:stCxn id="162" idx="2"/>
            <a:endCxn id="164" idx="0"/>
          </p:cNvCxnSpPr>
          <p:nvPr/>
        </p:nvCxnSpPr>
        <p:spPr>
          <a:xfrm>
            <a:off x="3880221" y="1347574"/>
            <a:ext cx="186480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32"/>
          <p:cNvCxnSpPr>
            <a:stCxn id="163" idx="2"/>
            <a:endCxn id="165" idx="0"/>
          </p:cNvCxnSpPr>
          <p:nvPr/>
        </p:nvCxnSpPr>
        <p:spPr>
          <a:xfrm>
            <a:off x="1627402" y="2543587"/>
            <a:ext cx="0" cy="7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32"/>
          <p:cNvCxnSpPr>
            <a:stCxn id="165" idx="2"/>
            <a:endCxn id="166" idx="0"/>
          </p:cNvCxnSpPr>
          <p:nvPr/>
        </p:nvCxnSpPr>
        <p:spPr>
          <a:xfrm>
            <a:off x="1627402" y="3683463"/>
            <a:ext cx="0" cy="7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32"/>
          <p:cNvCxnSpPr>
            <a:stCxn id="164" idx="2"/>
            <a:endCxn id="167" idx="0"/>
          </p:cNvCxnSpPr>
          <p:nvPr/>
        </p:nvCxnSpPr>
        <p:spPr>
          <a:xfrm flipH="1">
            <a:off x="3880367" y="2543587"/>
            <a:ext cx="1864800" cy="7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32"/>
          <p:cNvCxnSpPr>
            <a:stCxn id="164" idx="2"/>
            <a:endCxn id="169" idx="0"/>
          </p:cNvCxnSpPr>
          <p:nvPr/>
        </p:nvCxnSpPr>
        <p:spPr>
          <a:xfrm>
            <a:off x="5745167" y="2543587"/>
            <a:ext cx="0" cy="7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32"/>
          <p:cNvCxnSpPr>
            <a:stCxn id="167" idx="2"/>
            <a:endCxn id="168" idx="0"/>
          </p:cNvCxnSpPr>
          <p:nvPr/>
        </p:nvCxnSpPr>
        <p:spPr>
          <a:xfrm>
            <a:off x="3880237" y="3683463"/>
            <a:ext cx="0" cy="7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32"/>
          <p:cNvCxnSpPr>
            <a:stCxn id="169" idx="2"/>
            <a:endCxn id="170" idx="0"/>
          </p:cNvCxnSpPr>
          <p:nvPr/>
        </p:nvCxnSpPr>
        <p:spPr>
          <a:xfrm>
            <a:off x="5745178" y="3683463"/>
            <a:ext cx="0" cy="7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8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HTML’s DOM (Document Object Model)</a:t>
            </a:r>
            <a:endParaRPr/>
          </a:p>
        </p:txBody>
      </p:sp>
      <p:sp>
        <p:nvSpPr>
          <p:cNvPr id="184" name="Google Shape;184;p33"/>
          <p:cNvSpPr/>
          <p:nvPr/>
        </p:nvSpPr>
        <p:spPr>
          <a:xfrm>
            <a:off x="3085671" y="910474"/>
            <a:ext cx="15891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“Root”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&lt;html&gt;</a:t>
            </a:r>
            <a:endParaRPr/>
          </a:p>
        </p:txBody>
      </p:sp>
      <p:sp>
        <p:nvSpPr>
          <p:cNvPr id="185" name="Google Shape;185;p33"/>
          <p:cNvSpPr/>
          <p:nvPr/>
        </p:nvSpPr>
        <p:spPr>
          <a:xfrm>
            <a:off x="1049752" y="2106487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&lt;head&gt;</a:t>
            </a:r>
            <a:endParaRPr/>
          </a:p>
        </p:txBody>
      </p:sp>
      <p:sp>
        <p:nvSpPr>
          <p:cNvPr id="186" name="Google Shape;186;p33"/>
          <p:cNvSpPr/>
          <p:nvPr/>
        </p:nvSpPr>
        <p:spPr>
          <a:xfrm>
            <a:off x="5167517" y="2106487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</a:t>
            </a:r>
            <a:endParaRPr/>
          </a:p>
        </p:txBody>
      </p:sp>
      <p:sp>
        <p:nvSpPr>
          <p:cNvPr id="187" name="Google Shape;187;p33"/>
          <p:cNvSpPr/>
          <p:nvPr/>
        </p:nvSpPr>
        <p:spPr>
          <a:xfrm>
            <a:off x="1049752" y="3246363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&lt;title&gt;</a:t>
            </a:r>
            <a:endParaRPr/>
          </a:p>
        </p:txBody>
      </p:sp>
      <p:sp>
        <p:nvSpPr>
          <p:cNvPr id="188" name="Google Shape;188;p33"/>
          <p:cNvSpPr/>
          <p:nvPr/>
        </p:nvSpPr>
        <p:spPr>
          <a:xfrm>
            <a:off x="922700" y="4470667"/>
            <a:ext cx="14094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Node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“My Blog Post”</a:t>
            </a:r>
            <a:endParaRPr/>
          </a:p>
        </p:txBody>
      </p:sp>
      <p:sp>
        <p:nvSpPr>
          <p:cNvPr id="189" name="Google Shape;189;p33"/>
          <p:cNvSpPr/>
          <p:nvPr/>
        </p:nvSpPr>
        <p:spPr>
          <a:xfrm>
            <a:off x="3302587" y="3246363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&lt;h1&gt;</a:t>
            </a:r>
            <a:endParaRPr/>
          </a:p>
        </p:txBody>
      </p:sp>
      <p:sp>
        <p:nvSpPr>
          <p:cNvPr id="190" name="Google Shape;190;p33"/>
          <p:cNvSpPr/>
          <p:nvPr/>
        </p:nvSpPr>
        <p:spPr>
          <a:xfrm>
            <a:off x="3085677" y="4470664"/>
            <a:ext cx="15891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Node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“Recent Blogs”</a:t>
            </a:r>
            <a:endParaRPr/>
          </a:p>
        </p:txBody>
      </p:sp>
      <p:sp>
        <p:nvSpPr>
          <p:cNvPr id="191" name="Google Shape;191;p33"/>
          <p:cNvSpPr/>
          <p:nvPr/>
        </p:nvSpPr>
        <p:spPr>
          <a:xfrm>
            <a:off x="5167528" y="3246363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&lt;p&gt;</a:t>
            </a:r>
            <a:endParaRPr/>
          </a:p>
        </p:txBody>
      </p:sp>
      <p:sp>
        <p:nvSpPr>
          <p:cNvPr id="192" name="Google Shape;192;p33"/>
          <p:cNvSpPr/>
          <p:nvPr/>
        </p:nvSpPr>
        <p:spPr>
          <a:xfrm>
            <a:off x="4950618" y="4470664"/>
            <a:ext cx="15891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Node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“Default blog text”</a:t>
            </a:r>
            <a:endParaRPr/>
          </a:p>
        </p:txBody>
      </p:sp>
      <p:cxnSp>
        <p:nvCxnSpPr>
          <p:cNvPr id="193" name="Google Shape;193;p33"/>
          <p:cNvCxnSpPr>
            <a:stCxn id="184" idx="2"/>
            <a:endCxn id="185" idx="0"/>
          </p:cNvCxnSpPr>
          <p:nvPr/>
        </p:nvCxnSpPr>
        <p:spPr>
          <a:xfrm flipH="1">
            <a:off x="1627521" y="1347574"/>
            <a:ext cx="225270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33"/>
          <p:cNvCxnSpPr>
            <a:stCxn id="184" idx="2"/>
            <a:endCxn id="186" idx="0"/>
          </p:cNvCxnSpPr>
          <p:nvPr/>
        </p:nvCxnSpPr>
        <p:spPr>
          <a:xfrm>
            <a:off x="3880221" y="1347574"/>
            <a:ext cx="186480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33"/>
          <p:cNvCxnSpPr>
            <a:stCxn id="185" idx="2"/>
            <a:endCxn id="187" idx="0"/>
          </p:cNvCxnSpPr>
          <p:nvPr/>
        </p:nvCxnSpPr>
        <p:spPr>
          <a:xfrm>
            <a:off x="1627402" y="2543587"/>
            <a:ext cx="0" cy="7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33"/>
          <p:cNvCxnSpPr>
            <a:stCxn id="187" idx="2"/>
            <a:endCxn id="188" idx="0"/>
          </p:cNvCxnSpPr>
          <p:nvPr/>
        </p:nvCxnSpPr>
        <p:spPr>
          <a:xfrm>
            <a:off x="1627402" y="3683463"/>
            <a:ext cx="0" cy="7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33"/>
          <p:cNvCxnSpPr>
            <a:stCxn id="186" idx="2"/>
            <a:endCxn id="189" idx="0"/>
          </p:cNvCxnSpPr>
          <p:nvPr/>
        </p:nvCxnSpPr>
        <p:spPr>
          <a:xfrm flipH="1">
            <a:off x="3880367" y="2543587"/>
            <a:ext cx="1864800" cy="7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33"/>
          <p:cNvCxnSpPr>
            <a:stCxn id="186" idx="2"/>
            <a:endCxn id="191" idx="0"/>
          </p:cNvCxnSpPr>
          <p:nvPr/>
        </p:nvCxnSpPr>
        <p:spPr>
          <a:xfrm>
            <a:off x="5745167" y="2543587"/>
            <a:ext cx="0" cy="7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33"/>
          <p:cNvCxnSpPr>
            <a:stCxn id="189" idx="2"/>
            <a:endCxn id="190" idx="0"/>
          </p:cNvCxnSpPr>
          <p:nvPr/>
        </p:nvCxnSpPr>
        <p:spPr>
          <a:xfrm>
            <a:off x="3880237" y="3683463"/>
            <a:ext cx="0" cy="7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33"/>
          <p:cNvCxnSpPr>
            <a:stCxn id="191" idx="2"/>
            <a:endCxn id="192" idx="0"/>
          </p:cNvCxnSpPr>
          <p:nvPr/>
        </p:nvCxnSpPr>
        <p:spPr>
          <a:xfrm>
            <a:off x="5745178" y="3683463"/>
            <a:ext cx="0" cy="7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33"/>
          <p:cNvSpPr txBox="1"/>
          <p:nvPr/>
        </p:nvSpPr>
        <p:spPr>
          <a:xfrm>
            <a:off x="6488375" y="661900"/>
            <a:ext cx="2535900" cy="21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Lets add a post that is fetched dynamically from a database,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shall we??????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a new post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1367750"/>
            <a:ext cx="8520600" cy="25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response = getMyPost(“https://myblogapi.google.com/latestpost”);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8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HTML’s DOM (Document Object Model)</a:t>
            </a:r>
            <a:endParaRPr/>
          </a:p>
        </p:txBody>
      </p:sp>
      <p:sp>
        <p:nvSpPr>
          <p:cNvPr id="213" name="Google Shape;213;p35"/>
          <p:cNvSpPr/>
          <p:nvPr/>
        </p:nvSpPr>
        <p:spPr>
          <a:xfrm>
            <a:off x="3085671" y="910474"/>
            <a:ext cx="15891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“Root”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&lt;html&gt;</a:t>
            </a:r>
            <a:endParaRPr/>
          </a:p>
        </p:txBody>
      </p:sp>
      <p:sp>
        <p:nvSpPr>
          <p:cNvPr id="214" name="Google Shape;214;p35"/>
          <p:cNvSpPr/>
          <p:nvPr/>
        </p:nvSpPr>
        <p:spPr>
          <a:xfrm>
            <a:off x="1049752" y="2106487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&lt;head&gt;</a:t>
            </a:r>
            <a:endParaRPr/>
          </a:p>
        </p:txBody>
      </p:sp>
      <p:sp>
        <p:nvSpPr>
          <p:cNvPr id="215" name="Google Shape;215;p35"/>
          <p:cNvSpPr/>
          <p:nvPr/>
        </p:nvSpPr>
        <p:spPr>
          <a:xfrm>
            <a:off x="5167517" y="2106487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</a:t>
            </a:r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1049752" y="3246363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&lt;title&gt;</a:t>
            </a:r>
            <a:endParaRPr/>
          </a:p>
        </p:txBody>
      </p:sp>
      <p:sp>
        <p:nvSpPr>
          <p:cNvPr id="217" name="Google Shape;217;p35"/>
          <p:cNvSpPr/>
          <p:nvPr/>
        </p:nvSpPr>
        <p:spPr>
          <a:xfrm>
            <a:off x="922700" y="4470667"/>
            <a:ext cx="14094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Node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“My Blog Post”</a:t>
            </a:r>
            <a:endParaRPr/>
          </a:p>
        </p:txBody>
      </p:sp>
      <p:sp>
        <p:nvSpPr>
          <p:cNvPr id="218" name="Google Shape;218;p35"/>
          <p:cNvSpPr/>
          <p:nvPr/>
        </p:nvSpPr>
        <p:spPr>
          <a:xfrm>
            <a:off x="3302587" y="3246363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&lt;h1&gt;</a:t>
            </a:r>
            <a:endParaRPr/>
          </a:p>
        </p:txBody>
      </p:sp>
      <p:sp>
        <p:nvSpPr>
          <p:cNvPr id="219" name="Google Shape;219;p35"/>
          <p:cNvSpPr/>
          <p:nvPr/>
        </p:nvSpPr>
        <p:spPr>
          <a:xfrm>
            <a:off x="3085677" y="4470664"/>
            <a:ext cx="15891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Node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“Recent Blogs”</a:t>
            </a:r>
            <a:endParaRPr/>
          </a:p>
        </p:txBody>
      </p:sp>
      <p:sp>
        <p:nvSpPr>
          <p:cNvPr id="220" name="Google Shape;220;p35"/>
          <p:cNvSpPr/>
          <p:nvPr/>
        </p:nvSpPr>
        <p:spPr>
          <a:xfrm>
            <a:off x="5167528" y="3246363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&lt;p&gt;</a:t>
            </a:r>
            <a:endParaRPr/>
          </a:p>
        </p:txBody>
      </p:sp>
      <p:sp>
        <p:nvSpPr>
          <p:cNvPr id="221" name="Google Shape;221;p35"/>
          <p:cNvSpPr/>
          <p:nvPr/>
        </p:nvSpPr>
        <p:spPr>
          <a:xfrm>
            <a:off x="4950618" y="4470664"/>
            <a:ext cx="15891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Node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“Default blog </a:t>
            </a:r>
            <a:r>
              <a:rPr lang="en"/>
              <a:t>text</a:t>
            </a:r>
            <a:r>
              <a:rPr lang="en"/>
              <a:t>”</a:t>
            </a:r>
            <a:endParaRPr/>
          </a:p>
        </p:txBody>
      </p:sp>
      <p:cxnSp>
        <p:nvCxnSpPr>
          <p:cNvPr id="222" name="Google Shape;222;p35"/>
          <p:cNvCxnSpPr>
            <a:stCxn id="213" idx="2"/>
            <a:endCxn id="214" idx="0"/>
          </p:cNvCxnSpPr>
          <p:nvPr/>
        </p:nvCxnSpPr>
        <p:spPr>
          <a:xfrm flipH="1">
            <a:off x="1627521" y="1347574"/>
            <a:ext cx="225270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5"/>
          <p:cNvCxnSpPr>
            <a:stCxn id="213" idx="2"/>
            <a:endCxn id="215" idx="0"/>
          </p:cNvCxnSpPr>
          <p:nvPr/>
        </p:nvCxnSpPr>
        <p:spPr>
          <a:xfrm>
            <a:off x="3880221" y="1347574"/>
            <a:ext cx="186480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5"/>
          <p:cNvCxnSpPr>
            <a:stCxn id="214" idx="2"/>
            <a:endCxn id="216" idx="0"/>
          </p:cNvCxnSpPr>
          <p:nvPr/>
        </p:nvCxnSpPr>
        <p:spPr>
          <a:xfrm>
            <a:off x="1627402" y="2543587"/>
            <a:ext cx="0" cy="7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35"/>
          <p:cNvCxnSpPr>
            <a:stCxn id="216" idx="2"/>
            <a:endCxn id="217" idx="0"/>
          </p:cNvCxnSpPr>
          <p:nvPr/>
        </p:nvCxnSpPr>
        <p:spPr>
          <a:xfrm>
            <a:off x="1627402" y="3683463"/>
            <a:ext cx="0" cy="7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35"/>
          <p:cNvCxnSpPr>
            <a:stCxn id="215" idx="2"/>
            <a:endCxn id="218" idx="0"/>
          </p:cNvCxnSpPr>
          <p:nvPr/>
        </p:nvCxnSpPr>
        <p:spPr>
          <a:xfrm flipH="1">
            <a:off x="3880367" y="2543587"/>
            <a:ext cx="1864800" cy="7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35"/>
          <p:cNvCxnSpPr>
            <a:stCxn id="215" idx="2"/>
            <a:endCxn id="220" idx="0"/>
          </p:cNvCxnSpPr>
          <p:nvPr/>
        </p:nvCxnSpPr>
        <p:spPr>
          <a:xfrm>
            <a:off x="5745167" y="2543587"/>
            <a:ext cx="0" cy="7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35"/>
          <p:cNvCxnSpPr>
            <a:stCxn id="218" idx="2"/>
            <a:endCxn id="219" idx="0"/>
          </p:cNvCxnSpPr>
          <p:nvPr/>
        </p:nvCxnSpPr>
        <p:spPr>
          <a:xfrm>
            <a:off x="3880237" y="3683463"/>
            <a:ext cx="0" cy="7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35"/>
          <p:cNvCxnSpPr>
            <a:stCxn id="220" idx="2"/>
            <a:endCxn id="221" idx="0"/>
          </p:cNvCxnSpPr>
          <p:nvPr/>
        </p:nvCxnSpPr>
        <p:spPr>
          <a:xfrm>
            <a:off x="5745178" y="3683463"/>
            <a:ext cx="0" cy="7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35"/>
          <p:cNvSpPr/>
          <p:nvPr/>
        </p:nvSpPr>
        <p:spPr>
          <a:xfrm>
            <a:off x="6899675" y="4168175"/>
            <a:ext cx="1589100" cy="8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Node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“Dynamically generated blog text”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paragraph element in javascript</a:t>
            </a:r>
            <a:endParaRPr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311700" y="1367750"/>
            <a:ext cx="8520600" cy="25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response = getMyLatestPost(“https://api.myblogs.google.com/latestpost”);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var newPost = document.createElement("p");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8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HTML’s DOM (Document Object Model)</a:t>
            </a:r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3085671" y="910474"/>
            <a:ext cx="15891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“Root”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&lt;html&gt;</a:t>
            </a:r>
            <a:endParaRPr/>
          </a:p>
        </p:txBody>
      </p:sp>
      <p:sp>
        <p:nvSpPr>
          <p:cNvPr id="243" name="Google Shape;243;p37"/>
          <p:cNvSpPr/>
          <p:nvPr/>
        </p:nvSpPr>
        <p:spPr>
          <a:xfrm>
            <a:off x="1049752" y="2106487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&lt;head&gt;</a:t>
            </a:r>
            <a:endParaRPr/>
          </a:p>
        </p:txBody>
      </p:sp>
      <p:sp>
        <p:nvSpPr>
          <p:cNvPr id="244" name="Google Shape;244;p37"/>
          <p:cNvSpPr/>
          <p:nvPr/>
        </p:nvSpPr>
        <p:spPr>
          <a:xfrm>
            <a:off x="5167517" y="2106487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</a:t>
            </a:r>
            <a:endParaRPr/>
          </a:p>
        </p:txBody>
      </p:sp>
      <p:sp>
        <p:nvSpPr>
          <p:cNvPr id="245" name="Google Shape;245;p37"/>
          <p:cNvSpPr/>
          <p:nvPr/>
        </p:nvSpPr>
        <p:spPr>
          <a:xfrm>
            <a:off x="1049752" y="3246363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&lt;title&gt;</a:t>
            </a:r>
            <a:endParaRPr/>
          </a:p>
        </p:txBody>
      </p:sp>
      <p:sp>
        <p:nvSpPr>
          <p:cNvPr id="246" name="Google Shape;246;p37"/>
          <p:cNvSpPr/>
          <p:nvPr/>
        </p:nvSpPr>
        <p:spPr>
          <a:xfrm>
            <a:off x="922700" y="4470667"/>
            <a:ext cx="14094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Node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“My Blog Post”</a:t>
            </a:r>
            <a:endParaRPr/>
          </a:p>
        </p:txBody>
      </p:sp>
      <p:sp>
        <p:nvSpPr>
          <p:cNvPr id="247" name="Google Shape;247;p37"/>
          <p:cNvSpPr/>
          <p:nvPr/>
        </p:nvSpPr>
        <p:spPr>
          <a:xfrm>
            <a:off x="3302587" y="3246363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&lt;h1&gt;</a:t>
            </a:r>
            <a:endParaRPr/>
          </a:p>
        </p:txBody>
      </p:sp>
      <p:sp>
        <p:nvSpPr>
          <p:cNvPr id="248" name="Google Shape;248;p37"/>
          <p:cNvSpPr/>
          <p:nvPr/>
        </p:nvSpPr>
        <p:spPr>
          <a:xfrm>
            <a:off x="3085677" y="4470664"/>
            <a:ext cx="15891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Node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“Recent Blogs”</a:t>
            </a:r>
            <a:endParaRPr/>
          </a:p>
        </p:txBody>
      </p:sp>
      <p:sp>
        <p:nvSpPr>
          <p:cNvPr id="249" name="Google Shape;249;p37"/>
          <p:cNvSpPr/>
          <p:nvPr/>
        </p:nvSpPr>
        <p:spPr>
          <a:xfrm>
            <a:off x="5167528" y="3246363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&lt;p&gt;</a:t>
            </a:r>
            <a:endParaRPr/>
          </a:p>
        </p:txBody>
      </p:sp>
      <p:sp>
        <p:nvSpPr>
          <p:cNvPr id="250" name="Google Shape;250;p37"/>
          <p:cNvSpPr/>
          <p:nvPr/>
        </p:nvSpPr>
        <p:spPr>
          <a:xfrm>
            <a:off x="4950618" y="4470664"/>
            <a:ext cx="15891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Node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“Default blog text”</a:t>
            </a:r>
            <a:endParaRPr/>
          </a:p>
        </p:txBody>
      </p:sp>
      <p:cxnSp>
        <p:nvCxnSpPr>
          <p:cNvPr id="251" name="Google Shape;251;p37"/>
          <p:cNvCxnSpPr>
            <a:stCxn id="242" idx="2"/>
            <a:endCxn id="243" idx="0"/>
          </p:cNvCxnSpPr>
          <p:nvPr/>
        </p:nvCxnSpPr>
        <p:spPr>
          <a:xfrm flipH="1">
            <a:off x="1627521" y="1347574"/>
            <a:ext cx="225270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7"/>
          <p:cNvCxnSpPr>
            <a:stCxn id="242" idx="2"/>
            <a:endCxn id="244" idx="0"/>
          </p:cNvCxnSpPr>
          <p:nvPr/>
        </p:nvCxnSpPr>
        <p:spPr>
          <a:xfrm>
            <a:off x="3880221" y="1347574"/>
            <a:ext cx="186480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37"/>
          <p:cNvCxnSpPr>
            <a:stCxn id="243" idx="2"/>
            <a:endCxn id="245" idx="0"/>
          </p:cNvCxnSpPr>
          <p:nvPr/>
        </p:nvCxnSpPr>
        <p:spPr>
          <a:xfrm>
            <a:off x="1627402" y="2543587"/>
            <a:ext cx="0" cy="7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37"/>
          <p:cNvCxnSpPr>
            <a:stCxn id="245" idx="2"/>
            <a:endCxn id="246" idx="0"/>
          </p:cNvCxnSpPr>
          <p:nvPr/>
        </p:nvCxnSpPr>
        <p:spPr>
          <a:xfrm>
            <a:off x="1627402" y="3683463"/>
            <a:ext cx="0" cy="7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37"/>
          <p:cNvCxnSpPr>
            <a:stCxn id="244" idx="2"/>
            <a:endCxn id="247" idx="0"/>
          </p:cNvCxnSpPr>
          <p:nvPr/>
        </p:nvCxnSpPr>
        <p:spPr>
          <a:xfrm flipH="1">
            <a:off x="3880367" y="2543587"/>
            <a:ext cx="1864800" cy="7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37"/>
          <p:cNvCxnSpPr>
            <a:stCxn id="244" idx="2"/>
            <a:endCxn id="249" idx="0"/>
          </p:cNvCxnSpPr>
          <p:nvPr/>
        </p:nvCxnSpPr>
        <p:spPr>
          <a:xfrm>
            <a:off x="5745167" y="2543587"/>
            <a:ext cx="0" cy="7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37"/>
          <p:cNvCxnSpPr>
            <a:stCxn id="247" idx="2"/>
            <a:endCxn id="248" idx="0"/>
          </p:cNvCxnSpPr>
          <p:nvPr/>
        </p:nvCxnSpPr>
        <p:spPr>
          <a:xfrm>
            <a:off x="3880237" y="3683463"/>
            <a:ext cx="0" cy="7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37"/>
          <p:cNvCxnSpPr>
            <a:stCxn id="249" idx="2"/>
            <a:endCxn id="250" idx="0"/>
          </p:cNvCxnSpPr>
          <p:nvPr/>
        </p:nvCxnSpPr>
        <p:spPr>
          <a:xfrm>
            <a:off x="5745178" y="3683463"/>
            <a:ext cx="0" cy="7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37"/>
          <p:cNvSpPr/>
          <p:nvPr/>
        </p:nvSpPr>
        <p:spPr>
          <a:xfrm>
            <a:off x="7116578" y="3246363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&lt;p&gt;</a:t>
            </a:r>
            <a:endParaRPr/>
          </a:p>
        </p:txBody>
      </p:sp>
      <p:sp>
        <p:nvSpPr>
          <p:cNvPr id="260" name="Google Shape;260;p37"/>
          <p:cNvSpPr/>
          <p:nvPr/>
        </p:nvSpPr>
        <p:spPr>
          <a:xfrm>
            <a:off x="6899675" y="4168175"/>
            <a:ext cx="1589100" cy="8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Node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“Dynamically generated blog text”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the para with our dynamically fetched post</a:t>
            </a:r>
            <a:endParaRPr/>
          </a:p>
        </p:txBody>
      </p: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311700" y="1367750"/>
            <a:ext cx="8520600" cy="25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response = getMyLatestPost(“https://api.myblogs.google.com/latestpost”);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var newPost = document.createElement("p");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newPost.innerText = response.text;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311700" y="8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HTML’s DOM (Document Object Model)</a:t>
            </a:r>
            <a:endParaRPr/>
          </a:p>
        </p:txBody>
      </p:sp>
      <p:sp>
        <p:nvSpPr>
          <p:cNvPr id="272" name="Google Shape;272;p39"/>
          <p:cNvSpPr/>
          <p:nvPr/>
        </p:nvSpPr>
        <p:spPr>
          <a:xfrm>
            <a:off x="3085671" y="910474"/>
            <a:ext cx="15891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“Root”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&lt;html&gt;</a:t>
            </a:r>
            <a:endParaRPr/>
          </a:p>
        </p:txBody>
      </p:sp>
      <p:sp>
        <p:nvSpPr>
          <p:cNvPr id="273" name="Google Shape;273;p39"/>
          <p:cNvSpPr/>
          <p:nvPr/>
        </p:nvSpPr>
        <p:spPr>
          <a:xfrm>
            <a:off x="1049752" y="2106487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&lt;head&gt;</a:t>
            </a:r>
            <a:endParaRPr/>
          </a:p>
        </p:txBody>
      </p:sp>
      <p:sp>
        <p:nvSpPr>
          <p:cNvPr id="274" name="Google Shape;274;p39"/>
          <p:cNvSpPr/>
          <p:nvPr/>
        </p:nvSpPr>
        <p:spPr>
          <a:xfrm>
            <a:off x="5167517" y="2106487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</a:t>
            </a: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1049752" y="3246363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&lt;title&gt;</a:t>
            </a: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922700" y="4470667"/>
            <a:ext cx="14094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Node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“My Blog Post”</a:t>
            </a:r>
            <a:endParaRPr/>
          </a:p>
        </p:txBody>
      </p:sp>
      <p:sp>
        <p:nvSpPr>
          <p:cNvPr id="277" name="Google Shape;277;p39"/>
          <p:cNvSpPr/>
          <p:nvPr/>
        </p:nvSpPr>
        <p:spPr>
          <a:xfrm>
            <a:off x="3302587" y="3246363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&lt;h1&gt;</a:t>
            </a:r>
            <a:endParaRPr/>
          </a:p>
        </p:txBody>
      </p:sp>
      <p:sp>
        <p:nvSpPr>
          <p:cNvPr id="278" name="Google Shape;278;p39"/>
          <p:cNvSpPr/>
          <p:nvPr/>
        </p:nvSpPr>
        <p:spPr>
          <a:xfrm>
            <a:off x="3085677" y="4470664"/>
            <a:ext cx="15891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Node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“Recent Blogs”</a:t>
            </a:r>
            <a:endParaRPr/>
          </a:p>
        </p:txBody>
      </p:sp>
      <p:sp>
        <p:nvSpPr>
          <p:cNvPr id="279" name="Google Shape;279;p39"/>
          <p:cNvSpPr/>
          <p:nvPr/>
        </p:nvSpPr>
        <p:spPr>
          <a:xfrm>
            <a:off x="5167528" y="3246363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&lt;p&gt;</a:t>
            </a:r>
            <a:endParaRPr/>
          </a:p>
        </p:txBody>
      </p:sp>
      <p:sp>
        <p:nvSpPr>
          <p:cNvPr id="280" name="Google Shape;280;p39"/>
          <p:cNvSpPr/>
          <p:nvPr/>
        </p:nvSpPr>
        <p:spPr>
          <a:xfrm>
            <a:off x="4950618" y="4470664"/>
            <a:ext cx="15891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Node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“Default blog text”</a:t>
            </a:r>
            <a:endParaRPr/>
          </a:p>
        </p:txBody>
      </p:sp>
      <p:cxnSp>
        <p:nvCxnSpPr>
          <p:cNvPr id="281" name="Google Shape;281;p39"/>
          <p:cNvCxnSpPr>
            <a:stCxn id="272" idx="2"/>
            <a:endCxn id="273" idx="0"/>
          </p:cNvCxnSpPr>
          <p:nvPr/>
        </p:nvCxnSpPr>
        <p:spPr>
          <a:xfrm flipH="1">
            <a:off x="1627521" y="1347574"/>
            <a:ext cx="225270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39"/>
          <p:cNvCxnSpPr>
            <a:stCxn id="272" idx="2"/>
            <a:endCxn id="274" idx="0"/>
          </p:cNvCxnSpPr>
          <p:nvPr/>
        </p:nvCxnSpPr>
        <p:spPr>
          <a:xfrm>
            <a:off x="3880221" y="1347574"/>
            <a:ext cx="186480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39"/>
          <p:cNvCxnSpPr>
            <a:stCxn id="273" idx="2"/>
            <a:endCxn id="275" idx="0"/>
          </p:cNvCxnSpPr>
          <p:nvPr/>
        </p:nvCxnSpPr>
        <p:spPr>
          <a:xfrm>
            <a:off x="1627402" y="2543587"/>
            <a:ext cx="0" cy="7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39"/>
          <p:cNvCxnSpPr>
            <a:stCxn id="275" idx="2"/>
            <a:endCxn id="276" idx="0"/>
          </p:cNvCxnSpPr>
          <p:nvPr/>
        </p:nvCxnSpPr>
        <p:spPr>
          <a:xfrm>
            <a:off x="1627402" y="3683463"/>
            <a:ext cx="0" cy="7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39"/>
          <p:cNvCxnSpPr>
            <a:stCxn id="274" idx="2"/>
            <a:endCxn id="277" idx="0"/>
          </p:cNvCxnSpPr>
          <p:nvPr/>
        </p:nvCxnSpPr>
        <p:spPr>
          <a:xfrm flipH="1">
            <a:off x="3880367" y="2543587"/>
            <a:ext cx="1864800" cy="7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9"/>
          <p:cNvCxnSpPr>
            <a:stCxn id="274" idx="2"/>
            <a:endCxn id="279" idx="0"/>
          </p:cNvCxnSpPr>
          <p:nvPr/>
        </p:nvCxnSpPr>
        <p:spPr>
          <a:xfrm>
            <a:off x="5745167" y="2543587"/>
            <a:ext cx="0" cy="7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9"/>
          <p:cNvCxnSpPr>
            <a:stCxn id="277" idx="2"/>
            <a:endCxn id="278" idx="0"/>
          </p:cNvCxnSpPr>
          <p:nvPr/>
        </p:nvCxnSpPr>
        <p:spPr>
          <a:xfrm>
            <a:off x="3880237" y="3683463"/>
            <a:ext cx="0" cy="7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9"/>
          <p:cNvCxnSpPr>
            <a:stCxn id="279" idx="2"/>
            <a:endCxn id="280" idx="0"/>
          </p:cNvCxnSpPr>
          <p:nvPr/>
        </p:nvCxnSpPr>
        <p:spPr>
          <a:xfrm>
            <a:off x="5745178" y="3683463"/>
            <a:ext cx="0" cy="7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39"/>
          <p:cNvSpPr/>
          <p:nvPr/>
        </p:nvSpPr>
        <p:spPr>
          <a:xfrm>
            <a:off x="7116578" y="3246363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&lt;p&gt;</a:t>
            </a:r>
            <a:endParaRPr/>
          </a:p>
        </p:txBody>
      </p:sp>
      <p:sp>
        <p:nvSpPr>
          <p:cNvPr id="290" name="Google Shape;290;p39"/>
          <p:cNvSpPr/>
          <p:nvPr/>
        </p:nvSpPr>
        <p:spPr>
          <a:xfrm>
            <a:off x="6899675" y="4168175"/>
            <a:ext cx="1589100" cy="8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Node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“Dynamically generated blog text”</a:t>
            </a:r>
            <a:endParaRPr/>
          </a:p>
        </p:txBody>
      </p:sp>
      <p:cxnSp>
        <p:nvCxnSpPr>
          <p:cNvPr id="291" name="Google Shape;291;p39"/>
          <p:cNvCxnSpPr>
            <a:stCxn id="289" idx="2"/>
            <a:endCxn id="290" idx="0"/>
          </p:cNvCxnSpPr>
          <p:nvPr/>
        </p:nvCxnSpPr>
        <p:spPr>
          <a:xfrm>
            <a:off x="7694228" y="3683463"/>
            <a:ext cx="0" cy="4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our new post to the body of HTML</a:t>
            </a:r>
            <a:endParaRPr/>
          </a:p>
        </p:txBody>
      </p:sp>
      <p:sp>
        <p:nvSpPr>
          <p:cNvPr id="297" name="Google Shape;297;p40"/>
          <p:cNvSpPr txBox="1"/>
          <p:nvPr>
            <p:ph idx="1" type="body"/>
          </p:nvPr>
        </p:nvSpPr>
        <p:spPr>
          <a:xfrm>
            <a:off x="311700" y="1367750"/>
            <a:ext cx="8520600" cy="25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response = getMyLatestPost(“https://api.myblogs.google.com/latestpost”);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var newPost = document.createElement("p");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newPost.innerText = response.text;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document.body.appendChild(newPost);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/>
          <p:nvPr>
            <p:ph type="title"/>
          </p:nvPr>
        </p:nvSpPr>
        <p:spPr>
          <a:xfrm>
            <a:off x="311700" y="8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HTML’s DOM (Document Object Model)</a:t>
            </a:r>
            <a:endParaRPr/>
          </a:p>
        </p:txBody>
      </p:sp>
      <p:sp>
        <p:nvSpPr>
          <p:cNvPr id="303" name="Google Shape;303;p41"/>
          <p:cNvSpPr/>
          <p:nvPr/>
        </p:nvSpPr>
        <p:spPr>
          <a:xfrm>
            <a:off x="3085671" y="910474"/>
            <a:ext cx="15891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“Root”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&lt;html&gt;</a:t>
            </a:r>
            <a:endParaRPr/>
          </a:p>
        </p:txBody>
      </p:sp>
      <p:sp>
        <p:nvSpPr>
          <p:cNvPr id="304" name="Google Shape;304;p41"/>
          <p:cNvSpPr/>
          <p:nvPr/>
        </p:nvSpPr>
        <p:spPr>
          <a:xfrm>
            <a:off x="1049752" y="2106487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&lt;head&gt;</a:t>
            </a:r>
            <a:endParaRPr/>
          </a:p>
        </p:txBody>
      </p:sp>
      <p:sp>
        <p:nvSpPr>
          <p:cNvPr id="305" name="Google Shape;305;p41"/>
          <p:cNvSpPr/>
          <p:nvPr/>
        </p:nvSpPr>
        <p:spPr>
          <a:xfrm>
            <a:off x="5167517" y="2106487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</a:t>
            </a:r>
            <a:endParaRPr/>
          </a:p>
        </p:txBody>
      </p:sp>
      <p:sp>
        <p:nvSpPr>
          <p:cNvPr id="306" name="Google Shape;306;p41"/>
          <p:cNvSpPr/>
          <p:nvPr/>
        </p:nvSpPr>
        <p:spPr>
          <a:xfrm>
            <a:off x="1049752" y="3246363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&lt;title&gt;</a:t>
            </a:r>
            <a:endParaRPr/>
          </a:p>
        </p:txBody>
      </p:sp>
      <p:sp>
        <p:nvSpPr>
          <p:cNvPr id="307" name="Google Shape;307;p41"/>
          <p:cNvSpPr/>
          <p:nvPr/>
        </p:nvSpPr>
        <p:spPr>
          <a:xfrm>
            <a:off x="922700" y="4470667"/>
            <a:ext cx="14094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Node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“My Blog Post”</a:t>
            </a:r>
            <a:endParaRPr/>
          </a:p>
        </p:txBody>
      </p:sp>
      <p:sp>
        <p:nvSpPr>
          <p:cNvPr id="308" name="Google Shape;308;p41"/>
          <p:cNvSpPr/>
          <p:nvPr/>
        </p:nvSpPr>
        <p:spPr>
          <a:xfrm>
            <a:off x="3302587" y="3246363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&lt;h1&gt;</a:t>
            </a:r>
            <a:endParaRPr/>
          </a:p>
        </p:txBody>
      </p:sp>
      <p:sp>
        <p:nvSpPr>
          <p:cNvPr id="309" name="Google Shape;309;p41"/>
          <p:cNvSpPr/>
          <p:nvPr/>
        </p:nvSpPr>
        <p:spPr>
          <a:xfrm>
            <a:off x="3085677" y="4470664"/>
            <a:ext cx="15891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Node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“Recent Blogs”</a:t>
            </a:r>
            <a:endParaRPr/>
          </a:p>
        </p:txBody>
      </p:sp>
      <p:sp>
        <p:nvSpPr>
          <p:cNvPr id="310" name="Google Shape;310;p41"/>
          <p:cNvSpPr/>
          <p:nvPr/>
        </p:nvSpPr>
        <p:spPr>
          <a:xfrm>
            <a:off x="5167528" y="3246363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&lt;p&gt;</a:t>
            </a:r>
            <a:endParaRPr/>
          </a:p>
        </p:txBody>
      </p:sp>
      <p:sp>
        <p:nvSpPr>
          <p:cNvPr id="311" name="Google Shape;311;p41"/>
          <p:cNvSpPr/>
          <p:nvPr/>
        </p:nvSpPr>
        <p:spPr>
          <a:xfrm>
            <a:off x="4950618" y="4470664"/>
            <a:ext cx="15891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Node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“Default blog text”</a:t>
            </a:r>
            <a:endParaRPr/>
          </a:p>
        </p:txBody>
      </p:sp>
      <p:cxnSp>
        <p:nvCxnSpPr>
          <p:cNvPr id="312" name="Google Shape;312;p41"/>
          <p:cNvCxnSpPr>
            <a:stCxn id="303" idx="2"/>
            <a:endCxn id="304" idx="0"/>
          </p:cNvCxnSpPr>
          <p:nvPr/>
        </p:nvCxnSpPr>
        <p:spPr>
          <a:xfrm flipH="1">
            <a:off x="1627521" y="1347574"/>
            <a:ext cx="225270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41"/>
          <p:cNvCxnSpPr>
            <a:stCxn id="303" idx="2"/>
            <a:endCxn id="305" idx="0"/>
          </p:cNvCxnSpPr>
          <p:nvPr/>
        </p:nvCxnSpPr>
        <p:spPr>
          <a:xfrm>
            <a:off x="3880221" y="1347574"/>
            <a:ext cx="186480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41"/>
          <p:cNvCxnSpPr>
            <a:stCxn id="304" idx="2"/>
            <a:endCxn id="306" idx="0"/>
          </p:cNvCxnSpPr>
          <p:nvPr/>
        </p:nvCxnSpPr>
        <p:spPr>
          <a:xfrm>
            <a:off x="1627402" y="2543587"/>
            <a:ext cx="0" cy="7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41"/>
          <p:cNvCxnSpPr>
            <a:stCxn id="306" idx="2"/>
            <a:endCxn id="307" idx="0"/>
          </p:cNvCxnSpPr>
          <p:nvPr/>
        </p:nvCxnSpPr>
        <p:spPr>
          <a:xfrm>
            <a:off x="1627402" y="3683463"/>
            <a:ext cx="0" cy="7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41"/>
          <p:cNvCxnSpPr>
            <a:stCxn id="305" idx="2"/>
            <a:endCxn id="308" idx="0"/>
          </p:cNvCxnSpPr>
          <p:nvPr/>
        </p:nvCxnSpPr>
        <p:spPr>
          <a:xfrm flipH="1">
            <a:off x="3880367" y="2543587"/>
            <a:ext cx="1864800" cy="7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41"/>
          <p:cNvCxnSpPr>
            <a:stCxn id="305" idx="2"/>
            <a:endCxn id="310" idx="0"/>
          </p:cNvCxnSpPr>
          <p:nvPr/>
        </p:nvCxnSpPr>
        <p:spPr>
          <a:xfrm>
            <a:off x="5745167" y="2543587"/>
            <a:ext cx="0" cy="7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41"/>
          <p:cNvCxnSpPr>
            <a:stCxn id="308" idx="2"/>
            <a:endCxn id="309" idx="0"/>
          </p:cNvCxnSpPr>
          <p:nvPr/>
        </p:nvCxnSpPr>
        <p:spPr>
          <a:xfrm>
            <a:off x="3880237" y="3683463"/>
            <a:ext cx="0" cy="7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41"/>
          <p:cNvCxnSpPr>
            <a:stCxn id="310" idx="2"/>
            <a:endCxn id="311" idx="0"/>
          </p:cNvCxnSpPr>
          <p:nvPr/>
        </p:nvCxnSpPr>
        <p:spPr>
          <a:xfrm>
            <a:off x="5745178" y="3683463"/>
            <a:ext cx="0" cy="7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41"/>
          <p:cNvSpPr/>
          <p:nvPr/>
        </p:nvSpPr>
        <p:spPr>
          <a:xfrm>
            <a:off x="7116578" y="3246363"/>
            <a:ext cx="11553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&lt;p&gt;</a:t>
            </a:r>
            <a:endParaRPr/>
          </a:p>
        </p:txBody>
      </p:sp>
      <p:sp>
        <p:nvSpPr>
          <p:cNvPr id="321" name="Google Shape;321;p41"/>
          <p:cNvSpPr/>
          <p:nvPr/>
        </p:nvSpPr>
        <p:spPr>
          <a:xfrm>
            <a:off x="6899675" y="4168175"/>
            <a:ext cx="1589100" cy="8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Node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“Dynamically generated blog text”</a:t>
            </a:r>
            <a:endParaRPr/>
          </a:p>
        </p:txBody>
      </p:sp>
      <p:cxnSp>
        <p:nvCxnSpPr>
          <p:cNvPr id="322" name="Google Shape;322;p41"/>
          <p:cNvCxnSpPr>
            <a:stCxn id="320" idx="2"/>
            <a:endCxn id="321" idx="0"/>
          </p:cNvCxnSpPr>
          <p:nvPr/>
        </p:nvCxnSpPr>
        <p:spPr>
          <a:xfrm>
            <a:off x="7694228" y="3683463"/>
            <a:ext cx="0" cy="4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41"/>
          <p:cNvCxnSpPr>
            <a:stCxn id="305" idx="2"/>
            <a:endCxn id="320" idx="0"/>
          </p:cNvCxnSpPr>
          <p:nvPr/>
        </p:nvCxnSpPr>
        <p:spPr>
          <a:xfrm>
            <a:off x="5745167" y="2543587"/>
            <a:ext cx="1949100" cy="7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React.js use for?</a:t>
            </a:r>
            <a:endParaRPr sz="360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68550" y="1583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To build user interfaces!</a:t>
            </a:r>
            <a:endParaRPr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>
            <p:ph type="title"/>
          </p:nvPr>
        </p:nvSpPr>
        <p:spPr>
          <a:xfrm>
            <a:off x="311700" y="2150850"/>
            <a:ext cx="858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Exercise: Add a dynamic post to our blog</a:t>
            </a:r>
            <a:endParaRPr sz="3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/>
          <p:nvPr>
            <p:ph type="title"/>
          </p:nvPr>
        </p:nvSpPr>
        <p:spPr>
          <a:xfrm>
            <a:off x="277350" y="1113925"/>
            <a:ext cx="8589300" cy="15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Now we know: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How DOM works 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How to create an element in DOM</a:t>
            </a:r>
            <a:endParaRPr sz="3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/>
          <p:nvPr>
            <p:ph type="title"/>
          </p:nvPr>
        </p:nvSpPr>
        <p:spPr>
          <a:xfrm>
            <a:off x="311700" y="2150850"/>
            <a:ext cx="858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Lets create our own </a:t>
            </a:r>
            <a:r>
              <a:rPr b="1" lang="en" sz="3000"/>
              <a:t>React.js</a:t>
            </a:r>
            <a:r>
              <a:rPr lang="en" sz="3000"/>
              <a:t> spinoff library</a:t>
            </a:r>
            <a:endParaRPr sz="3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/>
          <p:nvPr>
            <p:ph type="title"/>
          </p:nvPr>
        </p:nvSpPr>
        <p:spPr>
          <a:xfrm>
            <a:off x="311700" y="2150850"/>
            <a:ext cx="858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v1</a:t>
            </a:r>
            <a:endParaRPr sz="3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 txBox="1"/>
          <p:nvPr>
            <p:ph type="title"/>
          </p:nvPr>
        </p:nvSpPr>
        <p:spPr>
          <a:xfrm>
            <a:off x="311700" y="2150850"/>
            <a:ext cx="858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v2</a:t>
            </a:r>
            <a:endParaRPr sz="3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/>
          <p:nvPr/>
        </p:nvSpPr>
        <p:spPr>
          <a:xfrm>
            <a:off x="1981425" y="1252500"/>
            <a:ext cx="2279100" cy="216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/>
          </a:p>
        </p:txBody>
      </p:sp>
      <p:sp>
        <p:nvSpPr>
          <p:cNvPr id="354" name="Google Shape;354;p47"/>
          <p:cNvSpPr/>
          <p:nvPr/>
        </p:nvSpPr>
        <p:spPr>
          <a:xfrm>
            <a:off x="4506975" y="1504800"/>
            <a:ext cx="1677000" cy="1661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BABEL</a:t>
            </a:r>
            <a:endParaRPr/>
          </a:p>
        </p:txBody>
      </p:sp>
      <p:sp>
        <p:nvSpPr>
          <p:cNvPr id="355" name="Google Shape;355;p47"/>
          <p:cNvSpPr/>
          <p:nvPr/>
        </p:nvSpPr>
        <p:spPr>
          <a:xfrm>
            <a:off x="3735400" y="1676250"/>
            <a:ext cx="1151400" cy="1126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Spinoff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/>
          <p:nvPr>
            <p:ph type="title"/>
          </p:nvPr>
        </p:nvSpPr>
        <p:spPr>
          <a:xfrm>
            <a:off x="311700" y="2150850"/>
            <a:ext cx="858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React &amp; Babel</a:t>
            </a:r>
            <a:endParaRPr sz="3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/>
          <p:nvPr>
            <p:ph type="title"/>
          </p:nvPr>
        </p:nvSpPr>
        <p:spPr>
          <a:xfrm>
            <a:off x="311700" y="2150850"/>
            <a:ext cx="858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Babel -&gt; JavaScript transcompiler</a:t>
            </a:r>
            <a:endParaRPr sz="3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/>
          <p:nvPr>
            <p:ph type="title"/>
          </p:nvPr>
        </p:nvSpPr>
        <p:spPr>
          <a:xfrm>
            <a:off x="311700" y="2150850"/>
            <a:ext cx="858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Lets write our own Transcompiler similar to </a:t>
            </a:r>
            <a:r>
              <a:rPr b="1" lang="en" sz="2800"/>
              <a:t>Babel</a:t>
            </a:r>
            <a:r>
              <a:rPr lang="en" sz="2800"/>
              <a:t>?</a:t>
            </a:r>
            <a:endParaRPr sz="2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>
            <p:ph type="title"/>
          </p:nvPr>
        </p:nvSpPr>
        <p:spPr>
          <a:xfrm>
            <a:off x="311700" y="2150850"/>
            <a:ext cx="858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Just change </a:t>
            </a:r>
            <a:r>
              <a:rPr b="1" lang="en" sz="2800"/>
              <a:t>&lt;h1&gt; </a:t>
            </a:r>
            <a:r>
              <a:rPr lang="en" sz="2800"/>
              <a:t>to</a:t>
            </a:r>
            <a:r>
              <a:rPr b="1" lang="en" sz="2800"/>
              <a:t> </a:t>
            </a:r>
            <a:r>
              <a:rPr b="1" lang="en" sz="2800"/>
              <a:t>h1(“</a:t>
            </a:r>
            <a:endParaRPr b="1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React.js?</a:t>
            </a:r>
            <a:endParaRPr sz="3600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346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Fast learning curve</a:t>
            </a:r>
            <a:endParaRPr sz="3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>
            <p:ph type="title"/>
          </p:nvPr>
        </p:nvSpPr>
        <p:spPr>
          <a:xfrm>
            <a:off x="311700" y="2150850"/>
            <a:ext cx="858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And</a:t>
            </a:r>
            <a:r>
              <a:rPr lang="en" sz="2800"/>
              <a:t> change </a:t>
            </a:r>
            <a:r>
              <a:rPr b="1" lang="en" sz="2800"/>
              <a:t>&lt;/h1&gt; </a:t>
            </a:r>
            <a:r>
              <a:rPr lang="en" sz="2800"/>
              <a:t>to</a:t>
            </a:r>
            <a:r>
              <a:rPr b="1" lang="en" sz="2800"/>
              <a:t> “)</a:t>
            </a:r>
            <a:endParaRPr b="1" sz="2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"/>
          <p:cNvSpPr txBox="1"/>
          <p:nvPr>
            <p:ph type="title"/>
          </p:nvPr>
        </p:nvSpPr>
        <p:spPr>
          <a:xfrm>
            <a:off x="311700" y="2150850"/>
            <a:ext cx="858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render(&lt;h1&gt;Hello, world&lt;/h1&gt;);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becomes</a:t>
            </a:r>
            <a:endParaRPr b="1"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render(h1(“Hello, world”));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</a:t>
            </a:r>
            <a:r>
              <a:rPr lang="en" sz="3600"/>
              <a:t>he clichéd “Hello, world!”</a:t>
            </a:r>
            <a:endParaRPr sz="3600"/>
          </a:p>
        </p:txBody>
      </p:sp>
      <p:sp>
        <p:nvSpPr>
          <p:cNvPr id="391" name="Google Shape;391;p54"/>
          <p:cNvSpPr txBox="1"/>
          <p:nvPr>
            <p:ph idx="1" type="body"/>
          </p:nvPr>
        </p:nvSpPr>
        <p:spPr>
          <a:xfrm>
            <a:off x="311700" y="1788675"/>
            <a:ext cx="8520600" cy="25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ReactDOM.render(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  &lt;h1&gt;Hello, world!&lt;/h1&gt;,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  document.getElementById('root')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);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/>
          <p:nvPr>
            <p:ph type="title"/>
          </p:nvPr>
        </p:nvSpPr>
        <p:spPr>
          <a:xfrm>
            <a:off x="311700" y="2150850"/>
            <a:ext cx="858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Optional activity:</a:t>
            </a:r>
            <a:r>
              <a:rPr lang="en" sz="2400"/>
              <a:t> Transcompile some JSX on https://babeljs.io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6"/>
          <p:cNvSpPr txBox="1"/>
          <p:nvPr>
            <p:ph type="title"/>
          </p:nvPr>
        </p:nvSpPr>
        <p:spPr>
          <a:xfrm>
            <a:off x="311700" y="2150850"/>
            <a:ext cx="858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Do we now know what </a:t>
            </a:r>
            <a:r>
              <a:rPr b="1" lang="en" sz="2800"/>
              <a:t>React, Babel, JSX</a:t>
            </a:r>
            <a:r>
              <a:rPr lang="en" sz="2800"/>
              <a:t> are?</a:t>
            </a:r>
            <a:endParaRPr sz="2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311700" y="2150850"/>
            <a:ext cx="858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Styles in JSX</a:t>
            </a:r>
            <a:endParaRPr b="1"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8"/>
          <p:cNvSpPr txBox="1"/>
          <p:nvPr>
            <p:ph type="title"/>
          </p:nvPr>
        </p:nvSpPr>
        <p:spPr>
          <a:xfrm>
            <a:off x="311700" y="2150850"/>
            <a:ext cx="858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Simply replace </a:t>
            </a:r>
            <a:r>
              <a:rPr b="1" lang="en" sz="2800"/>
              <a:t>class</a:t>
            </a:r>
            <a:r>
              <a:rPr lang="en" sz="2800"/>
              <a:t> with </a:t>
            </a:r>
            <a:r>
              <a:rPr b="1" lang="en" sz="2800"/>
              <a:t>className</a:t>
            </a:r>
            <a:r>
              <a:rPr lang="en" sz="2800"/>
              <a:t> in your HTML looking JSX</a:t>
            </a:r>
            <a:endParaRPr b="1" sz="2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9"/>
          <p:cNvSpPr txBox="1"/>
          <p:nvPr>
            <p:ph type="title"/>
          </p:nvPr>
        </p:nvSpPr>
        <p:spPr>
          <a:xfrm>
            <a:off x="311700" y="2150850"/>
            <a:ext cx="858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React.js example </a:t>
            </a:r>
            <a:r>
              <a:rPr b="1" lang="en" sz="2800"/>
              <a:t>stage2</a:t>
            </a:r>
            <a:endParaRPr b="1" sz="2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0"/>
          <p:cNvSpPr txBox="1"/>
          <p:nvPr>
            <p:ph type="title"/>
          </p:nvPr>
        </p:nvSpPr>
        <p:spPr>
          <a:xfrm>
            <a:off x="311700" y="2150850"/>
            <a:ext cx="858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Props</a:t>
            </a:r>
            <a:r>
              <a:rPr lang="en" sz="2800"/>
              <a:t> in React.js</a:t>
            </a:r>
            <a:endParaRPr sz="2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1"/>
          <p:cNvSpPr txBox="1"/>
          <p:nvPr>
            <p:ph type="title"/>
          </p:nvPr>
        </p:nvSpPr>
        <p:spPr>
          <a:xfrm>
            <a:off x="311700" y="2150850"/>
            <a:ext cx="858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 have a DataTable on my web app.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2800"/>
            </a:br>
            <a:r>
              <a:rPr lang="en" sz="2800"/>
              <a:t>How do I pass data to the DataTable?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React.js?</a:t>
            </a:r>
            <a:endParaRPr sz="3600"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346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Reusable components</a:t>
            </a:r>
            <a:endParaRPr sz="3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2"/>
          <p:cNvSpPr txBox="1"/>
          <p:nvPr>
            <p:ph type="title"/>
          </p:nvPr>
        </p:nvSpPr>
        <p:spPr>
          <a:xfrm>
            <a:off x="311700" y="2150850"/>
            <a:ext cx="858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React.js example </a:t>
            </a:r>
            <a:r>
              <a:rPr b="1" lang="en" sz="2800"/>
              <a:t>stage3</a:t>
            </a:r>
            <a:endParaRPr b="1" sz="2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3"/>
          <p:cNvSpPr txBox="1"/>
          <p:nvPr>
            <p:ph type="title"/>
          </p:nvPr>
        </p:nvSpPr>
        <p:spPr>
          <a:xfrm>
            <a:off x="311700" y="2150850"/>
            <a:ext cx="858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Lets </a:t>
            </a:r>
            <a:r>
              <a:rPr b="1" lang="en" sz="2800"/>
              <a:t>Build</a:t>
            </a:r>
            <a:r>
              <a:rPr lang="en" sz="2800"/>
              <a:t> something?</a:t>
            </a:r>
            <a:endParaRPr b="1" sz="2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4"/>
          <p:cNvSpPr txBox="1"/>
          <p:nvPr>
            <p:ph type="title"/>
          </p:nvPr>
        </p:nvSpPr>
        <p:spPr>
          <a:xfrm>
            <a:off x="311700" y="2150850"/>
            <a:ext cx="858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Comment Posts App</a:t>
            </a:r>
            <a:endParaRPr b="1" sz="2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5"/>
          <p:cNvSpPr txBox="1"/>
          <p:nvPr>
            <p:ph type="title"/>
          </p:nvPr>
        </p:nvSpPr>
        <p:spPr>
          <a:xfrm>
            <a:off x="311700" y="2150850"/>
            <a:ext cx="858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Class based components??</a:t>
            </a:r>
            <a:endParaRPr b="1" sz="2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6"/>
          <p:cNvSpPr txBox="1"/>
          <p:nvPr>
            <p:ph type="title"/>
          </p:nvPr>
        </p:nvSpPr>
        <p:spPr>
          <a:xfrm>
            <a:off x="311700" y="2150850"/>
            <a:ext cx="858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Thanks, no thanks???</a:t>
            </a:r>
            <a:endParaRPr b="1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React.js?</a:t>
            </a:r>
            <a:endParaRPr sz="3600"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346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Faster rendering using Virtual DOM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React.js?</a:t>
            </a:r>
            <a:endParaRPr sz="3600"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346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Clean Abstraction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React.js?</a:t>
            </a:r>
            <a:endParaRPr sz="3600"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352" y="445025"/>
            <a:ext cx="4964724" cy="455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React.js?</a:t>
            </a:r>
            <a:endParaRPr sz="3600"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375" y="506800"/>
            <a:ext cx="5533599" cy="43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