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3" r:id="rId4"/>
    <p:sldId id="258" r:id="rId5"/>
    <p:sldId id="257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59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ransition spd="slow">
    <p:cover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7AF4-9342-1ADD-A981-04D956431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456" y="3719945"/>
            <a:ext cx="11949544" cy="1454727"/>
          </a:xfrm>
        </p:spPr>
        <p:txBody>
          <a:bodyPr/>
          <a:lstStyle/>
          <a:p>
            <a:pPr algn="ctr"/>
            <a:r>
              <a:rPr lang="en-US" sz="8800" b="1" dirty="0"/>
              <a:t>High cloud Airlines</a:t>
            </a:r>
            <a:endParaRPr lang="en-IN" sz="8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74C32-9213-C564-4E09-B2522D9DD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882" y="976745"/>
            <a:ext cx="3491345" cy="216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56275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85C4-ECF8-1F11-200E-A574276E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B32C-3487-8537-8DDA-FE822F635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Descriptive statistics (mean, median, mode).</a:t>
            </a:r>
          </a:p>
          <a:p>
            <a:endParaRPr lang="en-IN" sz="2000" dirty="0"/>
          </a:p>
          <a:p>
            <a:r>
              <a:rPr lang="en-US" sz="2000" dirty="0"/>
              <a:t>Regression analysis to predict delays.</a:t>
            </a:r>
            <a:endParaRPr lang="en-IN" sz="2000" dirty="0"/>
          </a:p>
          <a:p>
            <a:endParaRPr lang="en-IN" sz="2000" dirty="0"/>
          </a:p>
          <a:p>
            <a:r>
              <a:rPr lang="en-US" sz="2000" dirty="0"/>
              <a:t>Clustering techniques for customer segmentation.</a:t>
            </a:r>
            <a:endParaRPr lang="en-IN" sz="2000" dirty="0"/>
          </a:p>
          <a:p>
            <a:endParaRPr lang="en-IN" sz="2000" dirty="0"/>
          </a:p>
          <a:p>
            <a:r>
              <a:rPr lang="en-US" sz="2000" dirty="0"/>
              <a:t>Time-series analysis for flight schedule optimization.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ABCEC-D564-D7E5-832A-4E67DC407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796" y="647602"/>
            <a:ext cx="1197985" cy="103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4634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A69A-BD2F-429E-C577-568A60AB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– Customer 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9D39F-58E9-5CC2-2234-43BCB49A4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246346" cy="3416300"/>
          </a:xfrm>
        </p:spPr>
        <p:txBody>
          <a:bodyPr>
            <a:normAutofit/>
          </a:bodyPr>
          <a:lstStyle/>
          <a:p>
            <a:r>
              <a:rPr lang="en-IN" sz="2000" dirty="0"/>
              <a:t>Key drivers of satisfaction </a:t>
            </a:r>
            <a:r>
              <a:rPr lang="en-US" sz="2000" dirty="0"/>
              <a:t>(e.g., flight punctuality, in-flight services).</a:t>
            </a:r>
            <a:endParaRPr lang="en-IN" sz="2000" dirty="0"/>
          </a:p>
          <a:p>
            <a:endParaRPr lang="en-IN" sz="2000" dirty="0"/>
          </a:p>
          <a:p>
            <a:r>
              <a:rPr lang="en-US" sz="2000" dirty="0"/>
              <a:t>Correlation between flight delays and negative customer feedback.</a:t>
            </a:r>
            <a:endParaRPr lang="en-IN" sz="2000" dirty="0"/>
          </a:p>
          <a:p>
            <a:endParaRPr lang="en-IN" sz="2000" dirty="0"/>
          </a:p>
          <a:p>
            <a:r>
              <a:rPr lang="en-US" sz="2000" dirty="0"/>
              <a:t>Recommendations for improving customer service.</a:t>
            </a:r>
          </a:p>
          <a:p>
            <a:endParaRPr lang="en-US" sz="2000" dirty="0"/>
          </a:p>
          <a:p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FE8E27-97E2-7718-997A-0E9FA4ECF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796" y="647602"/>
            <a:ext cx="1197985" cy="103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36299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F8C9-5D50-B877-624C-88E36133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– Flight Delays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85A3F-8779-3469-224E-EA76C6233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Patterns and causes of delays (e.g., weather, technical issues).</a:t>
            </a:r>
          </a:p>
          <a:p>
            <a:endParaRPr lang="en-US" sz="2000" dirty="0"/>
          </a:p>
          <a:p>
            <a:r>
              <a:rPr lang="en-US" sz="2000" dirty="0"/>
              <a:t>Routes with the highest delay times.</a:t>
            </a:r>
          </a:p>
          <a:p>
            <a:endParaRPr lang="en-US" sz="2000" dirty="0"/>
          </a:p>
          <a:p>
            <a:r>
              <a:rPr lang="en-US" sz="2000" dirty="0"/>
              <a:t>Time-of-day or seasonal patterns affecting delays.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D23C4-49B9-044B-8225-45C13D9E2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796" y="647602"/>
            <a:ext cx="1197985" cy="103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4621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EB15-3046-600E-E10E-7E36C186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– Revenue and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E0EAE-C2F2-2AC4-40CB-8C2434DD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Most and least profitable routes.</a:t>
            </a:r>
          </a:p>
          <a:p>
            <a:endParaRPr lang="en-US" sz="2000" dirty="0"/>
          </a:p>
          <a:p>
            <a:r>
              <a:rPr lang="en-US" sz="2000" dirty="0"/>
              <a:t>Revenue per seat vs. cost per flight.</a:t>
            </a:r>
          </a:p>
          <a:p>
            <a:endParaRPr lang="en-US" sz="2000" dirty="0"/>
          </a:p>
          <a:p>
            <a:r>
              <a:rPr lang="en-US" sz="2000" dirty="0"/>
              <a:t>Areas of potential cost savings (e.g., fuel optimization, staffing).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947FE-9E53-AB08-946E-D0BEA8534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796" y="647602"/>
            <a:ext cx="1197985" cy="103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4956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7E5C-D4E4-3740-8543-2A2EA55A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943970" cy="706964"/>
          </a:xfrm>
        </p:spPr>
        <p:txBody>
          <a:bodyPr/>
          <a:lstStyle/>
          <a:p>
            <a:r>
              <a:rPr lang="en-IN" dirty="0"/>
              <a:t>Recommendations</a:t>
            </a:r>
            <a:br>
              <a:rPr lang="en-IN" dirty="0"/>
            </a:br>
            <a:r>
              <a:rPr lang="en-IN" dirty="0"/>
              <a:t>					Customer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0568-846C-6813-8CD0-3A4DEFA50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Provide real-time flight updates through mobile apps.</a:t>
            </a:r>
          </a:p>
          <a:p>
            <a:endParaRPr lang="en-US" sz="2000" dirty="0"/>
          </a:p>
          <a:p>
            <a:r>
              <a:rPr lang="en-US" sz="2000" dirty="0"/>
              <a:t>Improve in-flight services (e.g., entertainment, meals).</a:t>
            </a:r>
          </a:p>
          <a:p>
            <a:endParaRPr lang="en-US" sz="2000" dirty="0"/>
          </a:p>
          <a:p>
            <a:r>
              <a:rPr lang="en-US" sz="2000" dirty="0"/>
              <a:t>Introduce a loyalty program for frequent flyers.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7D3B2-07EB-DE40-FEFD-CBF7482DD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796" y="647602"/>
            <a:ext cx="1197985" cy="103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2298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5EA7-6FDC-E7B9-B619-2F924A2A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7" y="1005199"/>
            <a:ext cx="11037046" cy="706964"/>
          </a:xfrm>
        </p:spPr>
        <p:txBody>
          <a:bodyPr/>
          <a:lstStyle/>
          <a:p>
            <a:r>
              <a:rPr lang="en-IN" dirty="0"/>
              <a:t>Recommendations </a:t>
            </a:r>
            <a:br>
              <a:rPr lang="en-IN" dirty="0"/>
            </a:br>
            <a:r>
              <a:rPr lang="en-IN" dirty="0"/>
              <a:t>					Operational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50A8-E68D-47AE-D2EF-4F2BD005E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Optimize flight schedules to avoid peak delays.</a:t>
            </a:r>
          </a:p>
          <a:p>
            <a:endParaRPr lang="en-US" sz="2000" dirty="0"/>
          </a:p>
          <a:p>
            <a:r>
              <a:rPr lang="en-IN" sz="2000" dirty="0"/>
              <a:t>Improve crew scheduling efficiency.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Streamline aircraft turnaround time to reduce delays.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D3A32-2F54-8F43-8FFF-BC4DD3F0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796" y="647602"/>
            <a:ext cx="1197985" cy="103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97271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C7F4-E6D0-1CA3-C1B9-2D6DB74B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0D5FE-81A6-3E5B-52DF-6460A4CEE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287910" cy="3416300"/>
          </a:xfrm>
        </p:spPr>
        <p:txBody>
          <a:bodyPr>
            <a:normAutofit/>
          </a:bodyPr>
          <a:lstStyle/>
          <a:p>
            <a:r>
              <a:rPr lang="en-US" sz="2000" dirty="0"/>
              <a:t>Short-term (1-3 months): Real-time updates, in-flight service improvements.</a:t>
            </a:r>
          </a:p>
          <a:p>
            <a:endParaRPr lang="en-US" sz="2000" dirty="0"/>
          </a:p>
          <a:p>
            <a:r>
              <a:rPr lang="en-US" sz="2000" dirty="0"/>
              <a:t>Medium-term (3-6 months): Flight schedule optimization, route analysis.</a:t>
            </a:r>
          </a:p>
          <a:p>
            <a:endParaRPr lang="en-US" sz="2000" dirty="0"/>
          </a:p>
          <a:p>
            <a:r>
              <a:rPr lang="en-US" sz="2000" dirty="0"/>
              <a:t>Long-term (6-12 months): Cost-saving initiatives, customer retention strategies.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43C0D4-95DA-F03C-8476-81E7A5D6A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796" y="647602"/>
            <a:ext cx="1197985" cy="103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20317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FDAA-A0D9-7EFB-4D06-B67ED5AF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hallenges</a:t>
            </a:r>
            <a:r>
              <a:rPr lang="en-IN" dirty="0"/>
              <a:t>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3307-83FE-0B7D-B97A-BAFF576DB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Data inconsistencies or gaps.</a:t>
            </a:r>
          </a:p>
          <a:p>
            <a:endParaRPr lang="en-IN" sz="2000" dirty="0"/>
          </a:p>
          <a:p>
            <a:r>
              <a:rPr lang="en-US" sz="2000" dirty="0"/>
              <a:t>External factors (e.g., weather, fuel prices) impacting predictability.</a:t>
            </a:r>
            <a:endParaRPr lang="en-IN" sz="2000" dirty="0"/>
          </a:p>
          <a:p>
            <a:endParaRPr lang="en-IN" sz="2000" dirty="0"/>
          </a:p>
          <a:p>
            <a:r>
              <a:rPr lang="en-US" sz="2000" dirty="0"/>
              <a:t>Limitations in available technology or staff resources.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23050-CD42-AA10-7FD0-7ADAF7AEA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796" y="647602"/>
            <a:ext cx="1197985" cy="103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9810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9E4D-0BE8-F1A7-06EC-7F0810F3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FF9F-68D3-66F7-B451-AD8A2223F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287910" cy="3416300"/>
          </a:xfrm>
        </p:spPr>
        <p:txBody>
          <a:bodyPr>
            <a:normAutofit/>
          </a:bodyPr>
          <a:lstStyle/>
          <a:p>
            <a:r>
              <a:rPr lang="en-US" sz="2000" dirty="0"/>
              <a:t>Summarize key findings and recommendations.</a:t>
            </a:r>
          </a:p>
          <a:p>
            <a:endParaRPr lang="en-US" sz="2000" dirty="0"/>
          </a:p>
          <a:p>
            <a:r>
              <a:rPr lang="en-US" sz="2000" dirty="0"/>
              <a:t>Expected impact on customer satisfaction and operational efficiency.</a:t>
            </a:r>
          </a:p>
          <a:p>
            <a:endParaRPr lang="en-US" sz="2000" dirty="0"/>
          </a:p>
          <a:p>
            <a:r>
              <a:rPr lang="en-US" sz="2000" dirty="0"/>
              <a:t>Future opportunities for further analysis (e.g. expand into predictive analytics).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1D0F1-E353-500D-A0BC-62555D973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796" y="647602"/>
            <a:ext cx="1197985" cy="103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8014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7AF4-9342-1ADD-A981-04D956431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185" y="5378134"/>
            <a:ext cx="8825658" cy="1693718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4"/>
                </a:solidFill>
                <a:latin typeface="Arial Rounded MT Bold" panose="020F0704030504030204" pitchFamily="34" charset="0"/>
              </a:rPr>
              <a:t>THANKYOU ! 🙏🏻</a:t>
            </a:r>
            <a:br>
              <a:rPr lang="en-US" sz="8800" b="1" dirty="0">
                <a:solidFill>
                  <a:schemeClr val="accent4"/>
                </a:solidFill>
                <a:latin typeface="Arial Rounded MT Bold" panose="020F0704030504030204" pitchFamily="34" charset="0"/>
              </a:rPr>
            </a:br>
            <a:endParaRPr lang="en-IN" b="1" dirty="0">
              <a:solidFill>
                <a:schemeClr val="accent4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74C32-9213-C564-4E09-B2522D9DD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30" y="1194954"/>
            <a:ext cx="3491345" cy="21613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0A5F29-34D6-A4D7-5A30-1DF5C3CC1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410" y="1194954"/>
            <a:ext cx="3491345" cy="216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2543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7AF4-9342-1ADD-A981-04D956431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5673" y="1547411"/>
            <a:ext cx="8853054" cy="984700"/>
          </a:xfrm>
        </p:spPr>
        <p:txBody>
          <a:bodyPr/>
          <a:lstStyle/>
          <a:p>
            <a:pPr algn="ctr"/>
            <a:r>
              <a:rPr lang="en-US" sz="6000" b="1" dirty="0"/>
              <a:t>High cloud Airlines</a:t>
            </a:r>
            <a:endParaRPr lang="en-IN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EB202-B5C7-3549-686E-58FCFF7E1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5419" y="685991"/>
            <a:ext cx="4840599" cy="861420"/>
          </a:xfrm>
        </p:spPr>
        <p:txBody>
          <a:bodyPr>
            <a:normAutofit/>
          </a:bodyPr>
          <a:lstStyle/>
          <a:p>
            <a:r>
              <a:rPr lang="en-US" sz="4800" b="1" dirty="0"/>
              <a:t>Project name</a:t>
            </a:r>
            <a:endParaRPr lang="en-IN" sz="28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C86898-5CBD-AC09-967F-10C2A36C6DDB}"/>
              </a:ext>
            </a:extLst>
          </p:cNvPr>
          <p:cNvSpPr txBox="1">
            <a:spLocks/>
          </p:cNvSpPr>
          <p:nvPr/>
        </p:nvSpPr>
        <p:spPr bwMode="gray">
          <a:xfrm>
            <a:off x="6525489" y="5310589"/>
            <a:ext cx="5153931" cy="5152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rgbClr val="FFFF00"/>
                </a:solidFill>
              </a:rPr>
              <a:t>Project members</a:t>
            </a:r>
            <a:endParaRPr lang="en-US" sz="2800" b="1" dirty="0">
              <a:solidFill>
                <a:srgbClr val="FFFF00"/>
              </a:solidFill>
            </a:endParaRPr>
          </a:p>
          <a:p>
            <a:pPr algn="ctr"/>
            <a:r>
              <a:rPr lang="en-US" sz="2600" dirty="0"/>
              <a:t>Ana</a:t>
            </a:r>
            <a:r>
              <a:rPr lang="en-IN" sz="2600" dirty="0" err="1"/>
              <a:t>nt</a:t>
            </a:r>
            <a:r>
              <a:rPr lang="en-IN" sz="2600" dirty="0"/>
              <a:t> Raj</a:t>
            </a:r>
          </a:p>
          <a:p>
            <a:pPr algn="ctr"/>
            <a:r>
              <a:rPr lang="en-IN" sz="2600" dirty="0"/>
              <a:t>Prachi Raj</a:t>
            </a:r>
          </a:p>
          <a:p>
            <a:pPr algn="ctr"/>
            <a:r>
              <a:rPr lang="en-IN" sz="2600" dirty="0" err="1"/>
              <a:t>Poojitha</a:t>
            </a:r>
            <a:r>
              <a:rPr lang="en-IN" sz="2600" dirty="0"/>
              <a:t> P</a:t>
            </a:r>
          </a:p>
          <a:p>
            <a:pPr algn="ctr"/>
            <a:r>
              <a:rPr lang="en-IN" sz="2600" dirty="0"/>
              <a:t>Vijay More</a:t>
            </a:r>
          </a:p>
          <a:p>
            <a:pPr algn="ctr"/>
            <a:r>
              <a:rPr lang="en-IN" sz="2600" dirty="0" err="1"/>
              <a:t>Sravanthi</a:t>
            </a:r>
            <a:r>
              <a:rPr lang="en-IN" sz="2600" dirty="0"/>
              <a:t>. C</a:t>
            </a:r>
          </a:p>
          <a:p>
            <a:pPr algn="ctr"/>
            <a:r>
              <a:rPr lang="en-IN" sz="2600" dirty="0"/>
              <a:t>Rajaram </a:t>
            </a:r>
            <a:r>
              <a:rPr lang="en-IN" sz="2600" dirty="0" err="1"/>
              <a:t>Setty</a:t>
            </a:r>
            <a:r>
              <a:rPr lang="en-IN" sz="2600" dirty="0"/>
              <a:t> C V</a:t>
            </a:r>
          </a:p>
          <a:p>
            <a:pPr algn="ctr"/>
            <a:r>
              <a:rPr lang="en-IN" sz="2600" dirty="0"/>
              <a:t>Shruti Deshpande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700780-CC73-B5D5-9F4A-1279DE801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796" y="647602"/>
            <a:ext cx="1197985" cy="10330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5555AF-8531-8237-3827-36DA939A5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34" y="685991"/>
            <a:ext cx="1197985" cy="10330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CE85E8-BAB2-71B1-EA7B-021A7C860895}"/>
              </a:ext>
            </a:extLst>
          </p:cNvPr>
          <p:cNvSpPr/>
          <p:nvPr/>
        </p:nvSpPr>
        <p:spPr>
          <a:xfrm>
            <a:off x="973371" y="3280730"/>
            <a:ext cx="4661854" cy="1508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ln/>
                <a:solidFill>
                  <a:srgbClr val="FFFF00"/>
                </a:solidFill>
              </a:rPr>
              <a:t>Mentor</a:t>
            </a:r>
            <a:r>
              <a:rPr lang="en-US" sz="3600" b="1" dirty="0">
                <a:ln/>
                <a:solidFill>
                  <a:schemeClr val="accent4"/>
                </a:solidFill>
              </a:rPr>
              <a:t> </a:t>
            </a:r>
            <a:endParaRPr lang="en-US" sz="3200" b="1" dirty="0">
              <a:ln/>
              <a:solidFill>
                <a:schemeClr val="accent4"/>
              </a:solidFill>
            </a:endParaRPr>
          </a:p>
          <a:p>
            <a:pPr algn="ctr"/>
            <a:r>
              <a:rPr lang="en-US" sz="3200" b="1" cap="none" spc="0" dirty="0" err="1">
                <a:ln/>
                <a:solidFill>
                  <a:schemeClr val="bg2"/>
                </a:solidFill>
                <a:effectLst/>
              </a:rPr>
              <a:t>Rajashekar</a:t>
            </a:r>
            <a:r>
              <a:rPr lang="en-US" sz="3200" b="1" cap="none" spc="0" dirty="0">
                <a:ln/>
                <a:solidFill>
                  <a:schemeClr val="bg2"/>
                </a:solidFill>
                <a:effectLst/>
              </a:rPr>
              <a:t> </a:t>
            </a:r>
            <a:r>
              <a:rPr lang="en-US" sz="3200" b="1" cap="none" spc="0" dirty="0" err="1">
                <a:ln/>
                <a:solidFill>
                  <a:schemeClr val="bg2"/>
                </a:solidFill>
                <a:effectLst/>
              </a:rPr>
              <a:t>Middishetti</a:t>
            </a:r>
            <a:endParaRPr lang="en-US" sz="4800" b="1" cap="none" spc="0" dirty="0">
              <a:ln/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702402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531C-C000-C926-F126-5CB07495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2D4E-C75F-BF3F-8550-59D5900E3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Improve on-time flight performance</a:t>
            </a:r>
          </a:p>
          <a:p>
            <a:endParaRPr lang="en-US" sz="2000" dirty="0"/>
          </a:p>
          <a:p>
            <a:r>
              <a:rPr lang="en-US" sz="2000" dirty="0"/>
              <a:t>Increase customer satisfaction through service optimization</a:t>
            </a:r>
          </a:p>
          <a:p>
            <a:endParaRPr lang="en-US" sz="2000" dirty="0"/>
          </a:p>
          <a:p>
            <a:r>
              <a:rPr lang="en-US" sz="2000" dirty="0"/>
              <a:t>Identify operational cost-saving opportunities</a:t>
            </a:r>
          </a:p>
          <a:p>
            <a:endParaRPr lang="en-US" sz="2000" dirty="0"/>
          </a:p>
          <a:p>
            <a:r>
              <a:rPr lang="en-US" sz="2000" dirty="0"/>
              <a:t>Use data to enhance decision-making across departments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9E79D-832D-0DDF-F48D-A146943E0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796" y="647602"/>
            <a:ext cx="1197985" cy="103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9339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2BC4-9AAA-DDDE-BD3C-F51774B4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0E177-A3D0-68B0-C876-2FCAC220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267128" cy="3416300"/>
          </a:xfrm>
        </p:spPr>
        <p:txBody>
          <a:bodyPr>
            <a:noAutofit/>
          </a:bodyPr>
          <a:lstStyle/>
          <a:p>
            <a:r>
              <a:rPr lang="en-US" sz="2000" dirty="0"/>
              <a:t>provide insights into High Cloud Airlines' operations using data analysis</a:t>
            </a:r>
          </a:p>
          <a:p>
            <a:endParaRPr lang="en-US" sz="2000" dirty="0"/>
          </a:p>
          <a:p>
            <a:r>
              <a:rPr lang="en-US" sz="2000" dirty="0"/>
              <a:t>sets the stage by briefly introducing the airline and highlighting its scale, scope, and market</a:t>
            </a:r>
          </a:p>
          <a:p>
            <a:endParaRPr lang="en-US" sz="2000" dirty="0"/>
          </a:p>
          <a:p>
            <a:r>
              <a:rPr lang="en-US" sz="2000" dirty="0"/>
              <a:t>helps the audience understand the context in which the data analysis is being applied.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data-driven methods to improve customer satisfaction, optimize flight routes, and increase operational efficiency.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1551B-7F66-3CC8-68F9-CE22A5904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796" y="647602"/>
            <a:ext cx="1197985" cy="103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9933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C08A-E701-4545-99D9-5CAE5DC5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TABLEAU DASHBOARD</a:t>
            </a:r>
            <a:endParaRPr lang="en-IN" sz="4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506367-7B87-AC28-B487-ABFBF2131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858" y="1859973"/>
            <a:ext cx="11390824" cy="482138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DDE291-D8D4-AD51-0943-F306DE7FF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796" y="647602"/>
            <a:ext cx="1197985" cy="103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2612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C08A-E701-4545-99D9-5CAE5DC5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POWER BI DASHBOARD</a:t>
            </a:r>
            <a:endParaRPr lang="en-IN" sz="4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33EF99-F6F6-2F1A-7389-8E5ECD67D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586" y="1756064"/>
            <a:ext cx="11365923" cy="485255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E53094-57AD-36E6-2D34-589730300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796" y="647602"/>
            <a:ext cx="1197985" cy="103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5575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C08A-E701-4545-99D9-5CAE5DC5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EXCEL DASHBOARD</a:t>
            </a:r>
            <a:endParaRPr lang="en-IN" sz="4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2C11B5-BD0F-2A61-60BB-A62B880B0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462" y="1803400"/>
            <a:ext cx="11339437" cy="478443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A6570F-DFC1-CAE4-075D-C59CB6A88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796" y="647602"/>
            <a:ext cx="1197985" cy="103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7102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D12B-95F4-4ABA-28AE-3F3CE011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FBAE6-4667-AC8C-B001-5F694A713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256737" cy="3416300"/>
          </a:xfrm>
        </p:spPr>
        <p:txBody>
          <a:bodyPr>
            <a:normAutofit/>
          </a:bodyPr>
          <a:lstStyle/>
          <a:p>
            <a:r>
              <a:rPr lang="en-US" sz="2000" dirty="0"/>
              <a:t>Internal data: flight schedules, customer feedback, operational logs.</a:t>
            </a:r>
          </a:p>
          <a:p>
            <a:endParaRPr lang="en-US" sz="2000" dirty="0"/>
          </a:p>
          <a:p>
            <a:r>
              <a:rPr lang="en-US" sz="2000" dirty="0"/>
              <a:t>External data: weather data, market trends, competitive benchmarks.</a:t>
            </a:r>
          </a:p>
          <a:p>
            <a:endParaRPr lang="en-US" sz="2000" dirty="0"/>
          </a:p>
          <a:p>
            <a:r>
              <a:rPr lang="en-US" sz="2000" dirty="0"/>
              <a:t>Real-time data: live flight tracking, crew schedules.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69CF9-D7B3-BE67-1799-AA838257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796" y="647602"/>
            <a:ext cx="1197985" cy="103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3763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BBE7-F152-E1AE-1F67-F0251B7C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Metrics and 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5C6C-EED0-E12C-10B5-2E20C8110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78808"/>
            <a:ext cx="8825659" cy="3954955"/>
          </a:xfrm>
        </p:spPr>
        <p:txBody>
          <a:bodyPr>
            <a:normAutofit/>
          </a:bodyPr>
          <a:lstStyle/>
          <a:p>
            <a:r>
              <a:rPr lang="en-IN" sz="2000" dirty="0"/>
              <a:t>Customer satisfaction score</a:t>
            </a:r>
          </a:p>
          <a:p>
            <a:endParaRPr lang="en-IN" sz="2000" dirty="0"/>
          </a:p>
          <a:p>
            <a:r>
              <a:rPr lang="en-US" sz="2000" dirty="0"/>
              <a:t>On-time performance (% of flights on time).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Average delay time (minutes).</a:t>
            </a:r>
          </a:p>
          <a:p>
            <a:endParaRPr lang="en-IN" sz="2000" dirty="0"/>
          </a:p>
          <a:p>
            <a:r>
              <a:rPr lang="en-IN" sz="2000" dirty="0"/>
              <a:t>Revenue per available seat mile (RASM).</a:t>
            </a:r>
          </a:p>
          <a:p>
            <a:endParaRPr lang="en-IN" sz="2000" dirty="0"/>
          </a:p>
          <a:p>
            <a:r>
              <a:rPr lang="en-IN" sz="2000" dirty="0"/>
              <a:t>Load factor (seat utilization).</a:t>
            </a:r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63CD8-DE9A-0E54-9C2F-081FDE93C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796" y="647602"/>
            <a:ext cx="1197985" cy="103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45031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3189</TotalTime>
  <Words>495</Words>
  <Application>Microsoft Office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Rounded MT Bold</vt:lpstr>
      <vt:lpstr>Century Gothic</vt:lpstr>
      <vt:lpstr>Wingdings 3</vt:lpstr>
      <vt:lpstr>Ion Boardroom</vt:lpstr>
      <vt:lpstr>High cloud Airlines</vt:lpstr>
      <vt:lpstr>High cloud Airlines</vt:lpstr>
      <vt:lpstr>Objectives</vt:lpstr>
      <vt:lpstr>Overview</vt:lpstr>
      <vt:lpstr>TABLEAU DASHBOARD</vt:lpstr>
      <vt:lpstr>POWER BI DASHBOARD</vt:lpstr>
      <vt:lpstr>EXCEL DASHBOARD</vt:lpstr>
      <vt:lpstr>Data Sources</vt:lpstr>
      <vt:lpstr>Key Metrics and KPIs</vt:lpstr>
      <vt:lpstr>Data Analysis Techniques</vt:lpstr>
      <vt:lpstr>Insights – Customer Satisfaction</vt:lpstr>
      <vt:lpstr>Insights – Flight Delays</vt:lpstr>
      <vt:lpstr>Insights – Revenue and Costs</vt:lpstr>
      <vt:lpstr>Recommendations      Customer Experience</vt:lpstr>
      <vt:lpstr>Recommendations       Operational Improvements</vt:lpstr>
      <vt:lpstr>Implementation Strategy</vt:lpstr>
      <vt:lpstr>hallenges and Limitations</vt:lpstr>
      <vt:lpstr>Conclusion</vt:lpstr>
      <vt:lpstr>THANKYOU ! 🙏🏻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Anant Raj</dc:creator>
  <cp:lastModifiedBy>Anant Raj</cp:lastModifiedBy>
  <cp:revision>1</cp:revision>
  <dcterms:created xsi:type="dcterms:W3CDTF">2024-09-11T05:21:50Z</dcterms:created>
  <dcterms:modified xsi:type="dcterms:W3CDTF">2024-09-13T10:31:04Z</dcterms:modified>
</cp:coreProperties>
</file>