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72" r:id="rId17"/>
    <p:sldId id="269" r:id="rId18"/>
    <p:sldId id="273" r:id="rId19"/>
    <p:sldId id="275" r:id="rId20"/>
    <p:sldId id="274" r:id="rId21"/>
    <p:sldId id="287" r:id="rId22"/>
    <p:sldId id="288" r:id="rId23"/>
    <p:sldId id="289" r:id="rId24"/>
    <p:sldId id="279" r:id="rId25"/>
    <p:sldId id="280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15" r:id="rId39"/>
    <p:sldId id="316" r:id="rId40"/>
    <p:sldId id="317" r:id="rId41"/>
    <p:sldId id="318" r:id="rId42"/>
    <p:sldId id="282" r:id="rId43"/>
    <p:sldId id="283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9" r:id="rId58"/>
    <p:sldId id="284" r:id="rId59"/>
    <p:sldId id="320" r:id="rId60"/>
    <p:sldId id="285" r:id="rId61"/>
    <p:sldId id="286" r:id="rId62"/>
    <p:sldId id="321" r:id="rId63"/>
    <p:sldId id="322" r:id="rId64"/>
    <p:sldId id="323" r:id="rId65"/>
    <p:sldId id="347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56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B49DC03-043C-4E6E-A4C6-78D71923295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5C461F-D796-4B26-90E8-C28192191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85800" y="3048000"/>
            <a:ext cx="8305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37325"/>
            <a:ext cx="2133600" cy="39687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8256F047-010A-4CCD-8E33-B669B26522DD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37325"/>
            <a:ext cx="2895600" cy="396875"/>
          </a:xfrm>
        </p:spPr>
        <p:txBody>
          <a:bodyPr/>
          <a:lstStyle>
            <a:lvl1pPr algn="ctr">
              <a:defRPr smtClean="0">
                <a:latin typeface="Calibri" pitchFamily="34" charset="0"/>
              </a:defRPr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37325"/>
            <a:ext cx="2133600" cy="39687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DC0A7E-55BD-4604-86FD-0FE76584C53C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5EC7F3-5F8E-49A8-B064-5E6AC226CF9B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28600"/>
          </a:xfrm>
          <a:ln/>
        </p:spPr>
        <p:txBody>
          <a:bodyPr/>
          <a:lstStyle>
            <a:lvl1pPr>
              <a:defRPr/>
            </a:lvl1pPr>
          </a:lstStyle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286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228600"/>
          </a:xfrm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A9E2B-0DBC-4182-B544-0811C01C7BB8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20D0A-0DC8-4626-9756-118E917160CF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01E37-7011-4B7D-958C-51C59FCB9DEB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0129F-BABF-44F1-9ADE-F9C0C658D9A5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751CD0-C297-4515-829B-5E625DE2BD7D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137B4-7482-436A-96C7-861CC1525AB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5FA8C-07BE-4B05-8782-B1493A59DB64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53200"/>
            <a:ext cx="86106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 pitchFamily="34" charset="0"/>
              </a:defRPr>
            </a:lvl1pPr>
          </a:lstStyle>
          <a:p>
            <a:fld id="{B842F81A-8910-4A19-9CCF-7BE3CD861FBF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pitchFamily="34" charset="0"/>
              </a:defRPr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</a:defRPr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1" name="Title Placeholder 12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rbe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rbe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rbe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rbe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Dr </a:t>
            </a:r>
            <a:r>
              <a:rPr lang="en-US" dirty="0" err="1" smtClean="0"/>
              <a:t>Noor</a:t>
            </a:r>
            <a:r>
              <a:rPr lang="en-US" dirty="0" smtClean="0"/>
              <a:t> </a:t>
            </a:r>
            <a:r>
              <a:rPr lang="en-US" dirty="0" err="1" smtClean="0"/>
              <a:t>Mahammad</a:t>
            </a:r>
            <a:r>
              <a:rPr lang="en-US" dirty="0" smtClean="0"/>
              <a:t> </a:t>
            </a:r>
            <a:r>
              <a:rPr lang="en-US" dirty="0" err="1" smtClean="0"/>
              <a:t>Sk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Signal Processors and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4C2E3BF-B61E-41E2-BE56-C68A40347FD6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pic>
        <p:nvPicPr>
          <p:cNvPr id="1026" name="Picture 2" descr="C:\Documents and Settings\admin\My Documents\Downloads\Large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486400"/>
            <a:ext cx="1412169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prefix computation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y(0) = x(0) = 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y(1) = x(0) </a:t>
            </a:r>
            <a:r>
              <a:rPr lang="en-US" dirty="0" smtClean="0">
                <a:solidFill>
                  <a:srgbClr val="FF0000"/>
                </a:solidFill>
              </a:rPr>
              <a:t>(*)</a:t>
            </a:r>
            <a:r>
              <a:rPr lang="en-US" dirty="0" smtClean="0"/>
              <a:t> x(1)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y(2) = x(0) </a:t>
            </a:r>
            <a:r>
              <a:rPr lang="en-US" dirty="0" smtClean="0">
                <a:solidFill>
                  <a:srgbClr val="FF0000"/>
                </a:solidFill>
              </a:rPr>
              <a:t>(*)</a:t>
            </a:r>
            <a:r>
              <a:rPr lang="en-US" dirty="0" smtClean="0"/>
              <a:t> x(1) </a:t>
            </a:r>
            <a:r>
              <a:rPr lang="en-US" dirty="0" smtClean="0">
                <a:solidFill>
                  <a:srgbClr val="FF0000"/>
                </a:solidFill>
              </a:rPr>
              <a:t>(*) </a:t>
            </a:r>
            <a:r>
              <a:rPr lang="en-US" dirty="0" smtClean="0"/>
              <a:t>x(2)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…….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y(n) = x(0) </a:t>
            </a:r>
            <a:r>
              <a:rPr lang="en-US" dirty="0" smtClean="0">
                <a:solidFill>
                  <a:srgbClr val="FF0000"/>
                </a:solidFill>
              </a:rPr>
              <a:t>(*)</a:t>
            </a:r>
            <a:r>
              <a:rPr lang="en-US" dirty="0" smtClean="0"/>
              <a:t> x(1) </a:t>
            </a:r>
            <a:r>
              <a:rPr lang="en-US" dirty="0" smtClean="0">
                <a:solidFill>
                  <a:srgbClr val="FF0000"/>
                </a:solidFill>
              </a:rPr>
              <a:t>(*)</a:t>
            </a:r>
            <a:r>
              <a:rPr lang="en-US" dirty="0" smtClean="0"/>
              <a:t> …. x(n)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Let [</a:t>
            </a:r>
            <a:r>
              <a:rPr lang="en-US" dirty="0" err="1" smtClean="0"/>
              <a:t>i,j</a:t>
            </a:r>
            <a:r>
              <a:rPr lang="en-US" dirty="0" smtClean="0"/>
              <a:t>] = x(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(*)</a:t>
            </a:r>
            <a:r>
              <a:rPr lang="en-US" dirty="0" smtClean="0"/>
              <a:t> x(i+1) </a:t>
            </a:r>
            <a:r>
              <a:rPr lang="en-US" dirty="0" smtClean="0">
                <a:solidFill>
                  <a:srgbClr val="FF0000"/>
                </a:solidFill>
              </a:rPr>
              <a:t>(*)</a:t>
            </a:r>
            <a:r>
              <a:rPr lang="en-US" dirty="0" smtClean="0"/>
              <a:t> … x(j)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[</a:t>
            </a:r>
            <a:r>
              <a:rPr lang="en-US" dirty="0" err="1" smtClean="0"/>
              <a:t>i,j</a:t>
            </a:r>
            <a:r>
              <a:rPr lang="en-US" dirty="0" smtClean="0"/>
              <a:t>] </a:t>
            </a:r>
            <a:r>
              <a:rPr lang="en-US" dirty="0" smtClean="0">
                <a:solidFill>
                  <a:srgbClr val="FF0000"/>
                </a:solidFill>
              </a:rPr>
              <a:t>(*)</a:t>
            </a:r>
            <a:r>
              <a:rPr lang="en-US" dirty="0" smtClean="0"/>
              <a:t> [j+1,k] = [</a:t>
            </a:r>
            <a:r>
              <a:rPr lang="en-US" dirty="0" err="1" smtClean="0"/>
              <a:t>i,k</a:t>
            </a:r>
            <a:r>
              <a:rPr lang="en-US" dirty="0" smtClean="0"/>
              <a:t>]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By associative property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Prefix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x(0), x(1), … x(n) – for an n-bit CLA, where x(0) = k.</a:t>
            </a:r>
          </a:p>
          <a:p>
            <a:r>
              <a:rPr lang="en-US" dirty="0" smtClean="0"/>
              <a:t>Each x(</a:t>
            </a:r>
            <a:r>
              <a:rPr lang="en-US" dirty="0" err="1" smtClean="0"/>
              <a:t>i</a:t>
            </a:r>
            <a:r>
              <a:rPr lang="en-US" dirty="0" smtClean="0"/>
              <a:t>) is a 2-bit vector</a:t>
            </a:r>
          </a:p>
          <a:p>
            <a:r>
              <a:rPr lang="en-US" dirty="0" smtClean="0"/>
              <a:t>To compute the prefix </a:t>
            </a:r>
            <a:r>
              <a:rPr lang="en-US" dirty="0" smtClean="0">
                <a:solidFill>
                  <a:srgbClr val="FF0000"/>
                </a:solidFill>
              </a:rPr>
              <a:t>(*) </a:t>
            </a:r>
            <a:r>
              <a:rPr lang="en-US" dirty="0" smtClean="0"/>
              <a:t>and pipeline the same.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y(</a:t>
            </a:r>
            <a:r>
              <a:rPr lang="en-US" dirty="0" err="1" smtClean="0"/>
              <a:t>i</a:t>
            </a:r>
            <a:r>
              <a:rPr lang="en-US" dirty="0" smtClean="0"/>
              <a:t>) = x(0) </a:t>
            </a:r>
            <a:r>
              <a:rPr lang="en-US" dirty="0" smtClean="0">
                <a:solidFill>
                  <a:srgbClr val="FF0000"/>
                </a:solidFill>
              </a:rPr>
              <a:t>(*)</a:t>
            </a:r>
            <a:r>
              <a:rPr lang="en-US" dirty="0" smtClean="0"/>
              <a:t> x(1) </a:t>
            </a:r>
            <a:r>
              <a:rPr lang="en-US" dirty="0" smtClean="0">
                <a:solidFill>
                  <a:srgbClr val="FF0000"/>
                </a:solidFill>
              </a:rPr>
              <a:t>(*)</a:t>
            </a:r>
            <a:r>
              <a:rPr lang="en-US" dirty="0" smtClean="0"/>
              <a:t> … x(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can use the Recursive Doubling Technique described as follows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8-node 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75" name="Group 174"/>
          <p:cNvGrpSpPr/>
          <p:nvPr/>
        </p:nvGrpSpPr>
        <p:grpSpPr>
          <a:xfrm>
            <a:off x="152400" y="1295400"/>
            <a:ext cx="8839200" cy="4126468"/>
            <a:chOff x="152400" y="1295400"/>
            <a:chExt cx="8839200" cy="4126468"/>
          </a:xfrm>
        </p:grpSpPr>
        <p:sp>
          <p:nvSpPr>
            <p:cNvPr id="7" name="Rectangle 6"/>
            <p:cNvSpPr/>
            <p:nvPr/>
          </p:nvSpPr>
          <p:spPr bwMode="auto">
            <a:xfrm>
              <a:off x="228600" y="1295400"/>
              <a:ext cx="8686800" cy="990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Paralle</a:t>
              </a:r>
              <a:r>
                <a:rPr lang="en-US" sz="2800" dirty="0" smtClean="0">
                  <a:solidFill>
                    <a:schemeClr val="tx1"/>
                  </a:solidFill>
                  <a:latin typeface="Arial" charset="0"/>
                </a:rPr>
                <a:t>l Prefix Circuit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Flowchart: Decision 13"/>
            <p:cNvSpPr/>
            <p:nvPr/>
          </p:nvSpPr>
          <p:spPr bwMode="auto">
            <a:xfrm>
              <a:off x="8534400" y="3048000"/>
              <a:ext cx="457200" cy="533400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5400000" flipH="1" flipV="1">
              <a:off x="8382794" y="2666206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8458200" y="22860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x</a:t>
              </a:r>
              <a:r>
                <a:rPr lang="en-US" baseline="-25000" dirty="0" smtClean="0">
                  <a:latin typeface="Calibri" pitchFamily="34" charset="0"/>
                </a:rPr>
                <a:t>0</a:t>
              </a:r>
              <a:endParaRPr lang="en-US" baseline="-25000" dirty="0">
                <a:latin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58200" y="266700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k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71800" y="4355068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b</a:t>
              </a:r>
              <a:r>
                <a:rPr lang="en-US" baseline="-25000" dirty="0" smtClean="0">
                  <a:latin typeface="Calibri" pitchFamily="34" charset="0"/>
                </a:rPr>
                <a:t>0</a:t>
              </a:r>
              <a:endParaRPr lang="en-US" baseline="-25000" dirty="0">
                <a:latin typeface="Calibri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467600" y="2286000"/>
              <a:ext cx="1063686" cy="3112532"/>
              <a:chOff x="7239000" y="2286000"/>
              <a:chExt cx="1063686" cy="3112532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7467600" y="3048000"/>
                <a:ext cx="762000" cy="76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KGP</a:t>
                </a:r>
                <a:r>
                  <a:rPr kumimoji="0" lang="en-US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0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 rot="5400000">
                <a:off x="7544594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rot="5400000" flipH="1" flipV="1">
                <a:off x="7314406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 rot="5400000" flipH="1" flipV="1">
                <a:off x="7428706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 rot="5400000" flipH="1" flipV="1">
                <a:off x="7811294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" name="TextBox 21"/>
              <p:cNvSpPr txBox="1"/>
              <p:nvPr/>
            </p:nvSpPr>
            <p:spPr>
              <a:xfrm>
                <a:off x="7924800" y="22976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y</a:t>
                </a:r>
                <a:r>
                  <a:rPr lang="en-US" baseline="-25000" dirty="0" smtClean="0">
                    <a:latin typeface="Calibri" pitchFamily="34" charset="0"/>
                  </a:rPr>
                  <a:t>0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328792" y="22860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x</a:t>
                </a:r>
                <a:r>
                  <a:rPr lang="en-US" baseline="-25000" dirty="0" smtClean="0">
                    <a:latin typeface="Calibri" pitchFamily="34" charset="0"/>
                  </a:rPr>
                  <a:t>1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932724" y="266700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k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391400" y="26670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p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539758" y="4355068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a</a:t>
                </a:r>
                <a:r>
                  <a:rPr lang="en-US" baseline="-25000" dirty="0" smtClean="0">
                    <a:latin typeface="Calibri" pitchFamily="34" charset="0"/>
                  </a:rPr>
                  <a:t>0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cxnSp>
            <p:nvCxnSpPr>
              <p:cNvPr id="30" name="Shape 29"/>
              <p:cNvCxnSpPr>
                <a:stCxn id="8" idx="1"/>
                <a:endCxn id="31" idx="0"/>
              </p:cNvCxnSpPr>
              <p:nvPr/>
            </p:nvCxnSpPr>
            <p:spPr bwMode="auto">
              <a:xfrm rot="10800000" flipV="1">
                <a:off x="7415492" y="3429000"/>
                <a:ext cx="52109" cy="1600200"/>
              </a:xfrm>
              <a:prstGeom prst="bentConnector2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1" name="TextBox 30"/>
              <p:cNvSpPr txBox="1"/>
              <p:nvPr/>
            </p:nvSpPr>
            <p:spPr>
              <a:xfrm>
                <a:off x="7239000" y="5029200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s</a:t>
                </a:r>
                <a:r>
                  <a:rPr lang="en-US" baseline="-25000" dirty="0" smtClean="0">
                    <a:latin typeface="Calibri" pitchFamily="34" charset="0"/>
                  </a:rPr>
                  <a:t>0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620000" y="396240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010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394514" y="4736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3200" y="2297668"/>
              <a:ext cx="1063686" cy="3112532"/>
              <a:chOff x="7239000" y="2286000"/>
              <a:chExt cx="1063686" cy="3112532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7467600" y="3048000"/>
                <a:ext cx="762000" cy="76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KGP</a:t>
                </a:r>
                <a:r>
                  <a:rPr kumimoji="0" lang="en-US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 bwMode="auto">
              <a:xfrm rot="5400000">
                <a:off x="7544594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/>
              <p:nvPr/>
            </p:nvCxnSpPr>
            <p:spPr bwMode="auto">
              <a:xfrm rot="5400000" flipH="1" flipV="1">
                <a:off x="7314406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 rot="5400000" flipH="1" flipV="1">
                <a:off x="7428706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Straight Arrow Connector 41"/>
              <p:cNvCxnSpPr/>
              <p:nvPr/>
            </p:nvCxnSpPr>
            <p:spPr bwMode="auto">
              <a:xfrm rot="5400000" flipH="1" flipV="1">
                <a:off x="7811294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3" name="TextBox 42"/>
              <p:cNvSpPr txBox="1"/>
              <p:nvPr/>
            </p:nvSpPr>
            <p:spPr>
              <a:xfrm>
                <a:off x="7924800" y="22976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y</a:t>
                </a:r>
                <a:r>
                  <a:rPr lang="en-US" baseline="-25000" dirty="0" smtClean="0">
                    <a:latin typeface="Calibri" pitchFamily="34" charset="0"/>
                  </a:rPr>
                  <a:t>1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328792" y="22860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x</a:t>
                </a:r>
                <a:r>
                  <a:rPr lang="en-US" baseline="-25000" dirty="0" smtClean="0">
                    <a:latin typeface="Calibri" pitchFamily="34" charset="0"/>
                  </a:rPr>
                  <a:t>2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32724" y="266700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k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391400" y="26670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p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539758" y="4343400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a</a:t>
                </a:r>
                <a:r>
                  <a:rPr lang="en-US" baseline="-25000" dirty="0" smtClean="0">
                    <a:latin typeface="Calibri" pitchFamily="34" charset="0"/>
                  </a:rPr>
                  <a:t>1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cxnSp>
            <p:nvCxnSpPr>
              <p:cNvPr id="48" name="Shape 47"/>
              <p:cNvCxnSpPr>
                <a:stCxn id="38" idx="1"/>
                <a:endCxn id="49" idx="0"/>
              </p:cNvCxnSpPr>
              <p:nvPr/>
            </p:nvCxnSpPr>
            <p:spPr bwMode="auto">
              <a:xfrm rot="10800000" flipV="1">
                <a:off x="7415492" y="3429000"/>
                <a:ext cx="52109" cy="1600200"/>
              </a:xfrm>
              <a:prstGeom prst="bentConnector2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9" name="TextBox 48"/>
              <p:cNvSpPr txBox="1"/>
              <p:nvPr/>
            </p:nvSpPr>
            <p:spPr>
              <a:xfrm>
                <a:off x="7239000" y="5029200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s</a:t>
                </a:r>
                <a:r>
                  <a:rPr lang="en-US" baseline="-25000" dirty="0" smtClean="0">
                    <a:latin typeface="Calibri" pitchFamily="34" charset="0"/>
                  </a:rPr>
                  <a:t>0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620000" y="396240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0010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94514" y="4736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641914" y="2309336"/>
              <a:ext cx="1063686" cy="3112532"/>
              <a:chOff x="7239000" y="2286000"/>
              <a:chExt cx="1063686" cy="3112532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7467600" y="3048000"/>
                <a:ext cx="762000" cy="76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KGP</a:t>
                </a:r>
                <a:r>
                  <a:rPr kumimoji="0" lang="en-US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</a:t>
                </a: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 bwMode="auto">
              <a:xfrm rot="5400000">
                <a:off x="7544594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6" name="Straight Arrow Connector 55"/>
              <p:cNvCxnSpPr/>
              <p:nvPr/>
            </p:nvCxnSpPr>
            <p:spPr bwMode="auto">
              <a:xfrm rot="5400000" flipH="1" flipV="1">
                <a:off x="7314406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rot="5400000" flipH="1" flipV="1">
                <a:off x="7428706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8" name="Straight Arrow Connector 57"/>
              <p:cNvCxnSpPr/>
              <p:nvPr/>
            </p:nvCxnSpPr>
            <p:spPr bwMode="auto">
              <a:xfrm rot="5400000" flipH="1" flipV="1">
                <a:off x="7811294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9" name="TextBox 58"/>
              <p:cNvSpPr txBox="1"/>
              <p:nvPr/>
            </p:nvSpPr>
            <p:spPr>
              <a:xfrm>
                <a:off x="7924800" y="22976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y</a:t>
                </a:r>
                <a:r>
                  <a:rPr lang="en-US" baseline="-25000" dirty="0" smtClean="0">
                    <a:latin typeface="Calibri" pitchFamily="34" charset="0"/>
                  </a:rPr>
                  <a:t>2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328792" y="22860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x</a:t>
                </a:r>
                <a:r>
                  <a:rPr lang="en-US" baseline="-25000" dirty="0" smtClean="0">
                    <a:latin typeface="Calibri" pitchFamily="34" charset="0"/>
                  </a:rPr>
                  <a:t>3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932724" y="266700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k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391400" y="26670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g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539758" y="4355068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a</a:t>
                </a:r>
                <a:r>
                  <a:rPr lang="en-US" baseline="-25000" dirty="0" smtClean="0">
                    <a:latin typeface="Calibri" pitchFamily="34" charset="0"/>
                  </a:rPr>
                  <a:t>2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cxnSp>
            <p:nvCxnSpPr>
              <p:cNvPr id="64" name="Shape 63"/>
              <p:cNvCxnSpPr>
                <a:stCxn id="54" idx="1"/>
                <a:endCxn id="65" idx="0"/>
              </p:cNvCxnSpPr>
              <p:nvPr/>
            </p:nvCxnSpPr>
            <p:spPr bwMode="auto">
              <a:xfrm rot="10800000" flipV="1">
                <a:off x="7415492" y="3429000"/>
                <a:ext cx="52109" cy="1600200"/>
              </a:xfrm>
              <a:prstGeom prst="bentConnector2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5" name="TextBox 64"/>
              <p:cNvSpPr txBox="1"/>
              <p:nvPr/>
            </p:nvSpPr>
            <p:spPr>
              <a:xfrm>
                <a:off x="7239000" y="5029200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s</a:t>
                </a:r>
                <a:r>
                  <a:rPr lang="en-US" baseline="-25000" dirty="0" smtClean="0">
                    <a:latin typeface="Calibri" pitchFamily="34" charset="0"/>
                  </a:rPr>
                  <a:t>0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6200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0010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394514" y="4736068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727514" y="2286000"/>
              <a:ext cx="1063685" cy="3112532"/>
              <a:chOff x="7239000" y="2286000"/>
              <a:chExt cx="1063685" cy="3112532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7467600" y="3048000"/>
                <a:ext cx="762000" cy="76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KGP</a:t>
                </a:r>
                <a:r>
                  <a:rPr kumimoji="0" lang="en-US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 bwMode="auto">
              <a:xfrm rot="5400000">
                <a:off x="7544594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2" name="Straight Arrow Connector 71"/>
              <p:cNvCxnSpPr/>
              <p:nvPr/>
            </p:nvCxnSpPr>
            <p:spPr bwMode="auto">
              <a:xfrm rot="5400000" flipH="1" flipV="1">
                <a:off x="7314406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 rot="5400000" flipH="1" flipV="1">
                <a:off x="7428706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4" name="Straight Arrow Connector 73"/>
              <p:cNvCxnSpPr/>
              <p:nvPr/>
            </p:nvCxnSpPr>
            <p:spPr bwMode="auto">
              <a:xfrm rot="5400000" flipH="1" flipV="1">
                <a:off x="7811294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5" name="TextBox 74"/>
              <p:cNvSpPr txBox="1"/>
              <p:nvPr/>
            </p:nvSpPr>
            <p:spPr>
              <a:xfrm>
                <a:off x="7924800" y="22976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y</a:t>
                </a:r>
                <a:r>
                  <a:rPr lang="en-US" baseline="-25000" dirty="0" smtClean="0">
                    <a:latin typeface="Calibri" pitchFamily="34" charset="0"/>
                  </a:rPr>
                  <a:t>3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328792" y="22860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x</a:t>
                </a:r>
                <a:r>
                  <a:rPr lang="en-US" baseline="-25000" dirty="0" smtClean="0">
                    <a:latin typeface="Calibri" pitchFamily="34" charset="0"/>
                  </a:rPr>
                  <a:t>4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32724" y="26670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g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7391400" y="26670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p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39758" y="4355068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a</a:t>
                </a:r>
                <a:r>
                  <a:rPr lang="en-US" baseline="-25000" dirty="0" smtClean="0">
                    <a:latin typeface="Calibri" pitchFamily="34" charset="0"/>
                  </a:rPr>
                  <a:t>3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cxnSp>
            <p:nvCxnSpPr>
              <p:cNvPr id="80" name="Shape 79"/>
              <p:cNvCxnSpPr>
                <a:stCxn id="70" idx="1"/>
                <a:endCxn id="81" idx="0"/>
              </p:cNvCxnSpPr>
              <p:nvPr/>
            </p:nvCxnSpPr>
            <p:spPr bwMode="auto">
              <a:xfrm rot="10800000" flipV="1">
                <a:off x="7415492" y="3429000"/>
                <a:ext cx="52109" cy="1600200"/>
              </a:xfrm>
              <a:prstGeom prst="bentConnector2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7239000" y="5029200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s</a:t>
                </a:r>
                <a:r>
                  <a:rPr lang="en-US" baseline="-25000" dirty="0" smtClean="0">
                    <a:latin typeface="Calibri" pitchFamily="34" charset="0"/>
                  </a:rPr>
                  <a:t>0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6200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001000" y="396240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394514" y="4736068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810000" y="2286000"/>
              <a:ext cx="1063686" cy="3112532"/>
              <a:chOff x="7239000" y="2286000"/>
              <a:chExt cx="1063686" cy="3112532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7467600" y="3048000"/>
                <a:ext cx="762000" cy="76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KGP</a:t>
                </a:r>
                <a:r>
                  <a:rPr kumimoji="0" lang="en-US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 bwMode="auto">
              <a:xfrm rot="5400000">
                <a:off x="7544594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8" name="Straight Arrow Connector 87"/>
              <p:cNvCxnSpPr/>
              <p:nvPr/>
            </p:nvCxnSpPr>
            <p:spPr bwMode="auto">
              <a:xfrm rot="5400000" flipH="1" flipV="1">
                <a:off x="7314406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9" name="Straight Arrow Connector 88"/>
              <p:cNvCxnSpPr/>
              <p:nvPr/>
            </p:nvCxnSpPr>
            <p:spPr bwMode="auto">
              <a:xfrm rot="5400000" flipH="1" flipV="1">
                <a:off x="7428706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0" name="Straight Arrow Connector 89"/>
              <p:cNvCxnSpPr/>
              <p:nvPr/>
            </p:nvCxnSpPr>
            <p:spPr bwMode="auto">
              <a:xfrm rot="5400000" flipH="1" flipV="1">
                <a:off x="7811294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1" name="TextBox 90"/>
              <p:cNvSpPr txBox="1"/>
              <p:nvPr/>
            </p:nvSpPr>
            <p:spPr>
              <a:xfrm>
                <a:off x="7924800" y="22976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y</a:t>
                </a:r>
                <a:r>
                  <a:rPr lang="en-US" baseline="-25000" dirty="0" smtClean="0">
                    <a:latin typeface="Calibri" pitchFamily="34" charset="0"/>
                  </a:rPr>
                  <a:t>4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328792" y="22860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x</a:t>
                </a:r>
                <a:r>
                  <a:rPr lang="en-US" baseline="-25000" dirty="0" smtClean="0">
                    <a:latin typeface="Calibri" pitchFamily="34" charset="0"/>
                  </a:rPr>
                  <a:t>5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932724" y="26670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g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391400" y="26670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g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539758" y="4355068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a</a:t>
                </a:r>
                <a:r>
                  <a:rPr lang="en-US" baseline="-25000" dirty="0" smtClean="0">
                    <a:latin typeface="Calibri" pitchFamily="34" charset="0"/>
                  </a:rPr>
                  <a:t>4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cxnSp>
            <p:nvCxnSpPr>
              <p:cNvPr id="96" name="Shape 95"/>
              <p:cNvCxnSpPr>
                <a:stCxn id="86" idx="1"/>
                <a:endCxn id="97" idx="0"/>
              </p:cNvCxnSpPr>
              <p:nvPr/>
            </p:nvCxnSpPr>
            <p:spPr bwMode="auto">
              <a:xfrm rot="10800000" flipV="1">
                <a:off x="7415492" y="3429000"/>
                <a:ext cx="52109" cy="1600200"/>
              </a:xfrm>
              <a:prstGeom prst="bentConnector2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7" name="TextBox 96"/>
              <p:cNvSpPr txBox="1"/>
              <p:nvPr/>
            </p:nvSpPr>
            <p:spPr>
              <a:xfrm>
                <a:off x="7239000" y="5029200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s</a:t>
                </a:r>
                <a:r>
                  <a:rPr lang="en-US" baseline="-25000" dirty="0" smtClean="0">
                    <a:latin typeface="Calibri" pitchFamily="34" charset="0"/>
                  </a:rPr>
                  <a:t>0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6200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0010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394514" y="4736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895600" y="2286000"/>
              <a:ext cx="1063686" cy="3112532"/>
              <a:chOff x="7239000" y="2286000"/>
              <a:chExt cx="1063686" cy="3112532"/>
            </a:xfrm>
          </p:grpSpPr>
          <p:sp>
            <p:nvSpPr>
              <p:cNvPr id="102" name="Rectangle 101"/>
              <p:cNvSpPr/>
              <p:nvPr/>
            </p:nvSpPr>
            <p:spPr bwMode="auto">
              <a:xfrm>
                <a:off x="7467600" y="3048000"/>
                <a:ext cx="762000" cy="76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KGP</a:t>
                </a:r>
                <a:r>
                  <a:rPr kumimoji="0" lang="en-US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 bwMode="auto">
              <a:xfrm rot="5400000">
                <a:off x="7544594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4" name="Straight Arrow Connector 103"/>
              <p:cNvCxnSpPr/>
              <p:nvPr/>
            </p:nvCxnSpPr>
            <p:spPr bwMode="auto">
              <a:xfrm rot="5400000" flipH="1" flipV="1">
                <a:off x="7314406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5" name="Straight Arrow Connector 104"/>
              <p:cNvCxnSpPr/>
              <p:nvPr/>
            </p:nvCxnSpPr>
            <p:spPr bwMode="auto">
              <a:xfrm rot="5400000" flipH="1" flipV="1">
                <a:off x="7428706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 bwMode="auto">
              <a:xfrm rot="5400000" flipH="1" flipV="1">
                <a:off x="7811294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7" name="TextBox 106"/>
              <p:cNvSpPr txBox="1"/>
              <p:nvPr/>
            </p:nvSpPr>
            <p:spPr>
              <a:xfrm>
                <a:off x="7924800" y="22976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y</a:t>
                </a:r>
                <a:r>
                  <a:rPr lang="en-US" baseline="-25000" dirty="0" smtClean="0">
                    <a:latin typeface="Calibri" pitchFamily="34" charset="0"/>
                  </a:rPr>
                  <a:t>5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7328792" y="22860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x</a:t>
                </a:r>
                <a:r>
                  <a:rPr lang="en-US" baseline="-25000" dirty="0" smtClean="0">
                    <a:latin typeface="Calibri" pitchFamily="34" charset="0"/>
                  </a:rPr>
                  <a:t>6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7932724" y="26670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g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391400" y="266700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k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539758" y="4355068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a</a:t>
                </a:r>
                <a:r>
                  <a:rPr lang="en-US" baseline="-25000" dirty="0" smtClean="0">
                    <a:latin typeface="Calibri" pitchFamily="34" charset="0"/>
                  </a:rPr>
                  <a:t>5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cxnSp>
            <p:nvCxnSpPr>
              <p:cNvPr id="112" name="Shape 111"/>
              <p:cNvCxnSpPr>
                <a:stCxn id="102" idx="1"/>
                <a:endCxn id="113" idx="0"/>
              </p:cNvCxnSpPr>
              <p:nvPr/>
            </p:nvCxnSpPr>
            <p:spPr bwMode="auto">
              <a:xfrm rot="10800000" flipV="1">
                <a:off x="7415492" y="3429000"/>
                <a:ext cx="52109" cy="1600200"/>
              </a:xfrm>
              <a:prstGeom prst="bentConnector2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13" name="TextBox 112"/>
              <p:cNvSpPr txBox="1"/>
              <p:nvPr/>
            </p:nvSpPr>
            <p:spPr>
              <a:xfrm>
                <a:off x="7239000" y="5029200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s</a:t>
                </a:r>
                <a:r>
                  <a:rPr lang="en-US" baseline="-25000" dirty="0" smtClean="0">
                    <a:latin typeface="Calibri" pitchFamily="34" charset="0"/>
                  </a:rPr>
                  <a:t>0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620000" y="396240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0010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7394514" y="4736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1984314" y="2286000"/>
              <a:ext cx="1063686" cy="3112532"/>
              <a:chOff x="7239000" y="2286000"/>
              <a:chExt cx="1063686" cy="3112532"/>
            </a:xfrm>
          </p:grpSpPr>
          <p:sp>
            <p:nvSpPr>
              <p:cNvPr id="118" name="Rectangle 117"/>
              <p:cNvSpPr/>
              <p:nvPr/>
            </p:nvSpPr>
            <p:spPr bwMode="auto">
              <a:xfrm>
                <a:off x="7467600" y="3048000"/>
                <a:ext cx="762000" cy="76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KGP</a:t>
                </a:r>
                <a:r>
                  <a:rPr kumimoji="0" lang="en-US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 bwMode="auto">
              <a:xfrm rot="5400000">
                <a:off x="7544594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0" name="Straight Arrow Connector 119"/>
              <p:cNvCxnSpPr/>
              <p:nvPr/>
            </p:nvCxnSpPr>
            <p:spPr bwMode="auto">
              <a:xfrm rot="5400000" flipH="1" flipV="1">
                <a:off x="7314406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1" name="Straight Arrow Connector 120"/>
              <p:cNvCxnSpPr/>
              <p:nvPr/>
            </p:nvCxnSpPr>
            <p:spPr bwMode="auto">
              <a:xfrm rot="5400000" flipH="1" flipV="1">
                <a:off x="7428706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 bwMode="auto">
              <a:xfrm rot="5400000" flipH="1" flipV="1">
                <a:off x="7811294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23" name="TextBox 122"/>
              <p:cNvSpPr txBox="1"/>
              <p:nvPr/>
            </p:nvSpPr>
            <p:spPr>
              <a:xfrm>
                <a:off x="7924800" y="22976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y</a:t>
                </a:r>
                <a:r>
                  <a:rPr lang="en-US" baseline="-25000" dirty="0" smtClean="0">
                    <a:latin typeface="Calibri" pitchFamily="34" charset="0"/>
                  </a:rPr>
                  <a:t>6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328792" y="22860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x</a:t>
                </a:r>
                <a:r>
                  <a:rPr lang="en-US" baseline="-25000" dirty="0" smtClean="0">
                    <a:latin typeface="Calibri" pitchFamily="34" charset="0"/>
                  </a:rPr>
                  <a:t>7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932724" y="266700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k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391400" y="26670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g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539758" y="4355068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a</a:t>
                </a:r>
                <a:r>
                  <a:rPr lang="en-US" baseline="-25000" dirty="0" smtClean="0">
                    <a:latin typeface="Calibri" pitchFamily="34" charset="0"/>
                  </a:rPr>
                  <a:t>6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cxnSp>
            <p:nvCxnSpPr>
              <p:cNvPr id="128" name="Shape 127"/>
              <p:cNvCxnSpPr>
                <a:stCxn id="118" idx="1"/>
                <a:endCxn id="129" idx="0"/>
              </p:cNvCxnSpPr>
              <p:nvPr/>
            </p:nvCxnSpPr>
            <p:spPr bwMode="auto">
              <a:xfrm rot="10800000" flipV="1">
                <a:off x="7415492" y="3429000"/>
                <a:ext cx="52109" cy="1600200"/>
              </a:xfrm>
              <a:prstGeom prst="bentConnector2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29" name="TextBox 128"/>
              <p:cNvSpPr txBox="1"/>
              <p:nvPr/>
            </p:nvSpPr>
            <p:spPr>
              <a:xfrm>
                <a:off x="7239000" y="5029200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s</a:t>
                </a:r>
                <a:r>
                  <a:rPr lang="en-US" baseline="-25000" dirty="0" smtClean="0">
                    <a:latin typeface="Calibri" pitchFamily="34" charset="0"/>
                  </a:rPr>
                  <a:t>0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76200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0010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7394514" y="4736068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066800" y="2286000"/>
              <a:ext cx="1063686" cy="3112532"/>
              <a:chOff x="7239000" y="2286000"/>
              <a:chExt cx="1063686" cy="3112532"/>
            </a:xfrm>
          </p:grpSpPr>
          <p:sp>
            <p:nvSpPr>
              <p:cNvPr id="134" name="Rectangle 133"/>
              <p:cNvSpPr/>
              <p:nvPr/>
            </p:nvSpPr>
            <p:spPr bwMode="auto">
              <a:xfrm>
                <a:off x="7467600" y="3048000"/>
                <a:ext cx="762000" cy="76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KGP</a:t>
                </a:r>
                <a:r>
                  <a:rPr kumimoji="0" lang="en-US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 rot="5400000">
                <a:off x="7544594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 rot="5400000" flipH="1" flipV="1">
                <a:off x="7314406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 rot="5400000" flipH="1" flipV="1">
                <a:off x="7428706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 rot="5400000" flipH="1" flipV="1">
                <a:off x="7811294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39" name="TextBox 138"/>
              <p:cNvSpPr txBox="1"/>
              <p:nvPr/>
            </p:nvSpPr>
            <p:spPr>
              <a:xfrm>
                <a:off x="7924800" y="22976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y</a:t>
                </a:r>
                <a:r>
                  <a:rPr lang="en-US" baseline="-25000" dirty="0" smtClean="0">
                    <a:latin typeface="Calibri" pitchFamily="34" charset="0"/>
                  </a:rPr>
                  <a:t>7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328792" y="22860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x</a:t>
                </a:r>
                <a:r>
                  <a:rPr lang="en-US" baseline="-25000" dirty="0" smtClean="0">
                    <a:latin typeface="Calibri" pitchFamily="34" charset="0"/>
                  </a:rPr>
                  <a:t>8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7932724" y="26670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g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7391400" y="26670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p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7539758" y="4355068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a</a:t>
                </a:r>
                <a:r>
                  <a:rPr lang="en-US" baseline="-25000" dirty="0" smtClean="0">
                    <a:latin typeface="Calibri" pitchFamily="34" charset="0"/>
                  </a:rPr>
                  <a:t>7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cxnSp>
            <p:nvCxnSpPr>
              <p:cNvPr id="144" name="Shape 143"/>
              <p:cNvCxnSpPr>
                <a:stCxn id="134" idx="1"/>
                <a:endCxn id="145" idx="0"/>
              </p:cNvCxnSpPr>
              <p:nvPr/>
            </p:nvCxnSpPr>
            <p:spPr bwMode="auto">
              <a:xfrm rot="10800000" flipV="1">
                <a:off x="7415492" y="3429000"/>
                <a:ext cx="52109" cy="1600200"/>
              </a:xfrm>
              <a:prstGeom prst="bentConnector2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45" name="TextBox 144"/>
              <p:cNvSpPr txBox="1"/>
              <p:nvPr/>
            </p:nvSpPr>
            <p:spPr>
              <a:xfrm>
                <a:off x="7239000" y="5029200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s</a:t>
                </a:r>
                <a:r>
                  <a:rPr lang="en-US" baseline="-25000" dirty="0" smtClean="0">
                    <a:latin typeface="Calibri" pitchFamily="34" charset="0"/>
                  </a:rPr>
                  <a:t>0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7620000" y="396240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0010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7394514" y="4736068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52400" y="2286794"/>
              <a:ext cx="1063686" cy="3111738"/>
              <a:chOff x="7239000" y="2286794"/>
              <a:chExt cx="1063686" cy="3111738"/>
            </a:xfrm>
          </p:grpSpPr>
          <p:sp>
            <p:nvSpPr>
              <p:cNvPr id="150" name="Rectangle 149"/>
              <p:cNvSpPr/>
              <p:nvPr/>
            </p:nvSpPr>
            <p:spPr bwMode="auto">
              <a:xfrm>
                <a:off x="7467600" y="3048000"/>
                <a:ext cx="762000" cy="76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KGP</a:t>
                </a:r>
                <a:r>
                  <a:rPr kumimoji="0" lang="en-US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  <p:cxnSp>
            <p:nvCxnSpPr>
              <p:cNvPr id="151" name="Straight Arrow Connector 150"/>
              <p:cNvCxnSpPr/>
              <p:nvPr/>
            </p:nvCxnSpPr>
            <p:spPr bwMode="auto">
              <a:xfrm rot="5400000">
                <a:off x="7466806" y="2667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53" name="Straight Arrow Connector 152"/>
              <p:cNvCxnSpPr/>
              <p:nvPr/>
            </p:nvCxnSpPr>
            <p:spPr bwMode="auto">
              <a:xfrm rot="5400000" flipH="1" flipV="1">
                <a:off x="7428706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54" name="Straight Arrow Connector 153"/>
              <p:cNvCxnSpPr/>
              <p:nvPr/>
            </p:nvCxnSpPr>
            <p:spPr bwMode="auto">
              <a:xfrm rot="5400000" flipH="1" flipV="1">
                <a:off x="7811294" y="4075906"/>
                <a:ext cx="5334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5" name="TextBox 154"/>
              <p:cNvSpPr txBox="1"/>
              <p:nvPr/>
            </p:nvSpPr>
            <p:spPr>
              <a:xfrm>
                <a:off x="7785992" y="22976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y</a:t>
                </a:r>
                <a:r>
                  <a:rPr lang="en-US" baseline="-25000" dirty="0" smtClean="0">
                    <a:latin typeface="Calibri" pitchFamily="34" charset="0"/>
                  </a:rPr>
                  <a:t>8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793916" y="26670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g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7467600" y="4355068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a</a:t>
                </a:r>
                <a:r>
                  <a:rPr lang="en-US" baseline="-25000" dirty="0" smtClean="0">
                    <a:latin typeface="Calibri" pitchFamily="34" charset="0"/>
                  </a:rPr>
                  <a:t>8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cxnSp>
            <p:nvCxnSpPr>
              <p:cNvPr id="160" name="Shape 159"/>
              <p:cNvCxnSpPr>
                <a:stCxn id="150" idx="1"/>
                <a:endCxn id="161" idx="0"/>
              </p:cNvCxnSpPr>
              <p:nvPr/>
            </p:nvCxnSpPr>
            <p:spPr bwMode="auto">
              <a:xfrm rot="10800000" flipV="1">
                <a:off x="7415492" y="3429000"/>
                <a:ext cx="52109" cy="1600200"/>
              </a:xfrm>
              <a:prstGeom prst="bentConnector2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1" name="TextBox 160"/>
              <p:cNvSpPr txBox="1"/>
              <p:nvPr/>
            </p:nvSpPr>
            <p:spPr>
              <a:xfrm>
                <a:off x="7239000" y="5029200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s</a:t>
                </a:r>
                <a:r>
                  <a:rPr lang="en-US" baseline="-25000" dirty="0" smtClean="0">
                    <a:latin typeface="Calibri" pitchFamily="34" charset="0"/>
                  </a:rPr>
                  <a:t>0</a:t>
                </a:r>
                <a:endParaRPr lang="en-US" baseline="-25000" dirty="0">
                  <a:latin typeface="Calibri" pitchFamily="34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7620000" y="381000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8001000" y="3810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7394514" y="4736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en-US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7239000" y="434340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b</a:t>
              </a:r>
              <a:r>
                <a:rPr lang="en-US" baseline="-25000" dirty="0" smtClean="0">
                  <a:latin typeface="Calibri" pitchFamily="34" charset="0"/>
                </a:rPr>
                <a:t>1</a:t>
              </a:r>
              <a:endParaRPr lang="en-US" baseline="-25000" dirty="0">
                <a:latin typeface="Calibri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324600" y="434340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b</a:t>
              </a:r>
              <a:r>
                <a:rPr lang="en-US" baseline="-25000" dirty="0" smtClean="0">
                  <a:latin typeface="Calibri" pitchFamily="34" charset="0"/>
                </a:rPr>
                <a:t>2</a:t>
              </a:r>
              <a:endParaRPr lang="en-US" baseline="-25000" dirty="0">
                <a:latin typeface="Calibri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10200" y="434340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b</a:t>
              </a:r>
              <a:r>
                <a:rPr lang="en-US" baseline="-25000" dirty="0" smtClean="0">
                  <a:latin typeface="Calibri" pitchFamily="34" charset="0"/>
                </a:rPr>
                <a:t>3</a:t>
              </a:r>
              <a:endParaRPr lang="en-US" baseline="-25000" dirty="0">
                <a:latin typeface="Calibri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495800" y="434340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b</a:t>
              </a:r>
              <a:r>
                <a:rPr lang="en-US" baseline="-25000" dirty="0" smtClean="0">
                  <a:latin typeface="Calibri" pitchFamily="34" charset="0"/>
                </a:rPr>
                <a:t>4</a:t>
              </a:r>
              <a:endParaRPr lang="en-US" baseline="-25000" dirty="0">
                <a:latin typeface="Calibri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581400" y="434340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b</a:t>
              </a:r>
              <a:r>
                <a:rPr lang="en-US" baseline="-25000" dirty="0" smtClean="0">
                  <a:latin typeface="Calibri" pitchFamily="34" charset="0"/>
                </a:rPr>
                <a:t>5</a:t>
              </a:r>
              <a:endParaRPr lang="en-US" baseline="-25000" dirty="0">
                <a:latin typeface="Calibri" pitchFamily="34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667000" y="434340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b</a:t>
              </a:r>
              <a:r>
                <a:rPr lang="en-US" baseline="-25000" dirty="0" smtClean="0">
                  <a:latin typeface="Calibri" pitchFamily="34" charset="0"/>
                </a:rPr>
                <a:t>6</a:t>
              </a:r>
              <a:endParaRPr lang="en-US" baseline="-25000" dirty="0">
                <a:latin typeface="Calibri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752600" y="434340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b</a:t>
              </a:r>
              <a:r>
                <a:rPr lang="en-US" baseline="-25000" dirty="0" smtClean="0">
                  <a:latin typeface="Calibri" pitchFamily="34" charset="0"/>
                </a:rPr>
                <a:t>7</a:t>
              </a:r>
              <a:endParaRPr lang="en-US" baseline="-25000" dirty="0">
                <a:latin typeface="Calibri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910358" y="4431268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b</a:t>
              </a:r>
              <a:r>
                <a:rPr lang="en-US" baseline="-25000" dirty="0" smtClean="0">
                  <a:latin typeface="Calibri" pitchFamily="34" charset="0"/>
                </a:rPr>
                <a:t>8</a:t>
              </a:r>
              <a:endParaRPr lang="en-US" baseline="-25000" dirty="0">
                <a:latin typeface="Calibri" pitchFamily="34" charset="0"/>
              </a:endParaRPr>
            </a:p>
          </p:txBody>
        </p:sp>
        <p:sp>
          <p:nvSpPr>
            <p:cNvPr id="173" name="Flowchart: Decision 172"/>
            <p:cNvSpPr/>
            <p:nvPr/>
          </p:nvSpPr>
          <p:spPr bwMode="auto">
            <a:xfrm>
              <a:off x="609600" y="4114800"/>
              <a:ext cx="457200" cy="533400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Parallel Techniques: Recursive Doubling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85800"/>
          </a:xfrm>
        </p:spPr>
        <p:txBody>
          <a:bodyPr/>
          <a:lstStyle/>
          <a:p>
            <a:r>
              <a:rPr lang="en-US" dirty="0" smtClean="0"/>
              <a:t>Finding Prefix sum of ‘8’ numbers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52400" y="1981200"/>
            <a:ext cx="8610600" cy="1543110"/>
            <a:chOff x="152400" y="2286000"/>
            <a:chExt cx="8610600" cy="1543110"/>
          </a:xfrm>
        </p:grpSpPr>
        <p:sp>
          <p:nvSpPr>
            <p:cNvPr id="7" name="Rectangle 6"/>
            <p:cNvSpPr/>
            <p:nvPr/>
          </p:nvSpPr>
          <p:spPr bwMode="auto">
            <a:xfrm>
              <a:off x="152400" y="2819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-15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295400" y="2819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438400" y="2819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-8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581400" y="2819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7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724400" y="2819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867400" y="2819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010400" y="2819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8153400" y="2819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05800" y="3429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sz="20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62800" y="3429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sz="20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19800" y="3429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alibri" pitchFamily="34" charset="0"/>
                </a:rPr>
                <a:t>2</a:t>
              </a:r>
              <a:endParaRPr lang="en-US" sz="20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76800" y="3429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alibri" pitchFamily="34" charset="0"/>
                </a:rPr>
                <a:t>3</a:t>
              </a:r>
              <a:endParaRPr lang="en-US" sz="20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3429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alibri" pitchFamily="34" charset="0"/>
                </a:rPr>
                <a:t>4</a:t>
              </a:r>
              <a:endParaRPr lang="en-US" sz="20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90800" y="3429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alibri" pitchFamily="34" charset="0"/>
                </a:rPr>
                <a:t>5</a:t>
              </a:r>
              <a:endParaRPr lang="en-US" sz="20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47800" y="3429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alibri" pitchFamily="34" charset="0"/>
                </a:rPr>
                <a:t>6</a:t>
              </a:r>
              <a:endParaRPr lang="en-US" sz="20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3429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alibri" pitchFamily="34" charset="0"/>
                </a:rPr>
                <a:t>7</a:t>
              </a:r>
              <a:endParaRPr lang="en-US" sz="20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762000" y="3124200"/>
              <a:ext cx="5334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1905000" y="3124200"/>
              <a:ext cx="5334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3048000" y="3124200"/>
              <a:ext cx="5334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4191000" y="3124200"/>
              <a:ext cx="5334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334000" y="3124200"/>
              <a:ext cx="5334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6477000" y="3124200"/>
              <a:ext cx="5334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7620000" y="3124200"/>
              <a:ext cx="5334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Freeform 38"/>
            <p:cNvSpPr/>
            <p:nvPr/>
          </p:nvSpPr>
          <p:spPr bwMode="auto">
            <a:xfrm>
              <a:off x="8229600" y="2286000"/>
              <a:ext cx="480812" cy="553792"/>
            </a:xfrm>
            <a:custGeom>
              <a:avLst/>
              <a:gdLst>
                <a:gd name="connsiteX0" fmla="*/ 491543 w 560231"/>
                <a:gd name="connsiteY0" fmla="*/ 560230 h 579549"/>
                <a:gd name="connsiteX1" fmla="*/ 517301 w 560231"/>
                <a:gd name="connsiteY1" fmla="*/ 160985 h 579549"/>
                <a:gd name="connsiteX2" fmla="*/ 233965 w 560231"/>
                <a:gd name="connsiteY2" fmla="*/ 6439 h 579549"/>
                <a:gd name="connsiteX3" fmla="*/ 27904 w 560231"/>
                <a:gd name="connsiteY3" fmla="*/ 122349 h 579549"/>
                <a:gd name="connsiteX4" fmla="*/ 66540 w 560231"/>
                <a:gd name="connsiteY4" fmla="*/ 508715 h 579549"/>
                <a:gd name="connsiteX5" fmla="*/ 66540 w 560231"/>
                <a:gd name="connsiteY5" fmla="*/ 547351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231" h="579549">
                  <a:moveTo>
                    <a:pt x="491543" y="560230"/>
                  </a:moveTo>
                  <a:cubicBezTo>
                    <a:pt x="525887" y="406756"/>
                    <a:pt x="560231" y="253283"/>
                    <a:pt x="517301" y="160985"/>
                  </a:cubicBezTo>
                  <a:cubicBezTo>
                    <a:pt x="474371" y="68687"/>
                    <a:pt x="315531" y="12878"/>
                    <a:pt x="233965" y="6439"/>
                  </a:cubicBezTo>
                  <a:cubicBezTo>
                    <a:pt x="152399" y="0"/>
                    <a:pt x="55808" y="38636"/>
                    <a:pt x="27904" y="122349"/>
                  </a:cubicBezTo>
                  <a:cubicBezTo>
                    <a:pt x="0" y="206062"/>
                    <a:pt x="60101" y="437881"/>
                    <a:pt x="66540" y="508715"/>
                  </a:cubicBezTo>
                  <a:cubicBezTo>
                    <a:pt x="72979" y="579549"/>
                    <a:pt x="69759" y="563450"/>
                    <a:pt x="66540" y="54735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Doubling (Step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85800"/>
          </a:xfrm>
        </p:spPr>
        <p:txBody>
          <a:bodyPr/>
          <a:lstStyle/>
          <a:p>
            <a:r>
              <a:rPr lang="en-US" dirty="0" smtClean="0"/>
              <a:t>Finding Prefix sum of ‘8’ numbers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152400" y="1978023"/>
            <a:ext cx="8610600" cy="1831977"/>
            <a:chOff x="152400" y="1903411"/>
            <a:chExt cx="8610600" cy="1831977"/>
          </a:xfrm>
        </p:grpSpPr>
        <p:sp>
          <p:nvSpPr>
            <p:cNvPr id="7" name="Rectangle 6"/>
            <p:cNvSpPr/>
            <p:nvPr/>
          </p:nvSpPr>
          <p:spPr bwMode="auto">
            <a:xfrm>
              <a:off x="152400" y="2514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-9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295400" y="2514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-2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438400" y="2514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-1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581400" y="2514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10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724400" y="2514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867400" y="2514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-1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010400" y="2514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8153400" y="2514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rot="5400000" flipH="1" flipV="1">
              <a:off x="2287588" y="3427412"/>
              <a:ext cx="60801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 bwMode="auto">
            <a:xfrm>
              <a:off x="8229600" y="1981200"/>
              <a:ext cx="480812" cy="553792"/>
            </a:xfrm>
            <a:custGeom>
              <a:avLst/>
              <a:gdLst>
                <a:gd name="connsiteX0" fmla="*/ 491543 w 560231"/>
                <a:gd name="connsiteY0" fmla="*/ 560230 h 579549"/>
                <a:gd name="connsiteX1" fmla="*/ 517301 w 560231"/>
                <a:gd name="connsiteY1" fmla="*/ 160985 h 579549"/>
                <a:gd name="connsiteX2" fmla="*/ 233965 w 560231"/>
                <a:gd name="connsiteY2" fmla="*/ 6439 h 579549"/>
                <a:gd name="connsiteX3" fmla="*/ 27904 w 560231"/>
                <a:gd name="connsiteY3" fmla="*/ 122349 h 579549"/>
                <a:gd name="connsiteX4" fmla="*/ 66540 w 560231"/>
                <a:gd name="connsiteY4" fmla="*/ 508715 h 579549"/>
                <a:gd name="connsiteX5" fmla="*/ 66540 w 560231"/>
                <a:gd name="connsiteY5" fmla="*/ 547351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231" h="579549">
                  <a:moveTo>
                    <a:pt x="491543" y="560230"/>
                  </a:moveTo>
                  <a:cubicBezTo>
                    <a:pt x="525887" y="406756"/>
                    <a:pt x="560231" y="253283"/>
                    <a:pt x="517301" y="160985"/>
                  </a:cubicBezTo>
                  <a:cubicBezTo>
                    <a:pt x="474371" y="68687"/>
                    <a:pt x="315531" y="12878"/>
                    <a:pt x="233965" y="6439"/>
                  </a:cubicBezTo>
                  <a:cubicBezTo>
                    <a:pt x="152399" y="0"/>
                    <a:pt x="55808" y="38636"/>
                    <a:pt x="27904" y="122349"/>
                  </a:cubicBezTo>
                  <a:cubicBezTo>
                    <a:pt x="0" y="206062"/>
                    <a:pt x="60101" y="437881"/>
                    <a:pt x="66540" y="508715"/>
                  </a:cubicBezTo>
                  <a:cubicBezTo>
                    <a:pt x="72979" y="579549"/>
                    <a:pt x="69759" y="563450"/>
                    <a:pt x="66540" y="547351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rot="5400000" flipH="1" flipV="1">
              <a:off x="77788" y="3427412"/>
              <a:ext cx="6080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 bwMode="auto">
            <a:xfrm rot="10800000">
              <a:off x="382588" y="3733800"/>
              <a:ext cx="22082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 bwMode="auto">
            <a:xfrm rot="5400000" flipH="1" flipV="1">
              <a:off x="4724400" y="3427412"/>
              <a:ext cx="60801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2514600" y="3427412"/>
              <a:ext cx="6080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 bwMode="auto">
            <a:xfrm rot="10800000">
              <a:off x="2819400" y="3733800"/>
              <a:ext cx="22082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 bwMode="auto">
            <a:xfrm rot="5400000" flipH="1" flipV="1">
              <a:off x="8153400" y="3427412"/>
              <a:ext cx="60801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 bwMode="auto">
            <a:xfrm rot="5400000" flipH="1" flipV="1">
              <a:off x="5943600" y="3427412"/>
              <a:ext cx="6080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 bwMode="auto">
            <a:xfrm rot="10800000">
              <a:off x="6248400" y="3733800"/>
              <a:ext cx="22082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 bwMode="auto">
            <a:xfrm rot="16200000" flipH="1">
              <a:off x="3430588" y="2206623"/>
              <a:ext cx="60801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 bwMode="auto">
            <a:xfrm rot="5400000" flipH="1" flipV="1">
              <a:off x="1296988" y="2206623"/>
              <a:ext cx="6080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 bwMode="auto">
            <a:xfrm rot="10800000">
              <a:off x="1601788" y="1905000"/>
              <a:ext cx="21320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 bwMode="auto">
            <a:xfrm rot="5400000">
              <a:off x="5982494" y="2323306"/>
              <a:ext cx="379413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 bwMode="auto">
            <a:xfrm rot="5400000" flipH="1" flipV="1">
              <a:off x="3848100" y="2322513"/>
              <a:ext cx="379414" cy="1589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 bwMode="auto">
            <a:xfrm rot="10800000">
              <a:off x="4038600" y="2132012"/>
              <a:ext cx="21320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 bwMode="auto">
            <a:xfrm rot="16200000" flipH="1">
              <a:off x="6859588" y="2209803"/>
              <a:ext cx="60801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 rot="5400000" flipH="1" flipV="1">
              <a:off x="4725988" y="2209803"/>
              <a:ext cx="6080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 rot="10800000">
              <a:off x="5030788" y="1908180"/>
              <a:ext cx="21320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 bwMode="auto">
          <a:xfrm>
            <a:off x="2895600" y="4572000"/>
            <a:ext cx="3429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STEP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Doubling (Step 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5" name="Rectangle 34"/>
          <p:cNvSpPr/>
          <p:nvPr/>
        </p:nvSpPr>
        <p:spPr bwMode="auto">
          <a:xfrm>
            <a:off x="2895600" y="4572000"/>
            <a:ext cx="3429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STEP 2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52400" y="1676400"/>
            <a:ext cx="8610600" cy="2363788"/>
            <a:chOff x="152400" y="1676400"/>
            <a:chExt cx="8610600" cy="2363788"/>
          </a:xfrm>
        </p:grpSpPr>
        <p:sp>
          <p:nvSpPr>
            <p:cNvPr id="8" name="Rectangle 7"/>
            <p:cNvSpPr/>
            <p:nvPr/>
          </p:nvSpPr>
          <p:spPr bwMode="auto">
            <a:xfrm>
              <a:off x="152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-10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295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8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438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581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9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24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867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-1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010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153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 rot="5400000" flipH="1" flipV="1">
              <a:off x="6897688" y="3619500"/>
              <a:ext cx="836612" cy="158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 bwMode="auto">
            <a:xfrm>
              <a:off x="8534400" y="1981200"/>
              <a:ext cx="176012" cy="609600"/>
            </a:xfrm>
            <a:custGeom>
              <a:avLst/>
              <a:gdLst>
                <a:gd name="connsiteX0" fmla="*/ 491543 w 560231"/>
                <a:gd name="connsiteY0" fmla="*/ 560230 h 579549"/>
                <a:gd name="connsiteX1" fmla="*/ 517301 w 560231"/>
                <a:gd name="connsiteY1" fmla="*/ 160985 h 579549"/>
                <a:gd name="connsiteX2" fmla="*/ 233965 w 560231"/>
                <a:gd name="connsiteY2" fmla="*/ 6439 h 579549"/>
                <a:gd name="connsiteX3" fmla="*/ 27904 w 560231"/>
                <a:gd name="connsiteY3" fmla="*/ 122349 h 579549"/>
                <a:gd name="connsiteX4" fmla="*/ 66540 w 560231"/>
                <a:gd name="connsiteY4" fmla="*/ 508715 h 579549"/>
                <a:gd name="connsiteX5" fmla="*/ 66540 w 560231"/>
                <a:gd name="connsiteY5" fmla="*/ 547351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231" h="579549">
                  <a:moveTo>
                    <a:pt x="491543" y="560230"/>
                  </a:moveTo>
                  <a:cubicBezTo>
                    <a:pt x="525887" y="406756"/>
                    <a:pt x="560231" y="253283"/>
                    <a:pt x="517301" y="160985"/>
                  </a:cubicBezTo>
                  <a:cubicBezTo>
                    <a:pt x="474371" y="68687"/>
                    <a:pt x="315531" y="12878"/>
                    <a:pt x="233965" y="6439"/>
                  </a:cubicBezTo>
                  <a:cubicBezTo>
                    <a:pt x="152399" y="0"/>
                    <a:pt x="55808" y="38636"/>
                    <a:pt x="27904" y="122349"/>
                  </a:cubicBezTo>
                  <a:cubicBezTo>
                    <a:pt x="0" y="206062"/>
                    <a:pt x="60101" y="437881"/>
                    <a:pt x="66540" y="508715"/>
                  </a:cubicBezTo>
                  <a:cubicBezTo>
                    <a:pt x="72979" y="579549"/>
                    <a:pt x="69759" y="563450"/>
                    <a:pt x="66540" y="547351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 flipH="1" flipV="1">
              <a:off x="114300" y="3465512"/>
              <a:ext cx="534988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 bwMode="auto">
            <a:xfrm rot="10800000">
              <a:off x="382588" y="3732211"/>
              <a:ext cx="44942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 rot="5400000" flipH="1" flipV="1">
              <a:off x="4610497" y="3465909"/>
              <a:ext cx="534194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 bwMode="auto">
            <a:xfrm rot="5400000" flipH="1" flipV="1">
              <a:off x="4915694" y="3466306"/>
              <a:ext cx="533400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 rot="10800000">
              <a:off x="5181600" y="3732212"/>
              <a:ext cx="3276600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 bwMode="auto">
            <a:xfrm rot="5400000" flipH="1" flipV="1">
              <a:off x="8190706" y="3466306"/>
              <a:ext cx="534988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 bwMode="auto">
            <a:xfrm rot="16200000" flipH="1">
              <a:off x="5715000" y="2281235"/>
              <a:ext cx="60801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 bwMode="auto">
            <a:xfrm rot="5400000" flipH="1" flipV="1">
              <a:off x="1296988" y="2281235"/>
              <a:ext cx="6080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 bwMode="auto">
            <a:xfrm rot="10800000">
              <a:off x="1601788" y="1979612"/>
              <a:ext cx="44180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 bwMode="auto">
            <a:xfrm rot="5400000">
              <a:off x="7924006" y="2133600"/>
              <a:ext cx="914400" cy="158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3430588" y="2133600"/>
              <a:ext cx="912812" cy="158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 rot="10800000" flipV="1">
              <a:off x="3887788" y="1676400"/>
              <a:ext cx="4494212" cy="3176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 bwMode="auto">
            <a:xfrm rot="10800000">
              <a:off x="2743200" y="4038600"/>
              <a:ext cx="4570412" cy="158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0" idx="2"/>
            </p:cNvCxnSpPr>
            <p:nvPr/>
          </p:nvCxnSpPr>
          <p:spPr bwMode="auto">
            <a:xfrm rot="5400000" flipH="1" flipV="1">
              <a:off x="2323306" y="3618706"/>
              <a:ext cx="839788" cy="158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4" idx="3"/>
            </p:cNvCxnSpPr>
            <p:nvPr/>
          </p:nvCxnSpPr>
          <p:spPr bwMode="auto">
            <a:xfrm>
              <a:off x="7620000" y="2894012"/>
              <a:ext cx="534988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 bwMode="auto">
            <a:xfrm rot="5400000" flipH="1" flipV="1">
              <a:off x="6021388" y="2284412"/>
              <a:ext cx="6080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 bwMode="auto">
            <a:xfrm rot="16200000" flipH="1">
              <a:off x="7924800" y="2284412"/>
              <a:ext cx="60801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 bwMode="auto">
            <a:xfrm rot="10800000">
              <a:off x="6324600" y="1981201"/>
              <a:ext cx="1903412" cy="1589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Doubling (Step 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5" name="Rectangle 34"/>
          <p:cNvSpPr/>
          <p:nvPr/>
        </p:nvSpPr>
        <p:spPr bwMode="auto">
          <a:xfrm>
            <a:off x="2895600" y="4572000"/>
            <a:ext cx="3429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STEP 3</a:t>
            </a:r>
          </a:p>
        </p:txBody>
      </p:sp>
      <p:grpSp>
        <p:nvGrpSpPr>
          <p:cNvPr id="3" name="Group 62"/>
          <p:cNvGrpSpPr/>
          <p:nvPr/>
        </p:nvGrpSpPr>
        <p:grpSpPr>
          <a:xfrm>
            <a:off x="152400" y="1676400"/>
            <a:ext cx="8610600" cy="2438401"/>
            <a:chOff x="152400" y="1676400"/>
            <a:chExt cx="8610600" cy="2438401"/>
          </a:xfrm>
        </p:grpSpPr>
        <p:sp>
          <p:nvSpPr>
            <p:cNvPr id="8" name="Rectangle 7"/>
            <p:cNvSpPr/>
            <p:nvPr/>
          </p:nvSpPr>
          <p:spPr bwMode="auto">
            <a:xfrm>
              <a:off x="152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-8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295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7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438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581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9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24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867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-1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010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153400" y="2589212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 rot="5400000" flipH="1" flipV="1">
              <a:off x="8116094" y="3466306"/>
              <a:ext cx="533400" cy="158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 bwMode="auto">
            <a:xfrm>
              <a:off x="8534400" y="2057400"/>
              <a:ext cx="176012" cy="533400"/>
            </a:xfrm>
            <a:custGeom>
              <a:avLst/>
              <a:gdLst>
                <a:gd name="connsiteX0" fmla="*/ 491543 w 560231"/>
                <a:gd name="connsiteY0" fmla="*/ 560230 h 579549"/>
                <a:gd name="connsiteX1" fmla="*/ 517301 w 560231"/>
                <a:gd name="connsiteY1" fmla="*/ 160985 h 579549"/>
                <a:gd name="connsiteX2" fmla="*/ 233965 w 560231"/>
                <a:gd name="connsiteY2" fmla="*/ 6439 h 579549"/>
                <a:gd name="connsiteX3" fmla="*/ 27904 w 560231"/>
                <a:gd name="connsiteY3" fmla="*/ 122349 h 579549"/>
                <a:gd name="connsiteX4" fmla="*/ 66540 w 560231"/>
                <a:gd name="connsiteY4" fmla="*/ 508715 h 579549"/>
                <a:gd name="connsiteX5" fmla="*/ 66540 w 560231"/>
                <a:gd name="connsiteY5" fmla="*/ 547351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231" h="579549">
                  <a:moveTo>
                    <a:pt x="491543" y="560230"/>
                  </a:moveTo>
                  <a:cubicBezTo>
                    <a:pt x="525887" y="406756"/>
                    <a:pt x="560231" y="253283"/>
                    <a:pt x="517301" y="160985"/>
                  </a:cubicBezTo>
                  <a:cubicBezTo>
                    <a:pt x="474371" y="68687"/>
                    <a:pt x="315531" y="12878"/>
                    <a:pt x="233965" y="6439"/>
                  </a:cubicBezTo>
                  <a:cubicBezTo>
                    <a:pt x="152399" y="0"/>
                    <a:pt x="55808" y="38636"/>
                    <a:pt x="27904" y="122349"/>
                  </a:cubicBezTo>
                  <a:cubicBezTo>
                    <a:pt x="0" y="206062"/>
                    <a:pt x="60101" y="437881"/>
                    <a:pt x="66540" y="508715"/>
                  </a:cubicBezTo>
                  <a:cubicBezTo>
                    <a:pt x="72979" y="579549"/>
                    <a:pt x="69759" y="563450"/>
                    <a:pt x="66540" y="547351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 flipH="1" flipV="1">
              <a:off x="-76200" y="3656012"/>
              <a:ext cx="915988" cy="158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 bwMode="auto">
            <a:xfrm rot="10800000">
              <a:off x="382588" y="4113212"/>
              <a:ext cx="8304212" cy="158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 rot="5400000" flipH="1" flipV="1">
              <a:off x="4610497" y="3465909"/>
              <a:ext cx="534194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 bwMode="auto">
            <a:xfrm rot="5400000" flipH="1" flipV="1">
              <a:off x="5029994" y="3352006"/>
              <a:ext cx="304800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 rot="10800000" flipV="1">
              <a:off x="5181600" y="3505199"/>
              <a:ext cx="3048000" cy="1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 bwMode="auto">
            <a:xfrm rot="5400000" flipH="1" flipV="1">
              <a:off x="8077597" y="3351609"/>
              <a:ext cx="305594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 bwMode="auto">
            <a:xfrm rot="5400000">
              <a:off x="8041483" y="2397917"/>
              <a:ext cx="376235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9" idx="2"/>
            </p:cNvCxnSpPr>
            <p:nvPr/>
          </p:nvCxnSpPr>
          <p:spPr bwMode="auto">
            <a:xfrm rot="5400000" flipH="1" flipV="1">
              <a:off x="1257300" y="3541712"/>
              <a:ext cx="685800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 bwMode="auto">
            <a:xfrm rot="10800000">
              <a:off x="1601788" y="3884614"/>
              <a:ext cx="6932612" cy="1587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 bwMode="auto">
            <a:xfrm rot="5400000">
              <a:off x="7924006" y="2133600"/>
              <a:ext cx="914400" cy="158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3430588" y="2133600"/>
              <a:ext cx="912812" cy="158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 rot="10800000" flipV="1">
              <a:off x="3887788" y="1676400"/>
              <a:ext cx="4494212" cy="3176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 bwMode="auto">
            <a:xfrm rot="10800000">
              <a:off x="2743200" y="3733800"/>
              <a:ext cx="5638800" cy="158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0" idx="2"/>
            </p:cNvCxnSpPr>
            <p:nvPr/>
          </p:nvCxnSpPr>
          <p:spPr bwMode="auto">
            <a:xfrm rot="5400000" flipH="1" flipV="1">
              <a:off x="2475706" y="3466306"/>
              <a:ext cx="534988" cy="158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4" idx="3"/>
            </p:cNvCxnSpPr>
            <p:nvPr/>
          </p:nvCxnSpPr>
          <p:spPr bwMode="auto">
            <a:xfrm>
              <a:off x="7620000" y="2894012"/>
              <a:ext cx="534988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 bwMode="auto">
            <a:xfrm rot="5400000" flipH="1" flipV="1">
              <a:off x="5983289" y="2398712"/>
              <a:ext cx="377823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 bwMode="auto">
            <a:xfrm rot="10800000">
              <a:off x="6173788" y="2209800"/>
              <a:ext cx="2055812" cy="1588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 bwMode="auto">
            <a:xfrm rot="5400000" flipH="1" flipV="1">
              <a:off x="8192294" y="3542506"/>
              <a:ext cx="6858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 bwMode="auto">
            <a:xfrm rot="5400000" flipH="1" flipV="1">
              <a:off x="8230394" y="3656806"/>
              <a:ext cx="914400" cy="158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Prefix Sum of n numbers in </a:t>
            </a:r>
            <a:r>
              <a:rPr lang="en-US" dirty="0" smtClean="0">
                <a:solidFill>
                  <a:srgbClr val="FF0000"/>
                </a:solidFill>
              </a:rPr>
              <a:t>log n</a:t>
            </a:r>
            <a:r>
              <a:rPr lang="en-US" dirty="0" smtClean="0"/>
              <a:t> steps</a:t>
            </a:r>
          </a:p>
          <a:p>
            <a:r>
              <a:rPr lang="en-US" dirty="0" smtClean="0"/>
              <a:t>Recursive Doubling is applicable:</a:t>
            </a:r>
          </a:p>
          <a:p>
            <a:pPr lvl="1"/>
            <a:r>
              <a:rPr lang="en-US" dirty="0" smtClean="0"/>
              <a:t>Operators like Min, Max, </a:t>
            </a:r>
            <a:r>
              <a:rPr lang="en-US" dirty="0" err="1" smtClean="0"/>
              <a:t>Mul</a:t>
            </a:r>
            <a:r>
              <a:rPr lang="en-US" dirty="0" smtClean="0"/>
              <a:t> etc. that is associative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Prefix Calculation Based on Recursive Doubling Technique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52400" y="1295400"/>
            <a:ext cx="8610600" cy="4724400"/>
            <a:chOff x="152400" y="1295400"/>
            <a:chExt cx="8610600" cy="4724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52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295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438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581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24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867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010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153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k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52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295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438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581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724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867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010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8153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k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52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295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438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581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g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724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867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k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010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153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k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52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295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438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581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g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724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867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010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8153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k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9" name="Straight Arrow Connector 48"/>
            <p:cNvCxnSpPr>
              <a:endCxn id="22" idx="0"/>
            </p:cNvCxnSpPr>
            <p:nvPr/>
          </p:nvCxnSpPr>
          <p:spPr bwMode="auto">
            <a:xfrm rot="5400000">
              <a:off x="6934200" y="22860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rot="5400000">
              <a:off x="7506494" y="2018506"/>
              <a:ext cx="762000" cy="5349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rot="5400000">
              <a:off x="5791994" y="22860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rot="5400000">
              <a:off x="6364288" y="2018506"/>
              <a:ext cx="762000" cy="5349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rot="5400000">
              <a:off x="4649788" y="22860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rot="5400000">
              <a:off x="5222082" y="2018506"/>
              <a:ext cx="762000" cy="5349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rot="5400000">
              <a:off x="3507582" y="22860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rot="5400000">
              <a:off x="4079876" y="2018506"/>
              <a:ext cx="762000" cy="5349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rot="5400000">
              <a:off x="2365376" y="22860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rot="5400000">
              <a:off x="2937670" y="2018506"/>
              <a:ext cx="762000" cy="5349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rot="5400000">
              <a:off x="1223170" y="22860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rot="5400000">
              <a:off x="1795464" y="2018506"/>
              <a:ext cx="762000" cy="5349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rot="5400000">
              <a:off x="80964" y="22860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5400000">
              <a:off x="653258" y="2018506"/>
              <a:ext cx="762000" cy="5349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rot="5400000">
              <a:off x="5791994" y="3656806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 rot="10800000" flipV="1">
              <a:off x="6477000" y="3276600"/>
              <a:ext cx="1677988" cy="7620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rot="5400000">
              <a:off x="4648994" y="3656806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 rot="10800000" flipV="1">
              <a:off x="5334000" y="3276600"/>
              <a:ext cx="1677988" cy="7620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rot="5400000">
              <a:off x="3505994" y="3656806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 rot="10800000" flipV="1">
              <a:off x="4191000" y="3276600"/>
              <a:ext cx="1677988" cy="76200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rot="5400000">
              <a:off x="2362994" y="3656806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Straight Arrow Connector 73"/>
            <p:cNvCxnSpPr/>
            <p:nvPr/>
          </p:nvCxnSpPr>
          <p:spPr bwMode="auto">
            <a:xfrm rot="10800000" flipV="1">
              <a:off x="3048000" y="3276600"/>
              <a:ext cx="1677988" cy="762000"/>
            </a:xfrm>
            <a:prstGeom prst="straightConnector1">
              <a:avLst/>
            </a:prstGeom>
            <a:noFill/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 rot="5400000">
              <a:off x="1218406" y="3656807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 rot="10800000" flipV="1">
              <a:off x="1903412" y="3276601"/>
              <a:ext cx="1677988" cy="7620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rot="5400000">
              <a:off x="76994" y="3656808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 rot="10800000" flipV="1">
              <a:off x="762000" y="3276602"/>
              <a:ext cx="1677988" cy="762000"/>
            </a:xfrm>
            <a:prstGeom prst="straightConnector1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 rot="5400000">
              <a:off x="3505994" y="5028405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 bwMode="auto">
            <a:xfrm rot="10800000" flipV="1">
              <a:off x="4191000" y="4648199"/>
              <a:ext cx="3962400" cy="761999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2" name="Straight Arrow Connector 81"/>
            <p:cNvCxnSpPr/>
            <p:nvPr/>
          </p:nvCxnSpPr>
          <p:spPr bwMode="auto">
            <a:xfrm rot="5400000">
              <a:off x="2362994" y="5028406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 rot="10800000" flipV="1">
              <a:off x="3048000" y="4648200"/>
              <a:ext cx="3962400" cy="761999"/>
            </a:xfrm>
            <a:prstGeom prst="straightConnector1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rot="5400000">
              <a:off x="1219994" y="5028407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 rot="10800000" flipV="1">
              <a:off x="1905000" y="4648201"/>
              <a:ext cx="3962400" cy="76199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 bwMode="auto">
            <a:xfrm rot="5400000">
              <a:off x="76994" y="5028408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7" name="Straight Arrow Connector 86"/>
            <p:cNvCxnSpPr/>
            <p:nvPr/>
          </p:nvCxnSpPr>
          <p:spPr bwMode="auto">
            <a:xfrm rot="10800000" flipV="1">
              <a:off x="762000" y="4648202"/>
              <a:ext cx="3962400" cy="761999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Pipeline Prefix Calculation Based on </a:t>
            </a:r>
            <a:br>
              <a:rPr lang="en-US" sz="2800" dirty="0" smtClean="0"/>
            </a:br>
            <a:r>
              <a:rPr lang="en-US" sz="2800" dirty="0" smtClean="0"/>
              <a:t>Recursive Doubling Technique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2400" y="1295400"/>
            <a:ext cx="8610600" cy="4724400"/>
            <a:chOff x="152400" y="1295400"/>
            <a:chExt cx="8610600" cy="4724400"/>
          </a:xfrm>
        </p:grpSpPr>
        <p:sp>
          <p:nvSpPr>
            <p:cNvPr id="89" name="Rectangle 88"/>
            <p:cNvSpPr/>
            <p:nvPr/>
          </p:nvSpPr>
          <p:spPr bwMode="auto">
            <a:xfrm>
              <a:off x="152400" y="4800600"/>
              <a:ext cx="86106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52400" y="3429000"/>
              <a:ext cx="86106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152400" y="2133600"/>
              <a:ext cx="8610600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52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295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438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581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24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867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010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153400" y="12954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k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52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295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438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581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724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867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010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8153400" y="26670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k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52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295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438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581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g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724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867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k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010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153400" y="40386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k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52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295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438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581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g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724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867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010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8153400" y="5410200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tx1"/>
                  </a:solidFill>
                  <a:latin typeface="Arial" charset="0"/>
                </a:rPr>
                <a:t>k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9" name="Straight Arrow Connector 48"/>
            <p:cNvCxnSpPr>
              <a:endCxn id="22" idx="0"/>
            </p:cNvCxnSpPr>
            <p:nvPr/>
          </p:nvCxnSpPr>
          <p:spPr bwMode="auto">
            <a:xfrm rot="5400000">
              <a:off x="6934200" y="22860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rot="5400000">
              <a:off x="7506494" y="2018506"/>
              <a:ext cx="762000" cy="5349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rot="5400000">
              <a:off x="5791994" y="22860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rot="5400000">
              <a:off x="6364288" y="2018506"/>
              <a:ext cx="762000" cy="5349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rot="5400000">
              <a:off x="4649788" y="22860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rot="5400000">
              <a:off x="5222082" y="2018506"/>
              <a:ext cx="762000" cy="5349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rot="5400000">
              <a:off x="3507582" y="22860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rot="5400000">
              <a:off x="4079876" y="2018506"/>
              <a:ext cx="762000" cy="5349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rot="5400000">
              <a:off x="2365376" y="22860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rot="5400000">
              <a:off x="2937670" y="2018506"/>
              <a:ext cx="762000" cy="5349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rot="5400000">
              <a:off x="1223170" y="22860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rot="5400000">
              <a:off x="1795464" y="2018506"/>
              <a:ext cx="762000" cy="5349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rot="5400000">
              <a:off x="80964" y="22860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5400000">
              <a:off x="653258" y="2018506"/>
              <a:ext cx="762000" cy="5349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rot="5400000">
              <a:off x="5791994" y="3656806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 rot="10800000" flipV="1">
              <a:off x="6477000" y="3276600"/>
              <a:ext cx="1677988" cy="7620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rot="5400000">
              <a:off x="4648994" y="3656806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 rot="10800000" flipV="1">
              <a:off x="5334000" y="3276600"/>
              <a:ext cx="1677988" cy="7620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rot="5400000">
              <a:off x="3505994" y="3656806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 rot="10800000" flipV="1">
              <a:off x="4191000" y="3276600"/>
              <a:ext cx="1677988" cy="76200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rot="5400000">
              <a:off x="2362994" y="3656806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Straight Arrow Connector 73"/>
            <p:cNvCxnSpPr/>
            <p:nvPr/>
          </p:nvCxnSpPr>
          <p:spPr bwMode="auto">
            <a:xfrm rot="10800000" flipV="1">
              <a:off x="3048000" y="3276600"/>
              <a:ext cx="1677988" cy="762000"/>
            </a:xfrm>
            <a:prstGeom prst="straightConnector1">
              <a:avLst/>
            </a:prstGeom>
            <a:noFill/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 rot="5400000">
              <a:off x="1218406" y="3656807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 rot="10800000" flipV="1">
              <a:off x="1903412" y="3276601"/>
              <a:ext cx="1677988" cy="7620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rot="5400000">
              <a:off x="76994" y="3656808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 rot="10800000" flipV="1">
              <a:off x="762000" y="3276602"/>
              <a:ext cx="1677988" cy="762000"/>
            </a:xfrm>
            <a:prstGeom prst="straightConnector1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 rot="5400000">
              <a:off x="3505994" y="5028405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 bwMode="auto">
            <a:xfrm rot="10800000" flipV="1">
              <a:off x="4191000" y="4648199"/>
              <a:ext cx="3962400" cy="761999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2" name="Straight Arrow Connector 81"/>
            <p:cNvCxnSpPr/>
            <p:nvPr/>
          </p:nvCxnSpPr>
          <p:spPr bwMode="auto">
            <a:xfrm rot="5400000">
              <a:off x="2362994" y="5028406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 rot="10800000" flipV="1">
              <a:off x="3048000" y="4648200"/>
              <a:ext cx="3962400" cy="761999"/>
            </a:xfrm>
            <a:prstGeom prst="straightConnector1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rot="5400000">
              <a:off x="1219994" y="5028407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 rot="10800000" flipV="1">
              <a:off x="1905000" y="4648201"/>
              <a:ext cx="3962400" cy="76199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 bwMode="auto">
            <a:xfrm rot="5400000">
              <a:off x="76994" y="5028408"/>
              <a:ext cx="7620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7" name="Straight Arrow Connector 86"/>
            <p:cNvCxnSpPr/>
            <p:nvPr/>
          </p:nvCxnSpPr>
          <p:spPr bwMode="auto">
            <a:xfrm rot="10800000" flipV="1">
              <a:off x="762000" y="4648202"/>
              <a:ext cx="3962400" cy="761999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Performance Circuit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speed Adder Circuits</a:t>
            </a:r>
          </a:p>
          <a:p>
            <a:pPr lvl="1"/>
            <a:r>
              <a:rPr lang="en-US" dirty="0" smtClean="0"/>
              <a:t>Carry Ripple – Inherently Sequential</a:t>
            </a:r>
          </a:p>
          <a:p>
            <a:pPr lvl="1"/>
            <a:r>
              <a:rPr lang="en-US" dirty="0" smtClean="0"/>
              <a:t>Carry Look ahead – Parallel version</a:t>
            </a:r>
          </a:p>
          <a:p>
            <a:pPr lvl="1"/>
            <a:r>
              <a:rPr lang="en-US" dirty="0" smtClean="0"/>
              <a:t>You should understand the conversion portion</a:t>
            </a:r>
          </a:p>
          <a:p>
            <a:r>
              <a:rPr lang="en-US" dirty="0" smtClean="0"/>
              <a:t>Multipliers</a:t>
            </a:r>
          </a:p>
          <a:p>
            <a:pPr lvl="1"/>
            <a:r>
              <a:rPr lang="en-US" dirty="0" smtClean="0"/>
              <a:t>Wallace-tree multipliers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of Above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 of the circuit reduced from O(n) to O(log</a:t>
            </a:r>
            <a:r>
              <a:rPr lang="en-US" baseline="-25000" dirty="0" smtClean="0"/>
              <a:t>2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Size is still O(n)</a:t>
            </a:r>
          </a:p>
          <a:p>
            <a:r>
              <a:rPr lang="en-US" dirty="0" smtClean="0"/>
              <a:t>This results in a Fast Adder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Addition &amp; Subtraction Signed Numbers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/>
                <a:gridCol w="1539240"/>
                <a:gridCol w="1645920"/>
                <a:gridCol w="1645920"/>
                <a:gridCol w="1645920"/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Operation</a:t>
                      </a:r>
                    </a:p>
                  </a:txBody>
                  <a:tcPr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Add Magnitudes</a:t>
                      </a:r>
                    </a:p>
                  </a:txBody>
                  <a:tcPr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Subtract Magnitudes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A &gt; B</a:t>
                      </a:r>
                    </a:p>
                  </a:txBody>
                  <a:tcPr horzOverflow="overflow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A &lt; B</a:t>
                      </a:r>
                    </a:p>
                  </a:txBody>
                  <a:tcPr horzOverflow="overflow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A = B</a:t>
                      </a:r>
                    </a:p>
                  </a:txBody>
                  <a:tcPr horzOverflow="overflow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+ A ) + ( +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( A +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+ A ) + ( -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( A –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 ( B – A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( A – B )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- A ) + ( +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 ( A –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( B – A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( A – B )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- A ) + ( -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 ( A +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+ A ) - ( +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( A –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 ( B – A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( A – B )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+ A ) - ( -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( A +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- A ) - ( +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 ( A +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- A ) - ( -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 ( A – B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( B – A 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( A – B )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Hardware for Signed Magnitude Addition &amp; Subtraction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19074" y="1295400"/>
            <a:ext cx="5419726" cy="2960688"/>
            <a:chOff x="192" y="1248"/>
            <a:chExt cx="3414" cy="1865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12" y="1248"/>
              <a:ext cx="144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B Register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28" y="1248"/>
              <a:ext cx="288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  <a:r>
                <a:rPr lang="en-US" sz="2000" b="1" baseline="-25000" dirty="0">
                  <a:solidFill>
                    <a:schemeClr val="tx1"/>
                  </a:solidFill>
                </a:rPr>
                <a:t>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12" y="1776"/>
              <a:ext cx="144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Complementer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32" y="1776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AVF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912" y="2304"/>
              <a:ext cx="144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Parallel Adder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92" y="2304"/>
              <a:ext cx="288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480" y="24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912" y="2832"/>
              <a:ext cx="144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A Register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28" y="2832"/>
              <a:ext cx="288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A</a:t>
              </a:r>
              <a:r>
                <a:rPr lang="en-US" sz="2000" b="1" baseline="-25000">
                  <a:solidFill>
                    <a:schemeClr val="tx1"/>
                  </a:solidFill>
                </a:rPr>
                <a:t>s</a:t>
              </a:r>
              <a:endParaRPr 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584" y="1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584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20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2016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2352" y="18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2352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2640" y="18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400" y="1680"/>
              <a:ext cx="12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M (Mode Control)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2448" y="2448"/>
              <a:ext cx="8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Input Carry</a:t>
              </a: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2352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2688" y="2880"/>
              <a:ext cx="7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Load sum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432" y="2208"/>
              <a:ext cx="52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b="1" dirty="0"/>
                <a:t>Output carry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1008" y="2640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</a:t>
              </a:r>
            </a:p>
          </p:txBody>
        </p:sp>
      </p:grp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486400" y="4114800"/>
            <a:ext cx="3429000" cy="20272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A</a:t>
            </a:r>
            <a:r>
              <a:rPr lang="en-US" sz="1800" baseline="-25000" dirty="0"/>
              <a:t>s</a:t>
            </a:r>
            <a:r>
              <a:rPr lang="en-US" sz="1800" dirty="0"/>
              <a:t> – sign of A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B</a:t>
            </a:r>
            <a:r>
              <a:rPr lang="en-US" sz="1800" baseline="-25000" dirty="0"/>
              <a:t>s</a:t>
            </a:r>
            <a:r>
              <a:rPr lang="en-US" sz="1800" dirty="0"/>
              <a:t> – sign of B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A</a:t>
            </a:r>
            <a:r>
              <a:rPr lang="en-US" sz="1800" baseline="-25000" dirty="0"/>
              <a:t>s</a:t>
            </a:r>
            <a:r>
              <a:rPr lang="en-US" sz="1800" dirty="0"/>
              <a:t> &amp; A – Accumulator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AVF – overflow bit for A+B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E – Output carry for parallel adder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533400" y="4800600"/>
            <a:ext cx="4876800" cy="8617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Mode = 0:  S = A + B, input carry = 0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Mode = 1:  S = A + B’ + 1,  Input carry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Flowchart for add &amp; subtract operations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524000" y="1447800"/>
            <a:ext cx="2286000" cy="45720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Minuend in A</a:t>
            </a:r>
          </a:p>
          <a:p>
            <a:pPr algn="ctr"/>
            <a:r>
              <a:rPr lang="en-US" sz="1600" b="1" dirty="0">
                <a:latin typeface="Calibri" pitchFamily="34" charset="0"/>
              </a:rPr>
              <a:t>Subtrahend in B 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590800" y="114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52600" y="914400"/>
            <a:ext cx="19732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Subtract operation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057400" y="2286000"/>
            <a:ext cx="1066800" cy="304800"/>
          </a:xfrm>
          <a:prstGeom prst="flowChartPrepa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Calibri" pitchFamily="34" charset="0"/>
              </a:rPr>
              <a:t>A</a:t>
            </a:r>
            <a:r>
              <a:rPr lang="en-US" sz="1600" b="1" baseline="-25000">
                <a:latin typeface="Calibri" pitchFamily="34" charset="0"/>
              </a:rPr>
              <a:t>s</a:t>
            </a:r>
            <a:r>
              <a:rPr lang="en-US" sz="1600" b="1">
                <a:latin typeface="Calibri" pitchFamily="34" charset="0"/>
              </a:rPr>
              <a:t> xor B</a:t>
            </a:r>
            <a:r>
              <a:rPr lang="en-US" sz="1600" b="1" baseline="-25000">
                <a:latin typeface="Calibri" pitchFamily="34" charset="0"/>
              </a:rPr>
              <a:t>s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5908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1828800" y="2971800"/>
            <a:ext cx="1524000" cy="4572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Calibri" pitchFamily="34" charset="0"/>
              </a:rPr>
              <a:t>EA </a:t>
            </a:r>
            <a:r>
              <a:rPr lang="en-US" sz="1600" b="1">
                <a:latin typeface="Calibri" pitchFamily="34" charset="0"/>
                <a:sym typeface="Wingdings" pitchFamily="2" charset="2"/>
              </a:rPr>
              <a:t> A+B’ +1</a:t>
            </a:r>
          </a:p>
          <a:p>
            <a:pPr algn="ctr"/>
            <a:r>
              <a:rPr lang="en-US" sz="1600" b="1">
                <a:latin typeface="Calibri" pitchFamily="34" charset="0"/>
                <a:sym typeface="Wingdings" pitchFamily="2" charset="2"/>
              </a:rPr>
              <a:t>AVF  0</a:t>
            </a:r>
            <a:endParaRPr lang="en-US" sz="1600" b="1">
              <a:latin typeface="Calibri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638800" y="1447800"/>
            <a:ext cx="2247900" cy="45720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Augend in A</a:t>
            </a:r>
          </a:p>
          <a:p>
            <a:pPr algn="ctr"/>
            <a:r>
              <a:rPr lang="en-US" b="1">
                <a:latin typeface="Calibri" pitchFamily="34" charset="0"/>
              </a:rPr>
              <a:t>Addend in B 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743700" y="114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022975" y="838200"/>
            <a:ext cx="15576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Add operation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6210300" y="2286000"/>
            <a:ext cx="1066800" cy="304800"/>
          </a:xfrm>
          <a:prstGeom prst="flowChartPrepa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Calibri" pitchFamily="34" charset="0"/>
              </a:rPr>
              <a:t>A</a:t>
            </a:r>
            <a:r>
              <a:rPr lang="en-US" sz="1600" b="1" baseline="-25000">
                <a:latin typeface="Calibri" pitchFamily="34" charset="0"/>
              </a:rPr>
              <a:t>s</a:t>
            </a:r>
            <a:r>
              <a:rPr lang="en-US" sz="1600" b="1">
                <a:latin typeface="Calibri" pitchFamily="34" charset="0"/>
              </a:rPr>
              <a:t> xor B</a:t>
            </a:r>
            <a:r>
              <a:rPr lang="en-US" sz="1600" b="1" baseline="-25000">
                <a:latin typeface="Calibri" pitchFamily="34" charset="0"/>
              </a:rPr>
              <a:t>s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7437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6057900" y="3048000"/>
            <a:ext cx="1447800" cy="3048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EA </a:t>
            </a:r>
            <a:r>
              <a:rPr lang="en-US" sz="1600" b="1" dirty="0">
                <a:latin typeface="Calibri" pitchFamily="34" charset="0"/>
                <a:sym typeface="Wingdings" pitchFamily="2" charset="2"/>
              </a:rPr>
              <a:t> A+B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20" name="AutoShape 18"/>
          <p:cNvCxnSpPr>
            <a:cxnSpLocks noChangeShapeType="1"/>
            <a:stCxn id="11" idx="1"/>
          </p:cNvCxnSpPr>
          <p:nvPr/>
        </p:nvCxnSpPr>
        <p:spPr bwMode="auto">
          <a:xfrm rot="10800000" flipH="1" flipV="1">
            <a:off x="2057400" y="2438400"/>
            <a:ext cx="304800" cy="533400"/>
          </a:xfrm>
          <a:prstGeom prst="bentConnector4">
            <a:avLst>
              <a:gd name="adj1" fmla="val -75000"/>
              <a:gd name="adj2" fmla="val 6428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124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124200" y="2743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4800600" y="2438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48006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31242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0386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038600" y="2590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29" name="AutoShape 30"/>
          <p:cNvCxnSpPr>
            <a:cxnSpLocks noChangeShapeType="1"/>
            <a:stCxn id="17" idx="3"/>
            <a:endCxn id="19" idx="0"/>
          </p:cNvCxnSpPr>
          <p:nvPr/>
        </p:nvCxnSpPr>
        <p:spPr bwMode="auto">
          <a:xfrm flipH="1">
            <a:off x="6781800" y="2438400"/>
            <a:ext cx="495300" cy="609600"/>
          </a:xfrm>
          <a:prstGeom prst="bentConnector4">
            <a:avLst>
              <a:gd name="adj1" fmla="val -46153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600200" y="2133600"/>
            <a:ext cx="47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= 0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124200" y="2133600"/>
            <a:ext cx="47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= 1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5715000" y="2133600"/>
            <a:ext cx="47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= 1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7239000" y="2133600"/>
            <a:ext cx="47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= 0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1066800" y="2590800"/>
            <a:ext cx="796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A</a:t>
            </a:r>
            <a:r>
              <a:rPr lang="en-US" b="1" baseline="-25000">
                <a:latin typeface="Calibri" pitchFamily="34" charset="0"/>
              </a:rPr>
              <a:t>s</a:t>
            </a:r>
            <a:r>
              <a:rPr lang="en-US" b="1">
                <a:latin typeface="Calibri" pitchFamily="34" charset="0"/>
              </a:rPr>
              <a:t> = B</a:t>
            </a:r>
            <a:r>
              <a:rPr lang="en-US" b="1" baseline="-25000">
                <a:latin typeface="Calibri" pitchFamily="34" charset="0"/>
              </a:rPr>
              <a:t>s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7467600" y="2514600"/>
            <a:ext cx="796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A</a:t>
            </a:r>
            <a:r>
              <a:rPr lang="en-US" b="1" baseline="-25000">
                <a:latin typeface="Calibri" pitchFamily="34" charset="0"/>
              </a:rPr>
              <a:t>s</a:t>
            </a:r>
            <a:r>
              <a:rPr lang="en-US" b="1">
                <a:latin typeface="Calibri" pitchFamily="34" charset="0"/>
              </a:rPr>
              <a:t> = B</a:t>
            </a:r>
            <a:r>
              <a:rPr lang="en-US" b="1" baseline="-25000">
                <a:latin typeface="Calibri" pitchFamily="34" charset="0"/>
              </a:rPr>
              <a:t>s</a:t>
            </a:r>
          </a:p>
        </p:txBody>
      </p: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2286000" y="3733800"/>
            <a:ext cx="609600" cy="4572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b="1">
                <a:latin typeface="Calibri" pitchFamily="34" charset="0"/>
              </a:rPr>
              <a:t>E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2590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3733800" y="4191000"/>
            <a:ext cx="609600" cy="3810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b="1">
                <a:latin typeface="Calibri" pitchFamily="34" charset="0"/>
              </a:rPr>
              <a:t>A</a:t>
            </a:r>
          </a:p>
        </p:txBody>
      </p:sp>
      <p:cxnSp>
        <p:nvCxnSpPr>
          <p:cNvPr id="39" name="AutoShape 40"/>
          <p:cNvCxnSpPr>
            <a:cxnSpLocks noChangeShapeType="1"/>
            <a:stCxn id="36" idx="3"/>
            <a:endCxn id="38" idx="0"/>
          </p:cNvCxnSpPr>
          <p:nvPr/>
        </p:nvCxnSpPr>
        <p:spPr bwMode="auto">
          <a:xfrm>
            <a:off x="2895600" y="3962400"/>
            <a:ext cx="11430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1447800" y="4267200"/>
            <a:ext cx="685800" cy="3048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A </a:t>
            </a:r>
            <a:r>
              <a:rPr lang="en-US" sz="1600" b="1" dirty="0">
                <a:latin typeface="Calibri" pitchFamily="34" charset="0"/>
                <a:sym typeface="Wingdings" pitchFamily="2" charset="2"/>
              </a:rPr>
              <a:t> A’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41" name="AutoShape 42"/>
          <p:cNvCxnSpPr>
            <a:cxnSpLocks noChangeShapeType="1"/>
            <a:stCxn id="36" idx="1"/>
            <a:endCxn id="40" idx="0"/>
          </p:cNvCxnSpPr>
          <p:nvPr/>
        </p:nvCxnSpPr>
        <p:spPr bwMode="auto">
          <a:xfrm rot="10800000" flipV="1">
            <a:off x="1790700" y="3962400"/>
            <a:ext cx="495300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1828800" y="3657600"/>
            <a:ext cx="47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= 0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3048000" y="3657600"/>
            <a:ext cx="47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= 1</a:t>
            </a:r>
          </a:p>
        </p:txBody>
      </p:sp>
      <p:sp>
        <p:nvSpPr>
          <p:cNvPr id="44" name="AutoShape 45"/>
          <p:cNvSpPr>
            <a:spLocks noChangeArrowheads="1"/>
          </p:cNvSpPr>
          <p:nvPr/>
        </p:nvSpPr>
        <p:spPr bwMode="auto">
          <a:xfrm>
            <a:off x="1143000" y="4876800"/>
            <a:ext cx="1295400" cy="5334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Calibri" pitchFamily="34" charset="0"/>
              </a:rPr>
              <a:t>A </a:t>
            </a:r>
            <a:r>
              <a:rPr lang="en-US" sz="1600" b="1">
                <a:latin typeface="Calibri" pitchFamily="34" charset="0"/>
                <a:sym typeface="Wingdings" pitchFamily="2" charset="2"/>
              </a:rPr>
              <a:t> A + 1</a:t>
            </a:r>
          </a:p>
          <a:p>
            <a:pPr algn="ctr"/>
            <a:r>
              <a:rPr lang="en-US" sz="1600" b="1">
                <a:latin typeface="Calibri" pitchFamily="34" charset="0"/>
                <a:sym typeface="Wingdings" pitchFamily="2" charset="2"/>
              </a:rPr>
              <a:t>A</a:t>
            </a:r>
            <a:r>
              <a:rPr lang="en-US" sz="1600" b="1" baseline="-25000">
                <a:latin typeface="Calibri" pitchFamily="34" charset="0"/>
                <a:sym typeface="Wingdings" pitchFamily="2" charset="2"/>
              </a:rPr>
              <a:t>s</a:t>
            </a:r>
            <a:r>
              <a:rPr lang="en-US" sz="1600" b="1">
                <a:latin typeface="Calibri" pitchFamily="34" charset="0"/>
                <a:sym typeface="Wingdings" pitchFamily="2" charset="2"/>
              </a:rPr>
              <a:t>  A</a:t>
            </a:r>
            <a:r>
              <a:rPr lang="en-US" sz="1600" b="1" baseline="-25000">
                <a:latin typeface="Calibri" pitchFamily="34" charset="0"/>
                <a:sym typeface="Wingdings" pitchFamily="2" charset="2"/>
              </a:rPr>
              <a:t>s</a:t>
            </a:r>
            <a:r>
              <a:rPr lang="en-US" sz="1600" b="1">
                <a:latin typeface="Calibri" pitchFamily="34" charset="0"/>
                <a:sym typeface="Wingdings" pitchFamily="2" charset="2"/>
              </a:rPr>
              <a:t>’</a:t>
            </a:r>
            <a:endParaRPr lang="en-US" sz="1600" b="1">
              <a:latin typeface="Calibri" pitchFamily="34" charset="0"/>
            </a:endParaRPr>
          </a:p>
        </p:txBody>
      </p:sp>
      <p:sp>
        <p:nvSpPr>
          <p:cNvPr id="45" name="AutoShape 46"/>
          <p:cNvSpPr>
            <a:spLocks noChangeArrowheads="1"/>
          </p:cNvSpPr>
          <p:nvPr/>
        </p:nvSpPr>
        <p:spPr bwMode="auto">
          <a:xfrm>
            <a:off x="4419600" y="4724400"/>
            <a:ext cx="685800" cy="3048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Calibri" pitchFamily="34" charset="0"/>
              </a:rPr>
              <a:t>A</a:t>
            </a:r>
            <a:r>
              <a:rPr lang="en-US" sz="1600" b="1" baseline="-25000">
                <a:latin typeface="Calibri" pitchFamily="34" charset="0"/>
              </a:rPr>
              <a:t>s</a:t>
            </a:r>
            <a:r>
              <a:rPr lang="en-US" sz="1600" b="1">
                <a:latin typeface="Calibri" pitchFamily="34" charset="0"/>
              </a:rPr>
              <a:t> </a:t>
            </a:r>
            <a:r>
              <a:rPr lang="en-US" sz="1600" b="1">
                <a:latin typeface="Calibri" pitchFamily="34" charset="0"/>
                <a:sym typeface="Wingdings" pitchFamily="2" charset="2"/>
              </a:rPr>
              <a:t> 0</a:t>
            </a:r>
            <a:endParaRPr lang="en-US" sz="1600" b="1">
              <a:latin typeface="Calibri" pitchFamily="34" charset="0"/>
            </a:endParaRPr>
          </a:p>
        </p:txBody>
      </p:sp>
      <p:sp>
        <p:nvSpPr>
          <p:cNvPr id="46" name="AutoShape 47"/>
          <p:cNvSpPr>
            <a:spLocks noChangeArrowheads="1"/>
          </p:cNvSpPr>
          <p:nvPr/>
        </p:nvSpPr>
        <p:spPr bwMode="auto">
          <a:xfrm>
            <a:off x="2133600" y="5867400"/>
            <a:ext cx="3048000" cy="60960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END</a:t>
            </a:r>
          </a:p>
          <a:p>
            <a:pPr algn="ctr"/>
            <a:r>
              <a:rPr lang="en-US" b="1">
                <a:latin typeface="Calibri" pitchFamily="34" charset="0"/>
              </a:rPr>
              <a:t>(result in A and A</a:t>
            </a:r>
            <a:r>
              <a:rPr lang="en-US" b="1" baseline="-25000">
                <a:latin typeface="Calibri" pitchFamily="34" charset="0"/>
              </a:rPr>
              <a:t>s</a:t>
            </a:r>
            <a:r>
              <a:rPr lang="en-US" b="1">
                <a:latin typeface="Calibri" pitchFamily="34" charset="0"/>
              </a:rPr>
              <a:t>)</a:t>
            </a:r>
          </a:p>
        </p:txBody>
      </p:sp>
      <p:cxnSp>
        <p:nvCxnSpPr>
          <p:cNvPr id="47" name="AutoShape 48"/>
          <p:cNvCxnSpPr>
            <a:cxnSpLocks noChangeShapeType="1"/>
            <a:stCxn id="38" idx="1"/>
          </p:cNvCxnSpPr>
          <p:nvPr/>
        </p:nvCxnSpPr>
        <p:spPr bwMode="auto">
          <a:xfrm rot="10800000" flipV="1">
            <a:off x="3352800" y="4381500"/>
            <a:ext cx="381000" cy="1524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" name="AutoShape 49"/>
          <p:cNvCxnSpPr>
            <a:cxnSpLocks noChangeShapeType="1"/>
            <a:stCxn id="38" idx="3"/>
            <a:endCxn id="45" idx="0"/>
          </p:cNvCxnSpPr>
          <p:nvPr/>
        </p:nvCxnSpPr>
        <p:spPr bwMode="auto">
          <a:xfrm>
            <a:off x="4343400" y="4381500"/>
            <a:ext cx="419100" cy="342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9" name="AutoShape 50"/>
          <p:cNvCxnSpPr>
            <a:cxnSpLocks noChangeShapeType="1"/>
            <a:stCxn id="45" idx="2"/>
          </p:cNvCxnSpPr>
          <p:nvPr/>
        </p:nvCxnSpPr>
        <p:spPr bwMode="auto">
          <a:xfrm rot="5400000">
            <a:off x="3943350" y="5048250"/>
            <a:ext cx="838200" cy="800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28956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" name="Line 53"/>
          <p:cNvSpPr>
            <a:spLocks noChangeShapeType="1"/>
          </p:cNvSpPr>
          <p:nvPr/>
        </p:nvSpPr>
        <p:spPr bwMode="auto">
          <a:xfrm flipH="1">
            <a:off x="1752600" y="5638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" name="Line 54"/>
          <p:cNvSpPr>
            <a:spLocks noChangeShapeType="1"/>
          </p:cNvSpPr>
          <p:nvPr/>
        </p:nvSpPr>
        <p:spPr bwMode="auto">
          <a:xfrm flipV="1">
            <a:off x="17526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" name="AutoShape 55"/>
          <p:cNvSpPr>
            <a:spLocks noChangeArrowheads="1"/>
          </p:cNvSpPr>
          <p:nvPr/>
        </p:nvSpPr>
        <p:spPr bwMode="auto">
          <a:xfrm>
            <a:off x="6019800" y="3886200"/>
            <a:ext cx="1447800" cy="3048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Calibri" pitchFamily="34" charset="0"/>
              </a:rPr>
              <a:t>AVF </a:t>
            </a:r>
            <a:r>
              <a:rPr lang="en-US" sz="1600" b="1">
                <a:latin typeface="Calibri" pitchFamily="34" charset="0"/>
                <a:sym typeface="Wingdings" pitchFamily="2" charset="2"/>
              </a:rPr>
              <a:t> E</a:t>
            </a:r>
            <a:endParaRPr lang="en-US" sz="1600" b="1">
              <a:latin typeface="Calibri" pitchFamily="34" charset="0"/>
            </a:endParaRPr>
          </a:p>
        </p:txBody>
      </p:sp>
      <p:cxnSp>
        <p:nvCxnSpPr>
          <p:cNvPr id="54" name="AutoShape 56"/>
          <p:cNvCxnSpPr>
            <a:cxnSpLocks noChangeShapeType="1"/>
            <a:stCxn id="53" idx="2"/>
            <a:endCxn id="46" idx="3"/>
          </p:cNvCxnSpPr>
          <p:nvPr/>
        </p:nvCxnSpPr>
        <p:spPr bwMode="auto">
          <a:xfrm rot="5400000">
            <a:off x="4972050" y="4400550"/>
            <a:ext cx="1981200" cy="1562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5" name="Line 57"/>
          <p:cNvSpPr>
            <a:spLocks noChangeShapeType="1"/>
          </p:cNvSpPr>
          <p:nvPr/>
        </p:nvSpPr>
        <p:spPr bwMode="auto">
          <a:xfrm>
            <a:off x="67818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3505200" y="2743200"/>
            <a:ext cx="796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alibri" pitchFamily="34" charset="0"/>
              </a:rPr>
              <a:t>A</a:t>
            </a:r>
            <a:r>
              <a:rPr lang="en-US" b="1" baseline="-25000" dirty="0">
                <a:latin typeface="Calibri" pitchFamily="34" charset="0"/>
              </a:rPr>
              <a:t>s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Tahoma" pitchFamily="34" charset="0"/>
              </a:rPr>
              <a:t>≠</a:t>
            </a:r>
            <a:r>
              <a:rPr lang="en-US" b="1" dirty="0">
                <a:latin typeface="Calibri" pitchFamily="34" charset="0"/>
              </a:rPr>
              <a:t> B</a:t>
            </a:r>
            <a:r>
              <a:rPr lang="en-US" b="1" baseline="-25000" dirty="0">
                <a:latin typeface="Calibri" pitchFamily="34" charset="0"/>
              </a:rPr>
              <a:t>s</a:t>
            </a:r>
          </a:p>
        </p:txBody>
      </p:sp>
      <p:sp>
        <p:nvSpPr>
          <p:cNvPr id="57" name="Text Box 59"/>
          <p:cNvSpPr txBox="1">
            <a:spLocks noChangeArrowheads="1"/>
          </p:cNvSpPr>
          <p:nvPr/>
        </p:nvSpPr>
        <p:spPr bwMode="auto">
          <a:xfrm>
            <a:off x="5334000" y="2667000"/>
            <a:ext cx="796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A</a:t>
            </a:r>
            <a:r>
              <a:rPr lang="en-US" b="1" baseline="-25000">
                <a:latin typeface="Calibri" pitchFamily="34" charset="0"/>
              </a:rPr>
              <a:t>s</a:t>
            </a:r>
            <a:r>
              <a:rPr lang="en-US" b="1">
                <a:latin typeface="Calibri" pitchFamily="34" charset="0"/>
              </a:rPr>
              <a:t> </a:t>
            </a:r>
            <a:r>
              <a:rPr lang="en-US" b="1">
                <a:latin typeface="Calibri" pitchFamily="34" charset="0"/>
                <a:cs typeface="Tahoma" pitchFamily="34" charset="0"/>
              </a:rPr>
              <a:t>≠</a:t>
            </a:r>
            <a:r>
              <a:rPr lang="en-US" b="1">
                <a:latin typeface="Calibri" pitchFamily="34" charset="0"/>
              </a:rPr>
              <a:t> B</a:t>
            </a:r>
            <a:r>
              <a:rPr lang="en-US" b="1" baseline="-25000">
                <a:latin typeface="Calibri" pitchFamily="34" charset="0"/>
              </a:rPr>
              <a:t>s</a:t>
            </a:r>
          </a:p>
        </p:txBody>
      </p:sp>
      <p:sp>
        <p:nvSpPr>
          <p:cNvPr id="58" name="Line 60"/>
          <p:cNvSpPr>
            <a:spLocks noChangeShapeType="1"/>
          </p:cNvSpPr>
          <p:nvPr/>
        </p:nvSpPr>
        <p:spPr bwMode="auto">
          <a:xfrm>
            <a:off x="17526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3124200" y="4114800"/>
            <a:ext cx="47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  <a:cs typeface="Tahoma" pitchFamily="34" charset="0"/>
              </a:rPr>
              <a:t>≠</a:t>
            </a: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 0</a:t>
            </a:r>
          </a:p>
        </p:txBody>
      </p:sp>
      <p:sp>
        <p:nvSpPr>
          <p:cNvPr id="60" name="Text Box 62"/>
          <p:cNvSpPr txBox="1">
            <a:spLocks noChangeArrowheads="1"/>
          </p:cNvSpPr>
          <p:nvPr/>
        </p:nvSpPr>
        <p:spPr bwMode="auto">
          <a:xfrm>
            <a:off x="4343400" y="4114800"/>
            <a:ext cx="47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= 0</a:t>
            </a:r>
          </a:p>
        </p:txBody>
      </p:sp>
      <p:sp>
        <p:nvSpPr>
          <p:cNvPr id="61" name="Text Box 63"/>
          <p:cNvSpPr txBox="1">
            <a:spLocks noChangeArrowheads="1"/>
          </p:cNvSpPr>
          <p:nvPr/>
        </p:nvSpPr>
        <p:spPr bwMode="auto">
          <a:xfrm>
            <a:off x="1066800" y="3886200"/>
            <a:ext cx="796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A  &lt; B</a:t>
            </a:r>
            <a:endParaRPr lang="en-US" b="1" baseline="-25000">
              <a:latin typeface="Calibri" pitchFamily="34" charset="0"/>
            </a:endParaRPr>
          </a:p>
        </p:txBody>
      </p:sp>
      <p:sp>
        <p:nvSpPr>
          <p:cNvPr id="62" name="Text Box 64"/>
          <p:cNvSpPr txBox="1">
            <a:spLocks noChangeArrowheads="1"/>
          </p:cNvSpPr>
          <p:nvPr/>
        </p:nvSpPr>
        <p:spPr bwMode="auto">
          <a:xfrm>
            <a:off x="3810000" y="36576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A  &gt;= B</a:t>
            </a:r>
            <a:endParaRPr lang="en-US" b="1" baseline="-25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grade-school multiplication method.</a:t>
            </a:r>
          </a:p>
          <a:p>
            <a:pPr lvl="1"/>
            <a:r>
              <a:rPr lang="en-US" dirty="0" smtClean="0"/>
              <a:t>Concept of partial-products</a:t>
            </a:r>
          </a:p>
          <a:p>
            <a:r>
              <a:rPr lang="en-US" dirty="0" smtClean="0"/>
              <a:t>Partial products generated in parallel and carry save addition results in faster array multiplier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School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1 1 1 0 = a</a:t>
            </a:r>
          </a:p>
          <a:p>
            <a:pPr>
              <a:buNone/>
            </a:pPr>
            <a:r>
              <a:rPr lang="en-US" dirty="0" smtClean="0"/>
              <a:t>                1 1 0 1 = b</a:t>
            </a:r>
          </a:p>
          <a:p>
            <a:pPr>
              <a:buNone/>
            </a:pPr>
            <a:r>
              <a:rPr lang="en-US" dirty="0" smtClean="0"/>
              <a:t>------------------------------</a:t>
            </a:r>
          </a:p>
          <a:p>
            <a:pPr>
              <a:buNone/>
            </a:pPr>
            <a:r>
              <a:rPr lang="en-US" dirty="0" smtClean="0"/>
              <a:t>                1 1 1 0 = m(0)</a:t>
            </a:r>
          </a:p>
          <a:p>
            <a:pPr>
              <a:buNone/>
            </a:pPr>
            <a:r>
              <a:rPr lang="en-US" dirty="0" smtClean="0"/>
              <a:t>             0 0 0 0    = m(1)</a:t>
            </a:r>
          </a:p>
          <a:p>
            <a:pPr>
              <a:buNone/>
            </a:pPr>
            <a:r>
              <a:rPr lang="en-US" dirty="0" smtClean="0"/>
              <a:t>           1 1 1 0      = m(2)</a:t>
            </a:r>
          </a:p>
          <a:p>
            <a:pPr>
              <a:buNone/>
            </a:pPr>
            <a:r>
              <a:rPr lang="en-US" dirty="0" smtClean="0"/>
              <a:t>        1 1 1 0         = m(3)</a:t>
            </a:r>
          </a:p>
          <a:p>
            <a:pPr>
              <a:buNone/>
            </a:pPr>
            <a:r>
              <a:rPr lang="en-US" dirty="0" smtClean="0"/>
              <a:t>-------------------------------</a:t>
            </a:r>
          </a:p>
          <a:p>
            <a:pPr>
              <a:buNone/>
            </a:pPr>
            <a:r>
              <a:rPr lang="en-US" dirty="0" smtClean="0"/>
              <a:t>     1 0 1 1 0 1 1 0 = p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for multiply operation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3" name="Group 32"/>
          <p:cNvGrpSpPr/>
          <p:nvPr/>
        </p:nvGrpSpPr>
        <p:grpSpPr>
          <a:xfrm>
            <a:off x="609600" y="1447800"/>
            <a:ext cx="7941043" cy="3886200"/>
            <a:chOff x="609600" y="1447800"/>
            <a:chExt cx="7941043" cy="38862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057400" y="2057400"/>
              <a:ext cx="25146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 Register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057400" y="3048000"/>
              <a:ext cx="2514600" cy="8382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  <a:latin typeface="Calibri" pitchFamily="34" charset="0"/>
                </a:rPr>
                <a:t>Complementer</a:t>
              </a:r>
              <a:r>
                <a:rPr lang="en-US" sz="2000" b="1" dirty="0">
                  <a:solidFill>
                    <a:schemeClr val="tx1"/>
                  </a:solidFill>
                  <a:latin typeface="Calibri" pitchFamily="34" charset="0"/>
                </a:rPr>
                <a:t> and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" pitchFamily="34" charset="0"/>
                </a:rPr>
                <a:t>Parallel Adder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33600" y="4876800"/>
              <a:ext cx="25146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A Register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752600" y="1447800"/>
              <a:ext cx="4572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B</a:t>
              </a:r>
              <a:r>
                <a:rPr lang="en-US" sz="2000" baseline="-25000">
                  <a:latin typeface="Calibri" pitchFamily="34" charset="0"/>
                </a:rPr>
                <a:t>s</a:t>
              </a:r>
              <a:endParaRPr lang="en-US" sz="2000">
                <a:latin typeface="Calibri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828800" y="4343400"/>
              <a:ext cx="4572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A</a:t>
              </a:r>
              <a:r>
                <a:rPr lang="en-US" sz="2000" baseline="-25000">
                  <a:latin typeface="Calibri" pitchFamily="34" charset="0"/>
                </a:rPr>
                <a:t>s</a:t>
              </a:r>
              <a:endParaRPr lang="en-US" sz="2000">
                <a:latin typeface="Calibri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295400" y="4876800"/>
              <a:ext cx="4572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E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52600" y="5105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914400" y="5105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5105400" y="2057400"/>
              <a:ext cx="25146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Sequence Counter (SC)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257800" y="4876800"/>
              <a:ext cx="25146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Q register</a:t>
              </a: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4648200" y="5105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4876800" y="4343400"/>
              <a:ext cx="4572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Q</a:t>
              </a:r>
              <a:r>
                <a:rPr lang="en-US" sz="2000" baseline="-25000">
                  <a:latin typeface="Calibri" pitchFamily="34" charset="0"/>
                </a:rPr>
                <a:t>s</a:t>
              </a:r>
              <a:endParaRPr lang="en-US" sz="2000">
                <a:latin typeface="Calibri" pitchFamily="34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609600" y="4891088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0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7416800" y="4191000"/>
              <a:ext cx="4475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Q</a:t>
              </a:r>
              <a:r>
                <a:rPr lang="en-US" sz="2000" baseline="-25000">
                  <a:latin typeface="Calibri" pitchFamily="34" charset="0"/>
                </a:rPr>
                <a:t>n</a:t>
              </a:r>
              <a:endParaRPr lang="en-US" sz="2000">
                <a:latin typeface="Calibri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V="1">
              <a:off x="7620000" y="4572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6858000" y="3962400"/>
              <a:ext cx="169264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(rightmost bit)</a:t>
              </a:r>
            </a:p>
          </p:txBody>
        </p:sp>
        <p:cxnSp>
          <p:nvCxnSpPr>
            <p:cNvPr id="28" name="Straight Arrow Connector 27"/>
            <p:cNvCxnSpPr>
              <a:stCxn id="8" idx="2"/>
              <a:endCxn id="9" idx="0"/>
            </p:cNvCxnSpPr>
            <p:nvPr/>
          </p:nvCxnSpPr>
          <p:spPr bwMode="auto">
            <a:xfrm rot="5400000">
              <a:off x="3048000" y="2781300"/>
              <a:ext cx="5334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rot="5400000">
              <a:off x="2096294" y="4380706"/>
              <a:ext cx="9906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5400000" flipH="1" flipV="1">
              <a:off x="3619500" y="4381500"/>
              <a:ext cx="9906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Q – Multiplier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B – Multiplicand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 – 0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SC – number of bits in multiplier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 – overflow bit for A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Do SC times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If low-order bit of Q is 1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A </a:t>
            </a:r>
            <a:r>
              <a:rPr lang="en-US" sz="2000" dirty="0" smtClean="0">
                <a:sym typeface="Wingdings" pitchFamily="2" charset="2"/>
              </a:rPr>
              <a:t> A + B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Shift right EAQ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Product is in AQ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3" name="Group 35"/>
          <p:cNvGrpSpPr/>
          <p:nvPr/>
        </p:nvGrpSpPr>
        <p:grpSpPr>
          <a:xfrm>
            <a:off x="1295400" y="990600"/>
            <a:ext cx="7391400" cy="5334000"/>
            <a:chOff x="1295400" y="990600"/>
            <a:chExt cx="7391400" cy="5334000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3962400" y="990600"/>
              <a:ext cx="2133600" cy="685800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b="1">
                  <a:latin typeface="Calibri" pitchFamily="34" charset="0"/>
                </a:rPr>
                <a:t>Multiplicand in B</a:t>
              </a:r>
            </a:p>
            <a:p>
              <a:pPr algn="ctr"/>
              <a:r>
                <a:rPr lang="en-US" sz="1800" b="1">
                  <a:latin typeface="Calibri" pitchFamily="34" charset="0"/>
                </a:rPr>
                <a:t>Multiplier in Q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295400" y="1081087"/>
              <a:ext cx="2362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Calibri" pitchFamily="34" charset="0"/>
                </a:rPr>
                <a:t>Multiplier Operation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3657600" y="2057400"/>
              <a:ext cx="2743200" cy="114300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A</a:t>
              </a:r>
              <a:r>
                <a:rPr lang="en-US" b="1" baseline="-25000" dirty="0">
                  <a:latin typeface="Calibri" pitchFamily="34" charset="0"/>
                </a:rPr>
                <a:t>s</a:t>
              </a:r>
              <a:r>
                <a:rPr lang="en-US" b="1" dirty="0">
                  <a:latin typeface="Calibri" pitchFamily="34" charset="0"/>
                </a:rPr>
                <a:t> </a:t>
              </a:r>
              <a:r>
                <a:rPr lang="en-US" b="1" dirty="0">
                  <a:latin typeface="Calibri" pitchFamily="34" charset="0"/>
                  <a:sym typeface="Wingdings" pitchFamily="2" charset="2"/>
                </a:rPr>
                <a:t> Q</a:t>
              </a:r>
              <a:r>
                <a:rPr lang="en-US" b="1" baseline="-25000" dirty="0">
                  <a:latin typeface="Calibri" pitchFamily="34" charset="0"/>
                  <a:sym typeface="Wingdings" pitchFamily="2" charset="2"/>
                </a:rPr>
                <a:t>s</a:t>
              </a:r>
              <a:r>
                <a:rPr lang="en-US" b="1" dirty="0">
                  <a:latin typeface="Calibri" pitchFamily="34" charset="0"/>
                  <a:sym typeface="Wingdings" pitchFamily="2" charset="2"/>
                </a:rPr>
                <a:t> </a:t>
              </a:r>
              <a:r>
                <a:rPr lang="en-US" b="1" dirty="0" err="1">
                  <a:latin typeface="Calibri" pitchFamily="34" charset="0"/>
                  <a:sym typeface="Wingdings" pitchFamily="2" charset="2"/>
                </a:rPr>
                <a:t>xor</a:t>
              </a:r>
              <a:r>
                <a:rPr lang="en-US" b="1" dirty="0">
                  <a:latin typeface="Calibri" pitchFamily="34" charset="0"/>
                  <a:sym typeface="Wingdings" pitchFamily="2" charset="2"/>
                </a:rPr>
                <a:t> B</a:t>
              </a:r>
              <a:r>
                <a:rPr lang="en-US" b="1" baseline="-25000" dirty="0">
                  <a:latin typeface="Calibri" pitchFamily="34" charset="0"/>
                  <a:sym typeface="Wingdings" pitchFamily="2" charset="2"/>
                </a:rPr>
                <a:t>s</a:t>
              </a:r>
            </a:p>
            <a:p>
              <a:pPr algn="ctr"/>
              <a:r>
                <a:rPr lang="en-US" b="1" dirty="0">
                  <a:latin typeface="Calibri" pitchFamily="34" charset="0"/>
                </a:rPr>
                <a:t>Q</a:t>
              </a:r>
              <a:r>
                <a:rPr lang="en-US" b="1" baseline="-25000" dirty="0">
                  <a:latin typeface="Calibri" pitchFamily="34" charset="0"/>
                </a:rPr>
                <a:t>s</a:t>
              </a:r>
              <a:r>
                <a:rPr lang="en-US" b="1" dirty="0">
                  <a:latin typeface="Calibri" pitchFamily="34" charset="0"/>
                </a:rPr>
                <a:t> </a:t>
              </a:r>
              <a:r>
                <a:rPr lang="en-US" b="1" dirty="0">
                  <a:latin typeface="Calibri" pitchFamily="34" charset="0"/>
                  <a:sym typeface="Wingdings" pitchFamily="2" charset="2"/>
                </a:rPr>
                <a:t> Q</a:t>
              </a:r>
              <a:r>
                <a:rPr lang="en-US" b="1" baseline="-25000" dirty="0">
                  <a:latin typeface="Calibri" pitchFamily="34" charset="0"/>
                  <a:sym typeface="Wingdings" pitchFamily="2" charset="2"/>
                </a:rPr>
                <a:t>s</a:t>
              </a:r>
              <a:r>
                <a:rPr lang="en-US" b="1" dirty="0">
                  <a:latin typeface="Calibri" pitchFamily="34" charset="0"/>
                  <a:sym typeface="Wingdings" pitchFamily="2" charset="2"/>
                </a:rPr>
                <a:t> </a:t>
              </a:r>
              <a:r>
                <a:rPr lang="en-US" b="1" dirty="0" err="1">
                  <a:latin typeface="Calibri" pitchFamily="34" charset="0"/>
                  <a:sym typeface="Wingdings" pitchFamily="2" charset="2"/>
                </a:rPr>
                <a:t>xor</a:t>
              </a:r>
              <a:r>
                <a:rPr lang="en-US" b="1" dirty="0">
                  <a:latin typeface="Calibri" pitchFamily="34" charset="0"/>
                  <a:sym typeface="Wingdings" pitchFamily="2" charset="2"/>
                </a:rPr>
                <a:t> B</a:t>
              </a:r>
              <a:r>
                <a:rPr lang="en-US" b="1" baseline="-25000" dirty="0">
                  <a:latin typeface="Calibri" pitchFamily="34" charset="0"/>
                  <a:sym typeface="Wingdings" pitchFamily="2" charset="2"/>
                </a:rPr>
                <a:t>s</a:t>
              </a:r>
              <a:endParaRPr lang="en-US" b="1" dirty="0">
                <a:latin typeface="Calibri" pitchFamily="34" charset="0"/>
                <a:sym typeface="Wingdings" pitchFamily="2" charset="2"/>
              </a:endParaRPr>
            </a:p>
            <a:p>
              <a:pPr algn="ctr"/>
              <a:r>
                <a:rPr lang="en-US" b="1" dirty="0">
                  <a:latin typeface="Calibri" pitchFamily="34" charset="0"/>
                  <a:sym typeface="Wingdings" pitchFamily="2" charset="2"/>
                </a:rPr>
                <a:t>A  0,  E  0</a:t>
              </a:r>
            </a:p>
            <a:p>
              <a:pPr algn="ctr"/>
              <a:r>
                <a:rPr lang="en-US" b="1" dirty="0">
                  <a:latin typeface="Calibri" pitchFamily="34" charset="0"/>
                  <a:sym typeface="Wingdings" pitchFamily="2" charset="2"/>
                </a:rPr>
                <a:t>SC  n </a:t>
              </a:r>
              <a:endParaRPr lang="en-US" b="1" baseline="-25000" dirty="0">
                <a:latin typeface="Calibri" pitchFamily="34" charset="0"/>
                <a:sym typeface="Wingdings" pitchFamily="2" charset="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029200" y="1676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648200" y="3581400"/>
              <a:ext cx="762000" cy="5334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b="1" dirty="0" err="1">
                  <a:latin typeface="Calibri" pitchFamily="34" charset="0"/>
                </a:rPr>
                <a:t>Q</a:t>
              </a:r>
              <a:r>
                <a:rPr lang="en-US" sz="1800" b="1" baseline="-25000" dirty="0" err="1">
                  <a:latin typeface="Calibri" pitchFamily="34" charset="0"/>
                </a:rPr>
                <a:t>n</a:t>
              </a:r>
              <a:endParaRPr lang="en-US" sz="1800" b="1" dirty="0">
                <a:latin typeface="Calibri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943600" y="41148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b="1">
                  <a:latin typeface="Calibri" pitchFamily="34" charset="0"/>
                </a:rPr>
                <a:t>EA </a:t>
              </a:r>
              <a:r>
                <a:rPr lang="en-US" sz="1800" b="1">
                  <a:latin typeface="Calibri" pitchFamily="34" charset="0"/>
                  <a:sym typeface="Wingdings" pitchFamily="2" charset="2"/>
                </a:rPr>
                <a:t> A + B</a:t>
              </a:r>
              <a:endParaRPr lang="en-US" sz="1800" b="1">
                <a:latin typeface="Calibri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886200" y="4953000"/>
              <a:ext cx="18288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b="1">
                  <a:latin typeface="Calibri" pitchFamily="34" charset="0"/>
                </a:rPr>
                <a:t>Shr EAQ</a:t>
              </a:r>
            </a:p>
            <a:p>
              <a:pPr algn="ctr"/>
              <a:r>
                <a:rPr lang="en-US" sz="1800" b="1">
                  <a:latin typeface="Calibri" pitchFamily="34" charset="0"/>
                </a:rPr>
                <a:t>SC </a:t>
              </a:r>
              <a:r>
                <a:rPr lang="en-US" sz="1800" b="1">
                  <a:latin typeface="Calibri" pitchFamily="34" charset="0"/>
                  <a:sym typeface="Wingdings" pitchFamily="2" charset="2"/>
                </a:rPr>
                <a:t> SC – 1 </a:t>
              </a:r>
              <a:endParaRPr lang="en-US" sz="1800" b="1">
                <a:latin typeface="Calibri" pitchFamily="34" charset="0"/>
              </a:endParaRPr>
            </a:p>
          </p:txBody>
        </p:sp>
        <p:cxnSp>
          <p:nvCxnSpPr>
            <p:cNvPr id="15" name="AutoShape 12"/>
            <p:cNvCxnSpPr>
              <a:cxnSpLocks noChangeShapeType="1"/>
              <a:stCxn id="12" idx="1"/>
            </p:cNvCxnSpPr>
            <p:nvPr/>
          </p:nvCxnSpPr>
          <p:spPr bwMode="auto">
            <a:xfrm rot="10800000" flipV="1">
              <a:off x="4343400" y="3848100"/>
              <a:ext cx="304800" cy="11049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" name="AutoShape 13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>
              <a:off x="5410200" y="3848100"/>
              <a:ext cx="1409700" cy="2667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334000" y="4724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334000" y="47244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6858000" y="4495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5029200" y="3200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4343400" y="5867400"/>
              <a:ext cx="762000" cy="4572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b="1">
                  <a:latin typeface="Calibri" pitchFamily="34" charset="0"/>
                </a:rPr>
                <a:t>SC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724400" y="5562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3276600" y="6096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3276600" y="33528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276600" y="33528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>
              <a:off x="6019800" y="5867400"/>
              <a:ext cx="2667000" cy="457200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>
                  <a:latin typeface="Calibri" pitchFamily="34" charset="0"/>
                </a:rPr>
                <a:t>END (product is in AQ)</a:t>
              </a: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5029200" y="60960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191000" y="3505200"/>
              <a:ext cx="47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alibri" pitchFamily="34" charset="0"/>
                </a:rPr>
                <a:t>= 0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5410200" y="3505200"/>
              <a:ext cx="47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alibri" pitchFamily="34" charset="0"/>
                </a:rPr>
                <a:t>= 1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733800" y="5805488"/>
              <a:ext cx="47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  <a:cs typeface="Tahoma" pitchFamily="34" charset="0"/>
                </a:rPr>
                <a:t>≠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 0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5091113" y="5805488"/>
              <a:ext cx="47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alibri" pitchFamily="34" charset="0"/>
                </a:rPr>
                <a:t>= 0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429000" y="1295400"/>
              <a:ext cx="5334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23x19 = 437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914400" y="990600"/>
          <a:ext cx="7239000" cy="54388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63780"/>
                <a:gridCol w="875044"/>
                <a:gridCol w="1352341"/>
                <a:gridCol w="1272791"/>
                <a:gridCol w="875044"/>
              </a:tblGrid>
              <a:tr h="4973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Multiplicand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B= 10111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A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Q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SC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03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Multiplier in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1; add 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10111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10011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101</a:t>
                      </a:r>
                    </a:p>
                  </a:txBody>
                  <a:tcPr horzOverflow="overflow"/>
                </a:tc>
              </a:tr>
              <a:tr h="1025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First partial Product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Shift right EAQ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1; add 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10111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</a:rPr>
                        <a:t>10011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11001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horzOverflow="overflow"/>
                </a:tc>
              </a:tr>
              <a:tr h="1668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Second Partial Product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Shift right EAQ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0; shift right EAQ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0; shift right EAQ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1; add 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10111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</a:rPr>
                        <a:t>11001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01011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001</a:t>
                      </a:r>
                    </a:p>
                  </a:txBody>
                  <a:tcPr horzOverflow="overflow"/>
                </a:tc>
              </a:tr>
              <a:tr h="703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Fifth partial product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Shift right EAQ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10101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</a:t>
                      </a:r>
                    </a:p>
                  </a:txBody>
                  <a:tcPr horzOverflow="overflow"/>
                </a:tc>
              </a:tr>
              <a:tr h="430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Final Product in AQ =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</a:rPr>
                        <a:t>01101 10101</a:t>
                      </a: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Performance Circuit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a circuit</a:t>
            </a:r>
          </a:p>
          <a:p>
            <a:pPr lvl="1"/>
            <a:r>
              <a:rPr lang="en-US" dirty="0" smtClean="0"/>
              <a:t>Circuit depth – maximum level in the topological sort.</a:t>
            </a:r>
          </a:p>
          <a:p>
            <a:pPr lvl="1"/>
            <a:r>
              <a:rPr lang="en-US" dirty="0" smtClean="0"/>
              <a:t>Circuit Size – Number of combinational elements.</a:t>
            </a:r>
          </a:p>
          <a:p>
            <a:r>
              <a:rPr lang="en-US" dirty="0" smtClean="0"/>
              <a:t>Optimize both for high performance.</a:t>
            </a:r>
          </a:p>
          <a:p>
            <a:r>
              <a:rPr lang="en-US" dirty="0" smtClean="0"/>
              <a:t>Both are inversely proportional – so a balance to be arrived.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Signed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Booth Algorithm</a:t>
            </a:r>
          </a:p>
          <a:p>
            <a:r>
              <a:rPr lang="en-US" dirty="0" smtClean="0"/>
              <a:t>QR – Multiplier</a:t>
            </a:r>
          </a:p>
          <a:p>
            <a:r>
              <a:rPr lang="en-US" dirty="0" err="1" smtClean="0"/>
              <a:t>Q</a:t>
            </a:r>
            <a:r>
              <a:rPr lang="en-US" baseline="-25000" dirty="0" err="1" smtClean="0"/>
              <a:t>n</a:t>
            </a:r>
            <a:r>
              <a:rPr lang="en-US" dirty="0" smtClean="0"/>
              <a:t> – least significant bit of QR</a:t>
            </a:r>
          </a:p>
          <a:p>
            <a:r>
              <a:rPr lang="en-US" dirty="0" smtClean="0"/>
              <a:t>Q</a:t>
            </a:r>
            <a:r>
              <a:rPr lang="en-US" baseline="-25000" dirty="0" smtClean="0"/>
              <a:t>n+1</a:t>
            </a:r>
            <a:r>
              <a:rPr lang="en-US" dirty="0" smtClean="0"/>
              <a:t> – previous least significant bit of QR</a:t>
            </a:r>
          </a:p>
          <a:p>
            <a:r>
              <a:rPr lang="en-US" dirty="0" smtClean="0"/>
              <a:t>BR – Multiplicand</a:t>
            </a:r>
          </a:p>
          <a:p>
            <a:r>
              <a:rPr lang="en-US" dirty="0" smtClean="0"/>
              <a:t>AC – 0</a:t>
            </a:r>
          </a:p>
          <a:p>
            <a:r>
              <a:rPr lang="en-US" dirty="0" smtClean="0"/>
              <a:t>SC – number of bits in multiplier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SC + 1 times</a:t>
            </a:r>
          </a:p>
          <a:p>
            <a:pPr lvl="1"/>
            <a:r>
              <a:rPr lang="en-US" dirty="0" smtClean="0"/>
              <a:t>Q</a:t>
            </a:r>
            <a:r>
              <a:rPr lang="en-US" baseline="-25000" dirty="0" smtClean="0"/>
              <a:t>n</a:t>
            </a:r>
            <a:r>
              <a:rPr lang="en-US" dirty="0" smtClean="0"/>
              <a:t>Q</a:t>
            </a:r>
            <a:r>
              <a:rPr lang="en-US" baseline="-25000" dirty="0" smtClean="0"/>
              <a:t>n+1</a:t>
            </a:r>
            <a:r>
              <a:rPr lang="en-US" dirty="0" smtClean="0"/>
              <a:t> = 10</a:t>
            </a:r>
            <a:endParaRPr lang="en-US" baseline="-25000" dirty="0" smtClean="0"/>
          </a:p>
          <a:p>
            <a:pPr lvl="2"/>
            <a:r>
              <a:rPr lang="en-US" dirty="0" smtClean="0"/>
              <a:t>AC </a:t>
            </a:r>
            <a:r>
              <a:rPr lang="en-US" dirty="0" smtClean="0">
                <a:sym typeface="Wingdings" pitchFamily="2" charset="2"/>
              </a:rPr>
              <a:t> AC + BR’ + 1</a:t>
            </a:r>
            <a:endParaRPr lang="en-US" dirty="0" smtClean="0"/>
          </a:p>
          <a:p>
            <a:pPr lvl="1"/>
            <a:r>
              <a:rPr lang="en-US" dirty="0" smtClean="0"/>
              <a:t>Q</a:t>
            </a:r>
            <a:r>
              <a:rPr lang="en-US" baseline="-25000" dirty="0" smtClean="0"/>
              <a:t>n</a:t>
            </a:r>
            <a:r>
              <a:rPr lang="en-US" dirty="0" smtClean="0"/>
              <a:t>Q</a:t>
            </a:r>
            <a:r>
              <a:rPr lang="en-US" baseline="-25000" dirty="0" smtClean="0"/>
              <a:t>n+1</a:t>
            </a:r>
            <a:r>
              <a:rPr lang="en-US" dirty="0" smtClean="0"/>
              <a:t> = 01</a:t>
            </a:r>
          </a:p>
          <a:p>
            <a:pPr lvl="2"/>
            <a:r>
              <a:rPr lang="en-US" dirty="0" smtClean="0"/>
              <a:t>AC </a:t>
            </a:r>
            <a:r>
              <a:rPr lang="en-US" dirty="0" smtClean="0">
                <a:sym typeface="Wingdings" pitchFamily="2" charset="2"/>
              </a:rPr>
              <a:t> AC + BR</a:t>
            </a:r>
            <a:endParaRPr lang="en-US" dirty="0" smtClean="0"/>
          </a:p>
          <a:p>
            <a:pPr lvl="1"/>
            <a:r>
              <a:rPr lang="en-US" dirty="0" smtClean="0"/>
              <a:t>Arithmetic shift right AC &amp; QR</a:t>
            </a:r>
          </a:p>
          <a:p>
            <a:pPr lvl="1"/>
            <a:r>
              <a:rPr lang="en-US" dirty="0" smtClean="0"/>
              <a:t>SC </a:t>
            </a:r>
            <a:r>
              <a:rPr lang="en-US" dirty="0" smtClean="0">
                <a:sym typeface="Wingdings" pitchFamily="2" charset="2"/>
              </a:rPr>
              <a:t> SC – 1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for Booth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3" name="Group 22"/>
          <p:cNvGrpSpPr/>
          <p:nvPr/>
        </p:nvGrpSpPr>
        <p:grpSpPr>
          <a:xfrm>
            <a:off x="838200" y="1524000"/>
            <a:ext cx="7239000" cy="3048000"/>
            <a:chOff x="685800" y="1524000"/>
            <a:chExt cx="7239000" cy="30480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85800" y="1524000"/>
              <a:ext cx="2362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 b="1">
                  <a:latin typeface="Calibri" pitchFamily="34" charset="0"/>
                </a:rPr>
                <a:t>BR register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733800" y="1524000"/>
              <a:ext cx="29718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 b="1">
                  <a:latin typeface="Calibri" pitchFamily="34" charset="0"/>
                </a:rPr>
                <a:t>Sequence Counter (SC)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85800" y="2590800"/>
              <a:ext cx="2286000" cy="762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 b="1" dirty="0" err="1">
                  <a:latin typeface="Calibri" pitchFamily="34" charset="0"/>
                </a:rPr>
                <a:t>Complementer</a:t>
              </a:r>
              <a:r>
                <a:rPr lang="en-US" sz="2000" b="1" dirty="0">
                  <a:latin typeface="Calibri" pitchFamily="34" charset="0"/>
                </a:rPr>
                <a:t> and</a:t>
              </a:r>
            </a:p>
            <a:p>
              <a:pPr algn="ctr"/>
              <a:r>
                <a:rPr lang="en-US" sz="2000" b="1" dirty="0">
                  <a:latin typeface="Calibri" pitchFamily="34" charset="0"/>
                </a:rPr>
                <a:t>Parallel adder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685800" y="4191000"/>
              <a:ext cx="2362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 b="1">
                  <a:latin typeface="Calibri" pitchFamily="34" charset="0"/>
                </a:rPr>
                <a:t>AC register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962400" y="4191000"/>
              <a:ext cx="2362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 b="1">
                  <a:latin typeface="Calibri" pitchFamily="34" charset="0"/>
                </a:rPr>
                <a:t>QR register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7086600" y="4191000"/>
              <a:ext cx="5334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000" b="1">
                <a:latin typeface="Calibri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828800" y="19050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>
                <a:latin typeface="Calibri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143000" y="3352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>
                <a:latin typeface="Calibri" pitchFamily="34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2362200" y="3352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>
                <a:latin typeface="Calibri" pitchFamily="34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3048000" y="44196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>
                <a:latin typeface="Calibri" pitchFamily="34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6324600" y="4419600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>
                <a:latin typeface="Calibri" pitchFamily="34" charset="0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6172200" y="38862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>
                <a:latin typeface="Calibri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7315200" y="38862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>
                <a:latin typeface="Calibri" pitchFamily="34" charset="0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5943600" y="3505200"/>
              <a:ext cx="463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alibri" pitchFamily="34" charset="0"/>
                </a:rPr>
                <a:t>Q</a:t>
              </a:r>
              <a:r>
                <a:rPr lang="en-US" sz="2000" b="1" baseline="-25000">
                  <a:latin typeface="Calibri" pitchFamily="34" charset="0"/>
                </a:rPr>
                <a:t>n</a:t>
              </a:r>
              <a:endParaRPr lang="en-US" sz="2000" b="1">
                <a:latin typeface="Calibri" pitchFamily="34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838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latin typeface="Calibri" pitchFamily="34" charset="0"/>
                </a:rPr>
                <a:t>Q</a:t>
              </a:r>
              <a:r>
                <a:rPr lang="en-US" sz="2000" b="1" baseline="-25000">
                  <a:latin typeface="Calibri" pitchFamily="34" charset="0"/>
                </a:rPr>
                <a:t>n+1</a:t>
              </a:r>
              <a:endParaRPr lang="en-US" sz="2000" b="1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3" name="Group 46"/>
          <p:cNvGrpSpPr/>
          <p:nvPr/>
        </p:nvGrpSpPr>
        <p:grpSpPr>
          <a:xfrm>
            <a:off x="2590800" y="1066800"/>
            <a:ext cx="6172200" cy="5105400"/>
            <a:chOff x="2286000" y="1219200"/>
            <a:chExt cx="6172200" cy="5105400"/>
          </a:xfrm>
        </p:grpSpPr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495800" y="1219200"/>
              <a:ext cx="2362200" cy="609600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Multiplicand in BR</a:t>
              </a:r>
            </a:p>
            <a:p>
              <a:pPr algn="ctr"/>
              <a:r>
                <a:rPr lang="en-US" b="1" dirty="0">
                  <a:latin typeface="Calibri" pitchFamily="34" charset="0"/>
                </a:rPr>
                <a:t>Multiplier in QR</a:t>
              </a:r>
            </a:p>
          </p:txBody>
        </p:sp>
        <p:grpSp>
          <p:nvGrpSpPr>
            <p:cNvPr id="7" name="Group 45"/>
            <p:cNvGrpSpPr/>
            <p:nvPr/>
          </p:nvGrpSpPr>
          <p:grpSpPr>
            <a:xfrm>
              <a:off x="2286000" y="1295400"/>
              <a:ext cx="6172200" cy="5029200"/>
              <a:chOff x="2286000" y="1295400"/>
              <a:chExt cx="6172200" cy="5029200"/>
            </a:xfrm>
          </p:grpSpPr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2743200" y="1295400"/>
                <a:ext cx="100700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latin typeface="Calibri" pitchFamily="34" charset="0"/>
                  </a:rPr>
                  <a:t>Multiply</a:t>
                </a:r>
              </a:p>
            </p:txBody>
          </p:sp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4953000" y="2209800"/>
                <a:ext cx="1371600" cy="838200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>
                    <a:latin typeface="Calibri" pitchFamily="34" charset="0"/>
                  </a:rPr>
                  <a:t>AC </a:t>
                </a:r>
                <a:r>
                  <a:rPr lang="en-US" b="1" dirty="0">
                    <a:latin typeface="Calibri" pitchFamily="34" charset="0"/>
                    <a:sym typeface="Wingdings" pitchFamily="2" charset="2"/>
                  </a:rPr>
                  <a:t> 0</a:t>
                </a:r>
              </a:p>
              <a:p>
                <a:pPr algn="ctr"/>
                <a:r>
                  <a:rPr lang="en-US" b="1" dirty="0">
                    <a:latin typeface="Calibri" pitchFamily="34" charset="0"/>
                    <a:sym typeface="Wingdings" pitchFamily="2" charset="2"/>
                  </a:rPr>
                  <a:t>Q</a:t>
                </a:r>
                <a:r>
                  <a:rPr lang="en-US" b="1" baseline="-25000" dirty="0">
                    <a:latin typeface="Calibri" pitchFamily="34" charset="0"/>
                    <a:sym typeface="Wingdings" pitchFamily="2" charset="2"/>
                  </a:rPr>
                  <a:t>n+1</a:t>
                </a:r>
                <a:r>
                  <a:rPr lang="en-US" b="1" dirty="0">
                    <a:latin typeface="Calibri" pitchFamily="34" charset="0"/>
                    <a:sym typeface="Wingdings" pitchFamily="2" charset="2"/>
                  </a:rPr>
                  <a:t>  0</a:t>
                </a:r>
              </a:p>
              <a:p>
                <a:pPr algn="ctr"/>
                <a:r>
                  <a:rPr lang="en-US" b="1" dirty="0">
                    <a:latin typeface="Calibri" pitchFamily="34" charset="0"/>
                  </a:rPr>
                  <a:t>SC </a:t>
                </a:r>
                <a:r>
                  <a:rPr lang="en-US" b="1" dirty="0">
                    <a:latin typeface="Calibri" pitchFamily="34" charset="0"/>
                    <a:sym typeface="Wingdings" pitchFamily="2" charset="2"/>
                  </a:rPr>
                  <a:t> n</a:t>
                </a:r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5638800" y="1828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AutoShape 10"/>
              <p:cNvSpPr>
                <a:spLocks noChangeArrowheads="1"/>
              </p:cNvSpPr>
              <p:nvPr/>
            </p:nvSpPr>
            <p:spPr bwMode="auto">
              <a:xfrm>
                <a:off x="4953000" y="3352800"/>
                <a:ext cx="1371600" cy="685800"/>
              </a:xfrm>
              <a:prstGeom prst="flowChartDecision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800" b="1" dirty="0" err="1" smtClean="0">
                    <a:latin typeface="Calibri" pitchFamily="34" charset="0"/>
                  </a:rPr>
                  <a:t>Q</a:t>
                </a:r>
                <a:r>
                  <a:rPr lang="en-US" sz="1800" b="1" baseline="-25000" dirty="0" err="1" smtClean="0">
                    <a:latin typeface="Calibri" pitchFamily="34" charset="0"/>
                  </a:rPr>
                  <a:t>n</a:t>
                </a:r>
                <a:r>
                  <a:rPr lang="en-US" sz="1800" b="1" baseline="-25000" dirty="0" smtClean="0">
                    <a:latin typeface="Calibri" pitchFamily="34" charset="0"/>
                  </a:rPr>
                  <a:t> </a:t>
                </a:r>
                <a:r>
                  <a:rPr lang="en-US" sz="1800" b="1" dirty="0" smtClean="0">
                    <a:latin typeface="Calibri" pitchFamily="34" charset="0"/>
                  </a:rPr>
                  <a:t>Q</a:t>
                </a:r>
                <a:r>
                  <a:rPr lang="en-US" sz="1800" b="1" baseline="-25000" dirty="0" smtClean="0">
                    <a:latin typeface="Calibri" pitchFamily="34" charset="0"/>
                  </a:rPr>
                  <a:t>n+1</a:t>
                </a:r>
                <a:endParaRPr lang="en-US" sz="1800" b="1" baseline="-25000" dirty="0">
                  <a:latin typeface="Calibri" pitchFamily="34" charset="0"/>
                </a:endParaRPr>
              </a:p>
            </p:txBody>
          </p:sp>
          <p:sp>
            <p:nvSpPr>
              <p:cNvPr id="20" name="AutoShape 11"/>
              <p:cNvSpPr>
                <a:spLocks noChangeArrowheads="1"/>
              </p:cNvSpPr>
              <p:nvPr/>
            </p:nvSpPr>
            <p:spPr bwMode="auto">
              <a:xfrm>
                <a:off x="2590800" y="4038600"/>
                <a:ext cx="2133600" cy="457200"/>
              </a:xfrm>
              <a:prstGeom prst="flowChartProcess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800" b="1">
                    <a:latin typeface="Calibri" pitchFamily="34" charset="0"/>
                  </a:rPr>
                  <a:t>AC </a:t>
                </a:r>
                <a:r>
                  <a:rPr lang="en-US" sz="1800" b="1">
                    <a:latin typeface="Calibri" pitchFamily="34" charset="0"/>
                    <a:sym typeface="Wingdings" pitchFamily="2" charset="2"/>
                  </a:rPr>
                  <a:t> AC + BR’ + 1</a:t>
                </a:r>
                <a:endParaRPr lang="en-US" sz="1800" b="1">
                  <a:latin typeface="Calibri" pitchFamily="34" charset="0"/>
                </a:endParaRPr>
              </a:p>
            </p:txBody>
          </p:sp>
          <p:sp>
            <p:nvSpPr>
              <p:cNvPr id="21" name="AutoShape 12"/>
              <p:cNvSpPr>
                <a:spLocks noChangeArrowheads="1"/>
              </p:cNvSpPr>
              <p:nvPr/>
            </p:nvSpPr>
            <p:spPr bwMode="auto">
              <a:xfrm>
                <a:off x="6324600" y="4038600"/>
                <a:ext cx="2133600" cy="457200"/>
              </a:xfrm>
              <a:prstGeom prst="flowChartProcess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800" b="1">
                    <a:latin typeface="Calibri" pitchFamily="34" charset="0"/>
                  </a:rPr>
                  <a:t>AC </a:t>
                </a:r>
                <a:r>
                  <a:rPr lang="en-US" sz="1800" b="1">
                    <a:latin typeface="Calibri" pitchFamily="34" charset="0"/>
                    <a:sym typeface="Wingdings" pitchFamily="2" charset="2"/>
                  </a:rPr>
                  <a:t> AC + BR</a:t>
                </a:r>
                <a:endParaRPr lang="en-US" sz="1800" b="1">
                  <a:latin typeface="Calibri" pitchFamily="34" charset="0"/>
                </a:endParaRPr>
              </a:p>
            </p:txBody>
          </p:sp>
          <p:sp>
            <p:nvSpPr>
              <p:cNvPr id="22" name="AutoShape 13"/>
              <p:cNvSpPr>
                <a:spLocks noChangeArrowheads="1"/>
              </p:cNvSpPr>
              <p:nvPr/>
            </p:nvSpPr>
            <p:spPr bwMode="auto">
              <a:xfrm>
                <a:off x="4419600" y="5029200"/>
                <a:ext cx="2438400" cy="533400"/>
              </a:xfrm>
              <a:prstGeom prst="flowChartProcess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>
                    <a:latin typeface="Calibri" pitchFamily="34" charset="0"/>
                  </a:rPr>
                  <a:t>ashr (AC &amp; QR)</a:t>
                </a:r>
              </a:p>
              <a:p>
                <a:pPr algn="ctr"/>
                <a:r>
                  <a:rPr lang="en-US" b="1">
                    <a:latin typeface="Calibri" pitchFamily="34" charset="0"/>
                  </a:rPr>
                  <a:t>SC </a:t>
                </a:r>
                <a:r>
                  <a:rPr lang="en-US" b="1">
                    <a:latin typeface="Calibri" pitchFamily="34" charset="0"/>
                    <a:sym typeface="Wingdings" pitchFamily="2" charset="2"/>
                  </a:rPr>
                  <a:t> SC – 1 </a:t>
                </a:r>
                <a:endParaRPr lang="en-US" b="1">
                  <a:latin typeface="Calibri" pitchFamily="34" charset="0"/>
                </a:endParaRPr>
              </a:p>
            </p:txBody>
          </p:sp>
          <p:sp>
            <p:nvSpPr>
              <p:cNvPr id="23" name="AutoShape 14"/>
              <p:cNvSpPr>
                <a:spLocks noChangeArrowheads="1"/>
              </p:cNvSpPr>
              <p:nvPr/>
            </p:nvSpPr>
            <p:spPr bwMode="auto">
              <a:xfrm>
                <a:off x="5029200" y="5867400"/>
                <a:ext cx="1219200" cy="457200"/>
              </a:xfrm>
              <a:prstGeom prst="flowChartDecision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800">
                    <a:latin typeface="Calibri" pitchFamily="34" charset="0"/>
                  </a:rPr>
                  <a:t>SC</a:t>
                </a:r>
                <a:endParaRPr lang="en-US" sz="1800" baseline="-25000">
                  <a:latin typeface="Calibri" pitchFamily="34" charset="0"/>
                </a:endParaRPr>
              </a:p>
            </p:txBody>
          </p:sp>
          <p:cxnSp>
            <p:nvCxnSpPr>
              <p:cNvPr id="24" name="AutoShape 15"/>
              <p:cNvCxnSpPr>
                <a:cxnSpLocks noChangeShapeType="1"/>
                <a:stCxn id="19" idx="1"/>
                <a:endCxn id="20" idx="0"/>
              </p:cNvCxnSpPr>
              <p:nvPr/>
            </p:nvCxnSpPr>
            <p:spPr bwMode="auto">
              <a:xfrm rot="10800000" flipV="1">
                <a:off x="3657600" y="3695700"/>
                <a:ext cx="1295400" cy="342900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25" name="AutoShape 17"/>
              <p:cNvCxnSpPr>
                <a:cxnSpLocks noChangeShapeType="1"/>
                <a:stCxn id="19" idx="3"/>
                <a:endCxn id="21" idx="0"/>
              </p:cNvCxnSpPr>
              <p:nvPr/>
            </p:nvCxnSpPr>
            <p:spPr bwMode="auto">
              <a:xfrm>
                <a:off x="6324600" y="3695700"/>
                <a:ext cx="1066800" cy="342900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26" name="Line 18"/>
              <p:cNvSpPr>
                <a:spLocks noChangeShapeType="1"/>
              </p:cNvSpPr>
              <p:nvPr/>
            </p:nvSpPr>
            <p:spPr bwMode="auto">
              <a:xfrm>
                <a:off x="5638800" y="4038600"/>
                <a:ext cx="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4876800" y="4800600"/>
                <a:ext cx="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6324600" y="4800600"/>
                <a:ext cx="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6324600" y="4800600"/>
                <a:ext cx="1143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 flipH="1">
                <a:off x="3657600" y="4800600"/>
                <a:ext cx="1219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 flipV="1">
                <a:off x="3657600" y="44958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 flipV="1">
                <a:off x="7467600" y="44958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>
                <a:off x="5638800" y="55626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4" name="AutoShape 28"/>
              <p:cNvSpPr>
                <a:spLocks noChangeArrowheads="1"/>
              </p:cNvSpPr>
              <p:nvPr/>
            </p:nvSpPr>
            <p:spPr bwMode="auto">
              <a:xfrm>
                <a:off x="6934200" y="5867400"/>
                <a:ext cx="762000" cy="381000"/>
              </a:xfrm>
              <a:prstGeom prst="flowChartTerminator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800">
                    <a:latin typeface="Calibri" pitchFamily="34" charset="0"/>
                  </a:rPr>
                  <a:t>END</a:t>
                </a:r>
              </a:p>
            </p:txBody>
          </p:sp>
          <p:sp>
            <p:nvSpPr>
              <p:cNvPr id="35" name="Line 29"/>
              <p:cNvSpPr>
                <a:spLocks noChangeShapeType="1"/>
              </p:cNvSpPr>
              <p:nvPr/>
            </p:nvSpPr>
            <p:spPr bwMode="auto">
              <a:xfrm>
                <a:off x="6248400" y="6096000"/>
                <a:ext cx="685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" name="Line 30"/>
              <p:cNvSpPr>
                <a:spLocks noChangeShapeType="1"/>
              </p:cNvSpPr>
              <p:nvPr/>
            </p:nvSpPr>
            <p:spPr bwMode="auto">
              <a:xfrm>
                <a:off x="5638800" y="30480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7" name="Line 31"/>
              <p:cNvSpPr>
                <a:spLocks noChangeShapeType="1"/>
              </p:cNvSpPr>
              <p:nvPr/>
            </p:nvSpPr>
            <p:spPr bwMode="auto">
              <a:xfrm flipH="1">
                <a:off x="2286000" y="6096000"/>
                <a:ext cx="2743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8" name="Line 32"/>
              <p:cNvSpPr>
                <a:spLocks noChangeShapeType="1"/>
              </p:cNvSpPr>
              <p:nvPr/>
            </p:nvSpPr>
            <p:spPr bwMode="auto">
              <a:xfrm flipV="1">
                <a:off x="2286000" y="3200400"/>
                <a:ext cx="0" cy="2895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>
                <a:off x="2286000" y="3200400"/>
                <a:ext cx="3352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" name="Text Box 35"/>
              <p:cNvSpPr txBox="1">
                <a:spLocks noChangeArrowheads="1"/>
              </p:cNvSpPr>
              <p:nvPr/>
            </p:nvSpPr>
            <p:spPr bwMode="auto">
              <a:xfrm>
                <a:off x="4191000" y="3352800"/>
                <a:ext cx="58702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 pitchFamily="34" charset="0"/>
                  </a:rPr>
                  <a:t>= 10</a:t>
                </a:r>
              </a:p>
            </p:txBody>
          </p:sp>
          <p:sp>
            <p:nvSpPr>
              <p:cNvPr id="10" name="Text Box 36"/>
              <p:cNvSpPr txBox="1">
                <a:spLocks noChangeArrowheads="1"/>
              </p:cNvSpPr>
              <p:nvPr/>
            </p:nvSpPr>
            <p:spPr bwMode="auto">
              <a:xfrm>
                <a:off x="6400800" y="3352800"/>
                <a:ext cx="58702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0000"/>
                    </a:solidFill>
                    <a:latin typeface="Calibri" pitchFamily="34" charset="0"/>
                  </a:rPr>
                  <a:t>= 01</a:t>
                </a:r>
              </a:p>
            </p:txBody>
          </p:sp>
          <p:sp>
            <p:nvSpPr>
              <p:cNvPr id="11" name="Text Box 37"/>
              <p:cNvSpPr txBox="1">
                <a:spLocks noChangeArrowheads="1"/>
              </p:cNvSpPr>
              <p:nvPr/>
            </p:nvSpPr>
            <p:spPr bwMode="auto">
              <a:xfrm>
                <a:off x="4953000" y="4038600"/>
                <a:ext cx="58702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0000"/>
                    </a:solidFill>
                    <a:latin typeface="Calibri" pitchFamily="34" charset="0"/>
                  </a:rPr>
                  <a:t>= 00</a:t>
                </a:r>
              </a:p>
              <a:p>
                <a:r>
                  <a:rPr lang="en-US" sz="1800" b="1">
                    <a:solidFill>
                      <a:srgbClr val="FF0000"/>
                    </a:solidFill>
                    <a:latin typeface="Calibri" pitchFamily="34" charset="0"/>
                  </a:rPr>
                  <a:t>= 11</a:t>
                </a:r>
              </a:p>
            </p:txBody>
          </p:sp>
          <p:sp>
            <p:nvSpPr>
              <p:cNvPr id="12" name="Text Box 38"/>
              <p:cNvSpPr txBox="1">
                <a:spLocks noChangeArrowheads="1"/>
              </p:cNvSpPr>
              <p:nvPr/>
            </p:nvSpPr>
            <p:spPr bwMode="auto">
              <a:xfrm>
                <a:off x="6248400" y="5729288"/>
                <a:ext cx="47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0000"/>
                    </a:solidFill>
                    <a:latin typeface="Calibri" pitchFamily="34" charset="0"/>
                  </a:rPr>
                  <a:t>= 0</a:t>
                </a:r>
              </a:p>
            </p:txBody>
          </p:sp>
          <p:sp>
            <p:nvSpPr>
              <p:cNvPr id="13" name="Text Box 39"/>
              <p:cNvSpPr txBox="1">
                <a:spLocks noChangeArrowheads="1"/>
              </p:cNvSpPr>
              <p:nvPr/>
            </p:nvSpPr>
            <p:spPr bwMode="auto">
              <a:xfrm>
                <a:off x="4114800" y="5715000"/>
                <a:ext cx="47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0000"/>
                    </a:solidFill>
                    <a:latin typeface="Calibri" pitchFamily="34" charset="0"/>
                    <a:cs typeface="Tahoma" pitchFamily="34" charset="0"/>
                  </a:rPr>
                  <a:t>≠</a:t>
                </a:r>
                <a:r>
                  <a:rPr lang="en-US" sz="1800" b="1">
                    <a:solidFill>
                      <a:srgbClr val="FF0000"/>
                    </a:solidFill>
                    <a:latin typeface="Calibri" pitchFamily="34" charset="0"/>
                  </a:rPr>
                  <a:t> 0</a:t>
                </a: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 bwMode="auto">
              <a:xfrm>
                <a:off x="3733800" y="1524000"/>
                <a:ext cx="7620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48" name="TextBox 47"/>
          <p:cNvSpPr txBox="1"/>
          <p:nvPr/>
        </p:nvSpPr>
        <p:spPr>
          <a:xfrm>
            <a:off x="152400" y="1447800"/>
            <a:ext cx="213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Booth algorithm for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Multiplication of signed-2’s complement numbers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-9 x -13 = 117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458200" cy="53461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8117"/>
                <a:gridCol w="1801283"/>
                <a:gridCol w="1409700"/>
                <a:gridCol w="1409700"/>
                <a:gridCol w="1722967"/>
                <a:gridCol w="1096433"/>
              </a:tblGrid>
              <a:tr h="596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n+1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BR = 10111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BR’ + 1= 01001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AC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QR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n+1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SC</a:t>
                      </a:r>
                    </a:p>
                  </a:txBody>
                  <a:tcPr horzOverflow="overflow"/>
                </a:tc>
              </a:tr>
              <a:tr h="394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Initial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Subtract BR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101</a:t>
                      </a:r>
                    </a:p>
                  </a:txBody>
                  <a:tcPr horzOverflow="overflow"/>
                </a:tc>
              </a:tr>
              <a:tr h="394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0 1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ashr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ashr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 BR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01001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10111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1100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</a:t>
                      </a:r>
                    </a:p>
                  </a:txBody>
                  <a:tcPr horzOverflow="overflow"/>
                </a:tc>
              </a:tr>
              <a:tr h="394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ashr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ashr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Subtract BR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11001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1011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001</a:t>
                      </a:r>
                    </a:p>
                  </a:txBody>
                  <a:tcPr horzOverflow="overflow"/>
                </a:tc>
              </a:tr>
              <a:tr h="394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ashr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00011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10101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Multiplier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circuit</a:t>
            </a:r>
          </a:p>
          <a:p>
            <a:r>
              <a:rPr lang="en-US" dirty="0" smtClean="0"/>
              <a:t>Product generated in one micro-operation</a:t>
            </a:r>
          </a:p>
          <a:p>
            <a:r>
              <a:rPr lang="en-US" dirty="0" smtClean="0"/>
              <a:t>Requires large number of gates</a:t>
            </a:r>
          </a:p>
          <a:p>
            <a:r>
              <a:rPr lang="en-US" dirty="0" smtClean="0"/>
              <a:t>Became feasible after integrated circuits developed</a:t>
            </a:r>
          </a:p>
          <a:p>
            <a:r>
              <a:rPr lang="en-US" dirty="0" smtClean="0"/>
              <a:t>Needed for ‘</a:t>
            </a:r>
            <a:r>
              <a:rPr lang="en-US" dirty="0" smtClean="0">
                <a:solidFill>
                  <a:schemeClr val="hlink"/>
                </a:solidFill>
              </a:rPr>
              <a:t>j</a:t>
            </a:r>
            <a:r>
              <a:rPr lang="en-US" dirty="0" smtClean="0"/>
              <a:t>’ multiplier and ‘</a:t>
            </a:r>
            <a:r>
              <a:rPr lang="en-US" dirty="0" smtClean="0">
                <a:solidFill>
                  <a:schemeClr val="hlink"/>
                </a:solidFill>
              </a:rPr>
              <a:t>k</a:t>
            </a:r>
            <a:r>
              <a:rPr lang="en-US" dirty="0" smtClean="0"/>
              <a:t>’ multiplicand bits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j x k</a:t>
            </a:r>
            <a:r>
              <a:rPr lang="en-US" dirty="0" smtClean="0"/>
              <a:t> – AND gates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j – 1</a:t>
            </a:r>
            <a:r>
              <a:rPr lang="en-US" dirty="0" smtClean="0"/>
              <a:t> k-bit adders to produce product of </a:t>
            </a:r>
            <a:r>
              <a:rPr lang="en-US" dirty="0" smtClean="0">
                <a:solidFill>
                  <a:schemeClr val="hlink"/>
                </a:solidFill>
              </a:rPr>
              <a:t>j +k</a:t>
            </a:r>
            <a:r>
              <a:rPr lang="en-US" dirty="0" smtClean="0"/>
              <a:t> bits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2-bit by 2-bit Array Multiplier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4800" y="1219201"/>
            <a:ext cx="3429000" cy="2246313"/>
            <a:chOff x="192" y="1440"/>
            <a:chExt cx="2160" cy="1415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92" y="1440"/>
              <a:ext cx="2160" cy="1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Calibri" pitchFamily="34" charset="0"/>
                </a:rPr>
                <a:t>		b</a:t>
              </a:r>
              <a:r>
                <a:rPr lang="en-US" sz="2000" b="1" baseline="-25000" dirty="0">
                  <a:latin typeface="Calibri" pitchFamily="34" charset="0"/>
                </a:rPr>
                <a:t>1</a:t>
              </a:r>
              <a:r>
                <a:rPr lang="en-US" sz="2000" b="1" dirty="0">
                  <a:latin typeface="Calibri" pitchFamily="34" charset="0"/>
                </a:rPr>
                <a:t>	b</a:t>
              </a:r>
              <a:r>
                <a:rPr lang="en-US" sz="2000" b="1" baseline="-25000" dirty="0">
                  <a:latin typeface="Calibri" pitchFamily="34" charset="0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Calibri" pitchFamily="34" charset="0"/>
                </a:rPr>
                <a:t>		a</a:t>
              </a:r>
              <a:r>
                <a:rPr lang="en-US" sz="2000" b="1" baseline="-25000" dirty="0">
                  <a:latin typeface="Calibri" pitchFamily="34" charset="0"/>
                </a:rPr>
                <a:t>1</a:t>
              </a:r>
              <a:r>
                <a:rPr lang="en-US" sz="2000" b="1" dirty="0">
                  <a:latin typeface="Calibri" pitchFamily="34" charset="0"/>
                </a:rPr>
                <a:t>	a</a:t>
              </a:r>
              <a:r>
                <a:rPr lang="en-US" sz="2000" b="1" baseline="-25000" dirty="0">
                  <a:latin typeface="Calibri" pitchFamily="34" charset="0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Calibri" pitchFamily="34" charset="0"/>
                </a:rPr>
                <a:t>		a</a:t>
              </a:r>
              <a:r>
                <a:rPr lang="en-US" sz="2000" b="1" baseline="-25000" dirty="0">
                  <a:latin typeface="Calibri" pitchFamily="34" charset="0"/>
                </a:rPr>
                <a:t>0</a:t>
              </a:r>
              <a:r>
                <a:rPr lang="en-US" sz="2000" b="1" dirty="0">
                  <a:latin typeface="Calibri" pitchFamily="34" charset="0"/>
                </a:rPr>
                <a:t>b</a:t>
              </a:r>
              <a:r>
                <a:rPr lang="en-US" sz="2000" b="1" baseline="-25000" dirty="0">
                  <a:latin typeface="Calibri" pitchFamily="34" charset="0"/>
                </a:rPr>
                <a:t>1</a:t>
              </a:r>
              <a:r>
                <a:rPr lang="en-US" sz="2000" b="1" dirty="0">
                  <a:latin typeface="Calibri" pitchFamily="34" charset="0"/>
                </a:rPr>
                <a:t>	a</a:t>
              </a:r>
              <a:r>
                <a:rPr lang="en-US" sz="2000" b="1" baseline="-25000" dirty="0">
                  <a:latin typeface="Calibri" pitchFamily="34" charset="0"/>
                </a:rPr>
                <a:t>0</a:t>
              </a:r>
              <a:r>
                <a:rPr lang="en-US" sz="2000" b="1" dirty="0">
                  <a:latin typeface="Calibri" pitchFamily="34" charset="0"/>
                </a:rPr>
                <a:t>b</a:t>
              </a:r>
              <a:r>
                <a:rPr lang="en-US" sz="2000" b="1" baseline="-25000" dirty="0">
                  <a:latin typeface="Calibri" pitchFamily="34" charset="0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Calibri" pitchFamily="34" charset="0"/>
                </a:rPr>
                <a:t>	a</a:t>
              </a:r>
              <a:r>
                <a:rPr lang="en-US" sz="2000" b="1" baseline="-25000" dirty="0">
                  <a:latin typeface="Calibri" pitchFamily="34" charset="0"/>
                </a:rPr>
                <a:t>1</a:t>
              </a:r>
              <a:r>
                <a:rPr lang="en-US" sz="2000" b="1" dirty="0">
                  <a:latin typeface="Calibri" pitchFamily="34" charset="0"/>
                </a:rPr>
                <a:t>b</a:t>
              </a:r>
              <a:r>
                <a:rPr lang="en-US" sz="2000" b="1" baseline="-25000" dirty="0">
                  <a:latin typeface="Calibri" pitchFamily="34" charset="0"/>
                </a:rPr>
                <a:t>1</a:t>
              </a:r>
              <a:r>
                <a:rPr lang="en-US" sz="2000" b="1" dirty="0">
                  <a:latin typeface="Calibri" pitchFamily="34" charset="0"/>
                </a:rPr>
                <a:t>	a</a:t>
              </a:r>
              <a:r>
                <a:rPr lang="en-US" sz="2000" b="1" baseline="-25000" dirty="0">
                  <a:latin typeface="Calibri" pitchFamily="34" charset="0"/>
                </a:rPr>
                <a:t>1</a:t>
              </a:r>
              <a:r>
                <a:rPr lang="en-US" sz="2000" b="1" dirty="0">
                  <a:latin typeface="Calibri" pitchFamily="34" charset="0"/>
                </a:rPr>
                <a:t>b</a:t>
              </a:r>
              <a:r>
                <a:rPr lang="en-US" sz="2000" b="1" baseline="-25000" dirty="0">
                  <a:latin typeface="Calibri" pitchFamily="34" charset="0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Calibri" pitchFamily="34" charset="0"/>
                </a:rPr>
                <a:t>c</a:t>
              </a:r>
              <a:r>
                <a:rPr lang="en-US" sz="2000" b="1" baseline="-25000" dirty="0">
                  <a:latin typeface="Calibri" pitchFamily="34" charset="0"/>
                </a:rPr>
                <a:t>3</a:t>
              </a:r>
              <a:r>
                <a:rPr lang="en-US" sz="2000" b="1" dirty="0">
                  <a:latin typeface="Calibri" pitchFamily="34" charset="0"/>
                </a:rPr>
                <a:t>	c</a:t>
              </a:r>
              <a:r>
                <a:rPr lang="en-US" sz="2000" b="1" baseline="-25000" dirty="0">
                  <a:latin typeface="Calibri" pitchFamily="34" charset="0"/>
                </a:rPr>
                <a:t>2</a:t>
              </a:r>
              <a:r>
                <a:rPr lang="en-US" sz="2000" b="1" dirty="0">
                  <a:latin typeface="Calibri" pitchFamily="34" charset="0"/>
                </a:rPr>
                <a:t>	c</a:t>
              </a:r>
              <a:r>
                <a:rPr lang="en-US" sz="2000" b="1" baseline="-25000" dirty="0">
                  <a:latin typeface="Calibri" pitchFamily="34" charset="0"/>
                </a:rPr>
                <a:t>1</a:t>
              </a:r>
              <a:r>
                <a:rPr lang="en-US" sz="2000" b="1" dirty="0">
                  <a:latin typeface="Calibri" pitchFamily="34" charset="0"/>
                </a:rPr>
                <a:t>	c</a:t>
              </a:r>
              <a:r>
                <a:rPr lang="en-US" sz="2000" b="1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48" y="201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92" y="2592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4489450" y="1143000"/>
            <a:ext cx="4121150" cy="4757738"/>
            <a:chOff x="2828" y="1056"/>
            <a:chExt cx="2596" cy="2997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5400000">
              <a:off x="4824" y="1464"/>
              <a:ext cx="432" cy="384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 rot="5400000">
              <a:off x="4008" y="1464"/>
              <a:ext cx="432" cy="384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456" y="115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896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5136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080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320" y="12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 rot="5400000">
              <a:off x="4440" y="2376"/>
              <a:ext cx="432" cy="384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 rot="5400000">
              <a:off x="3432" y="2376"/>
              <a:ext cx="432" cy="384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072" y="2064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512" y="20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752" y="20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3504" y="20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744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4320" y="3168"/>
              <a:ext cx="528" cy="530"/>
              <a:chOff x="4464" y="3168"/>
              <a:chExt cx="528" cy="530"/>
            </a:xfrm>
          </p:grpSpPr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528" cy="4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000">
                    <a:latin typeface="Calibri" pitchFamily="34" charset="0"/>
                  </a:rPr>
                  <a:t>HA</a:t>
                </a:r>
              </a:p>
            </p:txBody>
          </p:sp>
          <p:sp>
            <p:nvSpPr>
              <p:cNvPr id="57" name="Text Box 23"/>
              <p:cNvSpPr txBox="1">
                <a:spLocks noChangeArrowheads="1"/>
              </p:cNvSpPr>
              <p:nvPr/>
            </p:nvSpPr>
            <p:spPr bwMode="auto">
              <a:xfrm>
                <a:off x="4512" y="3504"/>
                <a:ext cx="43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Calibri" pitchFamily="34" charset="0"/>
                  </a:rPr>
                  <a:t>C  </a:t>
                </a:r>
                <a:r>
                  <a:rPr lang="en-US" sz="1400" b="1" dirty="0" smtClean="0">
                    <a:latin typeface="Calibri" pitchFamily="34" charset="0"/>
                  </a:rPr>
                  <a:t>      </a:t>
                </a:r>
                <a:r>
                  <a:rPr lang="en-US" sz="1400" b="1" dirty="0">
                    <a:latin typeface="Calibri" pitchFamily="34" charset="0"/>
                  </a:rPr>
                  <a:t>S</a:t>
                </a:r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3504" y="3168"/>
              <a:ext cx="528" cy="530"/>
              <a:chOff x="4464" y="3168"/>
              <a:chExt cx="528" cy="530"/>
            </a:xfrm>
          </p:grpSpPr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528" cy="4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000">
                    <a:latin typeface="Calibri" pitchFamily="34" charset="0"/>
                  </a:rPr>
                  <a:t>HA</a:t>
                </a:r>
              </a:p>
            </p:txBody>
          </p:sp>
          <p:sp>
            <p:nvSpPr>
              <p:cNvPr id="55" name="Text Box 27"/>
              <p:cNvSpPr txBox="1">
                <a:spLocks noChangeArrowheads="1"/>
              </p:cNvSpPr>
              <p:nvPr/>
            </p:nvSpPr>
            <p:spPr bwMode="auto">
              <a:xfrm>
                <a:off x="4512" y="3504"/>
                <a:ext cx="406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Calibri" pitchFamily="34" charset="0"/>
                  </a:rPr>
                  <a:t>C     </a:t>
                </a:r>
                <a:r>
                  <a:rPr lang="en-US" sz="1400" b="1" dirty="0" smtClean="0">
                    <a:latin typeface="Calibri" pitchFamily="34" charset="0"/>
                  </a:rPr>
                  <a:t>  S</a:t>
                </a:r>
                <a:endParaRPr lang="en-US" sz="1400" b="1" dirty="0">
                  <a:latin typeface="Calibri" pitchFamily="34" charset="0"/>
                </a:endParaRPr>
              </a:p>
            </p:txBody>
          </p:sp>
        </p:grp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552" y="3168"/>
              <a:ext cx="37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    </a:t>
              </a:r>
              <a:r>
                <a:rPr lang="en-US" sz="1400" b="1" dirty="0" smtClean="0">
                  <a:latin typeface="Calibri" pitchFamily="34" charset="0"/>
                </a:rPr>
                <a:t> B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368" y="3168"/>
              <a:ext cx="40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    </a:t>
              </a:r>
              <a:r>
                <a:rPr lang="en-US" sz="1400" b="1" dirty="0" smtClean="0">
                  <a:latin typeface="Calibri" pitchFamily="34" charset="0"/>
                </a:rPr>
                <a:t>  B</a:t>
              </a:r>
              <a:endParaRPr lang="en-US" sz="1400" b="1" dirty="0">
                <a:latin typeface="Calibri" pitchFamily="34" charset="0"/>
              </a:endParaRPr>
            </a:p>
          </p:txBody>
        </p:sp>
        <p:cxnSp>
          <p:nvCxnSpPr>
            <p:cNvPr id="30" name="AutoShape 30"/>
            <p:cNvCxnSpPr>
              <a:cxnSpLocks noChangeShapeType="1"/>
              <a:stCxn id="19" idx="3"/>
            </p:cNvCxnSpPr>
            <p:nvPr/>
          </p:nvCxnSpPr>
          <p:spPr bwMode="auto">
            <a:xfrm rot="5400000">
              <a:off x="4464" y="2976"/>
              <a:ext cx="38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224" y="1872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224" y="28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464" y="28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648" y="278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840" y="29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840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4176" y="2976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4176" y="37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V="1">
              <a:off x="4464" y="364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3888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648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704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5040" y="1872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3212" y="1056"/>
              <a:ext cx="2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a</a:t>
              </a:r>
              <a:r>
                <a:rPr lang="en-US" sz="2000" baseline="-25000">
                  <a:latin typeface="Calibri" pitchFamily="34" charset="0"/>
                </a:rPr>
                <a:t>0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2828" y="1920"/>
              <a:ext cx="2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a</a:t>
              </a:r>
              <a:r>
                <a:rPr lang="en-US" sz="2000" baseline="-25000">
                  <a:latin typeface="Calibri" pitchFamily="34" charset="0"/>
                </a:rPr>
                <a:t>1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3744" y="2064"/>
              <a:ext cx="2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b</a:t>
              </a:r>
              <a:r>
                <a:rPr lang="en-US" sz="2000" baseline="-25000">
                  <a:latin typeface="Calibri" pitchFamily="34" charset="0"/>
                </a:rPr>
                <a:t>1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4320" y="1161"/>
              <a:ext cx="2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b</a:t>
              </a:r>
              <a:r>
                <a:rPr lang="en-US" sz="2000" baseline="-25000">
                  <a:latin typeface="Calibri" pitchFamily="34" charset="0"/>
                </a:rPr>
                <a:t>1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5136" y="1104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b</a:t>
              </a:r>
              <a:r>
                <a:rPr lang="en-US" sz="2000" baseline="-25000"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4752" y="2016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b</a:t>
              </a:r>
              <a:r>
                <a:rPr lang="en-US" sz="2000" baseline="-25000"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4944" y="379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alibri" pitchFamily="34" charset="0"/>
                </a:rPr>
                <a:t>C</a:t>
              </a:r>
              <a:r>
                <a:rPr lang="en-US" sz="2000" b="1" baseline="-25000" dirty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4608" y="3801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alibri" pitchFamily="34" charset="0"/>
                </a:rPr>
                <a:t>C</a:t>
              </a:r>
              <a:r>
                <a:rPr lang="en-US" sz="2000" b="1" baseline="-25000" dirty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792" y="3801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Calibri" pitchFamily="34" charset="0"/>
                </a:rPr>
                <a:t>C</a:t>
              </a:r>
              <a:r>
                <a:rPr lang="en-US" sz="2000" b="1" baseline="-25000">
                  <a:solidFill>
                    <a:srgbClr val="FF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3552" y="3801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Calibri" pitchFamily="34" charset="0"/>
                </a:rPr>
                <a:t>C</a:t>
              </a:r>
              <a:r>
                <a:rPr lang="en-US" sz="2000" b="1" baseline="-25000">
                  <a:solidFill>
                    <a:srgbClr val="FF0000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4–bit by 3-bit array multiplier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89" name="Text Box 93"/>
          <p:cNvSpPr txBox="1">
            <a:spLocks noChangeArrowheads="1"/>
          </p:cNvSpPr>
          <p:nvPr/>
        </p:nvSpPr>
        <p:spPr bwMode="auto">
          <a:xfrm>
            <a:off x="990600" y="914400"/>
            <a:ext cx="4416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a</a:t>
            </a:r>
            <a:r>
              <a:rPr lang="en-US" sz="2000" b="1" baseline="-25000" dirty="0">
                <a:latin typeface="Calibri" pitchFamily="34" charset="0"/>
              </a:rPr>
              <a:t>0</a:t>
            </a:r>
            <a:endParaRPr lang="en-US" sz="2000" b="1" dirty="0">
              <a:latin typeface="Calibri" pitchFamily="34" charset="0"/>
            </a:endParaRPr>
          </a:p>
        </p:txBody>
      </p:sp>
      <p:grpSp>
        <p:nvGrpSpPr>
          <p:cNvPr id="3" name="Group 198"/>
          <p:cNvGrpSpPr/>
          <p:nvPr/>
        </p:nvGrpSpPr>
        <p:grpSpPr>
          <a:xfrm>
            <a:off x="990601" y="990600"/>
            <a:ext cx="6934200" cy="5528659"/>
            <a:chOff x="990601" y="1059084"/>
            <a:chExt cx="6934200" cy="5528659"/>
          </a:xfrm>
        </p:grpSpPr>
        <p:sp>
          <p:nvSpPr>
            <p:cNvPr id="104" name="AutoShape 4"/>
            <p:cNvSpPr>
              <a:spLocks noChangeArrowheads="1"/>
            </p:cNvSpPr>
            <p:nvPr/>
          </p:nvSpPr>
          <p:spPr bwMode="auto">
            <a:xfrm rot="5400000">
              <a:off x="7325048" y="1561055"/>
              <a:ext cx="506392" cy="515235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5" name="Line 6"/>
            <p:cNvSpPr>
              <a:spLocks noChangeShapeType="1"/>
            </p:cNvSpPr>
            <p:nvPr/>
          </p:nvSpPr>
          <p:spPr bwMode="auto">
            <a:xfrm>
              <a:off x="7688652" y="1348451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7541442" y="1059084"/>
              <a:ext cx="3833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b</a:t>
              </a:r>
              <a:r>
                <a:rPr lang="en-US" b="1" baseline="-25000">
                  <a:latin typeface="Calibri" pitchFamily="34" charset="0"/>
                </a:rPr>
                <a:t>0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07" name="AutoShape 9"/>
            <p:cNvSpPr>
              <a:spLocks noChangeArrowheads="1"/>
            </p:cNvSpPr>
            <p:nvPr/>
          </p:nvSpPr>
          <p:spPr bwMode="auto">
            <a:xfrm rot="5400000">
              <a:off x="6720874" y="1561055"/>
              <a:ext cx="506392" cy="515235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8" name="Line 10"/>
            <p:cNvSpPr>
              <a:spLocks noChangeShapeType="1"/>
            </p:cNvSpPr>
            <p:nvPr/>
          </p:nvSpPr>
          <p:spPr bwMode="auto">
            <a:xfrm>
              <a:off x="7084478" y="1348451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9" name="Text Box 11"/>
            <p:cNvSpPr txBox="1">
              <a:spLocks noChangeArrowheads="1"/>
            </p:cNvSpPr>
            <p:nvPr/>
          </p:nvSpPr>
          <p:spPr bwMode="auto">
            <a:xfrm>
              <a:off x="6937268" y="1059084"/>
              <a:ext cx="3833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b</a:t>
              </a:r>
              <a:r>
                <a:rPr lang="en-US" b="1" baseline="-25000">
                  <a:latin typeface="Calibri" pitchFamily="34" charset="0"/>
                </a:rPr>
                <a:t>1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10" name="AutoShape 13"/>
            <p:cNvSpPr>
              <a:spLocks noChangeArrowheads="1"/>
            </p:cNvSpPr>
            <p:nvPr/>
          </p:nvSpPr>
          <p:spPr bwMode="auto">
            <a:xfrm rot="5400000">
              <a:off x="6089098" y="1561055"/>
              <a:ext cx="506392" cy="515235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>
              <a:off x="6452702" y="1348451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2" name="Text Box 15"/>
            <p:cNvSpPr txBox="1">
              <a:spLocks noChangeArrowheads="1"/>
            </p:cNvSpPr>
            <p:nvPr/>
          </p:nvSpPr>
          <p:spPr bwMode="auto">
            <a:xfrm>
              <a:off x="6305492" y="1059084"/>
              <a:ext cx="4262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b</a:t>
              </a:r>
              <a:r>
                <a:rPr lang="en-US" b="1" baseline="-25000">
                  <a:latin typeface="Calibri" pitchFamily="34" charset="0"/>
                </a:rPr>
                <a:t>2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13" name="AutoShape 17"/>
            <p:cNvSpPr>
              <a:spLocks noChangeArrowheads="1"/>
            </p:cNvSpPr>
            <p:nvPr/>
          </p:nvSpPr>
          <p:spPr bwMode="auto">
            <a:xfrm rot="5400000">
              <a:off x="5484924" y="1561055"/>
              <a:ext cx="506392" cy="515235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>
              <a:off x="5848528" y="1348451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5" name="Text Box 19"/>
            <p:cNvSpPr txBox="1">
              <a:spLocks noChangeArrowheads="1"/>
            </p:cNvSpPr>
            <p:nvPr/>
          </p:nvSpPr>
          <p:spPr bwMode="auto">
            <a:xfrm>
              <a:off x="5701318" y="1059084"/>
              <a:ext cx="4416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b</a:t>
              </a:r>
              <a:r>
                <a:rPr lang="en-US" b="1" baseline="-25000">
                  <a:latin typeface="Calibri" pitchFamily="34" charset="0"/>
                </a:rPr>
                <a:t>3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 flipV="1">
              <a:off x="5554108" y="1059084"/>
              <a:ext cx="0" cy="506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7" name="Line 21"/>
            <p:cNvSpPr>
              <a:spLocks noChangeShapeType="1"/>
            </p:cNvSpPr>
            <p:nvPr/>
          </p:nvSpPr>
          <p:spPr bwMode="auto">
            <a:xfrm flipV="1">
              <a:off x="6216553" y="1059084"/>
              <a:ext cx="0" cy="506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8" name="Line 22"/>
            <p:cNvSpPr>
              <a:spLocks noChangeShapeType="1"/>
            </p:cNvSpPr>
            <p:nvPr/>
          </p:nvSpPr>
          <p:spPr bwMode="auto">
            <a:xfrm flipV="1">
              <a:off x="6805392" y="1059084"/>
              <a:ext cx="0" cy="506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9" name="Line 23"/>
            <p:cNvSpPr>
              <a:spLocks noChangeShapeType="1"/>
            </p:cNvSpPr>
            <p:nvPr/>
          </p:nvSpPr>
          <p:spPr bwMode="auto">
            <a:xfrm flipV="1">
              <a:off x="7394232" y="1059084"/>
              <a:ext cx="0" cy="506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0" name="Line 24"/>
            <p:cNvSpPr>
              <a:spLocks noChangeShapeType="1"/>
            </p:cNvSpPr>
            <p:nvPr/>
          </p:nvSpPr>
          <p:spPr bwMode="auto">
            <a:xfrm flipH="1">
              <a:off x="1432231" y="1059084"/>
              <a:ext cx="59620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1" name="AutoShape 25"/>
            <p:cNvSpPr>
              <a:spLocks noChangeArrowheads="1"/>
            </p:cNvSpPr>
            <p:nvPr/>
          </p:nvSpPr>
          <p:spPr bwMode="auto">
            <a:xfrm rot="5400000">
              <a:off x="4454455" y="2139789"/>
              <a:ext cx="506392" cy="515235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2" name="Line 26"/>
            <p:cNvSpPr>
              <a:spLocks noChangeShapeType="1"/>
            </p:cNvSpPr>
            <p:nvPr/>
          </p:nvSpPr>
          <p:spPr bwMode="auto">
            <a:xfrm>
              <a:off x="4818059" y="1927185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3" name="Text Box 27"/>
            <p:cNvSpPr txBox="1">
              <a:spLocks noChangeArrowheads="1"/>
            </p:cNvSpPr>
            <p:nvPr/>
          </p:nvSpPr>
          <p:spPr bwMode="auto">
            <a:xfrm>
              <a:off x="4670849" y="1637818"/>
              <a:ext cx="3833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b</a:t>
              </a:r>
              <a:r>
                <a:rPr lang="en-US" b="1" baseline="-25000">
                  <a:latin typeface="Calibri" pitchFamily="34" charset="0"/>
                </a:rPr>
                <a:t>0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24" name="AutoShape 28"/>
            <p:cNvSpPr>
              <a:spLocks noChangeArrowheads="1"/>
            </p:cNvSpPr>
            <p:nvPr/>
          </p:nvSpPr>
          <p:spPr bwMode="auto">
            <a:xfrm rot="5400000">
              <a:off x="3850281" y="2139789"/>
              <a:ext cx="506392" cy="515235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5" name="Line 29"/>
            <p:cNvSpPr>
              <a:spLocks noChangeShapeType="1"/>
            </p:cNvSpPr>
            <p:nvPr/>
          </p:nvSpPr>
          <p:spPr bwMode="auto">
            <a:xfrm>
              <a:off x="4213885" y="1927185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6" name="Text Box 30"/>
            <p:cNvSpPr txBox="1">
              <a:spLocks noChangeArrowheads="1"/>
            </p:cNvSpPr>
            <p:nvPr/>
          </p:nvSpPr>
          <p:spPr bwMode="auto">
            <a:xfrm>
              <a:off x="4066675" y="1637818"/>
              <a:ext cx="3833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b</a:t>
              </a:r>
              <a:r>
                <a:rPr lang="en-US" b="1" baseline="-25000">
                  <a:latin typeface="Calibri" pitchFamily="34" charset="0"/>
                </a:rPr>
                <a:t>1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27" name="AutoShape 31"/>
            <p:cNvSpPr>
              <a:spLocks noChangeArrowheads="1"/>
            </p:cNvSpPr>
            <p:nvPr/>
          </p:nvSpPr>
          <p:spPr bwMode="auto">
            <a:xfrm rot="5400000">
              <a:off x="3218505" y="2139789"/>
              <a:ext cx="506392" cy="515235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>
              <a:off x="3582109" y="1927185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9" name="Text Box 33"/>
            <p:cNvSpPr txBox="1">
              <a:spLocks noChangeArrowheads="1"/>
            </p:cNvSpPr>
            <p:nvPr/>
          </p:nvSpPr>
          <p:spPr bwMode="auto">
            <a:xfrm>
              <a:off x="3434899" y="1637818"/>
              <a:ext cx="4262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b</a:t>
              </a:r>
              <a:r>
                <a:rPr lang="en-US" b="1" baseline="-25000">
                  <a:latin typeface="Calibri" pitchFamily="34" charset="0"/>
                </a:rPr>
                <a:t>2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30" name="AutoShape 34"/>
            <p:cNvSpPr>
              <a:spLocks noChangeArrowheads="1"/>
            </p:cNvSpPr>
            <p:nvPr/>
          </p:nvSpPr>
          <p:spPr bwMode="auto">
            <a:xfrm rot="5400000">
              <a:off x="2614331" y="2139789"/>
              <a:ext cx="506392" cy="515235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977935" y="1927185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2" name="Text Box 36"/>
            <p:cNvSpPr txBox="1">
              <a:spLocks noChangeArrowheads="1"/>
            </p:cNvSpPr>
            <p:nvPr/>
          </p:nvSpPr>
          <p:spPr bwMode="auto">
            <a:xfrm>
              <a:off x="2830725" y="1637818"/>
              <a:ext cx="4416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b</a:t>
              </a:r>
              <a:r>
                <a:rPr lang="en-US" b="1" baseline="-25000">
                  <a:latin typeface="Calibri" pitchFamily="34" charset="0"/>
                </a:rPr>
                <a:t>3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 flipV="1">
              <a:off x="2683515" y="1637818"/>
              <a:ext cx="0" cy="506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 flipV="1">
              <a:off x="3345960" y="1637818"/>
              <a:ext cx="0" cy="506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 flipV="1">
              <a:off x="3934799" y="1637818"/>
              <a:ext cx="0" cy="506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 flipV="1">
              <a:off x="4523639" y="1637818"/>
              <a:ext cx="0" cy="506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 flipH="1">
              <a:off x="1432231" y="1637818"/>
              <a:ext cx="3091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8" name="Rectangle 42"/>
            <p:cNvSpPr>
              <a:spLocks noChangeArrowheads="1"/>
            </p:cNvSpPr>
            <p:nvPr/>
          </p:nvSpPr>
          <p:spPr bwMode="auto">
            <a:xfrm>
              <a:off x="2609910" y="3012311"/>
              <a:ext cx="4637112" cy="7234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 flipV="1">
              <a:off x="2830725" y="2650603"/>
              <a:ext cx="0" cy="361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3493169" y="2650603"/>
              <a:ext cx="0" cy="361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4082009" y="2650603"/>
              <a:ext cx="0" cy="361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2" name="Line 46"/>
            <p:cNvSpPr>
              <a:spLocks noChangeShapeType="1"/>
            </p:cNvSpPr>
            <p:nvPr/>
          </p:nvSpPr>
          <p:spPr bwMode="auto">
            <a:xfrm flipV="1">
              <a:off x="4744454" y="2650603"/>
              <a:ext cx="0" cy="361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3" name="Line 47"/>
            <p:cNvSpPr>
              <a:spLocks noChangeShapeType="1"/>
            </p:cNvSpPr>
            <p:nvPr/>
          </p:nvSpPr>
          <p:spPr bwMode="auto">
            <a:xfrm flipV="1">
              <a:off x="5259688" y="2650603"/>
              <a:ext cx="0" cy="361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4" name="Line 48"/>
            <p:cNvSpPr>
              <a:spLocks noChangeShapeType="1"/>
            </p:cNvSpPr>
            <p:nvPr/>
          </p:nvSpPr>
          <p:spPr bwMode="auto">
            <a:xfrm>
              <a:off x="5701318" y="2071868"/>
              <a:ext cx="0" cy="940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5" name="Line 49"/>
            <p:cNvSpPr>
              <a:spLocks noChangeShapeType="1"/>
            </p:cNvSpPr>
            <p:nvPr/>
          </p:nvSpPr>
          <p:spPr bwMode="auto">
            <a:xfrm>
              <a:off x="6363763" y="2071868"/>
              <a:ext cx="0" cy="940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6" name="Line 50"/>
            <p:cNvSpPr>
              <a:spLocks noChangeShapeType="1"/>
            </p:cNvSpPr>
            <p:nvPr/>
          </p:nvSpPr>
          <p:spPr bwMode="auto">
            <a:xfrm>
              <a:off x="6952602" y="2071868"/>
              <a:ext cx="0" cy="940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7" name="Line 51"/>
            <p:cNvSpPr>
              <a:spLocks noChangeShapeType="1"/>
            </p:cNvSpPr>
            <p:nvPr/>
          </p:nvSpPr>
          <p:spPr bwMode="auto">
            <a:xfrm>
              <a:off x="7615047" y="2071868"/>
              <a:ext cx="0" cy="4268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198750" y="3012311"/>
              <a:ext cx="9332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Addend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5848528" y="3012311"/>
              <a:ext cx="9163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Calibri" pitchFamily="34" charset="0"/>
                </a:rPr>
                <a:t>Augend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5112478" y="2361235"/>
              <a:ext cx="3016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0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4229219" y="3156995"/>
              <a:ext cx="17665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4 – bit adder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3934799" y="3446362"/>
              <a:ext cx="25761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libri" pitchFamily="34" charset="0"/>
                </a:rPr>
                <a:t>Sum and output carry</a:t>
              </a:r>
            </a:p>
          </p:txBody>
        </p:sp>
        <p:sp>
          <p:nvSpPr>
            <p:cNvPr id="153" name="AutoShape 57"/>
            <p:cNvSpPr>
              <a:spLocks noChangeArrowheads="1"/>
            </p:cNvSpPr>
            <p:nvPr/>
          </p:nvSpPr>
          <p:spPr bwMode="auto">
            <a:xfrm rot="5400000">
              <a:off x="3792010" y="4527067"/>
              <a:ext cx="506392" cy="515235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4" name="Line 58"/>
            <p:cNvSpPr>
              <a:spLocks noChangeShapeType="1"/>
            </p:cNvSpPr>
            <p:nvPr/>
          </p:nvSpPr>
          <p:spPr bwMode="auto">
            <a:xfrm>
              <a:off x="4155614" y="4314463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4008404" y="4025096"/>
              <a:ext cx="3833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b</a:t>
              </a:r>
              <a:r>
                <a:rPr lang="en-US" b="1" baseline="-25000">
                  <a:latin typeface="Calibri" pitchFamily="34" charset="0"/>
                </a:rPr>
                <a:t>0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56" name="AutoShape 60"/>
            <p:cNvSpPr>
              <a:spLocks noChangeArrowheads="1"/>
            </p:cNvSpPr>
            <p:nvPr/>
          </p:nvSpPr>
          <p:spPr bwMode="auto">
            <a:xfrm rot="5400000">
              <a:off x="3187836" y="4527067"/>
              <a:ext cx="506392" cy="515235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7" name="Line 61"/>
            <p:cNvSpPr>
              <a:spLocks noChangeShapeType="1"/>
            </p:cNvSpPr>
            <p:nvPr/>
          </p:nvSpPr>
          <p:spPr bwMode="auto">
            <a:xfrm>
              <a:off x="3551440" y="4314463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8" name="Text Box 62"/>
            <p:cNvSpPr txBox="1">
              <a:spLocks noChangeArrowheads="1"/>
            </p:cNvSpPr>
            <p:nvPr/>
          </p:nvSpPr>
          <p:spPr bwMode="auto">
            <a:xfrm>
              <a:off x="3404230" y="4025096"/>
              <a:ext cx="3833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b</a:t>
              </a:r>
              <a:r>
                <a:rPr lang="en-US" b="1" baseline="-25000">
                  <a:latin typeface="Calibri" pitchFamily="34" charset="0"/>
                </a:rPr>
                <a:t>1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59" name="AutoShape 63"/>
            <p:cNvSpPr>
              <a:spLocks noChangeArrowheads="1"/>
            </p:cNvSpPr>
            <p:nvPr/>
          </p:nvSpPr>
          <p:spPr bwMode="auto">
            <a:xfrm rot="5400000">
              <a:off x="2556061" y="4527067"/>
              <a:ext cx="506392" cy="515235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0" name="Line 64"/>
            <p:cNvSpPr>
              <a:spLocks noChangeShapeType="1"/>
            </p:cNvSpPr>
            <p:nvPr/>
          </p:nvSpPr>
          <p:spPr bwMode="auto">
            <a:xfrm>
              <a:off x="2919664" y="4314463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1" name="Text Box 65"/>
            <p:cNvSpPr txBox="1">
              <a:spLocks noChangeArrowheads="1"/>
            </p:cNvSpPr>
            <p:nvPr/>
          </p:nvSpPr>
          <p:spPr bwMode="auto">
            <a:xfrm>
              <a:off x="2772454" y="4025096"/>
              <a:ext cx="4262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b</a:t>
              </a:r>
              <a:r>
                <a:rPr lang="en-US" b="1" baseline="-25000">
                  <a:latin typeface="Calibri" pitchFamily="34" charset="0"/>
                </a:rPr>
                <a:t>2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62" name="AutoShape 66"/>
            <p:cNvSpPr>
              <a:spLocks noChangeArrowheads="1"/>
            </p:cNvSpPr>
            <p:nvPr/>
          </p:nvSpPr>
          <p:spPr bwMode="auto">
            <a:xfrm rot="5400000">
              <a:off x="1951887" y="4527067"/>
              <a:ext cx="506392" cy="515235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" name="Line 67"/>
            <p:cNvSpPr>
              <a:spLocks noChangeShapeType="1"/>
            </p:cNvSpPr>
            <p:nvPr/>
          </p:nvSpPr>
          <p:spPr bwMode="auto">
            <a:xfrm>
              <a:off x="2315490" y="4314463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" name="Text Box 68"/>
            <p:cNvSpPr txBox="1">
              <a:spLocks noChangeArrowheads="1"/>
            </p:cNvSpPr>
            <p:nvPr/>
          </p:nvSpPr>
          <p:spPr bwMode="auto">
            <a:xfrm>
              <a:off x="2168280" y="4025096"/>
              <a:ext cx="4416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b</a:t>
              </a:r>
              <a:r>
                <a:rPr lang="en-US" b="1" baseline="-25000">
                  <a:latin typeface="Calibri" pitchFamily="34" charset="0"/>
                </a:rPr>
                <a:t>3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65" name="Line 69"/>
            <p:cNvSpPr>
              <a:spLocks noChangeShapeType="1"/>
            </p:cNvSpPr>
            <p:nvPr/>
          </p:nvSpPr>
          <p:spPr bwMode="auto">
            <a:xfrm flipV="1">
              <a:off x="2021070" y="4025096"/>
              <a:ext cx="0" cy="506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6" name="Line 70"/>
            <p:cNvSpPr>
              <a:spLocks noChangeShapeType="1"/>
            </p:cNvSpPr>
            <p:nvPr/>
          </p:nvSpPr>
          <p:spPr bwMode="auto">
            <a:xfrm flipV="1">
              <a:off x="2683515" y="4025096"/>
              <a:ext cx="0" cy="506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7" name="Line 71"/>
            <p:cNvSpPr>
              <a:spLocks noChangeShapeType="1"/>
            </p:cNvSpPr>
            <p:nvPr/>
          </p:nvSpPr>
          <p:spPr bwMode="auto">
            <a:xfrm flipV="1">
              <a:off x="3272355" y="4025096"/>
              <a:ext cx="0" cy="506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8" name="Line 72"/>
            <p:cNvSpPr>
              <a:spLocks noChangeShapeType="1"/>
            </p:cNvSpPr>
            <p:nvPr/>
          </p:nvSpPr>
          <p:spPr bwMode="auto">
            <a:xfrm flipV="1">
              <a:off x="3861194" y="4025096"/>
              <a:ext cx="0" cy="506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9" name="Line 73"/>
            <p:cNvSpPr>
              <a:spLocks noChangeShapeType="1"/>
            </p:cNvSpPr>
            <p:nvPr/>
          </p:nvSpPr>
          <p:spPr bwMode="auto">
            <a:xfrm flipH="1">
              <a:off x="1358626" y="4025096"/>
              <a:ext cx="2502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0" name="Line 74"/>
            <p:cNvSpPr>
              <a:spLocks noChangeShapeType="1"/>
            </p:cNvSpPr>
            <p:nvPr/>
          </p:nvSpPr>
          <p:spPr bwMode="auto">
            <a:xfrm flipV="1">
              <a:off x="2168280" y="5037881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1" name="Line 75"/>
            <p:cNvSpPr>
              <a:spLocks noChangeShapeType="1"/>
            </p:cNvSpPr>
            <p:nvPr/>
          </p:nvSpPr>
          <p:spPr bwMode="auto">
            <a:xfrm flipV="1">
              <a:off x="2830725" y="5037881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2" name="Line 76"/>
            <p:cNvSpPr>
              <a:spLocks noChangeShapeType="1"/>
            </p:cNvSpPr>
            <p:nvPr/>
          </p:nvSpPr>
          <p:spPr bwMode="auto">
            <a:xfrm flipV="1">
              <a:off x="3419564" y="5037881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3" name="Line 77"/>
            <p:cNvSpPr>
              <a:spLocks noChangeShapeType="1"/>
            </p:cNvSpPr>
            <p:nvPr/>
          </p:nvSpPr>
          <p:spPr bwMode="auto">
            <a:xfrm flipV="1">
              <a:off x="4082009" y="5037881"/>
              <a:ext cx="0" cy="21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" name="Rectangle 78"/>
            <p:cNvSpPr>
              <a:spLocks noChangeArrowheads="1"/>
            </p:cNvSpPr>
            <p:nvPr/>
          </p:nvSpPr>
          <p:spPr bwMode="auto">
            <a:xfrm>
              <a:off x="1873860" y="5254906"/>
              <a:ext cx="4637112" cy="7234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5" name="Text Box 79"/>
            <p:cNvSpPr txBox="1">
              <a:spLocks noChangeArrowheads="1"/>
            </p:cNvSpPr>
            <p:nvPr/>
          </p:nvSpPr>
          <p:spPr bwMode="auto">
            <a:xfrm>
              <a:off x="2462700" y="5254906"/>
              <a:ext cx="9332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Addend</a:t>
              </a:r>
            </a:p>
          </p:txBody>
        </p:sp>
        <p:sp>
          <p:nvSpPr>
            <p:cNvPr id="176" name="Text Box 80"/>
            <p:cNvSpPr txBox="1">
              <a:spLocks noChangeArrowheads="1"/>
            </p:cNvSpPr>
            <p:nvPr/>
          </p:nvSpPr>
          <p:spPr bwMode="auto">
            <a:xfrm>
              <a:off x="5112478" y="5254906"/>
              <a:ext cx="9163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Augend</a:t>
              </a:r>
            </a:p>
          </p:txBody>
        </p:sp>
        <p:sp>
          <p:nvSpPr>
            <p:cNvPr id="177" name="Text Box 81"/>
            <p:cNvSpPr txBox="1">
              <a:spLocks noChangeArrowheads="1"/>
            </p:cNvSpPr>
            <p:nvPr/>
          </p:nvSpPr>
          <p:spPr bwMode="auto">
            <a:xfrm>
              <a:off x="3429000" y="5363841"/>
              <a:ext cx="17665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4 – bit adder</a:t>
              </a:r>
            </a:p>
          </p:txBody>
        </p:sp>
        <p:sp>
          <p:nvSpPr>
            <p:cNvPr id="178" name="Text Box 82"/>
            <p:cNvSpPr txBox="1">
              <a:spLocks noChangeArrowheads="1"/>
            </p:cNvSpPr>
            <p:nvPr/>
          </p:nvSpPr>
          <p:spPr bwMode="auto">
            <a:xfrm>
              <a:off x="3272355" y="5638800"/>
              <a:ext cx="30914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Sum and output carry</a:t>
              </a:r>
            </a:p>
          </p:txBody>
        </p:sp>
        <p:sp>
          <p:nvSpPr>
            <p:cNvPr id="179" name="Line 83"/>
            <p:cNvSpPr>
              <a:spLocks noChangeShapeType="1"/>
            </p:cNvSpPr>
            <p:nvPr/>
          </p:nvSpPr>
          <p:spPr bwMode="auto">
            <a:xfrm>
              <a:off x="6805392" y="3735729"/>
              <a:ext cx="0" cy="2604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80" name="Line 84"/>
            <p:cNvSpPr>
              <a:spLocks noChangeShapeType="1"/>
            </p:cNvSpPr>
            <p:nvPr/>
          </p:nvSpPr>
          <p:spPr bwMode="auto">
            <a:xfrm>
              <a:off x="5038873" y="3735729"/>
              <a:ext cx="0" cy="1519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81" name="Line 85"/>
            <p:cNvSpPr>
              <a:spLocks noChangeShapeType="1"/>
            </p:cNvSpPr>
            <p:nvPr/>
          </p:nvSpPr>
          <p:spPr bwMode="auto">
            <a:xfrm>
              <a:off x="5333293" y="3735729"/>
              <a:ext cx="0" cy="1519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82" name="Line 86"/>
            <p:cNvSpPr>
              <a:spLocks noChangeShapeType="1"/>
            </p:cNvSpPr>
            <p:nvPr/>
          </p:nvSpPr>
          <p:spPr bwMode="auto">
            <a:xfrm>
              <a:off x="5627713" y="3735729"/>
              <a:ext cx="0" cy="1519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83" name="Line 87"/>
            <p:cNvSpPr>
              <a:spLocks noChangeShapeType="1"/>
            </p:cNvSpPr>
            <p:nvPr/>
          </p:nvSpPr>
          <p:spPr bwMode="auto">
            <a:xfrm>
              <a:off x="5922133" y="3735729"/>
              <a:ext cx="0" cy="1519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84" name="Line 88"/>
            <p:cNvSpPr>
              <a:spLocks noChangeShapeType="1"/>
            </p:cNvSpPr>
            <p:nvPr/>
          </p:nvSpPr>
          <p:spPr bwMode="auto">
            <a:xfrm>
              <a:off x="5701318" y="5978324"/>
              <a:ext cx="0" cy="361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85" name="Line 89"/>
            <p:cNvSpPr>
              <a:spLocks noChangeShapeType="1"/>
            </p:cNvSpPr>
            <p:nvPr/>
          </p:nvSpPr>
          <p:spPr bwMode="auto">
            <a:xfrm>
              <a:off x="4891664" y="5978324"/>
              <a:ext cx="0" cy="361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86" name="Line 90"/>
            <p:cNvSpPr>
              <a:spLocks noChangeShapeType="1"/>
            </p:cNvSpPr>
            <p:nvPr/>
          </p:nvSpPr>
          <p:spPr bwMode="auto">
            <a:xfrm>
              <a:off x="4082009" y="5978324"/>
              <a:ext cx="0" cy="361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87" name="Line 91"/>
            <p:cNvSpPr>
              <a:spLocks noChangeShapeType="1"/>
            </p:cNvSpPr>
            <p:nvPr/>
          </p:nvSpPr>
          <p:spPr bwMode="auto">
            <a:xfrm>
              <a:off x="3272355" y="5978324"/>
              <a:ext cx="0" cy="361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88" name="Line 92"/>
            <p:cNvSpPr>
              <a:spLocks noChangeShapeType="1"/>
            </p:cNvSpPr>
            <p:nvPr/>
          </p:nvSpPr>
          <p:spPr bwMode="auto">
            <a:xfrm>
              <a:off x="2462700" y="5978324"/>
              <a:ext cx="0" cy="361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90" name="Text Box 94"/>
            <p:cNvSpPr txBox="1">
              <a:spLocks noChangeArrowheads="1"/>
            </p:cNvSpPr>
            <p:nvPr/>
          </p:nvSpPr>
          <p:spPr bwMode="auto">
            <a:xfrm>
              <a:off x="1048872" y="1493134"/>
              <a:ext cx="53056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latin typeface="Calibri" pitchFamily="34" charset="0"/>
                </a:rPr>
                <a:t>a</a:t>
              </a:r>
              <a:r>
                <a:rPr lang="en-US" sz="2000" b="1" baseline="-25000">
                  <a:latin typeface="Calibri" pitchFamily="34" charset="0"/>
                </a:rPr>
                <a:t>1</a:t>
              </a:r>
              <a:endParaRPr lang="en-US" sz="2000" b="1">
                <a:latin typeface="Calibri" pitchFamily="34" charset="0"/>
              </a:endParaRPr>
            </a:p>
          </p:txBody>
        </p:sp>
        <p:sp>
          <p:nvSpPr>
            <p:cNvPr id="191" name="Text Box 95"/>
            <p:cNvSpPr txBox="1">
              <a:spLocks noChangeArrowheads="1"/>
            </p:cNvSpPr>
            <p:nvPr/>
          </p:nvSpPr>
          <p:spPr bwMode="auto">
            <a:xfrm>
              <a:off x="990601" y="3880413"/>
              <a:ext cx="53056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latin typeface="Calibri" pitchFamily="34" charset="0"/>
                </a:rPr>
                <a:t>a</a:t>
              </a:r>
              <a:r>
                <a:rPr lang="en-US" sz="2000" b="1" baseline="-25000">
                  <a:latin typeface="Calibri" pitchFamily="34" charset="0"/>
                </a:rPr>
                <a:t>2</a:t>
              </a:r>
              <a:endParaRPr lang="en-US" sz="2000" b="1">
                <a:latin typeface="Calibri" pitchFamily="34" charset="0"/>
              </a:endParaRPr>
            </a:p>
          </p:txBody>
        </p:sp>
        <p:sp>
          <p:nvSpPr>
            <p:cNvPr id="192" name="Text Box 96"/>
            <p:cNvSpPr txBox="1">
              <a:spLocks noChangeArrowheads="1"/>
            </p:cNvSpPr>
            <p:nvPr/>
          </p:nvSpPr>
          <p:spPr bwMode="auto">
            <a:xfrm>
              <a:off x="5554108" y="6187633"/>
              <a:ext cx="4416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Calibri" pitchFamily="34" charset="0"/>
                </a:rPr>
                <a:t>c</a:t>
              </a:r>
              <a:r>
                <a:rPr lang="en-US" sz="2000" b="1" baseline="-25000">
                  <a:solidFill>
                    <a:srgbClr val="FF0000"/>
                  </a:solidFill>
                  <a:latin typeface="Calibri" pitchFamily="34" charset="0"/>
                </a:rPr>
                <a:t>2</a:t>
              </a:r>
              <a:endParaRPr lang="en-US" sz="20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93" name="Text Box 97"/>
            <p:cNvSpPr txBox="1">
              <a:spLocks noChangeArrowheads="1"/>
            </p:cNvSpPr>
            <p:nvPr/>
          </p:nvSpPr>
          <p:spPr bwMode="auto">
            <a:xfrm>
              <a:off x="6658182" y="6187633"/>
              <a:ext cx="4416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Calibri" pitchFamily="34" charset="0"/>
                </a:rPr>
                <a:t>c</a:t>
              </a:r>
              <a:r>
                <a:rPr lang="en-US" sz="2000" b="1" baseline="-2500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sz="20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94" name="Text Box 98"/>
            <p:cNvSpPr txBox="1">
              <a:spLocks noChangeArrowheads="1"/>
            </p:cNvSpPr>
            <p:nvPr/>
          </p:nvSpPr>
          <p:spPr bwMode="auto">
            <a:xfrm>
              <a:off x="7467837" y="6187633"/>
              <a:ext cx="4416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Calibri" pitchFamily="34" charset="0"/>
                </a:rPr>
                <a:t>c</a:t>
              </a:r>
              <a:r>
                <a:rPr lang="en-US" sz="2000" b="1" baseline="-2500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sz="20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4670849" y="6187633"/>
              <a:ext cx="4416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Calibri" pitchFamily="34" charset="0"/>
                </a:rPr>
                <a:t>c</a:t>
              </a:r>
              <a:r>
                <a:rPr lang="en-US" sz="2000" b="1" baseline="-25000">
                  <a:solidFill>
                    <a:srgbClr val="FF0000"/>
                  </a:solidFill>
                  <a:latin typeface="Calibri" pitchFamily="34" charset="0"/>
                </a:rPr>
                <a:t>3</a:t>
              </a:r>
              <a:endParaRPr lang="en-US" sz="20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96" name="Text Box 100"/>
            <p:cNvSpPr txBox="1">
              <a:spLocks noChangeArrowheads="1"/>
            </p:cNvSpPr>
            <p:nvPr/>
          </p:nvSpPr>
          <p:spPr bwMode="auto">
            <a:xfrm>
              <a:off x="3934799" y="6187633"/>
              <a:ext cx="4416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Calibri" pitchFamily="34" charset="0"/>
                </a:rPr>
                <a:t>c</a:t>
              </a:r>
              <a:r>
                <a:rPr lang="en-US" sz="2000" b="1" baseline="-25000">
                  <a:solidFill>
                    <a:srgbClr val="FF0000"/>
                  </a:solidFill>
                  <a:latin typeface="Calibri" pitchFamily="34" charset="0"/>
                </a:rPr>
                <a:t>4</a:t>
              </a:r>
              <a:endParaRPr lang="en-US" sz="20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97" name="Text Box 101"/>
            <p:cNvSpPr txBox="1">
              <a:spLocks noChangeArrowheads="1"/>
            </p:cNvSpPr>
            <p:nvPr/>
          </p:nvSpPr>
          <p:spPr bwMode="auto">
            <a:xfrm>
              <a:off x="3125145" y="6187633"/>
              <a:ext cx="4416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Calibri" pitchFamily="34" charset="0"/>
                </a:rPr>
                <a:t>c</a:t>
              </a:r>
              <a:r>
                <a:rPr lang="en-US" sz="2000" b="1" baseline="-25000">
                  <a:solidFill>
                    <a:srgbClr val="FF0000"/>
                  </a:solidFill>
                  <a:latin typeface="Calibri" pitchFamily="34" charset="0"/>
                </a:rPr>
                <a:t>5</a:t>
              </a:r>
              <a:endParaRPr lang="en-US" sz="20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2315490" y="6187633"/>
              <a:ext cx="4416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Calibri" pitchFamily="34" charset="0"/>
                </a:rPr>
                <a:t>c</a:t>
              </a:r>
              <a:r>
                <a:rPr lang="en-US" sz="2000" b="1" baseline="-25000">
                  <a:solidFill>
                    <a:srgbClr val="FF0000"/>
                  </a:solidFill>
                  <a:latin typeface="Calibri" pitchFamily="34" charset="0"/>
                </a:rPr>
                <a:t>6</a:t>
              </a:r>
              <a:endParaRPr lang="en-US" sz="20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Save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three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-bit numbers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circuit computes a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-bit number ‘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’ and a (</a:t>
            </a:r>
            <a:r>
              <a:rPr lang="en-US" dirty="0" smtClean="0">
                <a:solidFill>
                  <a:srgbClr val="FF0000"/>
                </a:solidFill>
              </a:rPr>
              <a:t>n+1</a:t>
            </a:r>
            <a:r>
              <a:rPr lang="en-US" dirty="0" smtClean="0"/>
              <a:t>)-bit number ‘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’ such that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x+y+z</a:t>
            </a:r>
            <a:r>
              <a:rPr lang="en-US" dirty="0" smtClean="0"/>
              <a:t>  = </a:t>
            </a:r>
            <a:r>
              <a:rPr lang="en-US" dirty="0" smtClean="0">
                <a:solidFill>
                  <a:srgbClr val="FF0000"/>
                </a:solidFill>
              </a:rPr>
              <a:t>u + v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Save Addition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3" name="Group 91"/>
          <p:cNvGrpSpPr/>
          <p:nvPr/>
        </p:nvGrpSpPr>
        <p:grpSpPr>
          <a:xfrm>
            <a:off x="685800" y="1600200"/>
            <a:ext cx="7696200" cy="4419600"/>
            <a:chOff x="685800" y="1600200"/>
            <a:chExt cx="7696200" cy="4419600"/>
          </a:xfrm>
        </p:grpSpPr>
        <p:sp>
          <p:nvSpPr>
            <p:cNvPr id="91" name="Wave 90"/>
            <p:cNvSpPr/>
            <p:nvPr/>
          </p:nvSpPr>
          <p:spPr bwMode="auto">
            <a:xfrm rot="18919059">
              <a:off x="945491" y="5120968"/>
              <a:ext cx="1132391" cy="407122"/>
            </a:xfrm>
            <a:prstGeom prst="wav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Wave 88"/>
            <p:cNvSpPr/>
            <p:nvPr/>
          </p:nvSpPr>
          <p:spPr bwMode="auto">
            <a:xfrm rot="18919059">
              <a:off x="2317091" y="5120968"/>
              <a:ext cx="1132391" cy="407122"/>
            </a:xfrm>
            <a:prstGeom prst="wav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Wave 89"/>
            <p:cNvSpPr/>
            <p:nvPr/>
          </p:nvSpPr>
          <p:spPr bwMode="auto">
            <a:xfrm rot="18919059">
              <a:off x="1631291" y="5120968"/>
              <a:ext cx="1132391" cy="407122"/>
            </a:xfrm>
            <a:prstGeom prst="wav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Wave 86"/>
            <p:cNvSpPr/>
            <p:nvPr/>
          </p:nvSpPr>
          <p:spPr bwMode="auto">
            <a:xfrm rot="18919059">
              <a:off x="3688691" y="5120968"/>
              <a:ext cx="1132391" cy="407122"/>
            </a:xfrm>
            <a:prstGeom prst="wav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Wave 87"/>
            <p:cNvSpPr/>
            <p:nvPr/>
          </p:nvSpPr>
          <p:spPr bwMode="auto">
            <a:xfrm rot="18919059">
              <a:off x="3002891" y="5120968"/>
              <a:ext cx="1132391" cy="407122"/>
            </a:xfrm>
            <a:prstGeom prst="wav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Wave 82"/>
            <p:cNvSpPr/>
            <p:nvPr/>
          </p:nvSpPr>
          <p:spPr bwMode="auto">
            <a:xfrm rot="18919059">
              <a:off x="5769023" y="5103076"/>
              <a:ext cx="1132391" cy="407122"/>
            </a:xfrm>
            <a:prstGeom prst="wav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1600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8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76400" y="1600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7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2200" y="1600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6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0" y="1600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5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3800" y="1600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4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19600" y="1600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3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5400" y="1600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2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91200" y="1600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1600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00" y="1600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latin typeface="Calibri" pitchFamily="34" charset="0"/>
                </a:rPr>
                <a:t>i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76400" y="2281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62200" y="2281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0" y="2281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2281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2281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05400" y="2281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1200" y="2281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53200" y="2281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20000" y="2281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x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86600" y="2281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=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76400" y="3043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62200" y="3043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48000" y="3043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33800" y="3043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19600" y="3043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05400" y="3043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91200" y="3043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53200" y="3043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20000" y="3043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y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86600" y="3043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=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76400" y="3805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62200" y="3805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48000" y="3805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33800" y="3805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19600" y="3805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05400" y="3805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91200" y="3805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53200" y="3805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00" y="3805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z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86600" y="3805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=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76400" y="45675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62200" y="45675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48000" y="45675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5675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19600" y="45675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20000" y="4567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u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6600" y="4567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=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76400" y="55581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62200" y="55581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8000" y="55581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33800" y="55581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53200" y="55581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0000" y="55581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v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086600" y="55581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=</a:t>
              </a:r>
              <a:endParaRPr lang="en-US" sz="2400" dirty="0">
                <a:latin typeface="Calibri" pitchFamily="34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>
              <a:off x="685800" y="4419600"/>
              <a:ext cx="7696200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990600" y="55581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84" name="Wave 83"/>
            <p:cNvSpPr/>
            <p:nvPr/>
          </p:nvSpPr>
          <p:spPr bwMode="auto">
            <a:xfrm rot="18919059">
              <a:off x="5060291" y="5063710"/>
              <a:ext cx="1132391" cy="407122"/>
            </a:xfrm>
            <a:prstGeom prst="wav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53200" y="45675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91200" y="55581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91200" y="45675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86" name="Wave 85"/>
            <p:cNvSpPr/>
            <p:nvPr/>
          </p:nvSpPr>
          <p:spPr bwMode="auto">
            <a:xfrm rot="18919059">
              <a:off x="4374491" y="5063710"/>
              <a:ext cx="1132391" cy="407122"/>
            </a:xfrm>
            <a:prstGeom prst="wav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05400" y="55581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05400" y="45675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19600" y="5558135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1</a:t>
              </a:r>
              <a:endParaRPr lang="en-US" sz="24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Ripple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-bit numbers 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a(n-1)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a(n-2)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a(n-3)</a:t>
            </a:r>
            <a:r>
              <a:rPr lang="en-US" dirty="0" smtClean="0"/>
              <a:t>, …, </a:t>
            </a:r>
            <a:r>
              <a:rPr lang="en-US" dirty="0" smtClean="0">
                <a:solidFill>
                  <a:srgbClr val="FF0000"/>
                </a:solidFill>
              </a:rPr>
              <a:t>a(0)</a:t>
            </a:r>
            <a:r>
              <a:rPr lang="en-US" dirty="0" smtClean="0"/>
              <a:t>) and   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b(n-1)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b(n-2)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b(n-3)</a:t>
            </a:r>
            <a:r>
              <a:rPr lang="en-US" dirty="0" smtClean="0"/>
              <a:t> ,…, </a:t>
            </a:r>
            <a:r>
              <a:rPr lang="en-US" dirty="0" smtClean="0">
                <a:solidFill>
                  <a:srgbClr val="FF0000"/>
                </a:solidFill>
              </a:rPr>
              <a:t>b(0)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 full adder adds three bits 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), where ‘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’ and ‘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’ are data inputs and ‘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’ is the carry-in bit. </a:t>
            </a:r>
          </a:p>
          <a:p>
            <a:r>
              <a:rPr lang="en-US" dirty="0" smtClean="0"/>
              <a:t>It outputs a sum bit ‘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’ and a carry-out bit ‘co’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Save Adder Circuit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3" name="Group 147"/>
          <p:cNvGrpSpPr/>
          <p:nvPr/>
        </p:nvGrpSpPr>
        <p:grpSpPr>
          <a:xfrm>
            <a:off x="76200" y="1752600"/>
            <a:ext cx="8836086" cy="3200400"/>
            <a:chOff x="76200" y="1752600"/>
            <a:chExt cx="8836086" cy="3200400"/>
          </a:xfrm>
        </p:grpSpPr>
        <p:sp>
          <p:nvSpPr>
            <p:cNvPr id="7" name="Rectangle 6"/>
            <p:cNvSpPr/>
            <p:nvPr/>
          </p:nvSpPr>
          <p:spPr bwMode="auto">
            <a:xfrm>
              <a:off x="7673095" y="2952970"/>
              <a:ext cx="889263" cy="8002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FA</a:t>
              </a:r>
              <a:r>
                <a:rPr kumimoji="0" lang="en-US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rot="5400000" flipH="1" flipV="1">
              <a:off x="8035197" y="4153511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8435321" y="3993290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08170" y="4497467"/>
              <a:ext cx="307601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x</a:t>
              </a:r>
              <a:r>
                <a:rPr lang="en-US" b="1" baseline="-25000" dirty="0" smtClean="0">
                  <a:latin typeface="Calibri" pitchFamily="34" charset="0"/>
                </a:rPr>
                <a:t>0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5400000" flipH="1" flipV="1">
              <a:off x="7717603" y="4152677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8117726" y="3992456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90576" y="4496634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y</a:t>
              </a:r>
              <a:r>
                <a:rPr lang="en-US" b="1" baseline="-25000" dirty="0" smtClean="0">
                  <a:latin typeface="Calibri" pitchFamily="34" charset="0"/>
                </a:rPr>
                <a:t>0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5400000" flipH="1" flipV="1">
              <a:off x="7400009" y="4151844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800132" y="3991622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72982" y="4495800"/>
              <a:ext cx="2955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z</a:t>
              </a:r>
              <a:r>
                <a:rPr lang="en-US" b="1" baseline="-25000" dirty="0" smtClean="0">
                  <a:latin typeface="Calibri" pitchFamily="34" charset="0"/>
                </a:rPr>
                <a:t>0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 flipH="1" flipV="1">
              <a:off x="7781122" y="2565272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8181245" y="2405051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54208" y="1764854"/>
              <a:ext cx="32229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u</a:t>
              </a:r>
              <a:r>
                <a:rPr lang="en-US" b="1" baseline="-25000" dirty="0" smtClean="0">
                  <a:latin typeface="Calibri" pitchFamily="34" charset="0"/>
                </a:rPr>
                <a:t>0</a:t>
              </a:r>
              <a:endParaRPr lang="en-US" b="1" baseline="-25000" dirty="0">
                <a:latin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82538" y="2152723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91982" y="1752600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v</a:t>
              </a:r>
              <a:r>
                <a:rPr lang="en-US" b="1" baseline="-25000" dirty="0" smtClean="0">
                  <a:latin typeface="Calibri" pitchFamily="34" charset="0"/>
                </a:rPr>
                <a:t>1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25" name="Elbow Connector 24"/>
            <p:cNvCxnSpPr/>
            <p:nvPr/>
          </p:nvCxnSpPr>
          <p:spPr bwMode="auto">
            <a:xfrm rot="16200000" flipV="1">
              <a:off x="7241212" y="2330531"/>
              <a:ext cx="800246" cy="44463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6593275" y="2952970"/>
              <a:ext cx="889263" cy="8002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FA</a:t>
              </a:r>
              <a:r>
                <a:rPr kumimoji="0" lang="en-US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 flipH="1" flipV="1">
              <a:off x="6955378" y="4153511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7355501" y="3993290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28350" y="4497467"/>
              <a:ext cx="307601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x</a:t>
              </a:r>
              <a:r>
                <a:rPr lang="en-US" b="1" baseline="-25000" dirty="0" smtClean="0">
                  <a:latin typeface="Calibri" pitchFamily="34" charset="0"/>
                </a:rPr>
                <a:t>1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 rot="5400000" flipH="1" flipV="1">
              <a:off x="6637784" y="4152677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7037907" y="3992456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10756" y="4496634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y</a:t>
              </a:r>
              <a:r>
                <a:rPr lang="en-US" b="1" baseline="-25000" dirty="0" smtClean="0">
                  <a:latin typeface="Calibri" pitchFamily="34" charset="0"/>
                </a:rPr>
                <a:t>1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 rot="5400000" flipH="1" flipV="1">
              <a:off x="6320189" y="4151844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6720313" y="3991622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93162" y="4495800"/>
              <a:ext cx="2955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z</a:t>
              </a:r>
              <a:r>
                <a:rPr lang="en-US" b="1" baseline="-25000" dirty="0" smtClean="0">
                  <a:latin typeface="Calibri" pitchFamily="34" charset="0"/>
                </a:rPr>
                <a:t>1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rot="5400000" flipH="1" flipV="1">
              <a:off x="6701302" y="2565272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7101426" y="2405051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74388" y="1764854"/>
              <a:ext cx="32229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u</a:t>
              </a:r>
              <a:r>
                <a:rPr lang="en-US" b="1" baseline="-25000" dirty="0" smtClean="0">
                  <a:latin typeface="Calibri" pitchFamily="34" charset="0"/>
                </a:rPr>
                <a:t>1</a:t>
              </a:r>
              <a:endParaRPr lang="en-US" b="1" baseline="-25000" dirty="0">
                <a:latin typeface="Calibri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02719" y="2152723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12162" y="1752600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v</a:t>
              </a:r>
              <a:r>
                <a:rPr lang="en-US" b="1" baseline="-25000" dirty="0" smtClean="0">
                  <a:latin typeface="Calibri" pitchFamily="34" charset="0"/>
                </a:rPr>
                <a:t>2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43" name="Elbow Connector 42"/>
            <p:cNvCxnSpPr/>
            <p:nvPr/>
          </p:nvCxnSpPr>
          <p:spPr bwMode="auto">
            <a:xfrm rot="16200000" flipV="1">
              <a:off x="6161392" y="2330531"/>
              <a:ext cx="800246" cy="44463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Rectangle 43"/>
            <p:cNvSpPr/>
            <p:nvPr/>
          </p:nvSpPr>
          <p:spPr bwMode="auto">
            <a:xfrm>
              <a:off x="5576974" y="2952970"/>
              <a:ext cx="889263" cy="8002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FA</a:t>
              </a:r>
              <a:r>
                <a:rPr kumimoji="0" lang="en-US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rot="5400000" flipH="1" flipV="1">
              <a:off x="5939077" y="4153511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6339200" y="3993290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2049" y="4497467"/>
              <a:ext cx="307601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x</a:t>
              </a:r>
              <a:r>
                <a:rPr lang="en-US" b="1" baseline="-25000" dirty="0" smtClean="0">
                  <a:latin typeface="Calibri" pitchFamily="34" charset="0"/>
                </a:rPr>
                <a:t>2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rot="5400000" flipH="1" flipV="1">
              <a:off x="5621483" y="4152677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6021606" y="3992456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94455" y="4496634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y</a:t>
              </a:r>
              <a:r>
                <a:rPr lang="en-US" b="1" baseline="-25000" dirty="0" smtClean="0">
                  <a:latin typeface="Calibri" pitchFamily="34" charset="0"/>
                </a:rPr>
                <a:t>2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 flipH="1" flipV="1">
              <a:off x="5303888" y="4151844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5704012" y="3991622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76861" y="4495800"/>
              <a:ext cx="2955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z</a:t>
              </a:r>
              <a:r>
                <a:rPr lang="en-US" b="1" baseline="-25000" dirty="0" smtClean="0">
                  <a:latin typeface="Calibri" pitchFamily="34" charset="0"/>
                </a:rPr>
                <a:t>2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rot="5400000" flipH="1" flipV="1">
              <a:off x="5685001" y="2565272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6085125" y="2405051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58087" y="1764854"/>
              <a:ext cx="32229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u</a:t>
              </a:r>
              <a:r>
                <a:rPr lang="en-US" b="1" baseline="-25000" dirty="0" smtClean="0">
                  <a:latin typeface="Calibri" pitchFamily="34" charset="0"/>
                </a:rPr>
                <a:t>2</a:t>
              </a:r>
              <a:endParaRPr lang="en-US" b="1" baseline="-25000" dirty="0">
                <a:latin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86418" y="2152723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95861" y="1752600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v</a:t>
              </a:r>
              <a:r>
                <a:rPr lang="en-US" b="1" baseline="-25000" dirty="0" smtClean="0">
                  <a:latin typeface="Calibri" pitchFamily="34" charset="0"/>
                </a:rPr>
                <a:t>3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59" name="Elbow Connector 58"/>
            <p:cNvCxnSpPr/>
            <p:nvPr/>
          </p:nvCxnSpPr>
          <p:spPr bwMode="auto">
            <a:xfrm rot="16200000" flipV="1">
              <a:off x="5145091" y="2330531"/>
              <a:ext cx="800246" cy="44463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0" name="Rectangle 59"/>
            <p:cNvSpPr/>
            <p:nvPr/>
          </p:nvSpPr>
          <p:spPr bwMode="auto">
            <a:xfrm>
              <a:off x="4497154" y="2952970"/>
              <a:ext cx="889263" cy="8002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FA</a:t>
              </a:r>
              <a:r>
                <a:rPr kumimoji="0" lang="en-US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rot="5400000" flipH="1" flipV="1">
              <a:off x="4859257" y="4153511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5259380" y="3993290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32229" y="4497467"/>
              <a:ext cx="307601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x</a:t>
              </a:r>
              <a:r>
                <a:rPr lang="en-US" b="1" baseline="-25000" dirty="0" smtClean="0">
                  <a:latin typeface="Calibri" pitchFamily="34" charset="0"/>
                </a:rPr>
                <a:t>3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 rot="5400000" flipH="1" flipV="1">
              <a:off x="4541663" y="4152677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4941786" y="3992456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14635" y="4496634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y</a:t>
              </a:r>
              <a:r>
                <a:rPr lang="en-US" b="1" baseline="-25000" dirty="0" smtClean="0">
                  <a:latin typeface="Calibri" pitchFamily="34" charset="0"/>
                </a:rPr>
                <a:t>3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 rot="5400000" flipH="1" flipV="1">
              <a:off x="4224069" y="4151844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4624192" y="3991622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97041" y="4495800"/>
              <a:ext cx="2955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z</a:t>
              </a:r>
              <a:r>
                <a:rPr lang="en-US" b="1" baseline="-25000" dirty="0" smtClean="0">
                  <a:latin typeface="Calibri" pitchFamily="34" charset="0"/>
                </a:rPr>
                <a:t>3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 rot="5400000" flipH="1" flipV="1">
              <a:off x="4605182" y="2565272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5005305" y="2405051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78267" y="1764854"/>
              <a:ext cx="32229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u</a:t>
              </a:r>
              <a:r>
                <a:rPr lang="en-US" b="1" baseline="-25000" dirty="0" smtClean="0">
                  <a:latin typeface="Calibri" pitchFamily="34" charset="0"/>
                </a:rPr>
                <a:t>3</a:t>
              </a:r>
              <a:endParaRPr lang="en-US" b="1" baseline="-25000" dirty="0">
                <a:latin typeface="Calibri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06598" y="2152723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16041" y="1752600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v</a:t>
              </a:r>
              <a:r>
                <a:rPr lang="en-US" b="1" baseline="-25000" dirty="0" smtClean="0">
                  <a:latin typeface="Calibri" pitchFamily="34" charset="0"/>
                </a:rPr>
                <a:t>4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75" name="Elbow Connector 74"/>
            <p:cNvCxnSpPr/>
            <p:nvPr/>
          </p:nvCxnSpPr>
          <p:spPr bwMode="auto">
            <a:xfrm rot="16200000" flipV="1">
              <a:off x="4065272" y="2330531"/>
              <a:ext cx="800246" cy="44463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Rectangle 75"/>
            <p:cNvSpPr/>
            <p:nvPr/>
          </p:nvSpPr>
          <p:spPr bwMode="auto">
            <a:xfrm>
              <a:off x="3480853" y="2952970"/>
              <a:ext cx="889263" cy="8002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FA</a:t>
              </a:r>
              <a:r>
                <a:rPr kumimoji="0" lang="en-US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4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 rot="5400000" flipH="1" flipV="1">
              <a:off x="3842956" y="4153511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4243079" y="3993290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5928" y="4497467"/>
              <a:ext cx="307601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x</a:t>
              </a:r>
              <a:r>
                <a:rPr lang="en-US" b="1" baseline="-25000" dirty="0" smtClean="0">
                  <a:latin typeface="Calibri" pitchFamily="34" charset="0"/>
                </a:rPr>
                <a:t>4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 bwMode="auto">
            <a:xfrm rot="5400000" flipH="1" flipV="1">
              <a:off x="3525362" y="4152677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3925485" y="3992456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98334" y="4496634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y</a:t>
              </a:r>
              <a:r>
                <a:rPr lang="en-US" b="1" baseline="-25000" dirty="0" smtClean="0">
                  <a:latin typeface="Calibri" pitchFamily="34" charset="0"/>
                </a:rPr>
                <a:t>4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 bwMode="auto">
            <a:xfrm rot="5400000" flipH="1" flipV="1">
              <a:off x="3207768" y="4151844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3607891" y="3991622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80740" y="4495800"/>
              <a:ext cx="2955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z</a:t>
              </a:r>
              <a:r>
                <a:rPr lang="en-US" b="1" baseline="-25000" dirty="0" smtClean="0">
                  <a:latin typeface="Calibri" pitchFamily="34" charset="0"/>
                </a:rPr>
                <a:t>4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 bwMode="auto">
            <a:xfrm rot="5400000" flipH="1" flipV="1">
              <a:off x="3588881" y="2565272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989004" y="2405051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61966" y="1764854"/>
              <a:ext cx="32229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u</a:t>
              </a:r>
              <a:r>
                <a:rPr lang="en-US" b="1" baseline="-25000" dirty="0" smtClean="0">
                  <a:latin typeface="Calibri" pitchFamily="34" charset="0"/>
                </a:rPr>
                <a:t>4</a:t>
              </a:r>
              <a:endParaRPr lang="en-US" b="1" baseline="-25000" dirty="0">
                <a:latin typeface="Calibri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90297" y="2152723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99740" y="1752600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v</a:t>
              </a:r>
              <a:r>
                <a:rPr lang="en-US" b="1" baseline="-25000" dirty="0" smtClean="0">
                  <a:latin typeface="Calibri" pitchFamily="34" charset="0"/>
                </a:rPr>
                <a:t>5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91" name="Elbow Connector 90"/>
            <p:cNvCxnSpPr/>
            <p:nvPr/>
          </p:nvCxnSpPr>
          <p:spPr bwMode="auto">
            <a:xfrm rot="16200000" flipV="1">
              <a:off x="3048971" y="2330531"/>
              <a:ext cx="800246" cy="44463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2" name="Rectangle 91"/>
            <p:cNvSpPr/>
            <p:nvPr/>
          </p:nvSpPr>
          <p:spPr bwMode="auto">
            <a:xfrm>
              <a:off x="2401034" y="2952970"/>
              <a:ext cx="889263" cy="8002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FA</a:t>
              </a:r>
              <a:r>
                <a:rPr kumimoji="0" lang="en-US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cxnSp>
          <p:nvCxnSpPr>
            <p:cNvPr id="93" name="Straight Arrow Connector 92"/>
            <p:cNvCxnSpPr/>
            <p:nvPr/>
          </p:nvCxnSpPr>
          <p:spPr bwMode="auto">
            <a:xfrm rot="5400000" flipH="1" flipV="1">
              <a:off x="2763136" y="4153511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4" name="TextBox 93"/>
            <p:cNvSpPr txBox="1"/>
            <p:nvPr/>
          </p:nvSpPr>
          <p:spPr>
            <a:xfrm>
              <a:off x="3163259" y="3993290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6109" y="4497467"/>
              <a:ext cx="307601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x</a:t>
              </a:r>
              <a:r>
                <a:rPr lang="en-US" b="1" baseline="-25000" dirty="0" smtClean="0">
                  <a:latin typeface="Calibri" pitchFamily="34" charset="0"/>
                </a:rPr>
                <a:t>5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 bwMode="auto">
            <a:xfrm rot="5400000" flipH="1" flipV="1">
              <a:off x="2445542" y="4152677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2845665" y="3992456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18515" y="4496634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y</a:t>
              </a:r>
              <a:r>
                <a:rPr lang="en-US" b="1" baseline="-25000" dirty="0" smtClean="0">
                  <a:latin typeface="Calibri" pitchFamily="34" charset="0"/>
                </a:rPr>
                <a:t>5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 bwMode="auto">
            <a:xfrm rot="5400000" flipH="1" flipV="1">
              <a:off x="2127948" y="4151844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0" name="TextBox 99"/>
            <p:cNvSpPr txBox="1"/>
            <p:nvPr/>
          </p:nvSpPr>
          <p:spPr>
            <a:xfrm>
              <a:off x="2528071" y="3991622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00921" y="4495800"/>
              <a:ext cx="2955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z</a:t>
              </a:r>
              <a:r>
                <a:rPr lang="en-US" b="1" baseline="-25000" dirty="0" smtClean="0">
                  <a:latin typeface="Calibri" pitchFamily="34" charset="0"/>
                </a:rPr>
                <a:t>5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 bwMode="auto">
            <a:xfrm rot="5400000" flipH="1" flipV="1">
              <a:off x="2509061" y="2565272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2909184" y="2405051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43200" y="1764854"/>
              <a:ext cx="32229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u</a:t>
              </a:r>
              <a:r>
                <a:rPr lang="en-US" b="1" baseline="-25000" dirty="0" smtClean="0">
                  <a:latin typeface="Calibri" pitchFamily="34" charset="0"/>
                </a:rPr>
                <a:t>5</a:t>
              </a:r>
              <a:endParaRPr lang="en-US" b="1" baseline="-25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10477" y="2152723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75726" y="1809676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v</a:t>
              </a:r>
              <a:r>
                <a:rPr lang="en-US" b="1" baseline="-25000" dirty="0" smtClean="0">
                  <a:latin typeface="Calibri" pitchFamily="34" charset="0"/>
                </a:rPr>
                <a:t>6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107" name="Elbow Connector 106"/>
            <p:cNvCxnSpPr/>
            <p:nvPr/>
          </p:nvCxnSpPr>
          <p:spPr bwMode="auto">
            <a:xfrm rot="16200000" flipV="1">
              <a:off x="1969151" y="2330531"/>
              <a:ext cx="800246" cy="44463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8" name="Rectangle 107"/>
            <p:cNvSpPr/>
            <p:nvPr/>
          </p:nvSpPr>
          <p:spPr bwMode="auto">
            <a:xfrm>
              <a:off x="1384733" y="2952970"/>
              <a:ext cx="889263" cy="8002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FA</a:t>
              </a:r>
              <a:r>
                <a:rPr kumimoji="0" lang="en-US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cxnSp>
          <p:nvCxnSpPr>
            <p:cNvPr id="109" name="Straight Arrow Connector 108"/>
            <p:cNvCxnSpPr/>
            <p:nvPr/>
          </p:nvCxnSpPr>
          <p:spPr bwMode="auto">
            <a:xfrm rot="5400000" flipH="1" flipV="1">
              <a:off x="1746835" y="4153511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2146958" y="3993290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19808" y="4497467"/>
              <a:ext cx="307601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x</a:t>
              </a:r>
              <a:r>
                <a:rPr lang="en-US" b="1" baseline="-25000" dirty="0" smtClean="0">
                  <a:latin typeface="Calibri" pitchFamily="34" charset="0"/>
                </a:rPr>
                <a:t>6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 bwMode="auto">
            <a:xfrm rot="5400000" flipH="1" flipV="1">
              <a:off x="1429241" y="4152677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1829364" y="3992456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02214" y="4496634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y</a:t>
              </a:r>
              <a:r>
                <a:rPr lang="en-US" b="1" baseline="-25000" dirty="0" smtClean="0">
                  <a:latin typeface="Calibri" pitchFamily="34" charset="0"/>
                </a:rPr>
                <a:t>6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 bwMode="auto">
            <a:xfrm rot="5400000" flipH="1" flipV="1">
              <a:off x="1111647" y="4151844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6" name="TextBox 115"/>
            <p:cNvSpPr txBox="1"/>
            <p:nvPr/>
          </p:nvSpPr>
          <p:spPr>
            <a:xfrm>
              <a:off x="1511770" y="3991622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84620" y="4495800"/>
              <a:ext cx="2955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z</a:t>
              </a:r>
              <a:r>
                <a:rPr lang="en-US" b="1" baseline="-25000" dirty="0" smtClean="0">
                  <a:latin typeface="Calibri" pitchFamily="34" charset="0"/>
                </a:rPr>
                <a:t>6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 bwMode="auto">
            <a:xfrm rot="5400000" flipH="1" flipV="1">
              <a:off x="1492760" y="2565272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1892883" y="2405051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721650" y="1821930"/>
              <a:ext cx="32229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u</a:t>
              </a:r>
              <a:r>
                <a:rPr lang="en-US" b="1" baseline="-25000" dirty="0" smtClean="0">
                  <a:latin typeface="Calibri" pitchFamily="34" charset="0"/>
                </a:rPr>
                <a:t>6</a:t>
              </a:r>
              <a:endParaRPr lang="en-US" b="1" baseline="-25000" dirty="0">
                <a:latin typeface="Calibri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94176" y="2152723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5126" y="1809676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v</a:t>
              </a:r>
              <a:r>
                <a:rPr lang="en-US" b="1" baseline="-25000" dirty="0" smtClean="0">
                  <a:latin typeface="Calibri" pitchFamily="34" charset="0"/>
                </a:rPr>
                <a:t>7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123" name="Elbow Connector 122"/>
            <p:cNvCxnSpPr/>
            <p:nvPr/>
          </p:nvCxnSpPr>
          <p:spPr bwMode="auto">
            <a:xfrm rot="16200000" flipV="1">
              <a:off x="952850" y="2330531"/>
              <a:ext cx="800246" cy="44463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4" name="Rectangle 123"/>
            <p:cNvSpPr/>
            <p:nvPr/>
          </p:nvSpPr>
          <p:spPr bwMode="auto">
            <a:xfrm>
              <a:off x="304913" y="2952970"/>
              <a:ext cx="889263" cy="8002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FA</a:t>
              </a:r>
              <a:r>
                <a:rPr kumimoji="0" lang="en-US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7</a:t>
              </a:r>
            </a:p>
          </p:txBody>
        </p:sp>
        <p:cxnSp>
          <p:nvCxnSpPr>
            <p:cNvPr id="125" name="Straight Arrow Connector 124"/>
            <p:cNvCxnSpPr/>
            <p:nvPr/>
          </p:nvCxnSpPr>
          <p:spPr bwMode="auto">
            <a:xfrm rot="5400000" flipH="1" flipV="1">
              <a:off x="667015" y="4153511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1067139" y="3993290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39988" y="4497467"/>
              <a:ext cx="307601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x</a:t>
              </a:r>
              <a:r>
                <a:rPr lang="en-US" b="1" baseline="-25000" dirty="0" smtClean="0">
                  <a:latin typeface="Calibri" pitchFamily="34" charset="0"/>
                </a:rPr>
                <a:t>7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 bwMode="auto">
            <a:xfrm rot="5400000" flipH="1" flipV="1">
              <a:off x="349421" y="4152677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749545" y="3992456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22394" y="4496634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y</a:t>
              </a:r>
              <a:r>
                <a:rPr lang="en-US" b="1" baseline="-25000" dirty="0" smtClean="0">
                  <a:latin typeface="Calibri" pitchFamily="34" charset="0"/>
                </a:rPr>
                <a:t>7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131" name="Straight Arrow Connector 130"/>
            <p:cNvCxnSpPr/>
            <p:nvPr/>
          </p:nvCxnSpPr>
          <p:spPr bwMode="auto">
            <a:xfrm rot="5400000" flipH="1" flipV="1">
              <a:off x="31827" y="4151844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2" name="TextBox 131"/>
            <p:cNvSpPr txBox="1"/>
            <p:nvPr/>
          </p:nvSpPr>
          <p:spPr>
            <a:xfrm>
              <a:off x="431950" y="3991622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4800" y="4495800"/>
              <a:ext cx="2955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z</a:t>
              </a:r>
              <a:r>
                <a:rPr lang="en-US" b="1" baseline="-25000" dirty="0" smtClean="0">
                  <a:latin typeface="Calibri" pitchFamily="34" charset="0"/>
                </a:rPr>
                <a:t>7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 bwMode="auto">
            <a:xfrm rot="5400000" flipH="1" flipV="1">
              <a:off x="412940" y="2565272"/>
              <a:ext cx="800246" cy="13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5" name="TextBox 134"/>
            <p:cNvSpPr txBox="1"/>
            <p:nvPr/>
          </p:nvSpPr>
          <p:spPr>
            <a:xfrm>
              <a:off x="813063" y="2405051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67532" y="1821930"/>
              <a:ext cx="32229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u</a:t>
              </a:r>
              <a:r>
                <a:rPr lang="en-US" b="1" baseline="-25000" dirty="0" smtClean="0">
                  <a:latin typeface="Calibri" pitchFamily="34" charset="0"/>
                </a:rPr>
                <a:t>7</a:t>
              </a:r>
              <a:endParaRPr lang="en-US" b="1" baseline="-25000" dirty="0">
                <a:latin typeface="Calibri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1921" y="2152723"/>
              <a:ext cx="251479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6200" y="1752600"/>
              <a:ext cx="310274" cy="38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v</a:t>
              </a:r>
              <a:r>
                <a:rPr lang="en-US" b="1" baseline="-25000" dirty="0" smtClean="0">
                  <a:latin typeface="Calibri" pitchFamily="34" charset="0"/>
                </a:rPr>
                <a:t>8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139" name="Elbow Connector 138"/>
            <p:cNvCxnSpPr/>
            <p:nvPr/>
          </p:nvCxnSpPr>
          <p:spPr bwMode="auto">
            <a:xfrm rot="16200000" flipV="1">
              <a:off x="-47650" y="2409850"/>
              <a:ext cx="819370" cy="266869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8534287" y="2171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343731" y="177143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v</a:t>
              </a:r>
              <a:r>
                <a:rPr lang="en-US" b="1" baseline="-25000" dirty="0" smtClean="0">
                  <a:latin typeface="Calibri" pitchFamily="34" charset="0"/>
                </a:rPr>
                <a:t>0</a:t>
              </a:r>
              <a:endParaRPr lang="en-US" b="1" baseline="-25000" dirty="0">
                <a:latin typeface="Calibri" pitchFamily="34" charset="0"/>
              </a:endParaRPr>
            </a:p>
          </p:txBody>
        </p:sp>
        <p:cxnSp>
          <p:nvCxnSpPr>
            <p:cNvPr id="144" name="Elbow Connector 143"/>
            <p:cNvCxnSpPr/>
            <p:nvPr/>
          </p:nvCxnSpPr>
          <p:spPr bwMode="auto">
            <a:xfrm rot="16200000" flipV="1">
              <a:off x="7378561" y="3263761"/>
              <a:ext cx="2476646" cy="292232"/>
            </a:xfrm>
            <a:prstGeom prst="bentConnector3">
              <a:avLst>
                <a:gd name="adj1" fmla="val 80161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7" name="TextBox 146"/>
            <p:cNvSpPr txBox="1"/>
            <p:nvPr/>
          </p:nvSpPr>
          <p:spPr>
            <a:xfrm>
              <a:off x="8610600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Carry Save Addition based Multiplication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47801" y="990600"/>
          <a:ext cx="6400800" cy="5105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431074"/>
                <a:gridCol w="849086"/>
              </a:tblGrid>
              <a:tr h="4259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=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425940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=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m(0)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4259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=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m(1)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4259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=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u(1)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4259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=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v(1)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4259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=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m(2)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4259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=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u(2)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420064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alibri" pitchFamily="34" charset="0"/>
                        </a:rPr>
                        <a:t>v(2)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4259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=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m(3)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4259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=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u(3)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4259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=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alibri" pitchFamily="34" charset="0"/>
                        </a:rPr>
                        <a:t>v(3)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4259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1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=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alibri" pitchFamily="34" charset="0"/>
                        </a:rPr>
                        <a:t>p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1295401" y="2209800"/>
            <a:ext cx="6553200" cy="76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rot="10800000" flipV="1">
            <a:off x="1295401" y="3505199"/>
            <a:ext cx="6553200" cy="76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1295401" y="4800598"/>
            <a:ext cx="6553200" cy="76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rot="10800000" flipV="1">
            <a:off x="1295401" y="5638800"/>
            <a:ext cx="6553200" cy="76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10800000" flipV="1">
            <a:off x="1295401" y="6096000"/>
            <a:ext cx="6553200" cy="76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Wallace Tree Multipliers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multiplying two n-bit numbers a total of n partial products have to be added.</a:t>
            </a:r>
          </a:p>
          <a:p>
            <a:r>
              <a:rPr lang="en-US" dirty="0" smtClean="0"/>
              <a:t>Use floor(n/3) carry save adders and reduce the number to ceil(2n/3).</a:t>
            </a:r>
          </a:p>
          <a:p>
            <a:r>
              <a:rPr lang="en-US" dirty="0" smtClean="0"/>
              <a:t>Apply it recursively.</a:t>
            </a:r>
          </a:p>
          <a:p>
            <a:r>
              <a:rPr lang="en-US" dirty="0" smtClean="0"/>
              <a:t>O(log n) depth circuit of size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8-bit Wallace Tree Multiplication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762000" y="926068"/>
            <a:ext cx="7162800" cy="5627132"/>
            <a:chOff x="533400" y="914400"/>
            <a:chExt cx="7162800" cy="5627132"/>
          </a:xfrm>
        </p:grpSpPr>
        <p:sp>
          <p:nvSpPr>
            <p:cNvPr id="8" name="Rectangle 7"/>
            <p:cNvSpPr/>
            <p:nvPr/>
          </p:nvSpPr>
          <p:spPr bwMode="auto">
            <a:xfrm>
              <a:off x="533400" y="1828800"/>
              <a:ext cx="2133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Carry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Save Adder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200400" y="1828800"/>
              <a:ext cx="2133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Carry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Save Adder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562600" y="2895600"/>
              <a:ext cx="2133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Carry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Save Adder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/>
            <p:cNvCxnSpPr>
              <a:stCxn id="17" idx="2"/>
            </p:cNvCxnSpPr>
            <p:nvPr/>
          </p:nvCxnSpPr>
          <p:spPr bwMode="auto">
            <a:xfrm rot="5400000">
              <a:off x="570448" y="1550690"/>
              <a:ext cx="545862" cy="1194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33400" y="914400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m(0)</a:t>
              </a: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762000" y="15240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33400" y="1295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8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23" idx="2"/>
            </p:cNvCxnSpPr>
            <p:nvPr/>
          </p:nvCxnSpPr>
          <p:spPr bwMode="auto">
            <a:xfrm rot="5400000">
              <a:off x="1232742" y="1551892"/>
              <a:ext cx="545862" cy="954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1196896" y="914400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m(1)</a:t>
              </a: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V="1">
              <a:off x="1425496" y="15240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1196896" y="1295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9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26" name="Straight Arrow Connector 25"/>
            <p:cNvCxnSpPr>
              <a:stCxn id="27" idx="2"/>
            </p:cNvCxnSpPr>
            <p:nvPr/>
          </p:nvCxnSpPr>
          <p:spPr bwMode="auto">
            <a:xfrm rot="5400000">
              <a:off x="1999551" y="1551892"/>
              <a:ext cx="545862" cy="954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1963705" y="914400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m(2)</a:t>
              </a: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 flipV="1">
              <a:off x="2192305" y="15240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855913" y="1295400"/>
              <a:ext cx="5248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10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>
              <a:stCxn id="31" idx="2"/>
            </p:cNvCxnSpPr>
            <p:nvPr/>
          </p:nvCxnSpPr>
          <p:spPr bwMode="auto">
            <a:xfrm rot="5400000">
              <a:off x="3312446" y="1551892"/>
              <a:ext cx="545862" cy="954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3276600" y="914400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m(3)</a:t>
              </a: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flipV="1">
              <a:off x="3505200" y="15240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3200400" y="12954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11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34" name="Straight Arrow Connector 33"/>
            <p:cNvCxnSpPr>
              <a:stCxn id="35" idx="2"/>
            </p:cNvCxnSpPr>
            <p:nvPr/>
          </p:nvCxnSpPr>
          <p:spPr bwMode="auto">
            <a:xfrm rot="5400000">
              <a:off x="3975942" y="1551892"/>
              <a:ext cx="545862" cy="954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940096" y="914400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m(4)</a:t>
              </a: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flipV="1">
              <a:off x="4168696" y="15240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848496" y="12954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12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38" name="Straight Arrow Connector 37"/>
            <p:cNvCxnSpPr>
              <a:stCxn id="39" idx="2"/>
            </p:cNvCxnSpPr>
            <p:nvPr/>
          </p:nvCxnSpPr>
          <p:spPr bwMode="auto">
            <a:xfrm rot="5400000">
              <a:off x="4742751" y="1551892"/>
              <a:ext cx="545862" cy="954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4706905" y="914400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m(5)</a:t>
              </a: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 flipV="1">
              <a:off x="4935505" y="15240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4599113" y="1295400"/>
              <a:ext cx="5248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13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46" name="Straight Arrow Connector 45"/>
            <p:cNvCxnSpPr>
              <a:stCxn id="47" idx="2"/>
            </p:cNvCxnSpPr>
            <p:nvPr/>
          </p:nvCxnSpPr>
          <p:spPr bwMode="auto">
            <a:xfrm rot="5400000">
              <a:off x="6338142" y="2618692"/>
              <a:ext cx="545862" cy="954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6302296" y="1981200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m(6)</a:t>
              </a: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flipV="1">
              <a:off x="6530896" y="25908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6210696" y="23622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14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0" name="Straight Arrow Connector 49"/>
            <p:cNvCxnSpPr>
              <a:stCxn id="51" idx="2"/>
            </p:cNvCxnSpPr>
            <p:nvPr/>
          </p:nvCxnSpPr>
          <p:spPr bwMode="auto">
            <a:xfrm rot="5400000">
              <a:off x="7104951" y="2618692"/>
              <a:ext cx="545862" cy="954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7069105" y="1981200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m(7)</a:t>
              </a: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flipV="1">
              <a:off x="7297705" y="25908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6961313" y="2362200"/>
              <a:ext cx="5248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15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962542" y="2209800"/>
              <a:ext cx="904858" cy="685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4953000" y="2404646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13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flipV="1">
              <a:off x="5334000" y="25146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Rectangle 57"/>
            <p:cNvSpPr/>
            <p:nvPr/>
          </p:nvSpPr>
          <p:spPr bwMode="auto">
            <a:xfrm>
              <a:off x="1752600" y="2895600"/>
              <a:ext cx="2133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Carry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Save Adder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1143000" y="2209800"/>
              <a:ext cx="904858" cy="685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V="1">
              <a:off x="1514458" y="25146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1828800" y="2209800"/>
              <a:ext cx="904858" cy="685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2200258" y="25146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5400000">
              <a:off x="3162300" y="2247900"/>
              <a:ext cx="685800" cy="609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3429000" y="25146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3657600" y="23622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13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62200" y="2319754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10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9200" y="2404646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10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3200400" y="3810000"/>
              <a:ext cx="2133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Carry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Save Adder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2514600" y="3276600"/>
              <a:ext cx="914400" cy="533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3276600" y="3276600"/>
              <a:ext cx="914400" cy="533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Straight Arrow Connector 73"/>
            <p:cNvCxnSpPr/>
            <p:nvPr/>
          </p:nvCxnSpPr>
          <p:spPr bwMode="auto">
            <a:xfrm rot="10800000" flipV="1">
              <a:off x="4876800" y="3276600"/>
              <a:ext cx="838200" cy="533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4876800" y="32766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15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5257800" y="35052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V="1">
              <a:off x="3657600" y="35052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 flipV="1">
              <a:off x="2971800" y="35814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3352800" y="3395246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13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7000" y="3471446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13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4419600" y="4724400"/>
              <a:ext cx="2133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Carry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Save Adder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 bwMode="auto">
            <a:xfrm>
              <a:off x="4038600" y="4191000"/>
              <a:ext cx="609600" cy="533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 bwMode="auto">
            <a:xfrm>
              <a:off x="4724400" y="4191000"/>
              <a:ext cx="609600" cy="533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7" name="Straight Arrow Connector 86"/>
            <p:cNvCxnSpPr/>
            <p:nvPr/>
          </p:nvCxnSpPr>
          <p:spPr bwMode="auto">
            <a:xfrm rot="5400000">
              <a:off x="5715000" y="3581400"/>
              <a:ext cx="1447800" cy="8382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6172200" y="3547646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15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>
              <a:off x="6477000" y="36576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V="1">
              <a:off x="4343400" y="44958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 flipV="1">
              <a:off x="4876800" y="44196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4038600" y="44196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15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72000" y="43434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15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 bwMode="auto">
            <a:xfrm rot="5400000">
              <a:off x="4919274" y="5291526"/>
              <a:ext cx="381000" cy="87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flipV="1">
              <a:off x="5029200" y="51816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4724400" y="511706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15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 bwMode="auto">
            <a:xfrm rot="16200000" flipH="1">
              <a:off x="5593922" y="5289122"/>
              <a:ext cx="381000" cy="1355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flipV="1">
              <a:off x="5692696" y="5181600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/>
            <p:cNvSpPr txBox="1"/>
            <p:nvPr/>
          </p:nvSpPr>
          <p:spPr>
            <a:xfrm>
              <a:off x="5372496" y="511706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16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4038600" y="5486400"/>
              <a:ext cx="28194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Carry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8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Lookahead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Adder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 bwMode="auto">
            <a:xfrm rot="5400000">
              <a:off x="5225543" y="6039595"/>
              <a:ext cx="393462" cy="241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 flipV="1">
              <a:off x="5349400" y="6031468"/>
              <a:ext cx="2286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4940944" y="590984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alibri" pitchFamily="34" charset="0"/>
                </a:rPr>
                <a:t>16</a:t>
              </a:r>
              <a:endParaRPr lang="en-US" sz="16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57800" y="61722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P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Dr </a:t>
            </a:r>
            <a:r>
              <a:rPr lang="en-US" dirty="0" err="1" smtClean="0"/>
              <a:t>Noor</a:t>
            </a:r>
            <a:r>
              <a:rPr lang="en-US" dirty="0" smtClean="0"/>
              <a:t> </a:t>
            </a:r>
            <a:r>
              <a:rPr lang="en-US" dirty="0" err="1" smtClean="0"/>
              <a:t>Mahammad</a:t>
            </a:r>
            <a:r>
              <a:rPr lang="en-US" dirty="0" smtClean="0"/>
              <a:t> </a:t>
            </a:r>
            <a:r>
              <a:rPr lang="en-US" dirty="0" err="1" smtClean="0"/>
              <a:t>Sk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Arithmetic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831B00A-ADD5-4665-B0F9-FC41B7B48CEC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 = b</a:t>
            </a:r>
            <a:r>
              <a:rPr lang="en-US" baseline="-25000" dirty="0" smtClean="0"/>
              <a:t>0</a:t>
            </a:r>
            <a:r>
              <a:rPr lang="en-US" dirty="0" smtClean="0"/>
              <a:t> . b</a:t>
            </a:r>
            <a:r>
              <a:rPr lang="en-US" baseline="-25000" dirty="0" smtClean="0"/>
              <a:t>-1</a:t>
            </a:r>
            <a:r>
              <a:rPr lang="en-US" dirty="0" smtClean="0"/>
              <a:t> b</a:t>
            </a:r>
            <a:r>
              <a:rPr lang="en-US" baseline="-25000" dirty="0" smtClean="0"/>
              <a:t>-2</a:t>
            </a:r>
            <a:r>
              <a:rPr lang="en-US" dirty="0" smtClean="0"/>
              <a:t> … b</a:t>
            </a:r>
            <a:r>
              <a:rPr lang="en-US" baseline="-25000" dirty="0" smtClean="0"/>
              <a:t>-(n-1)</a:t>
            </a:r>
          </a:p>
          <a:p>
            <a:r>
              <a:rPr lang="en-US" dirty="0" smtClean="0"/>
              <a:t>F(B) = -b</a:t>
            </a:r>
            <a:r>
              <a:rPr lang="en-US" baseline="-25000" dirty="0" smtClean="0"/>
              <a:t>0</a:t>
            </a:r>
            <a:r>
              <a:rPr lang="en-US" dirty="0" smtClean="0"/>
              <a:t> x 2</a:t>
            </a:r>
            <a:r>
              <a:rPr lang="en-US" baseline="30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-1</a:t>
            </a:r>
            <a:r>
              <a:rPr lang="en-US" dirty="0" smtClean="0"/>
              <a:t> x 2</a:t>
            </a:r>
            <a:r>
              <a:rPr lang="en-US" baseline="30000" dirty="0" smtClean="0"/>
              <a:t>-1 </a:t>
            </a:r>
            <a:r>
              <a:rPr lang="en-US" dirty="0" smtClean="0"/>
              <a:t>+ b</a:t>
            </a:r>
            <a:r>
              <a:rPr lang="en-US" baseline="-25000" dirty="0" smtClean="0"/>
              <a:t>-2</a:t>
            </a:r>
            <a:r>
              <a:rPr lang="en-US" dirty="0" smtClean="0"/>
              <a:t> x 2</a:t>
            </a:r>
            <a:r>
              <a:rPr lang="en-US" baseline="30000" dirty="0" smtClean="0"/>
              <a:t>-2</a:t>
            </a:r>
            <a:r>
              <a:rPr lang="en-US" dirty="0" smtClean="0"/>
              <a:t> + … + b</a:t>
            </a:r>
            <a:r>
              <a:rPr lang="en-US" baseline="-25000" dirty="0" smtClean="0"/>
              <a:t>-(n-1) </a:t>
            </a:r>
            <a:r>
              <a:rPr lang="en-US" dirty="0" smtClean="0"/>
              <a:t>x 2</a:t>
            </a:r>
            <a:r>
              <a:rPr lang="en-US" baseline="30000" dirty="0" smtClean="0"/>
              <a:t>-(n-1)</a:t>
            </a:r>
            <a:endParaRPr lang="en-US" dirty="0" smtClean="0"/>
          </a:p>
          <a:p>
            <a:r>
              <a:rPr lang="en-US" dirty="0" smtClean="0"/>
              <a:t>IEEE Standards for floating point numbers</a:t>
            </a:r>
          </a:p>
          <a:p>
            <a:pPr lvl="1"/>
            <a:r>
              <a:rPr lang="en-US" dirty="0" smtClean="0"/>
              <a:t>± X</a:t>
            </a:r>
            <a:r>
              <a:rPr lang="en-US" baseline="-25000" dirty="0" smtClean="0"/>
              <a:t>1</a:t>
            </a:r>
            <a:r>
              <a:rPr lang="en-US" dirty="0" smtClean="0"/>
              <a:t> . X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 smtClean="0"/>
              <a:t>3</a:t>
            </a:r>
            <a:r>
              <a:rPr lang="en-US" dirty="0" smtClean="0"/>
              <a:t> X</a:t>
            </a:r>
            <a:r>
              <a:rPr lang="en-US" baseline="-25000" dirty="0" smtClean="0"/>
              <a:t>4</a:t>
            </a:r>
            <a:r>
              <a:rPr lang="en-US" dirty="0" smtClean="0"/>
              <a:t> X</a:t>
            </a:r>
            <a:r>
              <a:rPr lang="en-US" baseline="-25000" dirty="0" smtClean="0"/>
              <a:t>5</a:t>
            </a:r>
            <a:r>
              <a:rPr lang="en-US" dirty="0" smtClean="0"/>
              <a:t> X</a:t>
            </a:r>
            <a:r>
              <a:rPr lang="en-US" baseline="-25000" dirty="0" smtClean="0"/>
              <a:t>6</a:t>
            </a:r>
            <a:r>
              <a:rPr lang="en-US" dirty="0" smtClean="0"/>
              <a:t> X</a:t>
            </a:r>
            <a:r>
              <a:rPr lang="en-US" baseline="-25000" dirty="0" smtClean="0"/>
              <a:t>7</a:t>
            </a:r>
            <a:r>
              <a:rPr lang="en-US" dirty="0" smtClean="0"/>
              <a:t> x 10 </a:t>
            </a:r>
            <a:r>
              <a:rPr lang="en-US" baseline="30000" dirty="0" smtClean="0"/>
              <a:t>±Y1Y2</a:t>
            </a:r>
          </a:p>
          <a:p>
            <a:pPr lvl="1"/>
            <a:r>
              <a:rPr lang="en-US" dirty="0" smtClean="0"/>
              <a:t>Single Precision (32 – bits)</a:t>
            </a:r>
          </a:p>
          <a:p>
            <a:pPr lvl="2"/>
            <a:r>
              <a:rPr lang="en-US" dirty="0" smtClean="0"/>
              <a:t>Value represented = ± 1. M x 2</a:t>
            </a:r>
            <a:r>
              <a:rPr lang="en-US" baseline="30000" dirty="0" smtClean="0"/>
              <a:t>E’ – 127</a:t>
            </a:r>
            <a:r>
              <a:rPr lang="en-US" dirty="0" smtClean="0"/>
              <a:t>    (E’ = E + 127)</a:t>
            </a:r>
          </a:p>
          <a:p>
            <a:pPr lvl="2"/>
            <a:r>
              <a:rPr lang="en-US" dirty="0" smtClean="0"/>
              <a:t>Where E stands for Exponent</a:t>
            </a:r>
          </a:p>
          <a:p>
            <a:pPr lvl="1"/>
            <a:r>
              <a:rPr lang="en-US" dirty="0" smtClean="0"/>
              <a:t>Double Precision (64 – bits)</a:t>
            </a:r>
          </a:p>
          <a:p>
            <a:pPr lvl="2"/>
            <a:r>
              <a:rPr lang="en-US" dirty="0" smtClean="0"/>
              <a:t>Value represented = ± 1. M x 2</a:t>
            </a:r>
            <a:r>
              <a:rPr lang="en-US" baseline="30000" dirty="0" smtClean="0"/>
              <a:t>E’ – 1023</a:t>
            </a:r>
            <a:r>
              <a:rPr lang="en-US" dirty="0" smtClean="0"/>
              <a:t>    (E’ = E + 1023)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Precision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905000"/>
          </a:xfrm>
        </p:spPr>
        <p:txBody>
          <a:bodyPr/>
          <a:lstStyle/>
          <a:p>
            <a:r>
              <a:rPr lang="en-US" dirty="0" smtClean="0"/>
              <a:t>Not Normalized </a:t>
            </a:r>
          </a:p>
          <a:p>
            <a:pPr lvl="1"/>
            <a:r>
              <a:rPr lang="en-US" dirty="0" smtClean="0"/>
              <a:t>0.0010110 … x 2</a:t>
            </a:r>
            <a:r>
              <a:rPr lang="en-US" baseline="30000" dirty="0" smtClean="0"/>
              <a:t>9</a:t>
            </a:r>
            <a:endParaRPr lang="en-US" dirty="0" smtClean="0"/>
          </a:p>
          <a:p>
            <a:r>
              <a:rPr lang="en-US" dirty="0" smtClean="0"/>
              <a:t>Normalized</a:t>
            </a:r>
          </a:p>
          <a:p>
            <a:pPr lvl="1"/>
            <a:r>
              <a:rPr lang="en-US" dirty="0" smtClean="0"/>
              <a:t>1.0110 … x 2</a:t>
            </a:r>
            <a:r>
              <a:rPr lang="en-US" baseline="30000" dirty="0" smtClean="0"/>
              <a:t>6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10" name="Group 28"/>
          <p:cNvGrpSpPr/>
          <p:nvPr/>
        </p:nvGrpSpPr>
        <p:grpSpPr>
          <a:xfrm>
            <a:off x="76200" y="3124200"/>
            <a:ext cx="8593114" cy="2514600"/>
            <a:chOff x="93686" y="3124200"/>
            <a:chExt cx="8593114" cy="2514600"/>
          </a:xfrm>
        </p:grpSpPr>
        <p:sp>
          <p:nvSpPr>
            <p:cNvPr id="7" name="Rectangle 6"/>
            <p:cNvSpPr/>
            <p:nvPr/>
          </p:nvSpPr>
          <p:spPr bwMode="auto">
            <a:xfrm>
              <a:off x="609600" y="3581400"/>
              <a:ext cx="4572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066800" y="3581400"/>
              <a:ext cx="19812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E’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048000" y="3581400"/>
              <a:ext cx="5638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10800000">
              <a:off x="609600" y="3352800"/>
              <a:ext cx="32766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4800600" y="3352800"/>
              <a:ext cx="3810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987557" y="31242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32 bits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19" name="Left Brace 18"/>
            <p:cNvSpPr/>
            <p:nvPr/>
          </p:nvSpPr>
          <p:spPr bwMode="auto">
            <a:xfrm rot="16200000">
              <a:off x="5772150" y="1543051"/>
              <a:ext cx="228600" cy="55245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8200" y="4343400"/>
              <a:ext cx="2494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23 bits Mantissa fraction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21" name="Left Brace 20"/>
            <p:cNvSpPr/>
            <p:nvPr/>
          </p:nvSpPr>
          <p:spPr bwMode="auto">
            <a:xfrm rot="16200000">
              <a:off x="1943100" y="3314700"/>
              <a:ext cx="2286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51590" y="4438471"/>
              <a:ext cx="15726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8-bit signed</a:t>
              </a:r>
            </a:p>
            <a:p>
              <a:pPr algn="ctr"/>
              <a:r>
                <a:rPr lang="en-US" dirty="0" smtClean="0">
                  <a:latin typeface="Calibri" pitchFamily="34" charset="0"/>
                </a:rPr>
                <a:t>Exponent in</a:t>
              </a:r>
            </a:p>
            <a:p>
              <a:pPr algn="ctr"/>
              <a:r>
                <a:rPr lang="en-US" dirty="0" smtClean="0">
                  <a:latin typeface="Calibri" pitchFamily="34" charset="0"/>
                </a:rPr>
                <a:t>Excess – 127 </a:t>
              </a:r>
            </a:p>
            <a:p>
              <a:pPr algn="ctr"/>
              <a:r>
                <a:rPr lang="en-US" dirty="0" smtClean="0">
                  <a:latin typeface="Calibri" pitchFamily="34" charset="0"/>
                </a:rPr>
                <a:t>representation</a:t>
              </a: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5400000" flipH="1" flipV="1">
              <a:off x="646906" y="4305300"/>
              <a:ext cx="381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93686" y="4419600"/>
              <a:ext cx="12779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Sign of</a:t>
              </a:r>
            </a:p>
            <a:p>
              <a:pPr algn="ctr"/>
              <a:r>
                <a:rPr lang="en-US" dirty="0" smtClean="0">
                  <a:latin typeface="Calibri" pitchFamily="34" charset="0"/>
                </a:rPr>
                <a:t>Number</a:t>
              </a:r>
            </a:p>
            <a:p>
              <a:pPr algn="ctr"/>
              <a:r>
                <a:rPr lang="en-US" dirty="0" smtClean="0">
                  <a:latin typeface="Calibri" pitchFamily="34" charset="0"/>
                </a:rPr>
                <a:t>0 signifies +</a:t>
              </a:r>
            </a:p>
            <a:p>
              <a:pPr algn="ctr"/>
              <a:r>
                <a:rPr lang="en-US" dirty="0" smtClean="0">
                  <a:latin typeface="Calibri" pitchFamily="34" charset="0"/>
                </a:rPr>
                <a:t>1 signifies - 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81400" y="4800600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2"/>
              <a:r>
                <a:rPr lang="en-US" b="1" dirty="0" smtClean="0">
                  <a:solidFill>
                    <a:srgbClr val="0070C0"/>
                  </a:solidFill>
                  <a:latin typeface="Calibri" pitchFamily="34" charset="0"/>
                </a:rPr>
                <a:t>Value represented = ± 1. M x 2</a:t>
              </a:r>
              <a:r>
                <a:rPr lang="en-US" b="1" baseline="30000" dirty="0" smtClean="0">
                  <a:solidFill>
                    <a:srgbClr val="0070C0"/>
                  </a:solidFill>
                  <a:latin typeface="Calibri" pitchFamily="34" charset="0"/>
                </a:rPr>
                <a:t>E’ – 127</a:t>
              </a:r>
              <a:r>
                <a:rPr lang="en-US" b="1" dirty="0" smtClean="0">
                  <a:solidFill>
                    <a:srgbClr val="0070C0"/>
                  </a:solidFill>
                  <a:latin typeface="Calibri" pitchFamily="34" charset="0"/>
                </a:rPr>
                <a:t>            (E’ = E + 127)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981200"/>
          </a:xfrm>
        </p:spPr>
        <p:txBody>
          <a:bodyPr/>
          <a:lstStyle/>
          <a:p>
            <a:r>
              <a:rPr lang="en-US" dirty="0" smtClean="0"/>
              <a:t>Single Precision</a:t>
            </a:r>
          </a:p>
          <a:p>
            <a:pPr lvl="1"/>
            <a:r>
              <a:rPr lang="en-US" dirty="0" smtClean="0"/>
              <a:t>1 ≤ E’ ≤ 254  (-126 ≤ E ≤ 127)</a:t>
            </a:r>
          </a:p>
          <a:p>
            <a:r>
              <a:rPr lang="en-US" dirty="0" smtClean="0"/>
              <a:t>Double Precision</a:t>
            </a:r>
          </a:p>
          <a:p>
            <a:pPr lvl="1"/>
            <a:r>
              <a:rPr lang="en-US" dirty="0" smtClean="0"/>
              <a:t>1 ≤ E’ ≤ 2046  (-1022 ≤ E ≤ 1023)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3686" y="3581400"/>
            <a:ext cx="8593114" cy="2514600"/>
            <a:chOff x="93686" y="3124200"/>
            <a:chExt cx="8593114" cy="2514600"/>
          </a:xfrm>
        </p:grpSpPr>
        <p:sp>
          <p:nvSpPr>
            <p:cNvPr id="8" name="Rectangle 7"/>
            <p:cNvSpPr/>
            <p:nvPr/>
          </p:nvSpPr>
          <p:spPr bwMode="auto">
            <a:xfrm>
              <a:off x="609600" y="3581400"/>
              <a:ext cx="4572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066800" y="3581400"/>
              <a:ext cx="19812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E’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048000" y="3581400"/>
              <a:ext cx="5638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10800000">
              <a:off x="609600" y="3352800"/>
              <a:ext cx="32766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800600" y="3352800"/>
              <a:ext cx="3810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987557" y="31242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64 bits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14" name="Left Brace 13"/>
            <p:cNvSpPr/>
            <p:nvPr/>
          </p:nvSpPr>
          <p:spPr bwMode="auto">
            <a:xfrm rot="16200000">
              <a:off x="5772150" y="1543051"/>
              <a:ext cx="228600" cy="55245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8200" y="4343400"/>
              <a:ext cx="2494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52 bits Mantissa fraction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16" name="Left Brace 15"/>
            <p:cNvSpPr/>
            <p:nvPr/>
          </p:nvSpPr>
          <p:spPr bwMode="auto">
            <a:xfrm rot="16200000">
              <a:off x="1943100" y="3314700"/>
              <a:ext cx="2286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1590" y="4438471"/>
              <a:ext cx="15726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11-bit signed</a:t>
              </a:r>
            </a:p>
            <a:p>
              <a:pPr algn="ctr"/>
              <a:r>
                <a:rPr lang="en-US" dirty="0" smtClean="0">
                  <a:latin typeface="Calibri" pitchFamily="34" charset="0"/>
                </a:rPr>
                <a:t>Exponent in</a:t>
              </a:r>
            </a:p>
            <a:p>
              <a:pPr algn="ctr"/>
              <a:r>
                <a:rPr lang="en-US" dirty="0" smtClean="0">
                  <a:latin typeface="Calibri" pitchFamily="34" charset="0"/>
                </a:rPr>
                <a:t>Excess – 1023 </a:t>
              </a:r>
            </a:p>
            <a:p>
              <a:pPr algn="ctr"/>
              <a:r>
                <a:rPr lang="en-US" dirty="0" smtClean="0">
                  <a:latin typeface="Calibri" pitchFamily="34" charset="0"/>
                </a:rPr>
                <a:t>representation</a:t>
              </a: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 flipH="1" flipV="1">
              <a:off x="646906" y="4305300"/>
              <a:ext cx="381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93686" y="4419600"/>
              <a:ext cx="12779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Sign of</a:t>
              </a:r>
            </a:p>
            <a:p>
              <a:pPr algn="ctr"/>
              <a:r>
                <a:rPr lang="en-US" dirty="0" smtClean="0">
                  <a:latin typeface="Calibri" pitchFamily="34" charset="0"/>
                </a:rPr>
                <a:t>Number</a:t>
              </a:r>
            </a:p>
            <a:p>
              <a:pPr algn="ctr"/>
              <a:r>
                <a:rPr lang="en-US" dirty="0" smtClean="0">
                  <a:latin typeface="Calibri" pitchFamily="34" charset="0"/>
                </a:rPr>
                <a:t>0 signifies +</a:t>
              </a:r>
            </a:p>
            <a:p>
              <a:pPr algn="ctr"/>
              <a:r>
                <a:rPr lang="en-US" dirty="0" smtClean="0">
                  <a:latin typeface="Calibri" pitchFamily="34" charset="0"/>
                </a:rPr>
                <a:t>1 signifies - 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81400" y="4800600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2"/>
              <a:r>
                <a:rPr lang="en-US" b="1" dirty="0" smtClean="0">
                  <a:solidFill>
                    <a:srgbClr val="0070C0"/>
                  </a:solidFill>
                  <a:latin typeface="Calibri" pitchFamily="34" charset="0"/>
                </a:rPr>
                <a:t>Value represented = ± 1. M x 2</a:t>
              </a:r>
              <a:r>
                <a:rPr lang="en-US" b="1" baseline="30000" dirty="0" smtClean="0">
                  <a:solidFill>
                    <a:srgbClr val="0070C0"/>
                  </a:solidFill>
                  <a:latin typeface="Calibri" pitchFamily="34" charset="0"/>
                </a:rPr>
                <a:t>E’ – 1023</a:t>
              </a:r>
              <a:r>
                <a:rPr lang="en-US" b="1" dirty="0" smtClean="0">
                  <a:solidFill>
                    <a:srgbClr val="0070C0"/>
                  </a:solidFill>
                  <a:latin typeface="Calibri" pitchFamily="34" charset="0"/>
                </a:rPr>
                <a:t>            (E’ = E + 1023)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1295400" y="1219200"/>
            <a:ext cx="6477000" cy="1071265"/>
            <a:chOff x="1295400" y="1219200"/>
            <a:chExt cx="6477000" cy="1071265"/>
          </a:xfrm>
        </p:grpSpPr>
        <p:sp>
          <p:nvSpPr>
            <p:cNvPr id="7" name="Rectangle 6"/>
            <p:cNvSpPr/>
            <p:nvPr/>
          </p:nvSpPr>
          <p:spPr bwMode="auto">
            <a:xfrm>
              <a:off x="1295400" y="1219200"/>
              <a:ext cx="5334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latin typeface="Arial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828800" y="1219200"/>
              <a:ext cx="19050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0 0 1 0 1 0 0 0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733800" y="1219200"/>
              <a:ext cx="40386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 0 1 0 1 0 . . . 			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1828800"/>
              <a:ext cx="5508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Value represented =  + 1.0010110 …0 x 2</a:t>
              </a:r>
              <a:r>
                <a:rPr lang="en-US" sz="2400" baseline="30000" dirty="0" smtClean="0">
                  <a:latin typeface="Calibri" pitchFamily="34" charset="0"/>
                </a:rPr>
                <a:t>-87</a:t>
              </a:r>
              <a:endParaRPr lang="en-US" sz="2400" baseline="30000" dirty="0">
                <a:latin typeface="Calibri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95400" y="3576935"/>
            <a:ext cx="6477000" cy="1071265"/>
            <a:chOff x="1295400" y="3576935"/>
            <a:chExt cx="6477000" cy="1071265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295400" y="3576935"/>
              <a:ext cx="5334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latin typeface="Arial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828800" y="3576935"/>
              <a:ext cx="19050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1 0 0 0 0 </a:t>
              </a:r>
              <a:r>
                <a:rPr lang="en-US" dirty="0" smtClean="0">
                  <a:solidFill>
                    <a:schemeClr val="tx1"/>
                  </a:solidFill>
                  <a:latin typeface="Arial" charset="0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0 1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733800" y="3576935"/>
              <a:ext cx="40386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0 1 1 0  . . . 			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28800" y="4186535"/>
              <a:ext cx="47202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Value represented =  + 1.0110 … x 2</a:t>
              </a:r>
              <a:r>
                <a:rPr lang="en-US" sz="2400" baseline="30000" dirty="0" smtClean="0">
                  <a:latin typeface="Calibri" pitchFamily="34" charset="0"/>
                </a:rPr>
                <a:t>6</a:t>
              </a:r>
              <a:endParaRPr lang="en-US" sz="2400" baseline="300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754 Format Interpretation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52400" y="914400"/>
          <a:ext cx="8610602" cy="55035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7400"/>
                <a:gridCol w="838200"/>
                <a:gridCol w="1066800"/>
                <a:gridCol w="1371600"/>
                <a:gridCol w="914400"/>
                <a:gridCol w="1371600"/>
                <a:gridCol w="990602"/>
              </a:tblGrid>
              <a:tr h="342268">
                <a:tc gridSpan="3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Single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Precision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Double Precision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968"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Sign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Fraction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Biased Exponent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Value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Biased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Exponent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Value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4226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Positive Zero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928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Negative Zero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928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Plus Infinity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255 (all 1’s)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+∞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2047 (all 1’s)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+∞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928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Minus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Infinity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255 (all 1’s)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-∞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2047 (all 1’s)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-∞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928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 a Number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 or 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≠0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</a:rPr>
                        <a:t>255 (all 1’s)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itchFamily="34" charset="0"/>
                        </a:rPr>
                        <a:t>NaN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2047 (all 1’s)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itchFamily="34" charset="0"/>
                        </a:rPr>
                        <a:t>NaN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928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Positive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normalized nonzero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</a:rPr>
                        <a:t>M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</a:rPr>
                        <a:t>0 &lt;E’&lt;255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Calibri" pitchFamily="34" charset="0"/>
                        </a:rPr>
                        <a:t>E’-127</a:t>
                      </a:r>
                    </a:p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(1.M)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 &lt;E’&lt;2047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Calibri" pitchFamily="34" charset="0"/>
                        </a:rPr>
                        <a:t>E’-1023</a:t>
                      </a:r>
                    </a:p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(1.M)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928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Negative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normalized nonzero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</a:rPr>
                        <a:t>0 &lt;E’&lt;255 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-2</a:t>
                      </a:r>
                      <a:r>
                        <a:rPr lang="en-US" baseline="30000" dirty="0" smtClean="0">
                          <a:latin typeface="Calibri" pitchFamily="34" charset="0"/>
                        </a:rPr>
                        <a:t>E’-127</a:t>
                      </a:r>
                    </a:p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(1.M)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 &lt;E’&lt;2047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-2</a:t>
                      </a:r>
                      <a:r>
                        <a:rPr lang="en-US" baseline="30000" dirty="0" smtClean="0">
                          <a:latin typeface="Calibri" pitchFamily="34" charset="0"/>
                        </a:rPr>
                        <a:t>E’-1023</a:t>
                      </a:r>
                    </a:p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(1.M)</a:t>
                      </a:r>
                    </a:p>
                  </a:txBody>
                  <a:tcPr/>
                </a:tc>
              </a:tr>
              <a:tr h="392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</a:rPr>
                        <a:t>Positive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itchFamily="34" charset="0"/>
                        </a:rPr>
                        <a:t>denormalized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</a:rPr>
                        <a:t>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≠ 0 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-2</a:t>
                      </a:r>
                      <a:r>
                        <a:rPr lang="en-US" baseline="30000" dirty="0" smtClean="0">
                          <a:latin typeface="Calibri" pitchFamily="34" charset="0"/>
                        </a:rPr>
                        <a:t>E’-127</a:t>
                      </a:r>
                    </a:p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(0.M)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-2</a:t>
                      </a:r>
                      <a:r>
                        <a:rPr lang="en-US" baseline="30000" dirty="0" smtClean="0">
                          <a:latin typeface="Calibri" pitchFamily="34" charset="0"/>
                        </a:rPr>
                        <a:t>E’-1023</a:t>
                      </a:r>
                    </a:p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(0.M)</a:t>
                      </a:r>
                    </a:p>
                  </a:txBody>
                  <a:tcPr/>
                </a:tc>
              </a:tr>
              <a:tr h="392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</a:rPr>
                        <a:t>Negative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itchFamily="34" charset="0"/>
                        </a:rPr>
                        <a:t>denormalized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</a:rPr>
                        <a:t>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≠ 0 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-2</a:t>
                      </a:r>
                      <a:r>
                        <a:rPr lang="en-US" baseline="30000" dirty="0" smtClean="0">
                          <a:latin typeface="Calibri" pitchFamily="34" charset="0"/>
                        </a:rPr>
                        <a:t>E’-127</a:t>
                      </a:r>
                    </a:p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(0.M)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-2</a:t>
                      </a:r>
                      <a:r>
                        <a:rPr lang="en-US" baseline="30000" dirty="0" smtClean="0">
                          <a:latin typeface="Calibri" pitchFamily="34" charset="0"/>
                        </a:rPr>
                        <a:t>E’-1023</a:t>
                      </a:r>
                    </a:p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(0.M)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219200" y="1447800"/>
            <a:ext cx="6172200" cy="4267200"/>
            <a:chOff x="288" y="1296"/>
            <a:chExt cx="3888" cy="2688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008" y="1392"/>
              <a:ext cx="336" cy="336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1008" y="1872"/>
              <a:ext cx="336" cy="336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008" y="2304"/>
              <a:ext cx="336" cy="336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68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768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768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768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768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768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rot="-10800000">
              <a:off x="2064" y="1728"/>
              <a:ext cx="384" cy="384"/>
            </a:xfrm>
            <a:prstGeom prst="flowChartOnlineStorag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34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776" y="15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776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344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1776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776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344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776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1776" y="201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448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76" y="12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576" y="14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576" y="17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576" y="196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576" y="22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576" y="240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2640" y="177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co</a:t>
              </a:r>
            </a:p>
          </p:txBody>
        </p:sp>
        <p:sp>
          <p:nvSpPr>
            <p:cNvPr id="35" name="AutoShape 32"/>
            <p:cNvSpPr>
              <a:spLocks noChangeArrowheads="1"/>
            </p:cNvSpPr>
            <p:nvPr/>
          </p:nvSpPr>
          <p:spPr bwMode="auto">
            <a:xfrm rot="-10800000">
              <a:off x="3120" y="2784"/>
              <a:ext cx="384" cy="384"/>
            </a:xfrm>
            <a:prstGeom prst="flowChartOnlineStorag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976" y="2784"/>
              <a:ext cx="104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48" y="384"/>
                </a:cxn>
              </a:cxnLst>
              <a:rect l="0" t="0" r="r" b="b"/>
              <a:pathLst>
                <a:path w="104" h="384">
                  <a:moveTo>
                    <a:pt x="0" y="0"/>
                  </a:moveTo>
                  <a:cubicBezTo>
                    <a:pt x="44" y="64"/>
                    <a:pt x="88" y="128"/>
                    <a:pt x="96" y="192"/>
                  </a:cubicBezTo>
                  <a:cubicBezTo>
                    <a:pt x="104" y="256"/>
                    <a:pt x="56" y="352"/>
                    <a:pt x="48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2592" y="28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640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2592" y="31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3504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2352" y="26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Tahoma" pitchFamily="34" charset="0"/>
                </a:rPr>
                <a:t>a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2400" y="288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Tahoma" pitchFamily="34" charset="0"/>
                </a:rPr>
                <a:t>b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2400" y="302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Tahoma" pitchFamily="34" charset="0"/>
                </a:rPr>
                <a:t>c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792" y="28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s</a:t>
              </a: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288" y="1344"/>
              <a:ext cx="3888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2976" y="1488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Full Adder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Registers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838200" y="1524000"/>
            <a:ext cx="7221538" cy="3874532"/>
            <a:chOff x="838200" y="1524000"/>
            <a:chExt cx="7221538" cy="3874532"/>
          </a:xfrm>
        </p:grpSpPr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838200" y="1524000"/>
              <a:ext cx="7221538" cy="3124200"/>
              <a:chOff x="528" y="1440"/>
              <a:chExt cx="4549" cy="1968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720" y="1440"/>
                <a:ext cx="336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>
                    <a:latin typeface="Calibri" pitchFamily="34" charset="0"/>
                  </a:rPr>
                  <a:t>B</a:t>
                </a:r>
                <a:r>
                  <a:rPr lang="en-US" b="1" baseline="-25000" dirty="0">
                    <a:latin typeface="Calibri" pitchFamily="34" charset="0"/>
                  </a:rPr>
                  <a:t>s</a:t>
                </a:r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1632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528" y="1968"/>
                <a:ext cx="336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>
                    <a:latin typeface="Calibri" pitchFamily="34" charset="0"/>
                  </a:rPr>
                  <a:t>E</a:t>
                </a: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056" y="1968"/>
                <a:ext cx="1632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>
                    <a:latin typeface="Calibri" pitchFamily="34" charset="0"/>
                  </a:rPr>
                  <a:t>Parallel Adder</a:t>
                </a: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168" y="1920"/>
                <a:ext cx="163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>
                    <a:latin typeface="Calibri" pitchFamily="34" charset="0"/>
                  </a:rPr>
                  <a:t>Parallel Adder </a:t>
                </a:r>
              </a:p>
              <a:p>
                <a:pPr algn="ctr"/>
                <a:r>
                  <a:rPr lang="en-US" b="1">
                    <a:latin typeface="Calibri" pitchFamily="34" charset="0"/>
                  </a:rPr>
                  <a:t>And Comparator</a:t>
                </a: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336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>
                    <a:latin typeface="Calibri" pitchFamily="34" charset="0"/>
                  </a:rPr>
                  <a:t>A</a:t>
                </a:r>
                <a:r>
                  <a:rPr lang="en-US" b="1" baseline="-25000">
                    <a:latin typeface="Calibri" pitchFamily="34" charset="0"/>
                  </a:rPr>
                  <a:t>s</a:t>
                </a:r>
                <a:endParaRPr lang="en-US" b="1">
                  <a:latin typeface="Calibri" pitchFamily="34" charset="0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1632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>
                    <a:latin typeface="Calibri" pitchFamily="34" charset="0"/>
                  </a:rPr>
                  <a:t>  A</a:t>
                </a: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336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>
                    <a:latin typeface="Calibri" pitchFamily="34" charset="0"/>
                  </a:rPr>
                  <a:t>A</a:t>
                </a:r>
                <a:r>
                  <a:rPr lang="en-US" b="1" baseline="-25000">
                    <a:latin typeface="Calibri" pitchFamily="34" charset="0"/>
                  </a:rPr>
                  <a:t>1</a:t>
                </a:r>
                <a:endParaRPr lang="en-US" b="1">
                  <a:latin typeface="Calibri" pitchFamily="34" charset="0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3120" y="1440"/>
                <a:ext cx="1632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632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336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>
                    <a:latin typeface="Calibri" pitchFamily="34" charset="0"/>
                  </a:rPr>
                  <a:t>Q</a:t>
                </a:r>
                <a:r>
                  <a:rPr lang="en-US" b="1" baseline="-25000">
                    <a:latin typeface="Calibri" pitchFamily="34" charset="0"/>
                  </a:rPr>
                  <a:t>s</a:t>
                </a:r>
                <a:endParaRPr lang="en-US" b="1">
                  <a:latin typeface="Calibri" pitchFamily="34" charset="0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6" y="3120"/>
                <a:ext cx="1632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>
                    <a:latin typeface="Calibri" pitchFamily="34" charset="0"/>
                  </a:rPr>
                  <a:t>Q</a:t>
                </a: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3120" y="3120"/>
                <a:ext cx="1632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>
                    <a:latin typeface="Calibri" pitchFamily="34" charset="0"/>
                  </a:rPr>
                  <a:t>q</a:t>
                </a: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4800" y="1440"/>
                <a:ext cx="27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BR</a:t>
                </a:r>
              </a:p>
            </p:txBody>
          </p: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>
                <a:off x="4800" y="2505"/>
                <a:ext cx="2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AC</a:t>
                </a: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4752" y="3120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QR</a:t>
                </a:r>
              </a:p>
            </p:txBody>
          </p:sp>
        </p:grp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023938" y="5029200"/>
              <a:ext cx="5822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Sign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912938" y="5029200"/>
              <a:ext cx="10545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Mantissa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5521325" y="5029200"/>
              <a:ext cx="10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Exponent</a:t>
              </a: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1295400" y="4648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2438400" y="4648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5943600" y="4724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Add/ Subtract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zeros</a:t>
            </a:r>
          </a:p>
          <a:p>
            <a:r>
              <a:rPr lang="en-US" dirty="0" smtClean="0"/>
              <a:t>Align the mantissa</a:t>
            </a:r>
          </a:p>
          <a:p>
            <a:r>
              <a:rPr lang="en-US" dirty="0" smtClean="0"/>
              <a:t>Add or subtract mantissas</a:t>
            </a:r>
          </a:p>
          <a:p>
            <a:r>
              <a:rPr lang="en-US" dirty="0" smtClean="0"/>
              <a:t>Normalize the result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3" name="Group 131"/>
          <p:cNvGrpSpPr/>
          <p:nvPr/>
        </p:nvGrpSpPr>
        <p:grpSpPr>
          <a:xfrm>
            <a:off x="251222" y="835223"/>
            <a:ext cx="8816578" cy="5641777"/>
            <a:chOff x="251222" y="835223"/>
            <a:chExt cx="8816578" cy="5641777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427559" y="1250795"/>
              <a:ext cx="657225" cy="412595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alibri" pitchFamily="34" charset="0"/>
                </a:rPr>
                <a:t>BR</a:t>
              </a: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2495550" y="1250795"/>
              <a:ext cx="657225" cy="412595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alibri" pitchFamily="34" charset="0"/>
                </a:rPr>
                <a:t>AC</a:t>
              </a: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838325" y="2626112"/>
              <a:ext cx="657225" cy="412595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op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674019" y="2075985"/>
              <a:ext cx="985838" cy="2750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>
                  <a:latin typeface="Calibri" pitchFamily="34" charset="0"/>
                </a:rPr>
                <a:t>AC </a:t>
              </a:r>
              <a:r>
                <a:rPr lang="en-US" sz="1400" b="1" dirty="0">
                  <a:latin typeface="Calibri" pitchFamily="34" charset="0"/>
                  <a:sym typeface="Wingdings" pitchFamily="2" charset="2"/>
                </a:rPr>
                <a:t> BR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674019" y="3313771"/>
              <a:ext cx="985838" cy="2750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A</a:t>
              </a:r>
              <a:r>
                <a:rPr lang="en-US" sz="1400" b="1" baseline="-25000">
                  <a:latin typeface="Calibri" pitchFamily="34" charset="0"/>
                </a:rPr>
                <a:t>s</a:t>
              </a:r>
              <a:r>
                <a:rPr lang="en-US" sz="1400" b="1">
                  <a:latin typeface="Calibri" pitchFamily="34" charset="0"/>
                </a:rPr>
                <a:t> </a:t>
              </a:r>
              <a:r>
                <a:rPr lang="en-US" sz="1400" b="1">
                  <a:latin typeface="Calibri" pitchFamily="34" charset="0"/>
                  <a:sym typeface="Wingdings" pitchFamily="2" charset="2"/>
                </a:rPr>
                <a:t> A’</a:t>
              </a:r>
              <a:r>
                <a:rPr lang="en-US" sz="1400" b="1" baseline="-25000">
                  <a:latin typeface="Calibri" pitchFamily="34" charset="0"/>
                  <a:sym typeface="Wingdings" pitchFamily="2" charset="2"/>
                </a:rPr>
                <a:t>s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1016794" y="1457093"/>
              <a:ext cx="41076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016794" y="1457093"/>
              <a:ext cx="0" cy="343829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756172" y="975732"/>
              <a:ext cx="0" cy="2750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084784" y="1457093"/>
              <a:ext cx="41076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1016794" y="2832410"/>
              <a:ext cx="82153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cxnSp>
          <p:nvCxnSpPr>
            <p:cNvPr id="18" name="AutoShape 15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5400000">
              <a:off x="2289252" y="1541075"/>
              <a:ext cx="412595" cy="65722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166938" y="2351049"/>
              <a:ext cx="0" cy="2750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166938" y="3038707"/>
              <a:ext cx="0" cy="2750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016794" y="3863898"/>
              <a:ext cx="115014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2166938" y="3588834"/>
              <a:ext cx="0" cy="2750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5261372" y="1663390"/>
              <a:ext cx="657225" cy="412595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a:b</a:t>
              </a:r>
            </a:p>
          </p:txBody>
        </p:sp>
        <p:cxnSp>
          <p:nvCxnSpPr>
            <p:cNvPr id="24" name="AutoShape 22"/>
            <p:cNvCxnSpPr>
              <a:cxnSpLocks noChangeShapeType="1"/>
              <a:endCxn id="23" idx="0"/>
            </p:cNvCxnSpPr>
            <p:nvPr/>
          </p:nvCxnSpPr>
          <p:spPr bwMode="auto">
            <a:xfrm>
              <a:off x="3152775" y="1457093"/>
              <a:ext cx="2437209" cy="206298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7" name="AutoShape 25"/>
            <p:cNvCxnSpPr>
              <a:cxnSpLocks noChangeShapeType="1"/>
              <a:stCxn id="23" idx="1"/>
              <a:endCxn id="25" idx="0"/>
            </p:cNvCxnSpPr>
            <p:nvPr/>
          </p:nvCxnSpPr>
          <p:spPr bwMode="auto">
            <a:xfrm rot="10800000" flipV="1">
              <a:off x="4446986" y="1869687"/>
              <a:ext cx="814387" cy="343829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8" name="AutoShape 26"/>
            <p:cNvCxnSpPr>
              <a:cxnSpLocks noChangeShapeType="1"/>
              <a:stCxn id="23" idx="3"/>
              <a:endCxn id="26" idx="0"/>
            </p:cNvCxnSpPr>
            <p:nvPr/>
          </p:nvCxnSpPr>
          <p:spPr bwMode="auto">
            <a:xfrm>
              <a:off x="5918597" y="1869688"/>
              <a:ext cx="628650" cy="343829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700463" y="1525859"/>
              <a:ext cx="188952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700463" y="1525859"/>
              <a:ext cx="0" cy="130655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700463" y="2832410"/>
              <a:ext cx="73937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4439841" y="2557346"/>
              <a:ext cx="0" cy="2750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6575822" y="2832410"/>
              <a:ext cx="73937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V="1">
              <a:off x="6575822" y="2557346"/>
              <a:ext cx="0" cy="2750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315200" y="1525859"/>
              <a:ext cx="0" cy="130655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H="1">
              <a:off x="5589984" y="1525859"/>
              <a:ext cx="172521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37" name="AutoShape 38"/>
            <p:cNvSpPr>
              <a:spLocks noChangeArrowheads="1"/>
            </p:cNvSpPr>
            <p:nvPr/>
          </p:nvSpPr>
          <p:spPr bwMode="auto">
            <a:xfrm>
              <a:off x="5261372" y="2832410"/>
              <a:ext cx="657225" cy="412595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op</a:t>
              </a: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5589984" y="2075985"/>
              <a:ext cx="0" cy="75642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39" name="AutoShape 41"/>
            <p:cNvSpPr>
              <a:spLocks noChangeArrowheads="1"/>
            </p:cNvSpPr>
            <p:nvPr/>
          </p:nvSpPr>
          <p:spPr bwMode="auto">
            <a:xfrm>
              <a:off x="3618309" y="3245005"/>
              <a:ext cx="1232297" cy="412595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A</a:t>
              </a:r>
              <a:r>
                <a:rPr lang="en-US" sz="1400" b="1" baseline="-25000">
                  <a:latin typeface="Calibri" pitchFamily="34" charset="0"/>
                </a:rPr>
                <a:t>s</a:t>
              </a:r>
              <a:r>
                <a:rPr lang="en-US" sz="1400" b="1">
                  <a:latin typeface="Calibri" pitchFamily="34" charset="0"/>
                </a:rPr>
                <a:t> xor B</a:t>
              </a:r>
              <a:r>
                <a:rPr lang="en-US" sz="1400" b="1" baseline="-25000">
                  <a:latin typeface="Calibri" pitchFamily="34" charset="0"/>
                </a:rPr>
                <a:t>s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40" name="AutoShape 42"/>
            <p:cNvSpPr>
              <a:spLocks noChangeArrowheads="1"/>
            </p:cNvSpPr>
            <p:nvPr/>
          </p:nvSpPr>
          <p:spPr bwMode="auto">
            <a:xfrm>
              <a:off x="6082903" y="3245005"/>
              <a:ext cx="1314450" cy="412595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A</a:t>
              </a:r>
              <a:r>
                <a:rPr lang="en-US" sz="1400" b="1" baseline="-25000">
                  <a:latin typeface="Calibri" pitchFamily="34" charset="0"/>
                </a:rPr>
                <a:t>s</a:t>
              </a:r>
              <a:r>
                <a:rPr lang="en-US" sz="1400" b="1">
                  <a:latin typeface="Calibri" pitchFamily="34" charset="0"/>
                </a:rPr>
                <a:t> xor B</a:t>
              </a:r>
              <a:r>
                <a:rPr lang="en-US" sz="1400" b="1" baseline="-25000">
                  <a:latin typeface="Calibri" pitchFamily="34" charset="0"/>
                </a:rPr>
                <a:t>s</a:t>
              </a:r>
              <a:endParaRPr lang="en-US" sz="1400" b="1">
                <a:latin typeface="Calibri" pitchFamily="34" charset="0"/>
              </a:endParaRPr>
            </a:p>
          </p:txBody>
        </p:sp>
        <p:cxnSp>
          <p:nvCxnSpPr>
            <p:cNvPr id="41" name="AutoShape 43"/>
            <p:cNvCxnSpPr>
              <a:cxnSpLocks noChangeShapeType="1"/>
              <a:stCxn id="37" idx="1"/>
              <a:endCxn id="39" idx="0"/>
            </p:cNvCxnSpPr>
            <p:nvPr/>
          </p:nvCxnSpPr>
          <p:spPr bwMode="auto">
            <a:xfrm rot="10800000" flipV="1">
              <a:off x="4234458" y="3038707"/>
              <a:ext cx="1026914" cy="206298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42" name="AutoShape 44"/>
            <p:cNvCxnSpPr>
              <a:cxnSpLocks noChangeShapeType="1"/>
              <a:stCxn id="37" idx="3"/>
              <a:endCxn id="40" idx="0"/>
            </p:cNvCxnSpPr>
            <p:nvPr/>
          </p:nvCxnSpPr>
          <p:spPr bwMode="auto">
            <a:xfrm>
              <a:off x="5918597" y="3038707"/>
              <a:ext cx="821531" cy="206298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3371850" y="4070195"/>
              <a:ext cx="1560909" cy="2750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EA </a:t>
              </a:r>
              <a:r>
                <a:rPr lang="en-US" sz="1400" b="1">
                  <a:latin typeface="Calibri" pitchFamily="34" charset="0"/>
                  <a:sym typeface="Wingdings" pitchFamily="2" charset="2"/>
                </a:rPr>
                <a:t>  A + B’ + 1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6000750" y="4070195"/>
              <a:ext cx="1560909" cy="2750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EA </a:t>
              </a:r>
              <a:r>
                <a:rPr lang="en-US" sz="1400" b="1">
                  <a:latin typeface="Calibri" pitchFamily="34" charset="0"/>
                  <a:sym typeface="Wingdings" pitchFamily="2" charset="2"/>
                </a:rPr>
                <a:t>  A + B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3536156" y="3863898"/>
              <a:ext cx="0" cy="20629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4686300" y="3863898"/>
              <a:ext cx="0" cy="20629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6165056" y="3657600"/>
              <a:ext cx="0" cy="41259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7315200" y="3863898"/>
              <a:ext cx="0" cy="20629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3289697" y="3863898"/>
              <a:ext cx="246459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 flipV="1">
              <a:off x="3289697" y="3451302"/>
              <a:ext cx="0" cy="41259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H="1">
              <a:off x="3289697" y="3451302"/>
              <a:ext cx="32861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4686300" y="3863898"/>
              <a:ext cx="106799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5754291" y="3451302"/>
              <a:ext cx="0" cy="41259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>
              <a:off x="5754291" y="3451302"/>
              <a:ext cx="32861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4850606" y="3451302"/>
              <a:ext cx="41076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>
              <a:off x="5261372" y="3451302"/>
              <a:ext cx="0" cy="20629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5261372" y="3657600"/>
              <a:ext cx="90368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>
              <a:off x="7315200" y="3863898"/>
              <a:ext cx="41076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 flipV="1">
              <a:off x="7725966" y="3451302"/>
              <a:ext cx="0" cy="41259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 flipH="1">
              <a:off x="7397353" y="3451302"/>
              <a:ext cx="32861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61" name="AutoShape 63"/>
            <p:cNvSpPr>
              <a:spLocks noChangeArrowheads="1"/>
            </p:cNvSpPr>
            <p:nvPr/>
          </p:nvSpPr>
          <p:spPr bwMode="auto">
            <a:xfrm>
              <a:off x="3864769" y="4551556"/>
              <a:ext cx="492919" cy="275063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E</a:t>
              </a:r>
            </a:p>
          </p:txBody>
        </p:sp>
        <p:sp>
          <p:nvSpPr>
            <p:cNvPr id="62" name="Line 64"/>
            <p:cNvSpPr>
              <a:spLocks noChangeShapeType="1"/>
            </p:cNvSpPr>
            <p:nvPr/>
          </p:nvSpPr>
          <p:spPr bwMode="auto">
            <a:xfrm>
              <a:off x="4111228" y="4345259"/>
              <a:ext cx="0" cy="20629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63" name="AutoShape 65"/>
            <p:cNvSpPr>
              <a:spLocks noChangeArrowheads="1"/>
            </p:cNvSpPr>
            <p:nvPr/>
          </p:nvSpPr>
          <p:spPr bwMode="auto">
            <a:xfrm>
              <a:off x="3864769" y="5032917"/>
              <a:ext cx="492919" cy="343829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A</a:t>
              </a:r>
            </a:p>
          </p:txBody>
        </p:sp>
        <p:sp>
          <p:nvSpPr>
            <p:cNvPr id="64" name="Line 66"/>
            <p:cNvSpPr>
              <a:spLocks noChangeShapeType="1"/>
            </p:cNvSpPr>
            <p:nvPr/>
          </p:nvSpPr>
          <p:spPr bwMode="auto">
            <a:xfrm>
              <a:off x="4111228" y="4826620"/>
              <a:ext cx="0" cy="20629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65" name="AutoShape 67"/>
            <p:cNvSpPr>
              <a:spLocks noChangeArrowheads="1"/>
            </p:cNvSpPr>
            <p:nvPr/>
          </p:nvSpPr>
          <p:spPr bwMode="auto">
            <a:xfrm>
              <a:off x="2632472" y="5445512"/>
              <a:ext cx="657225" cy="343829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A</a:t>
              </a:r>
              <a:r>
                <a:rPr lang="en-US" sz="1400" b="1" baseline="-25000">
                  <a:latin typeface="Calibri" pitchFamily="34" charset="0"/>
                </a:rPr>
                <a:t>1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67" name="Line 69"/>
            <p:cNvSpPr>
              <a:spLocks noChangeShapeType="1"/>
            </p:cNvSpPr>
            <p:nvPr/>
          </p:nvSpPr>
          <p:spPr bwMode="auto">
            <a:xfrm flipH="1">
              <a:off x="3536156" y="4689088"/>
              <a:ext cx="32861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2961084" y="4826620"/>
              <a:ext cx="0" cy="61889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 flipH="1">
              <a:off x="2961084" y="5170449"/>
              <a:ext cx="90368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70" name="Rectangle 72"/>
            <p:cNvSpPr>
              <a:spLocks noChangeArrowheads="1"/>
            </p:cNvSpPr>
            <p:nvPr/>
          </p:nvSpPr>
          <p:spPr bwMode="auto">
            <a:xfrm>
              <a:off x="1153716" y="5445512"/>
              <a:ext cx="985838" cy="34382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Shl A</a:t>
              </a:r>
            </a:p>
            <a:p>
              <a:pPr algn="ctr"/>
              <a:r>
                <a:rPr lang="en-US" sz="1400" b="1">
                  <a:latin typeface="Calibri" pitchFamily="34" charset="0"/>
                </a:rPr>
                <a:t>a </a:t>
              </a:r>
              <a:r>
                <a:rPr lang="en-US" sz="1400" b="1">
                  <a:latin typeface="Calibri" pitchFamily="34" charset="0"/>
                  <a:sym typeface="Wingdings" pitchFamily="2" charset="2"/>
                </a:rPr>
                <a:t> a – 1 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 flipH="1">
              <a:off x="2139553" y="5583044"/>
              <a:ext cx="57507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72" name="Line 75"/>
            <p:cNvSpPr>
              <a:spLocks noChangeShapeType="1"/>
            </p:cNvSpPr>
            <p:nvPr/>
          </p:nvSpPr>
          <p:spPr bwMode="auto">
            <a:xfrm flipH="1">
              <a:off x="907256" y="5583044"/>
              <a:ext cx="246459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 flipV="1">
              <a:off x="907256" y="5170449"/>
              <a:ext cx="0" cy="41259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907256" y="5170449"/>
              <a:ext cx="205382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75" name="Rectangle 78"/>
            <p:cNvSpPr>
              <a:spLocks noChangeArrowheads="1"/>
            </p:cNvSpPr>
            <p:nvPr/>
          </p:nvSpPr>
          <p:spPr bwMode="auto">
            <a:xfrm>
              <a:off x="4357688" y="5445512"/>
              <a:ext cx="903684" cy="2750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AC </a:t>
              </a:r>
              <a:r>
                <a:rPr lang="en-US" sz="1400" b="1">
                  <a:latin typeface="Calibri" pitchFamily="34" charset="0"/>
                  <a:sym typeface="Wingdings" pitchFamily="2" charset="2"/>
                </a:rPr>
                <a:t> 0</a:t>
              </a:r>
              <a:endParaRPr lang="en-US" sz="1400" b="1">
                <a:latin typeface="Calibri" pitchFamily="34" charset="0"/>
              </a:endParaRPr>
            </a:p>
          </p:txBody>
        </p:sp>
        <p:cxnSp>
          <p:nvCxnSpPr>
            <p:cNvPr id="76" name="AutoShape 79"/>
            <p:cNvCxnSpPr>
              <a:cxnSpLocks noChangeShapeType="1"/>
              <a:stCxn id="63" idx="3"/>
              <a:endCxn id="75" idx="0"/>
            </p:cNvCxnSpPr>
            <p:nvPr/>
          </p:nvCxnSpPr>
          <p:spPr bwMode="auto">
            <a:xfrm>
              <a:off x="4357688" y="5204832"/>
              <a:ext cx="451842" cy="240680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77" name="AutoShape 80"/>
            <p:cNvSpPr>
              <a:spLocks noChangeArrowheads="1"/>
            </p:cNvSpPr>
            <p:nvPr/>
          </p:nvSpPr>
          <p:spPr bwMode="auto">
            <a:xfrm>
              <a:off x="6575822" y="4620322"/>
              <a:ext cx="492919" cy="275063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E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6822281" y="4345259"/>
              <a:ext cx="0" cy="2750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6822281" y="4895385"/>
              <a:ext cx="0" cy="2750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6329363" y="5170449"/>
              <a:ext cx="985838" cy="5501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Shr A</a:t>
              </a:r>
            </a:p>
            <a:p>
              <a:pPr algn="ctr"/>
              <a:r>
                <a:rPr lang="en-US" sz="1400" b="1">
                  <a:latin typeface="Calibri" pitchFamily="34" charset="0"/>
                </a:rPr>
                <a:t>A</a:t>
              </a:r>
              <a:r>
                <a:rPr lang="en-US" sz="1400" b="1" baseline="-25000">
                  <a:latin typeface="Calibri" pitchFamily="34" charset="0"/>
                </a:rPr>
                <a:t>1</a:t>
              </a:r>
              <a:r>
                <a:rPr lang="en-US" sz="1400" b="1">
                  <a:latin typeface="Calibri" pitchFamily="34" charset="0"/>
                </a:rPr>
                <a:t> </a:t>
              </a:r>
              <a:r>
                <a:rPr lang="en-US" sz="1400" b="1">
                  <a:latin typeface="Calibri" pitchFamily="34" charset="0"/>
                  <a:sym typeface="Wingdings" pitchFamily="2" charset="2"/>
                </a:rPr>
                <a:t> E</a:t>
              </a:r>
              <a:endParaRPr lang="en-US" sz="1400" b="1">
                <a:latin typeface="Calibri" pitchFamily="34" charset="0"/>
              </a:endParaRPr>
            </a:p>
            <a:p>
              <a:pPr algn="ctr"/>
              <a:r>
                <a:rPr lang="en-US" sz="1400" b="1">
                  <a:latin typeface="Calibri" pitchFamily="34" charset="0"/>
                </a:rPr>
                <a:t>a </a:t>
              </a:r>
              <a:r>
                <a:rPr lang="en-US" sz="1400" b="1">
                  <a:latin typeface="Calibri" pitchFamily="34" charset="0"/>
                  <a:sym typeface="Wingdings" pitchFamily="2" charset="2"/>
                </a:rPr>
                <a:t> a + 1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81" name="AutoShape 84"/>
            <p:cNvSpPr>
              <a:spLocks noChangeArrowheads="1"/>
            </p:cNvSpPr>
            <p:nvPr/>
          </p:nvSpPr>
          <p:spPr bwMode="auto">
            <a:xfrm>
              <a:off x="1400175" y="6133171"/>
              <a:ext cx="6161484" cy="343829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END</a:t>
              </a:r>
            </a:p>
          </p:txBody>
        </p:sp>
        <p:cxnSp>
          <p:nvCxnSpPr>
            <p:cNvPr id="82" name="AutoShape 85"/>
            <p:cNvCxnSpPr>
              <a:cxnSpLocks noChangeShapeType="1"/>
              <a:stCxn id="65" idx="3"/>
            </p:cNvCxnSpPr>
            <p:nvPr/>
          </p:nvCxnSpPr>
          <p:spPr bwMode="auto">
            <a:xfrm>
              <a:off x="3289697" y="5617427"/>
              <a:ext cx="369689" cy="515744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83" name="Line 86"/>
            <p:cNvSpPr>
              <a:spLocks noChangeShapeType="1"/>
            </p:cNvSpPr>
            <p:nvPr/>
          </p:nvSpPr>
          <p:spPr bwMode="auto">
            <a:xfrm>
              <a:off x="4850606" y="5720576"/>
              <a:ext cx="0" cy="41259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cxnSp>
          <p:nvCxnSpPr>
            <p:cNvPr id="84" name="AutoShape 87"/>
            <p:cNvCxnSpPr>
              <a:cxnSpLocks noChangeShapeType="1"/>
              <a:stCxn id="77" idx="1"/>
            </p:cNvCxnSpPr>
            <p:nvPr/>
          </p:nvCxnSpPr>
          <p:spPr bwMode="auto">
            <a:xfrm rot="10800000" flipV="1">
              <a:off x="6082903" y="4757854"/>
              <a:ext cx="492919" cy="1375317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85" name="Line 88"/>
            <p:cNvSpPr>
              <a:spLocks noChangeShapeType="1"/>
            </p:cNvSpPr>
            <p:nvPr/>
          </p:nvSpPr>
          <p:spPr bwMode="auto">
            <a:xfrm>
              <a:off x="6822281" y="5720576"/>
              <a:ext cx="0" cy="41259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86" name="Line 89"/>
            <p:cNvSpPr>
              <a:spLocks noChangeShapeType="1"/>
            </p:cNvSpPr>
            <p:nvPr/>
          </p:nvSpPr>
          <p:spPr bwMode="auto">
            <a:xfrm>
              <a:off x="606028" y="5995639"/>
              <a:ext cx="104060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87" name="Line 90"/>
            <p:cNvSpPr>
              <a:spLocks noChangeShapeType="1"/>
            </p:cNvSpPr>
            <p:nvPr/>
          </p:nvSpPr>
          <p:spPr bwMode="auto">
            <a:xfrm>
              <a:off x="1646634" y="5995639"/>
              <a:ext cx="0" cy="20629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88" name="Text Box 91"/>
            <p:cNvSpPr txBox="1">
              <a:spLocks noChangeArrowheads="1"/>
            </p:cNvSpPr>
            <p:nvPr/>
          </p:nvSpPr>
          <p:spPr bwMode="auto">
            <a:xfrm>
              <a:off x="1016794" y="1198795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Calibri" pitchFamily="34" charset="0"/>
                </a:rPr>
                <a:t>=0</a:t>
              </a:r>
            </a:p>
          </p:txBody>
        </p:sp>
        <p:sp>
          <p:nvSpPr>
            <p:cNvPr id="89" name="Text Box 92"/>
            <p:cNvSpPr txBox="1">
              <a:spLocks noChangeArrowheads="1"/>
            </p:cNvSpPr>
            <p:nvPr/>
          </p:nvSpPr>
          <p:spPr bwMode="auto">
            <a:xfrm>
              <a:off x="2221706" y="1600200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alibri" pitchFamily="34" charset="0"/>
                </a:rPr>
                <a:t>=0</a:t>
              </a:r>
            </a:p>
          </p:txBody>
        </p:sp>
        <p:sp>
          <p:nvSpPr>
            <p:cNvPr id="90" name="Text Box 93"/>
            <p:cNvSpPr txBox="1">
              <a:spLocks noChangeArrowheads="1"/>
            </p:cNvSpPr>
            <p:nvPr/>
          </p:nvSpPr>
          <p:spPr bwMode="auto">
            <a:xfrm>
              <a:off x="3207544" y="3203459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alibri" pitchFamily="34" charset="0"/>
                </a:rPr>
                <a:t>=0</a:t>
              </a:r>
            </a:p>
          </p:txBody>
        </p:sp>
        <p:sp>
          <p:nvSpPr>
            <p:cNvPr id="91" name="Text Box 94"/>
            <p:cNvSpPr txBox="1">
              <a:spLocks noChangeArrowheads="1"/>
            </p:cNvSpPr>
            <p:nvPr/>
          </p:nvSpPr>
          <p:spPr bwMode="auto">
            <a:xfrm>
              <a:off x="7315200" y="3176239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Calibri" pitchFamily="34" charset="0"/>
                </a:rPr>
                <a:t>=0</a:t>
              </a:r>
            </a:p>
          </p:txBody>
        </p:sp>
        <p:sp>
          <p:nvSpPr>
            <p:cNvPr id="92" name="Text Box 95"/>
            <p:cNvSpPr txBox="1">
              <a:spLocks noChangeArrowheads="1"/>
            </p:cNvSpPr>
            <p:nvPr/>
          </p:nvSpPr>
          <p:spPr bwMode="auto">
            <a:xfrm>
              <a:off x="3536156" y="4414024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alibri" pitchFamily="34" charset="0"/>
                </a:rPr>
                <a:t>=0</a:t>
              </a:r>
            </a:p>
          </p:txBody>
        </p:sp>
        <p:sp>
          <p:nvSpPr>
            <p:cNvPr id="93" name="Text Box 96"/>
            <p:cNvSpPr txBox="1">
              <a:spLocks noChangeArrowheads="1"/>
            </p:cNvSpPr>
            <p:nvPr/>
          </p:nvSpPr>
          <p:spPr bwMode="auto">
            <a:xfrm>
              <a:off x="2221706" y="5334000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alibri" pitchFamily="34" charset="0"/>
                </a:rPr>
                <a:t>=0</a:t>
              </a:r>
            </a:p>
          </p:txBody>
        </p:sp>
        <p:sp>
          <p:nvSpPr>
            <p:cNvPr id="94" name="Text Box 97"/>
            <p:cNvSpPr txBox="1">
              <a:spLocks noChangeArrowheads="1"/>
            </p:cNvSpPr>
            <p:nvPr/>
          </p:nvSpPr>
          <p:spPr bwMode="auto">
            <a:xfrm>
              <a:off x="6082903" y="4510010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Calibri" pitchFamily="34" charset="0"/>
                </a:rPr>
                <a:t>=0</a:t>
              </a:r>
            </a:p>
          </p:txBody>
        </p:sp>
        <p:sp>
          <p:nvSpPr>
            <p:cNvPr id="95" name="Text Box 98"/>
            <p:cNvSpPr txBox="1">
              <a:spLocks noChangeArrowheads="1"/>
            </p:cNvSpPr>
            <p:nvPr/>
          </p:nvSpPr>
          <p:spPr bwMode="auto">
            <a:xfrm>
              <a:off x="4357688" y="4964151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Calibri" pitchFamily="34" charset="0"/>
                </a:rPr>
                <a:t>=0</a:t>
              </a:r>
            </a:p>
          </p:txBody>
        </p:sp>
        <p:sp>
          <p:nvSpPr>
            <p:cNvPr id="96" name="Text Box 99"/>
            <p:cNvSpPr txBox="1">
              <a:spLocks noChangeArrowheads="1"/>
            </p:cNvSpPr>
            <p:nvPr/>
          </p:nvSpPr>
          <p:spPr bwMode="auto">
            <a:xfrm>
              <a:off x="6904434" y="4895385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Calibri" pitchFamily="34" charset="0"/>
                </a:rPr>
                <a:t>=1</a:t>
              </a:r>
            </a:p>
          </p:txBody>
        </p:sp>
        <p:sp>
          <p:nvSpPr>
            <p:cNvPr id="97" name="Text Box 100"/>
            <p:cNvSpPr txBox="1">
              <a:spLocks noChangeArrowheads="1"/>
            </p:cNvSpPr>
            <p:nvPr/>
          </p:nvSpPr>
          <p:spPr bwMode="auto">
            <a:xfrm>
              <a:off x="4083844" y="4757854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Calibri" pitchFamily="34" charset="0"/>
                </a:rPr>
                <a:t>=1</a:t>
              </a:r>
            </a:p>
          </p:txBody>
        </p:sp>
        <p:sp>
          <p:nvSpPr>
            <p:cNvPr id="98" name="Text Box 101"/>
            <p:cNvSpPr txBox="1">
              <a:spLocks noChangeArrowheads="1"/>
            </p:cNvSpPr>
            <p:nvPr/>
          </p:nvSpPr>
          <p:spPr bwMode="auto">
            <a:xfrm>
              <a:off x="3207544" y="5361220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Calibri" pitchFamily="34" charset="0"/>
                </a:rPr>
                <a:t>=1</a:t>
              </a:r>
            </a:p>
          </p:txBody>
        </p:sp>
        <p:sp>
          <p:nvSpPr>
            <p:cNvPr id="99" name="Text Box 102"/>
            <p:cNvSpPr txBox="1">
              <a:spLocks noChangeArrowheads="1"/>
            </p:cNvSpPr>
            <p:nvPr/>
          </p:nvSpPr>
          <p:spPr bwMode="auto">
            <a:xfrm>
              <a:off x="4768453" y="3200400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alibri" pitchFamily="34" charset="0"/>
                </a:rPr>
                <a:t>=1</a:t>
              </a:r>
            </a:p>
          </p:txBody>
        </p:sp>
        <p:sp>
          <p:nvSpPr>
            <p:cNvPr id="100" name="Text Box 103"/>
            <p:cNvSpPr txBox="1">
              <a:spLocks noChangeArrowheads="1"/>
            </p:cNvSpPr>
            <p:nvPr/>
          </p:nvSpPr>
          <p:spPr bwMode="auto">
            <a:xfrm>
              <a:off x="5672138" y="3200400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Calibri" pitchFamily="34" charset="0"/>
                </a:rPr>
                <a:t>=1</a:t>
              </a:r>
            </a:p>
          </p:txBody>
        </p:sp>
        <p:sp>
          <p:nvSpPr>
            <p:cNvPr id="101" name="Text Box 104"/>
            <p:cNvSpPr txBox="1">
              <a:spLocks noChangeArrowheads="1"/>
            </p:cNvSpPr>
            <p:nvPr/>
          </p:nvSpPr>
          <p:spPr bwMode="auto">
            <a:xfrm>
              <a:off x="3371850" y="4922605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cs typeface="Tahoma" pitchFamily="34" charset="0"/>
                </a:rPr>
                <a:t>≠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02" name="Text Box 105"/>
            <p:cNvSpPr txBox="1">
              <a:spLocks noChangeArrowheads="1"/>
            </p:cNvSpPr>
            <p:nvPr/>
          </p:nvSpPr>
          <p:spPr bwMode="auto">
            <a:xfrm>
              <a:off x="2002631" y="1198795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alibri" pitchFamily="34" charset="0"/>
                  <a:cs typeface="Tahoma" pitchFamily="34" charset="0"/>
                </a:rPr>
                <a:t>≠</a:t>
              </a:r>
              <a:r>
                <a:rPr lang="en-US" sz="1400" b="1" dirty="0">
                  <a:solidFill>
                    <a:srgbClr val="FF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03" name="Text Box 106"/>
            <p:cNvSpPr txBox="1">
              <a:spLocks noChangeArrowheads="1"/>
            </p:cNvSpPr>
            <p:nvPr/>
          </p:nvSpPr>
          <p:spPr bwMode="auto">
            <a:xfrm>
              <a:off x="3070622" y="1198795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cs typeface="Tahoma" pitchFamily="34" charset="0"/>
                </a:rPr>
                <a:t>≠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04" name="Text Box 107"/>
            <p:cNvSpPr txBox="1">
              <a:spLocks noChangeArrowheads="1"/>
            </p:cNvSpPr>
            <p:nvPr/>
          </p:nvSpPr>
          <p:spPr bwMode="auto">
            <a:xfrm>
              <a:off x="4521994" y="1600200"/>
              <a:ext cx="5389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alibri" pitchFamily="34" charset="0"/>
                  <a:cs typeface="Tahoma" pitchFamily="34" charset="0"/>
                </a:rPr>
                <a:t>a &lt; b</a:t>
              </a:r>
              <a:endParaRPr lang="en-US" sz="14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5" name="Text Box 108"/>
            <p:cNvSpPr txBox="1">
              <a:spLocks noChangeArrowheads="1"/>
            </p:cNvSpPr>
            <p:nvPr/>
          </p:nvSpPr>
          <p:spPr bwMode="auto">
            <a:xfrm>
              <a:off x="5918597" y="1600200"/>
              <a:ext cx="5389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cs typeface="Tahoma" pitchFamily="34" charset="0"/>
                </a:rPr>
                <a:t>a &gt; b</a:t>
              </a:r>
              <a:endParaRPr lang="en-US" sz="14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6" name="Text Box 109"/>
            <p:cNvSpPr txBox="1">
              <a:spLocks noChangeArrowheads="1"/>
            </p:cNvSpPr>
            <p:nvPr/>
          </p:nvSpPr>
          <p:spPr bwMode="auto">
            <a:xfrm>
              <a:off x="4686300" y="2743200"/>
              <a:ext cx="46198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alibri" pitchFamily="34" charset="0"/>
                  <a:cs typeface="Tahoma" pitchFamily="34" charset="0"/>
                </a:rPr>
                <a:t>Sub</a:t>
              </a:r>
              <a:endParaRPr lang="en-US" sz="14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7" name="Text Box 110"/>
            <p:cNvSpPr txBox="1">
              <a:spLocks noChangeArrowheads="1"/>
            </p:cNvSpPr>
            <p:nvPr/>
          </p:nvSpPr>
          <p:spPr bwMode="auto">
            <a:xfrm>
              <a:off x="2166938" y="3038707"/>
              <a:ext cx="46198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cs typeface="Tahoma" pitchFamily="34" charset="0"/>
                </a:rPr>
                <a:t>Sub</a:t>
              </a:r>
              <a:endParaRPr lang="en-US" sz="14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8" name="Text Box 111"/>
            <p:cNvSpPr txBox="1">
              <a:spLocks noChangeArrowheads="1"/>
            </p:cNvSpPr>
            <p:nvPr/>
          </p:nvSpPr>
          <p:spPr bwMode="auto">
            <a:xfrm>
              <a:off x="1350541" y="2557346"/>
              <a:ext cx="4651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alibri" pitchFamily="34" charset="0"/>
                  <a:cs typeface="Tahoma" pitchFamily="34" charset="0"/>
                </a:rPr>
                <a:t>add</a:t>
              </a:r>
              <a:endParaRPr lang="en-US" sz="14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09" name="Text Box 112"/>
            <p:cNvSpPr txBox="1">
              <a:spLocks noChangeArrowheads="1"/>
            </p:cNvSpPr>
            <p:nvPr/>
          </p:nvSpPr>
          <p:spPr bwMode="auto">
            <a:xfrm>
              <a:off x="5836444" y="2743200"/>
              <a:ext cx="4651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alibri" pitchFamily="34" charset="0"/>
                  <a:cs typeface="Tahoma" pitchFamily="34" charset="0"/>
                </a:rPr>
                <a:t>add</a:t>
              </a:r>
              <a:endParaRPr lang="en-US" sz="1400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10" name="Text Box 113"/>
            <p:cNvSpPr txBox="1">
              <a:spLocks noChangeArrowheads="1"/>
            </p:cNvSpPr>
            <p:nvPr/>
          </p:nvSpPr>
          <p:spPr bwMode="auto">
            <a:xfrm>
              <a:off x="251222" y="2438400"/>
              <a:ext cx="739378" cy="780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b="1" dirty="0">
                  <a:latin typeface="Calibri" pitchFamily="34" charset="0"/>
                </a:rPr>
                <a:t>Check for zeros</a:t>
              </a:r>
            </a:p>
          </p:txBody>
        </p:sp>
        <p:sp>
          <p:nvSpPr>
            <p:cNvPr id="111" name="Text Box 114"/>
            <p:cNvSpPr txBox="1">
              <a:spLocks noChangeArrowheads="1"/>
            </p:cNvSpPr>
            <p:nvPr/>
          </p:nvSpPr>
          <p:spPr bwMode="auto">
            <a:xfrm>
              <a:off x="7695009" y="2133600"/>
              <a:ext cx="1067991" cy="552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b="1" dirty="0">
                  <a:latin typeface="Calibri" pitchFamily="34" charset="0"/>
                </a:rPr>
                <a:t>Align mantissas</a:t>
              </a:r>
            </a:p>
          </p:txBody>
        </p:sp>
        <p:sp>
          <p:nvSpPr>
            <p:cNvPr id="112" name="Line 115"/>
            <p:cNvSpPr>
              <a:spLocks noChangeShapeType="1"/>
            </p:cNvSpPr>
            <p:nvPr/>
          </p:nvSpPr>
          <p:spPr bwMode="auto">
            <a:xfrm>
              <a:off x="633413" y="3107473"/>
              <a:ext cx="0" cy="825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13" name="Line 116"/>
            <p:cNvSpPr>
              <a:spLocks noChangeShapeType="1"/>
            </p:cNvSpPr>
            <p:nvPr/>
          </p:nvSpPr>
          <p:spPr bwMode="auto">
            <a:xfrm flipV="1">
              <a:off x="633413" y="1319561"/>
              <a:ext cx="0" cy="1169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14" name="Line 117"/>
            <p:cNvSpPr>
              <a:spLocks noChangeShapeType="1"/>
            </p:cNvSpPr>
            <p:nvPr/>
          </p:nvSpPr>
          <p:spPr bwMode="auto">
            <a:xfrm>
              <a:off x="469106" y="3932663"/>
              <a:ext cx="328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15" name="Line 118"/>
            <p:cNvSpPr>
              <a:spLocks noChangeShapeType="1"/>
            </p:cNvSpPr>
            <p:nvPr/>
          </p:nvSpPr>
          <p:spPr bwMode="auto">
            <a:xfrm>
              <a:off x="469106" y="1319561"/>
              <a:ext cx="328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16" name="Text Box 119"/>
            <p:cNvSpPr txBox="1">
              <a:spLocks noChangeArrowheads="1"/>
            </p:cNvSpPr>
            <p:nvPr/>
          </p:nvSpPr>
          <p:spPr bwMode="auto">
            <a:xfrm>
              <a:off x="7753350" y="3657600"/>
              <a:ext cx="1067991" cy="552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alibri" pitchFamily="34" charset="0"/>
                </a:rPr>
                <a:t>Add or sub mantissas</a:t>
              </a:r>
            </a:p>
          </p:txBody>
        </p:sp>
        <p:sp>
          <p:nvSpPr>
            <p:cNvPr id="117" name="Text Box 120"/>
            <p:cNvSpPr txBox="1">
              <a:spLocks noChangeArrowheads="1"/>
            </p:cNvSpPr>
            <p:nvPr/>
          </p:nvSpPr>
          <p:spPr bwMode="auto">
            <a:xfrm>
              <a:off x="7589044" y="5335200"/>
              <a:ext cx="1478756" cy="325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alibri" pitchFamily="34" charset="0"/>
                </a:rPr>
                <a:t>Normalization</a:t>
              </a:r>
            </a:p>
          </p:txBody>
        </p:sp>
        <p:sp>
          <p:nvSpPr>
            <p:cNvPr id="118" name="Line 121"/>
            <p:cNvSpPr>
              <a:spLocks noChangeShapeType="1"/>
            </p:cNvSpPr>
            <p:nvPr/>
          </p:nvSpPr>
          <p:spPr bwMode="auto">
            <a:xfrm>
              <a:off x="8081963" y="4551556"/>
              <a:ext cx="328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19" name="Line 122"/>
            <p:cNvSpPr>
              <a:spLocks noChangeShapeType="1"/>
            </p:cNvSpPr>
            <p:nvPr/>
          </p:nvSpPr>
          <p:spPr bwMode="auto">
            <a:xfrm>
              <a:off x="8081963" y="6133171"/>
              <a:ext cx="328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20" name="Line 123"/>
            <p:cNvSpPr>
              <a:spLocks noChangeShapeType="1"/>
            </p:cNvSpPr>
            <p:nvPr/>
          </p:nvSpPr>
          <p:spPr bwMode="auto">
            <a:xfrm>
              <a:off x="8081963" y="2969941"/>
              <a:ext cx="328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21" name="Line 124"/>
            <p:cNvSpPr>
              <a:spLocks noChangeShapeType="1"/>
            </p:cNvSpPr>
            <p:nvPr/>
          </p:nvSpPr>
          <p:spPr bwMode="auto">
            <a:xfrm>
              <a:off x="8077200" y="1524000"/>
              <a:ext cx="328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22" name="Line 125"/>
            <p:cNvSpPr>
              <a:spLocks noChangeShapeType="1"/>
            </p:cNvSpPr>
            <p:nvPr/>
          </p:nvSpPr>
          <p:spPr bwMode="auto">
            <a:xfrm>
              <a:off x="8246269" y="5583044"/>
              <a:ext cx="0" cy="550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23" name="Line 126"/>
            <p:cNvSpPr>
              <a:spLocks noChangeShapeType="1"/>
            </p:cNvSpPr>
            <p:nvPr/>
          </p:nvSpPr>
          <p:spPr bwMode="auto">
            <a:xfrm flipV="1">
              <a:off x="8246269" y="4551556"/>
              <a:ext cx="0" cy="756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24" name="Line 127"/>
            <p:cNvSpPr>
              <a:spLocks noChangeShapeType="1"/>
            </p:cNvSpPr>
            <p:nvPr/>
          </p:nvSpPr>
          <p:spPr bwMode="auto">
            <a:xfrm>
              <a:off x="8246269" y="4207727"/>
              <a:ext cx="0" cy="343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25" name="Line 128"/>
            <p:cNvSpPr>
              <a:spLocks noChangeShapeType="1"/>
            </p:cNvSpPr>
            <p:nvPr/>
          </p:nvSpPr>
          <p:spPr bwMode="auto">
            <a:xfrm flipV="1">
              <a:off x="8246269" y="2969941"/>
              <a:ext cx="0" cy="687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26" name="Line 129"/>
            <p:cNvSpPr>
              <a:spLocks noChangeShapeType="1"/>
            </p:cNvSpPr>
            <p:nvPr/>
          </p:nvSpPr>
          <p:spPr bwMode="auto">
            <a:xfrm>
              <a:off x="8246269" y="2626112"/>
              <a:ext cx="0" cy="343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27" name="Line 130"/>
            <p:cNvSpPr>
              <a:spLocks noChangeShapeType="1"/>
            </p:cNvSpPr>
            <p:nvPr/>
          </p:nvSpPr>
          <p:spPr bwMode="auto">
            <a:xfrm flipV="1">
              <a:off x="8241507" y="1524000"/>
              <a:ext cx="0" cy="6188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28" name="Text Box 131"/>
            <p:cNvSpPr txBox="1">
              <a:spLocks noChangeArrowheads="1"/>
            </p:cNvSpPr>
            <p:nvPr/>
          </p:nvSpPr>
          <p:spPr bwMode="auto">
            <a:xfrm>
              <a:off x="1066800" y="835223"/>
              <a:ext cx="14720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Add </a:t>
              </a:r>
              <a:r>
                <a:rPr lang="en-US" sz="1400" b="1" dirty="0" smtClean="0">
                  <a:latin typeface="Calibri" pitchFamily="34" charset="0"/>
                </a:rPr>
                <a:t> or   </a:t>
              </a:r>
              <a:r>
                <a:rPr lang="en-US" sz="1400" b="1" dirty="0">
                  <a:latin typeface="Calibri" pitchFamily="34" charset="0"/>
                </a:rPr>
                <a:t>Subtract</a:t>
              </a:r>
            </a:p>
          </p:txBody>
        </p:sp>
        <p:sp>
          <p:nvSpPr>
            <p:cNvPr id="129" name="Line 133"/>
            <p:cNvSpPr>
              <a:spLocks noChangeShapeType="1"/>
            </p:cNvSpPr>
            <p:nvPr/>
          </p:nvSpPr>
          <p:spPr bwMode="auto">
            <a:xfrm>
              <a:off x="633413" y="4895385"/>
              <a:ext cx="3833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130" name="Line 134"/>
            <p:cNvSpPr>
              <a:spLocks noChangeShapeType="1"/>
            </p:cNvSpPr>
            <p:nvPr/>
          </p:nvSpPr>
          <p:spPr bwMode="auto">
            <a:xfrm flipV="1">
              <a:off x="606028" y="4895385"/>
              <a:ext cx="0" cy="110025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Calibri" pitchFamily="34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5943600" y="2213517"/>
              <a:ext cx="1207294" cy="45348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 err="1">
                  <a:latin typeface="Calibri" pitchFamily="34" charset="0"/>
                </a:rPr>
                <a:t>Shr</a:t>
              </a:r>
              <a:r>
                <a:rPr lang="en-US" sz="1400" b="1" dirty="0">
                  <a:latin typeface="Calibri" pitchFamily="34" charset="0"/>
                </a:rPr>
                <a:t> B</a:t>
              </a:r>
            </a:p>
            <a:p>
              <a:pPr algn="ctr"/>
              <a:r>
                <a:rPr lang="en-US" sz="1400" b="1" dirty="0">
                  <a:latin typeface="Calibri" pitchFamily="34" charset="0"/>
                </a:rPr>
                <a:t>b </a:t>
              </a:r>
              <a:r>
                <a:rPr lang="en-US" sz="1400" b="1" dirty="0">
                  <a:latin typeface="Calibri" pitchFamily="34" charset="0"/>
                  <a:sym typeface="Wingdings" pitchFamily="2" charset="2"/>
                </a:rPr>
                <a:t> b +1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864769" y="2213517"/>
              <a:ext cx="1164431" cy="45348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 err="1">
                  <a:latin typeface="Calibri" pitchFamily="34" charset="0"/>
                </a:rPr>
                <a:t>Shr</a:t>
              </a:r>
              <a:r>
                <a:rPr lang="en-US" sz="1400" b="1" dirty="0">
                  <a:latin typeface="Calibri" pitchFamily="34" charset="0"/>
                </a:rPr>
                <a:t> A</a:t>
              </a:r>
            </a:p>
            <a:p>
              <a:pPr algn="ctr"/>
              <a:r>
                <a:rPr lang="en-US" sz="1400" b="1" dirty="0">
                  <a:latin typeface="Calibri" pitchFamily="34" charset="0"/>
                </a:rPr>
                <a:t>a </a:t>
              </a:r>
              <a:r>
                <a:rPr lang="en-US" sz="1400" b="1" dirty="0">
                  <a:latin typeface="Calibri" pitchFamily="34" charset="0"/>
                  <a:sym typeface="Wingdings" pitchFamily="2" charset="2"/>
                </a:rPr>
                <a:t> a + 1</a:t>
              </a:r>
              <a:endParaRPr lang="en-US" sz="1400" b="1" dirty="0">
                <a:latin typeface="Calibri" pitchFamily="34" charset="0"/>
              </a:endParaRPr>
            </a:p>
          </p:txBody>
        </p:sp>
        <p:sp>
          <p:nvSpPr>
            <p:cNvPr id="66" name="Rectangle 68"/>
            <p:cNvSpPr>
              <a:spLocks noChangeArrowheads="1"/>
            </p:cNvSpPr>
            <p:nvPr/>
          </p:nvSpPr>
          <p:spPr bwMode="auto">
            <a:xfrm>
              <a:off x="2438399" y="4482790"/>
              <a:ext cx="1097757" cy="4702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b="1">
                  <a:latin typeface="Calibri" pitchFamily="34" charset="0"/>
                </a:rPr>
                <a:t>A </a:t>
              </a:r>
              <a:r>
                <a:rPr lang="en-US" sz="1400" b="1">
                  <a:latin typeface="Calibri" pitchFamily="34" charset="0"/>
                  <a:sym typeface="Wingdings" pitchFamily="2" charset="2"/>
                </a:rPr>
                <a:t> A’+1</a:t>
              </a:r>
            </a:p>
            <a:p>
              <a:pPr algn="ctr"/>
              <a:r>
                <a:rPr lang="en-US" sz="1400" b="1">
                  <a:latin typeface="Calibri" pitchFamily="34" charset="0"/>
                  <a:sym typeface="Wingdings" pitchFamily="2" charset="2"/>
                </a:rPr>
                <a:t>A</a:t>
              </a:r>
              <a:r>
                <a:rPr lang="en-US" sz="1400" b="1" baseline="-25000">
                  <a:latin typeface="Calibri" pitchFamily="34" charset="0"/>
                  <a:sym typeface="Wingdings" pitchFamily="2" charset="2"/>
                </a:rPr>
                <a:t>s</a:t>
              </a:r>
              <a:r>
                <a:rPr lang="en-US" sz="1400" b="1">
                  <a:latin typeface="Calibri" pitchFamily="34" charset="0"/>
                  <a:sym typeface="Wingdings" pitchFamily="2" charset="2"/>
                </a:rPr>
                <a:t>  A’</a:t>
              </a:r>
              <a:r>
                <a:rPr lang="en-US" sz="1400" b="1" baseline="-25000">
                  <a:latin typeface="Calibri" pitchFamily="34" charset="0"/>
                  <a:sym typeface="Wingdings" pitchFamily="2" charset="2"/>
                </a:rPr>
                <a:t>s</a:t>
              </a:r>
              <a:endParaRPr lang="en-US" sz="1400" b="1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zeros</a:t>
            </a:r>
          </a:p>
          <a:p>
            <a:r>
              <a:rPr lang="en-US" dirty="0" smtClean="0"/>
              <a:t>Add the exponents</a:t>
            </a:r>
          </a:p>
          <a:p>
            <a:r>
              <a:rPr lang="en-US" dirty="0" smtClean="0"/>
              <a:t>Multiply the mantissas</a:t>
            </a:r>
          </a:p>
          <a:p>
            <a:r>
              <a:rPr lang="en-US" dirty="0" smtClean="0"/>
              <a:t>Normalize the product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3" name="Group 47"/>
          <p:cNvGrpSpPr/>
          <p:nvPr/>
        </p:nvGrpSpPr>
        <p:grpSpPr>
          <a:xfrm>
            <a:off x="838200" y="1066800"/>
            <a:ext cx="7848600" cy="5334000"/>
            <a:chOff x="838200" y="1066800"/>
            <a:chExt cx="7848600" cy="5334000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4800600" y="1066800"/>
              <a:ext cx="2438400" cy="762000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Multiplicand in BR</a:t>
              </a:r>
            </a:p>
            <a:p>
              <a:pPr algn="ctr"/>
              <a:r>
                <a:rPr lang="en-US" b="1" dirty="0">
                  <a:latin typeface="Calibri" pitchFamily="34" charset="0"/>
                </a:rPr>
                <a:t>Multiplier in QR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429000" y="1219200"/>
              <a:ext cx="609600" cy="4572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BR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429000" y="1981200"/>
              <a:ext cx="609600" cy="4572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>
                  <a:latin typeface="Calibri" pitchFamily="34" charset="0"/>
                </a:rPr>
                <a:t>QR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276600" y="2667000"/>
              <a:ext cx="9144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a </a:t>
              </a:r>
              <a:r>
                <a:rPr lang="en-US" b="1" dirty="0">
                  <a:latin typeface="Calibri" pitchFamily="34" charset="0"/>
                  <a:sym typeface="Wingdings" pitchFamily="2" charset="2"/>
                </a:rPr>
                <a:t> q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200400" y="3200400"/>
              <a:ext cx="10668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>
                  <a:latin typeface="Calibri" pitchFamily="34" charset="0"/>
                </a:rPr>
                <a:t>a </a:t>
              </a:r>
              <a:r>
                <a:rPr lang="en-US" b="1">
                  <a:latin typeface="Calibri" pitchFamily="34" charset="0"/>
                  <a:sym typeface="Wingdings" pitchFamily="2" charset="2"/>
                </a:rPr>
                <a:t> a + b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124200" y="3733800"/>
              <a:ext cx="12954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>
                  <a:latin typeface="Calibri" pitchFamily="34" charset="0"/>
                </a:rPr>
                <a:t>a </a:t>
              </a:r>
              <a:r>
                <a:rPr lang="en-US" b="1">
                  <a:latin typeface="Calibri" pitchFamily="34" charset="0"/>
                  <a:sym typeface="Wingdings" pitchFamily="2" charset="2"/>
                </a:rPr>
                <a:t> a - bias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514600" y="4267200"/>
              <a:ext cx="28194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>
                  <a:latin typeface="Calibri" pitchFamily="34" charset="0"/>
                </a:rPr>
                <a:t>Multiply Mantissa</a:t>
              </a:r>
            </a:p>
            <a:p>
              <a:pPr algn="ctr"/>
              <a:r>
                <a:rPr lang="en-US" sz="1600" b="1">
                  <a:latin typeface="Calibri" pitchFamily="34" charset="0"/>
                </a:rPr>
                <a:t>Using Multiply Algorithm</a:t>
              </a: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3505200" y="5105400"/>
              <a:ext cx="609600" cy="4572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>
                  <a:latin typeface="Calibri" pitchFamily="34" charset="0"/>
                </a:rPr>
                <a:t>A</a:t>
              </a:r>
              <a:r>
                <a:rPr lang="en-US" b="1" baseline="-25000">
                  <a:latin typeface="Calibri" pitchFamily="34" charset="0"/>
                </a:rPr>
                <a:t>1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752600" y="5105400"/>
              <a:ext cx="9144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>
                  <a:latin typeface="Calibri" pitchFamily="34" charset="0"/>
                </a:rPr>
                <a:t>Shl AQ</a:t>
              </a:r>
            </a:p>
            <a:p>
              <a:pPr algn="ctr"/>
              <a:r>
                <a:rPr lang="en-US" b="1">
                  <a:latin typeface="Calibri" pitchFamily="34" charset="0"/>
                </a:rPr>
                <a:t>a </a:t>
              </a:r>
              <a:r>
                <a:rPr lang="en-US" b="1">
                  <a:latin typeface="Calibri" pitchFamily="34" charset="0"/>
                  <a:sym typeface="Wingdings" pitchFamily="2" charset="2"/>
                </a:rPr>
                <a:t> a - 1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733800" y="1676400"/>
              <a:ext cx="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3733800" y="2438400"/>
              <a:ext cx="0" cy="2286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733800" y="2895600"/>
              <a:ext cx="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733800" y="3429000"/>
              <a:ext cx="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733800" y="3962400"/>
              <a:ext cx="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810000" y="4800600"/>
              <a:ext cx="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H="1">
              <a:off x="2667000" y="5334000"/>
              <a:ext cx="8382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838200" y="2667000"/>
              <a:ext cx="9144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>
                  <a:latin typeface="Calibri" pitchFamily="34" charset="0"/>
                </a:rPr>
                <a:t>AC </a:t>
              </a:r>
              <a:r>
                <a:rPr lang="en-US" b="1">
                  <a:latin typeface="Calibri" pitchFamily="34" charset="0"/>
                  <a:sym typeface="Wingdings" pitchFamily="2" charset="2"/>
                </a:rPr>
                <a:t> 0</a:t>
              </a:r>
              <a:endParaRPr lang="en-US" b="1">
                <a:latin typeface="Calibri" pitchFamily="34" charset="0"/>
              </a:endParaRPr>
            </a:p>
          </p:txBody>
        </p:sp>
        <p:cxnSp>
          <p:nvCxnSpPr>
            <p:cNvPr id="27" name="AutoShape 22"/>
            <p:cNvCxnSpPr>
              <a:cxnSpLocks noChangeShapeType="1"/>
              <a:stCxn id="10" idx="1"/>
              <a:endCxn id="26" idx="0"/>
            </p:cNvCxnSpPr>
            <p:nvPr/>
          </p:nvCxnSpPr>
          <p:spPr bwMode="auto">
            <a:xfrm rot="10800000" flipV="1">
              <a:off x="1295400" y="1447800"/>
              <a:ext cx="2133600" cy="1219200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914400" y="6019800"/>
              <a:ext cx="3429000" cy="381000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>
                  <a:latin typeface="Calibri" pitchFamily="34" charset="0"/>
                </a:rPr>
                <a:t>END (product is AC)</a:t>
              </a: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295400" y="2895600"/>
              <a:ext cx="0" cy="31242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2133600" y="5562600"/>
              <a:ext cx="0" cy="4572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3810000" y="5562600"/>
              <a:ext cx="0" cy="4572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3048000" y="5029200"/>
              <a:ext cx="4699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= 0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3810000" y="5562600"/>
              <a:ext cx="4699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= 1</a:t>
              </a:r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2971800" y="1143000"/>
              <a:ext cx="4699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= 0</a:t>
              </a: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>
              <a:off x="1295400" y="2209800"/>
              <a:ext cx="21336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2819400" y="1905000"/>
              <a:ext cx="4699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= 0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3771900" y="2362200"/>
              <a:ext cx="4699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  <a:cs typeface="Tahoma" pitchFamily="34" charset="0"/>
                </a:rPr>
                <a:t>≠</a:t>
              </a:r>
              <a:r>
                <a:rPr lang="en-US" b="1">
                  <a:latin typeface="Calibri" pitchFamily="34" charset="0"/>
                </a:rPr>
                <a:t> 0</a:t>
              </a: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3810000" y="1600200"/>
              <a:ext cx="4699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  <a:cs typeface="Tahoma" pitchFamily="34" charset="0"/>
                </a:rPr>
                <a:t>≠</a:t>
              </a:r>
              <a:r>
                <a:rPr lang="en-US" b="1">
                  <a:latin typeface="Calibri" pitchFamily="34" charset="0"/>
                </a:rPr>
                <a:t> 0</a:t>
              </a: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7696200" y="1219200"/>
              <a:ext cx="9906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Multiply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rot="10800000">
              <a:off x="4038600" y="14478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0800000">
              <a:off x="7239000" y="1447800"/>
              <a:ext cx="4572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zeros</a:t>
            </a:r>
          </a:p>
          <a:p>
            <a:r>
              <a:rPr lang="en-US" dirty="0" smtClean="0"/>
              <a:t>Initialize registers and evaluate the sign</a:t>
            </a:r>
          </a:p>
          <a:p>
            <a:r>
              <a:rPr lang="en-US" dirty="0" smtClean="0"/>
              <a:t>Align the dividend</a:t>
            </a:r>
          </a:p>
          <a:p>
            <a:r>
              <a:rPr lang="en-US" dirty="0" smtClean="0"/>
              <a:t>Subtract the exponents</a:t>
            </a:r>
          </a:p>
          <a:p>
            <a:r>
              <a:rPr lang="en-US" dirty="0" smtClean="0"/>
              <a:t>Divide the mantissas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6DC0-A9DD-4B24-9177-CB386E2B1427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9C0-AE15-40A6-9643-C5D9D2C0C0EB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3" name="Group 63"/>
          <p:cNvGrpSpPr/>
          <p:nvPr/>
        </p:nvGrpSpPr>
        <p:grpSpPr>
          <a:xfrm>
            <a:off x="609600" y="1066800"/>
            <a:ext cx="7391400" cy="5334000"/>
            <a:chOff x="304800" y="1066800"/>
            <a:chExt cx="7391400" cy="5334000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876800" y="1066800"/>
              <a:ext cx="2133600" cy="762000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Divisor in BR</a:t>
              </a:r>
            </a:p>
            <a:p>
              <a:pPr algn="ctr"/>
              <a:r>
                <a:rPr lang="en-US" sz="1600" b="1" dirty="0">
                  <a:latin typeface="Calibri" pitchFamily="34" charset="0"/>
                </a:rPr>
                <a:t>Dividend in AC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7010400" y="1371600"/>
              <a:ext cx="609600" cy="4571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352800" y="1219200"/>
              <a:ext cx="609600" cy="4572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BR</a:t>
              </a: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3352800" y="1981200"/>
              <a:ext cx="609600" cy="4572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AC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71800" y="2667000"/>
              <a:ext cx="13716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>
                  <a:latin typeface="Calibri" pitchFamily="34" charset="0"/>
                </a:rPr>
                <a:t>Q</a:t>
              </a:r>
              <a:r>
                <a:rPr lang="en-US" sz="1600" b="1" baseline="-25000">
                  <a:latin typeface="Calibri" pitchFamily="34" charset="0"/>
                </a:rPr>
                <a:t>s</a:t>
              </a:r>
              <a:r>
                <a:rPr lang="en-US" sz="1600" b="1">
                  <a:latin typeface="Calibri" pitchFamily="34" charset="0"/>
                </a:rPr>
                <a:t> </a:t>
              </a:r>
              <a:r>
                <a:rPr lang="en-US" sz="1600" b="1">
                  <a:latin typeface="Calibri" pitchFamily="34" charset="0"/>
                  <a:sym typeface="Wingdings" pitchFamily="2" charset="2"/>
                </a:rPr>
                <a:t> A</a:t>
              </a:r>
              <a:r>
                <a:rPr lang="en-US" sz="1600" b="1" baseline="-25000">
                  <a:latin typeface="Calibri" pitchFamily="34" charset="0"/>
                  <a:sym typeface="Wingdings" pitchFamily="2" charset="2"/>
                </a:rPr>
                <a:t>s</a:t>
              </a:r>
              <a:r>
                <a:rPr lang="en-US" sz="1600" b="1">
                  <a:latin typeface="Calibri" pitchFamily="34" charset="0"/>
                  <a:sym typeface="Wingdings" pitchFamily="2" charset="2"/>
                </a:rPr>
                <a:t> xor B</a:t>
              </a:r>
              <a:r>
                <a:rPr lang="en-US" sz="1600" b="1" baseline="-25000">
                  <a:latin typeface="Calibri" pitchFamily="34" charset="0"/>
                  <a:sym typeface="Wingdings" pitchFamily="2" charset="2"/>
                </a:rPr>
                <a:t>s</a:t>
              </a:r>
              <a:endParaRPr lang="en-US" sz="1600" b="1">
                <a:latin typeface="Calibri" pitchFamily="34" charset="0"/>
                <a:sym typeface="Wingdings" pitchFamily="2" charset="2"/>
              </a:endParaRPr>
            </a:p>
            <a:p>
              <a:pPr algn="ctr"/>
              <a:r>
                <a:rPr lang="en-US" sz="1600" b="1">
                  <a:latin typeface="Calibri" pitchFamily="34" charset="0"/>
                  <a:sym typeface="Wingdings" pitchFamily="2" charset="2"/>
                </a:rPr>
                <a:t>Q  0; SC  n</a:t>
              </a:r>
              <a:endParaRPr lang="en-US" sz="1600" b="1">
                <a:latin typeface="Calibri" pitchFamily="34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3962400" y="1417318"/>
              <a:ext cx="914400" cy="4571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3657600" y="1676400"/>
              <a:ext cx="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657600" y="2438400"/>
              <a:ext cx="0" cy="2286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1676400" y="2667000"/>
              <a:ext cx="11430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QR </a:t>
              </a:r>
              <a:r>
                <a:rPr lang="en-US" sz="1600" b="1" dirty="0">
                  <a:latin typeface="Calibri" pitchFamily="34" charset="0"/>
                  <a:sym typeface="Wingdings" pitchFamily="2" charset="2"/>
                </a:rPr>
                <a:t> 0</a:t>
              </a:r>
              <a:endParaRPr lang="en-US" sz="1600" b="1" dirty="0">
                <a:latin typeface="Calibri" pitchFamily="34" charset="0"/>
              </a:endParaRPr>
            </a:p>
          </p:txBody>
        </p:sp>
        <p:cxnSp>
          <p:nvCxnSpPr>
            <p:cNvPr id="17" name="AutoShape 25"/>
            <p:cNvCxnSpPr>
              <a:cxnSpLocks noChangeShapeType="1"/>
              <a:stCxn id="10" idx="1"/>
              <a:endCxn id="22" idx="0"/>
            </p:cNvCxnSpPr>
            <p:nvPr/>
          </p:nvCxnSpPr>
          <p:spPr bwMode="auto">
            <a:xfrm rot="10800000" flipV="1">
              <a:off x="1257300" y="1447800"/>
              <a:ext cx="2095500" cy="457200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2895600" y="1143000"/>
              <a:ext cx="4379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alibri" pitchFamily="34" charset="0"/>
                </a:rPr>
                <a:t>= 0</a:t>
              </a:r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2743200" y="1905000"/>
              <a:ext cx="4379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  <a:latin typeface="Calibri" pitchFamily="34" charset="0"/>
                </a:rPr>
                <a:t>= 0</a:t>
              </a:r>
            </a:p>
          </p:txBody>
        </p:sp>
        <p:sp>
          <p:nvSpPr>
            <p:cNvPr id="20" name="Text Box 35"/>
            <p:cNvSpPr txBox="1">
              <a:spLocks noChangeArrowheads="1"/>
            </p:cNvSpPr>
            <p:nvPr/>
          </p:nvSpPr>
          <p:spPr bwMode="auto">
            <a:xfrm>
              <a:off x="3695700" y="2362200"/>
              <a:ext cx="4379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  <a:latin typeface="Calibri" pitchFamily="34" charset="0"/>
                  <a:cs typeface="Tahoma" pitchFamily="34" charset="0"/>
                </a:rPr>
                <a:t>≠</a:t>
              </a:r>
              <a:r>
                <a:rPr lang="en-US" sz="1600" b="1">
                  <a:solidFill>
                    <a:srgbClr val="FF0000"/>
                  </a:solidFill>
                  <a:latin typeface="Calibri" pitchFamily="34" charset="0"/>
                </a:rPr>
                <a:t> 0</a:t>
              </a:r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4379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  <a:latin typeface="Calibri" pitchFamily="34" charset="0"/>
                  <a:cs typeface="Tahoma" pitchFamily="34" charset="0"/>
                </a:rPr>
                <a:t>≠</a:t>
              </a:r>
              <a:r>
                <a:rPr lang="en-US" sz="1600" b="1">
                  <a:solidFill>
                    <a:srgbClr val="FF0000"/>
                  </a:solidFill>
                  <a:latin typeface="Calibri" pitchFamily="34" charset="0"/>
                </a:rPr>
                <a:t> 0</a:t>
              </a:r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609600" y="1905000"/>
              <a:ext cx="12954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Divide by </a:t>
              </a:r>
            </a:p>
            <a:p>
              <a:pPr algn="ctr"/>
              <a:r>
                <a:rPr lang="en-US" sz="1600" b="1" dirty="0">
                  <a:latin typeface="Calibri" pitchFamily="34" charset="0"/>
                </a:rPr>
                <a:t>zero</a:t>
              </a:r>
            </a:p>
          </p:txBody>
        </p:sp>
        <p:cxnSp>
          <p:nvCxnSpPr>
            <p:cNvPr id="23" name="AutoShape 39"/>
            <p:cNvCxnSpPr>
              <a:cxnSpLocks noChangeShapeType="1"/>
              <a:stCxn id="11" idx="1"/>
              <a:endCxn id="16" idx="0"/>
            </p:cNvCxnSpPr>
            <p:nvPr/>
          </p:nvCxnSpPr>
          <p:spPr bwMode="auto">
            <a:xfrm rot="10800000" flipV="1">
              <a:off x="2247900" y="2209800"/>
              <a:ext cx="1104900" cy="457200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2895600" y="3505200"/>
              <a:ext cx="15240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>
                  <a:latin typeface="Calibri" pitchFamily="34" charset="0"/>
                </a:rPr>
                <a:t>EA </a:t>
              </a:r>
              <a:r>
                <a:rPr lang="en-US" sz="1600" b="1">
                  <a:latin typeface="Calibri" pitchFamily="34" charset="0"/>
                  <a:sym typeface="Wingdings" pitchFamily="2" charset="2"/>
                </a:rPr>
                <a:t> A + B’ + 1</a:t>
              </a:r>
              <a:endParaRPr lang="en-US" sz="1600" b="1">
                <a:latin typeface="Calibri" pitchFamily="34" charset="0"/>
              </a:endParaRPr>
            </a:p>
          </p:txBody>
        </p:sp>
        <p:sp>
          <p:nvSpPr>
            <p:cNvPr id="25" name="AutoShape 41"/>
            <p:cNvSpPr>
              <a:spLocks noChangeArrowheads="1"/>
            </p:cNvSpPr>
            <p:nvPr/>
          </p:nvSpPr>
          <p:spPr bwMode="auto">
            <a:xfrm>
              <a:off x="3276600" y="4114800"/>
              <a:ext cx="609600" cy="3048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26" name="Line 42"/>
            <p:cNvSpPr>
              <a:spLocks noChangeShapeType="1"/>
            </p:cNvSpPr>
            <p:nvPr/>
          </p:nvSpPr>
          <p:spPr bwMode="auto">
            <a:xfrm>
              <a:off x="3581400" y="3200400"/>
              <a:ext cx="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>
              <a:off x="3581400" y="3810000"/>
              <a:ext cx="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2209800" y="47244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A </a:t>
              </a:r>
              <a:r>
                <a:rPr lang="en-US" sz="1600" b="1" dirty="0">
                  <a:latin typeface="Calibri" pitchFamily="34" charset="0"/>
                  <a:sym typeface="Wingdings" pitchFamily="2" charset="2"/>
                </a:rPr>
                <a:t> A + B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29" name="Rectangle 45"/>
            <p:cNvSpPr>
              <a:spLocks noChangeArrowheads="1"/>
            </p:cNvSpPr>
            <p:nvPr/>
          </p:nvSpPr>
          <p:spPr bwMode="auto">
            <a:xfrm>
              <a:off x="2057400" y="5334000"/>
              <a:ext cx="14478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>
                  <a:latin typeface="Calibri" pitchFamily="34" charset="0"/>
                </a:rPr>
                <a:t>Shr A</a:t>
              </a:r>
            </a:p>
            <a:p>
              <a:pPr algn="ctr"/>
              <a:r>
                <a:rPr lang="en-US" sz="1600" b="1">
                  <a:latin typeface="Calibri" pitchFamily="34" charset="0"/>
                </a:rPr>
                <a:t>a </a:t>
              </a:r>
              <a:r>
                <a:rPr lang="en-US" sz="1600" b="1">
                  <a:latin typeface="Calibri" pitchFamily="34" charset="0"/>
                  <a:sym typeface="Wingdings" pitchFamily="2" charset="2"/>
                </a:rPr>
                <a:t> a + 1</a:t>
              </a:r>
              <a:endParaRPr lang="en-US" sz="1600" b="1">
                <a:latin typeface="Calibri" pitchFamily="34" charset="0"/>
              </a:endParaRPr>
            </a:p>
          </p:txBody>
        </p:sp>
        <p:cxnSp>
          <p:nvCxnSpPr>
            <p:cNvPr id="31" name="AutoShape 47"/>
            <p:cNvCxnSpPr>
              <a:cxnSpLocks noChangeShapeType="1"/>
              <a:endCxn id="28" idx="0"/>
            </p:cNvCxnSpPr>
            <p:nvPr/>
          </p:nvCxnSpPr>
          <p:spPr bwMode="auto">
            <a:xfrm rot="5400000">
              <a:off x="2838450" y="4286250"/>
              <a:ext cx="457200" cy="419100"/>
            </a:xfrm>
            <a:prstGeom prst="bentConnector3">
              <a:avLst>
                <a:gd name="adj1" fmla="val 1515"/>
              </a:avLst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2" name="AutoShape 48"/>
            <p:cNvCxnSpPr>
              <a:cxnSpLocks noChangeShapeType="1"/>
            </p:cNvCxnSpPr>
            <p:nvPr/>
          </p:nvCxnSpPr>
          <p:spPr bwMode="auto">
            <a:xfrm rot="16200000" flipH="1">
              <a:off x="3848100" y="4305300"/>
              <a:ext cx="533400" cy="457200"/>
            </a:xfrm>
            <a:prstGeom prst="bentConnector3">
              <a:avLst>
                <a:gd name="adj1" fmla="val 2380"/>
              </a:avLst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>
              <a:off x="2819400" y="5029200"/>
              <a:ext cx="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4" name="Rectangle 50"/>
            <p:cNvSpPr>
              <a:spLocks noChangeArrowheads="1"/>
            </p:cNvSpPr>
            <p:nvPr/>
          </p:nvSpPr>
          <p:spPr bwMode="auto">
            <a:xfrm>
              <a:off x="3352800" y="6019800"/>
              <a:ext cx="14478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>
                  <a:latin typeface="Calibri" pitchFamily="34" charset="0"/>
                </a:rPr>
                <a:t>a </a:t>
              </a:r>
              <a:r>
                <a:rPr lang="en-US" sz="1600" b="1">
                  <a:latin typeface="Calibri" pitchFamily="34" charset="0"/>
                  <a:sym typeface="Wingdings" pitchFamily="2" charset="2"/>
                </a:rPr>
                <a:t> a + b’ + 1</a:t>
              </a:r>
              <a:endParaRPr lang="en-US" sz="1600" b="1">
                <a:latin typeface="Calibri" pitchFamily="34" charset="0"/>
              </a:endParaRPr>
            </a:p>
          </p:txBody>
        </p:sp>
        <p:sp>
          <p:nvSpPr>
            <p:cNvPr id="35" name="Line 53"/>
            <p:cNvSpPr>
              <a:spLocks noChangeShapeType="1"/>
            </p:cNvSpPr>
            <p:nvPr/>
          </p:nvSpPr>
          <p:spPr bwMode="auto">
            <a:xfrm>
              <a:off x="4419600" y="5029200"/>
              <a:ext cx="0" cy="9906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6" name="AutoShape 54"/>
            <p:cNvSpPr>
              <a:spLocks noChangeArrowheads="1"/>
            </p:cNvSpPr>
            <p:nvPr/>
          </p:nvSpPr>
          <p:spPr bwMode="auto">
            <a:xfrm>
              <a:off x="304800" y="3733800"/>
              <a:ext cx="1905000" cy="685800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>
                  <a:latin typeface="Calibri" pitchFamily="34" charset="0"/>
                </a:rPr>
                <a:t>END </a:t>
              </a:r>
            </a:p>
            <a:p>
              <a:pPr algn="ctr"/>
              <a:r>
                <a:rPr lang="en-US" sz="1600" b="1">
                  <a:latin typeface="Calibri" pitchFamily="34" charset="0"/>
                </a:rPr>
                <a:t>(Quotient is in QR)</a:t>
              </a:r>
            </a:p>
          </p:txBody>
        </p:sp>
        <p:cxnSp>
          <p:nvCxnSpPr>
            <p:cNvPr id="37" name="AutoShape 55"/>
            <p:cNvCxnSpPr>
              <a:cxnSpLocks noChangeShapeType="1"/>
              <a:endCxn id="36" idx="0"/>
            </p:cNvCxnSpPr>
            <p:nvPr/>
          </p:nvCxnSpPr>
          <p:spPr bwMode="auto">
            <a:xfrm rot="10800000" flipV="1">
              <a:off x="1257300" y="3124200"/>
              <a:ext cx="952500" cy="609600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" name="Line 56"/>
            <p:cNvSpPr>
              <a:spLocks noChangeShapeType="1"/>
            </p:cNvSpPr>
            <p:nvPr/>
          </p:nvSpPr>
          <p:spPr bwMode="auto">
            <a:xfrm flipV="1">
              <a:off x="2209800" y="2971800"/>
              <a:ext cx="0" cy="152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5943600" y="5562600"/>
              <a:ext cx="14478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>
                  <a:latin typeface="Calibri" pitchFamily="34" charset="0"/>
                </a:rPr>
                <a:t>a </a:t>
              </a:r>
              <a:r>
                <a:rPr lang="en-US" sz="1600" b="1">
                  <a:latin typeface="Calibri" pitchFamily="34" charset="0"/>
                  <a:sym typeface="Wingdings" pitchFamily="2" charset="2"/>
                </a:rPr>
                <a:t> a + bias</a:t>
              </a:r>
              <a:endParaRPr lang="en-US" sz="1600" b="1">
                <a:latin typeface="Calibri" pitchFamily="34" charset="0"/>
              </a:endParaRPr>
            </a:p>
          </p:txBody>
        </p:sp>
        <p:cxnSp>
          <p:nvCxnSpPr>
            <p:cNvPr id="40" name="AutoShape 59"/>
            <p:cNvCxnSpPr>
              <a:cxnSpLocks noChangeShapeType="1"/>
              <a:stCxn id="34" idx="3"/>
              <a:endCxn id="39" idx="2"/>
            </p:cNvCxnSpPr>
            <p:nvPr/>
          </p:nvCxnSpPr>
          <p:spPr bwMode="auto">
            <a:xfrm flipV="1">
              <a:off x="4800600" y="5943600"/>
              <a:ext cx="1866900" cy="266700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41" name="Rectangle 60"/>
            <p:cNvSpPr>
              <a:spLocks noChangeArrowheads="1"/>
            </p:cNvSpPr>
            <p:nvPr/>
          </p:nvSpPr>
          <p:spPr bwMode="auto">
            <a:xfrm>
              <a:off x="5943600" y="4724400"/>
              <a:ext cx="14478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>
                  <a:latin typeface="Calibri" pitchFamily="34" charset="0"/>
                </a:rPr>
                <a:t>q </a:t>
              </a:r>
              <a:r>
                <a:rPr lang="en-US" sz="1600" b="1">
                  <a:latin typeface="Calibri" pitchFamily="34" charset="0"/>
                  <a:sym typeface="Wingdings" pitchFamily="2" charset="2"/>
                </a:rPr>
                <a:t> a</a:t>
              </a:r>
              <a:endParaRPr lang="en-US" sz="1600" b="1">
                <a:latin typeface="Calibri" pitchFamily="34" charset="0"/>
              </a:endParaRPr>
            </a:p>
          </p:txBody>
        </p:sp>
        <p:sp>
          <p:nvSpPr>
            <p:cNvPr id="42" name="Line 61"/>
            <p:cNvSpPr>
              <a:spLocks noChangeShapeType="1"/>
            </p:cNvSpPr>
            <p:nvPr/>
          </p:nvSpPr>
          <p:spPr bwMode="auto">
            <a:xfrm flipV="1">
              <a:off x="6705600" y="5105400"/>
              <a:ext cx="0" cy="4572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43" name="Rectangle 62"/>
            <p:cNvSpPr>
              <a:spLocks noChangeArrowheads="1"/>
            </p:cNvSpPr>
            <p:nvPr/>
          </p:nvSpPr>
          <p:spPr bwMode="auto">
            <a:xfrm>
              <a:off x="5638800" y="3505200"/>
              <a:ext cx="2057400" cy="762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Divide magnitude of </a:t>
              </a:r>
            </a:p>
            <a:p>
              <a:pPr algn="ctr"/>
              <a:r>
                <a:rPr lang="en-US" sz="1600" b="1" dirty="0">
                  <a:latin typeface="Calibri" pitchFamily="34" charset="0"/>
                </a:rPr>
                <a:t>mantissas using </a:t>
              </a:r>
            </a:p>
            <a:p>
              <a:pPr algn="ctr"/>
              <a:r>
                <a:rPr lang="en-US" sz="1600" b="1" dirty="0">
                  <a:latin typeface="Calibri" pitchFamily="34" charset="0"/>
                </a:rPr>
                <a:t>division algorithm</a:t>
              </a:r>
            </a:p>
          </p:txBody>
        </p:sp>
        <p:sp>
          <p:nvSpPr>
            <p:cNvPr id="44" name="Line 63"/>
            <p:cNvSpPr>
              <a:spLocks noChangeShapeType="1"/>
            </p:cNvSpPr>
            <p:nvPr/>
          </p:nvSpPr>
          <p:spPr bwMode="auto">
            <a:xfrm flipV="1">
              <a:off x="6705600" y="4267200"/>
              <a:ext cx="0" cy="4572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45" name="AutoShape 64"/>
            <p:cNvSpPr>
              <a:spLocks noChangeArrowheads="1"/>
            </p:cNvSpPr>
            <p:nvPr/>
          </p:nvSpPr>
          <p:spPr bwMode="auto">
            <a:xfrm>
              <a:off x="5486400" y="2438400"/>
              <a:ext cx="2209800" cy="609600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END </a:t>
              </a:r>
            </a:p>
            <a:p>
              <a:pPr algn="ctr"/>
              <a:r>
                <a:rPr lang="en-US" sz="1600" b="1" dirty="0">
                  <a:latin typeface="Calibri" pitchFamily="34" charset="0"/>
                </a:rPr>
                <a:t>(Quotient is in QR)</a:t>
              </a:r>
            </a:p>
          </p:txBody>
        </p:sp>
        <p:sp>
          <p:nvSpPr>
            <p:cNvPr id="46" name="Line 65"/>
            <p:cNvSpPr>
              <a:spLocks noChangeShapeType="1"/>
            </p:cNvSpPr>
            <p:nvPr/>
          </p:nvSpPr>
          <p:spPr bwMode="auto">
            <a:xfrm flipV="1">
              <a:off x="6705600" y="3048000"/>
              <a:ext cx="0" cy="4572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47" name="Text Box 66"/>
            <p:cNvSpPr txBox="1">
              <a:spLocks noChangeArrowheads="1"/>
            </p:cNvSpPr>
            <p:nvPr/>
          </p:nvSpPr>
          <p:spPr bwMode="auto">
            <a:xfrm>
              <a:off x="2895600" y="3962400"/>
              <a:ext cx="4379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  <a:latin typeface="Calibri" pitchFamily="34" charset="0"/>
                </a:rPr>
                <a:t>= 1</a:t>
              </a:r>
            </a:p>
          </p:txBody>
        </p:sp>
        <p:sp>
          <p:nvSpPr>
            <p:cNvPr id="48" name="Text Box 67"/>
            <p:cNvSpPr txBox="1">
              <a:spLocks noChangeArrowheads="1"/>
            </p:cNvSpPr>
            <p:nvPr/>
          </p:nvSpPr>
          <p:spPr bwMode="auto">
            <a:xfrm>
              <a:off x="3962400" y="3962400"/>
              <a:ext cx="4379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  <a:latin typeface="Calibri" pitchFamily="34" charset="0"/>
                </a:rPr>
                <a:t>= 0</a:t>
              </a:r>
            </a:p>
          </p:txBody>
        </p:sp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4419600" y="4343400"/>
              <a:ext cx="6206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  <a:latin typeface="Calibri" pitchFamily="34" charset="0"/>
                </a:rPr>
                <a:t>A &lt; B</a:t>
              </a:r>
            </a:p>
          </p:txBody>
        </p:sp>
        <p:sp>
          <p:nvSpPr>
            <p:cNvPr id="50" name="Text Box 69"/>
            <p:cNvSpPr txBox="1">
              <a:spLocks noChangeArrowheads="1"/>
            </p:cNvSpPr>
            <p:nvPr/>
          </p:nvSpPr>
          <p:spPr bwMode="auto">
            <a:xfrm>
              <a:off x="2133600" y="4343400"/>
              <a:ext cx="7232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alibri" pitchFamily="34" charset="0"/>
                </a:rPr>
                <a:t>A &gt;= B</a:t>
              </a:r>
            </a:p>
          </p:txBody>
        </p:sp>
        <p:cxnSp>
          <p:nvCxnSpPr>
            <p:cNvPr id="51" name="AutoShape 70"/>
            <p:cNvCxnSpPr>
              <a:cxnSpLocks noChangeShapeType="1"/>
              <a:endCxn id="34" idx="1"/>
            </p:cNvCxnSpPr>
            <p:nvPr/>
          </p:nvCxnSpPr>
          <p:spPr bwMode="auto">
            <a:xfrm rot="16200000" flipH="1">
              <a:off x="2914650" y="5772150"/>
              <a:ext cx="419100" cy="457200"/>
            </a:xfrm>
            <a:prstGeom prst="bent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0" name="Rectangle 46"/>
            <p:cNvSpPr>
              <a:spLocks noChangeArrowheads="1"/>
            </p:cNvSpPr>
            <p:nvPr/>
          </p:nvSpPr>
          <p:spPr bwMode="auto">
            <a:xfrm>
              <a:off x="3733800" y="4800600"/>
              <a:ext cx="12192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A </a:t>
              </a:r>
              <a:r>
                <a:rPr lang="en-US" sz="1600" b="1" dirty="0">
                  <a:latin typeface="Calibri" pitchFamily="34" charset="0"/>
                  <a:sym typeface="Wingdings" pitchFamily="2" charset="2"/>
                </a:rPr>
                <a:t> A + B</a:t>
              </a:r>
              <a:endParaRPr lang="en-US" sz="1600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Elementary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256F047-010A-4CCD-8E33-B669B26522DD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Elementary Functions of Signal 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the basic operations – Addition, Subtraction, Multiplication and Division</a:t>
            </a:r>
          </a:p>
          <a:p>
            <a:pPr lvl="1"/>
            <a:r>
              <a:rPr lang="en-US" dirty="0" smtClean="0"/>
              <a:t>Elementary Signal Processing Functions</a:t>
            </a:r>
          </a:p>
          <a:p>
            <a:pPr lvl="2"/>
            <a:r>
              <a:rPr lang="en-US" dirty="0" smtClean="0"/>
              <a:t>Trigonometric Functions</a:t>
            </a:r>
          </a:p>
          <a:p>
            <a:pPr lvl="2"/>
            <a:r>
              <a:rPr lang="en-US" dirty="0" smtClean="0"/>
              <a:t>Functions as </a:t>
            </a:r>
          </a:p>
          <a:p>
            <a:pPr lvl="3"/>
            <a:r>
              <a:rPr lang="en-US" dirty="0" smtClean="0"/>
              <a:t>Square root, </a:t>
            </a:r>
          </a:p>
          <a:p>
            <a:pPr lvl="3"/>
            <a:r>
              <a:rPr lang="en-US" dirty="0" smtClean="0"/>
              <a:t>Logarithm and </a:t>
            </a:r>
          </a:p>
          <a:p>
            <a:pPr lvl="3"/>
            <a:r>
              <a:rPr lang="en-US" dirty="0" smtClean="0"/>
              <a:t>Exponentiation</a:t>
            </a:r>
          </a:p>
          <a:p>
            <a:r>
              <a:rPr lang="en-US" dirty="0" smtClean="0"/>
              <a:t>General Methods for computation of elementary functions are explained here</a:t>
            </a:r>
          </a:p>
          <a:p>
            <a:r>
              <a:rPr lang="en-US" dirty="0" smtClean="0"/>
              <a:t>CORDIC architectures are used for implementation of elementary signal processing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Elementary Functions of Signal 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for computing elementary functions</a:t>
            </a:r>
          </a:p>
          <a:p>
            <a:pPr lvl="1"/>
            <a:r>
              <a:rPr lang="en-US" dirty="0" smtClean="0"/>
              <a:t>Table oriented methods</a:t>
            </a:r>
          </a:p>
          <a:p>
            <a:pPr lvl="1"/>
            <a:r>
              <a:rPr lang="en-US" dirty="0" smtClean="0"/>
              <a:t>Polynomial Approximation</a:t>
            </a:r>
          </a:p>
          <a:p>
            <a:pPr lvl="1"/>
            <a:r>
              <a:rPr lang="en-US" dirty="0" smtClean="0"/>
              <a:t>Iterative Methods</a:t>
            </a:r>
          </a:p>
          <a:p>
            <a:r>
              <a:rPr lang="en-US" dirty="0" smtClean="0"/>
              <a:t>CORDIC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n-bit Carry Ripple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142999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Circuit Depth is ‘n’.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Circuit area is ‘n’ times size of a Full Adder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81000" y="2711450"/>
            <a:ext cx="8153400" cy="2317750"/>
            <a:chOff x="96" y="1632"/>
            <a:chExt cx="5136" cy="1460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384" y="1872"/>
              <a:ext cx="4608" cy="960"/>
              <a:chOff x="144" y="1392"/>
              <a:chExt cx="4608" cy="960"/>
            </a:xfrm>
          </p:grpSpPr>
          <p:grpSp>
            <p:nvGrpSpPr>
              <p:cNvPr id="31" name="Group 6"/>
              <p:cNvGrpSpPr>
                <a:grpSpLocks/>
              </p:cNvGrpSpPr>
              <p:nvPr/>
            </p:nvGrpSpPr>
            <p:grpSpPr bwMode="auto">
              <a:xfrm>
                <a:off x="3696" y="1392"/>
                <a:ext cx="1056" cy="960"/>
                <a:chOff x="3696" y="1392"/>
                <a:chExt cx="1056" cy="960"/>
              </a:xfrm>
            </p:grpSpPr>
            <p:sp>
              <p:nvSpPr>
                <p:cNvPr id="58" name="Rectangle 7"/>
                <p:cNvSpPr>
                  <a:spLocks noChangeArrowheads="1"/>
                </p:cNvSpPr>
                <p:nvPr/>
              </p:nvSpPr>
              <p:spPr bwMode="auto">
                <a:xfrm>
                  <a:off x="3888" y="1680"/>
                  <a:ext cx="576" cy="43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Calibri" pitchFamily="34" charset="0"/>
                    </a:rPr>
                    <a:t>FA(0)</a:t>
                  </a:r>
                  <a:endParaRPr lang="en-US" b="1" dirty="0">
                    <a:solidFill>
                      <a:schemeClr val="tx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3984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0" name="Line 9"/>
                <p:cNvSpPr>
                  <a:spLocks noChangeShapeType="1"/>
                </p:cNvSpPr>
                <p:nvPr/>
              </p:nvSpPr>
              <p:spPr bwMode="auto">
                <a:xfrm>
                  <a:off x="4320" y="139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1" name="Line 10"/>
                <p:cNvSpPr>
                  <a:spLocks noChangeShapeType="1"/>
                </p:cNvSpPr>
                <p:nvPr/>
              </p:nvSpPr>
              <p:spPr bwMode="auto">
                <a:xfrm>
                  <a:off x="446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" name="Line 11"/>
                <p:cNvSpPr>
                  <a:spLocks noChangeShapeType="1"/>
                </p:cNvSpPr>
                <p:nvPr/>
              </p:nvSpPr>
              <p:spPr bwMode="auto">
                <a:xfrm>
                  <a:off x="4320" y="21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3" name="Line 12"/>
                <p:cNvSpPr>
                  <a:spLocks noChangeShapeType="1"/>
                </p:cNvSpPr>
                <p:nvPr/>
              </p:nvSpPr>
              <p:spPr bwMode="auto">
                <a:xfrm>
                  <a:off x="3984" y="21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696" y="225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14"/>
              <p:cNvGrpSpPr>
                <a:grpSpLocks/>
              </p:cNvGrpSpPr>
              <p:nvPr/>
            </p:nvGrpSpPr>
            <p:grpSpPr bwMode="auto">
              <a:xfrm>
                <a:off x="2592" y="1392"/>
                <a:ext cx="1056" cy="960"/>
                <a:chOff x="3696" y="1392"/>
                <a:chExt cx="1056" cy="960"/>
              </a:xfrm>
            </p:grpSpPr>
            <p:sp>
              <p:nvSpPr>
                <p:cNvPr id="51" name="Rectangle 15"/>
                <p:cNvSpPr>
                  <a:spLocks noChangeArrowheads="1"/>
                </p:cNvSpPr>
                <p:nvPr/>
              </p:nvSpPr>
              <p:spPr bwMode="auto">
                <a:xfrm>
                  <a:off x="3888" y="1680"/>
                  <a:ext cx="576" cy="43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Calibri" pitchFamily="34" charset="0"/>
                    </a:rPr>
                    <a:t>FA(1)</a:t>
                  </a:r>
                  <a:endParaRPr lang="en-US" b="1" dirty="0">
                    <a:solidFill>
                      <a:schemeClr val="tx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52" name="Line 16"/>
                <p:cNvSpPr>
                  <a:spLocks noChangeShapeType="1"/>
                </p:cNvSpPr>
                <p:nvPr/>
              </p:nvSpPr>
              <p:spPr bwMode="auto">
                <a:xfrm>
                  <a:off x="3984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" name="Line 17"/>
                <p:cNvSpPr>
                  <a:spLocks noChangeShapeType="1"/>
                </p:cNvSpPr>
                <p:nvPr/>
              </p:nvSpPr>
              <p:spPr bwMode="auto">
                <a:xfrm>
                  <a:off x="4320" y="139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" name="Line 18"/>
                <p:cNvSpPr>
                  <a:spLocks noChangeShapeType="1"/>
                </p:cNvSpPr>
                <p:nvPr/>
              </p:nvSpPr>
              <p:spPr bwMode="auto">
                <a:xfrm>
                  <a:off x="446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" name="Line 19"/>
                <p:cNvSpPr>
                  <a:spLocks noChangeShapeType="1"/>
                </p:cNvSpPr>
                <p:nvPr/>
              </p:nvSpPr>
              <p:spPr bwMode="auto">
                <a:xfrm>
                  <a:off x="4320" y="21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6" name="Line 20"/>
                <p:cNvSpPr>
                  <a:spLocks noChangeShapeType="1"/>
                </p:cNvSpPr>
                <p:nvPr/>
              </p:nvSpPr>
              <p:spPr bwMode="auto">
                <a:xfrm>
                  <a:off x="3984" y="21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696" y="225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22"/>
              <p:cNvGrpSpPr>
                <a:grpSpLocks/>
              </p:cNvGrpSpPr>
              <p:nvPr/>
            </p:nvGrpSpPr>
            <p:grpSpPr bwMode="auto">
              <a:xfrm>
                <a:off x="1488" y="1392"/>
                <a:ext cx="1056" cy="960"/>
                <a:chOff x="3696" y="1392"/>
                <a:chExt cx="1056" cy="960"/>
              </a:xfrm>
            </p:grpSpPr>
            <p:sp>
              <p:nvSpPr>
                <p:cNvPr id="44" name="Rectangle 23"/>
                <p:cNvSpPr>
                  <a:spLocks noChangeArrowheads="1"/>
                </p:cNvSpPr>
                <p:nvPr/>
              </p:nvSpPr>
              <p:spPr bwMode="auto">
                <a:xfrm>
                  <a:off x="3888" y="1680"/>
                  <a:ext cx="576" cy="43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Calibri" pitchFamily="34" charset="0"/>
                    </a:rPr>
                    <a:t>FA(2)</a:t>
                  </a:r>
                  <a:endParaRPr lang="en-US" b="1" dirty="0">
                    <a:solidFill>
                      <a:schemeClr val="tx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5" name="Line 24"/>
                <p:cNvSpPr>
                  <a:spLocks noChangeShapeType="1"/>
                </p:cNvSpPr>
                <p:nvPr/>
              </p:nvSpPr>
              <p:spPr bwMode="auto">
                <a:xfrm>
                  <a:off x="3984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" name="Line 25"/>
                <p:cNvSpPr>
                  <a:spLocks noChangeShapeType="1"/>
                </p:cNvSpPr>
                <p:nvPr/>
              </p:nvSpPr>
              <p:spPr bwMode="auto">
                <a:xfrm>
                  <a:off x="4320" y="139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" name="Line 26"/>
                <p:cNvSpPr>
                  <a:spLocks noChangeShapeType="1"/>
                </p:cNvSpPr>
                <p:nvPr/>
              </p:nvSpPr>
              <p:spPr bwMode="auto">
                <a:xfrm>
                  <a:off x="446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" name="Line 27"/>
                <p:cNvSpPr>
                  <a:spLocks noChangeShapeType="1"/>
                </p:cNvSpPr>
                <p:nvPr/>
              </p:nvSpPr>
              <p:spPr bwMode="auto">
                <a:xfrm>
                  <a:off x="4320" y="21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" name="Line 28"/>
                <p:cNvSpPr>
                  <a:spLocks noChangeShapeType="1"/>
                </p:cNvSpPr>
                <p:nvPr/>
              </p:nvSpPr>
              <p:spPr bwMode="auto">
                <a:xfrm>
                  <a:off x="3984" y="21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696" y="225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30"/>
              <p:cNvGrpSpPr>
                <a:grpSpLocks/>
              </p:cNvGrpSpPr>
              <p:nvPr/>
            </p:nvGrpSpPr>
            <p:grpSpPr bwMode="auto">
              <a:xfrm>
                <a:off x="144" y="1392"/>
                <a:ext cx="1056" cy="960"/>
                <a:chOff x="3696" y="1392"/>
                <a:chExt cx="1056" cy="960"/>
              </a:xfrm>
            </p:grpSpPr>
            <p:sp>
              <p:nvSpPr>
                <p:cNvPr id="37" name="Rectangle 31"/>
                <p:cNvSpPr>
                  <a:spLocks noChangeArrowheads="1"/>
                </p:cNvSpPr>
                <p:nvPr/>
              </p:nvSpPr>
              <p:spPr bwMode="auto">
                <a:xfrm>
                  <a:off x="3888" y="1680"/>
                  <a:ext cx="576" cy="43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r>
                    <a:rPr lang="en-US" b="1" dirty="0" smtClean="0">
                      <a:solidFill>
                        <a:schemeClr val="tx1"/>
                      </a:solidFill>
                      <a:latin typeface="Calibri" pitchFamily="34" charset="0"/>
                    </a:rPr>
                    <a:t>FA(n-1)</a:t>
                  </a:r>
                  <a:endParaRPr lang="en-US" b="1" dirty="0">
                    <a:solidFill>
                      <a:schemeClr val="tx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8" name="Line 32"/>
                <p:cNvSpPr>
                  <a:spLocks noChangeShapeType="1"/>
                </p:cNvSpPr>
                <p:nvPr/>
              </p:nvSpPr>
              <p:spPr bwMode="auto">
                <a:xfrm>
                  <a:off x="3984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" name="Line 33"/>
                <p:cNvSpPr>
                  <a:spLocks noChangeShapeType="1"/>
                </p:cNvSpPr>
                <p:nvPr/>
              </p:nvSpPr>
              <p:spPr bwMode="auto">
                <a:xfrm>
                  <a:off x="4320" y="139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" name="Line 34"/>
                <p:cNvSpPr>
                  <a:spLocks noChangeShapeType="1"/>
                </p:cNvSpPr>
                <p:nvPr/>
              </p:nvSpPr>
              <p:spPr bwMode="auto">
                <a:xfrm>
                  <a:off x="446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" name="Line 35"/>
                <p:cNvSpPr>
                  <a:spLocks noChangeShapeType="1"/>
                </p:cNvSpPr>
                <p:nvPr/>
              </p:nvSpPr>
              <p:spPr bwMode="auto">
                <a:xfrm>
                  <a:off x="4320" y="21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" name="Line 36"/>
                <p:cNvSpPr>
                  <a:spLocks noChangeShapeType="1"/>
                </p:cNvSpPr>
                <p:nvPr/>
              </p:nvSpPr>
              <p:spPr bwMode="auto">
                <a:xfrm>
                  <a:off x="3984" y="21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3696" y="225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5" name="Line 38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" name="Line 39"/>
              <p:cNvSpPr>
                <a:spLocks noChangeShapeType="1"/>
              </p:cNvSpPr>
              <p:nvPr/>
            </p:nvSpPr>
            <p:spPr bwMode="auto">
              <a:xfrm>
                <a:off x="2544" y="1920"/>
                <a:ext cx="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" name="Text Box 40"/>
            <p:cNvSpPr txBox="1">
              <a:spLocks noChangeArrowheads="1"/>
            </p:cNvSpPr>
            <p:nvPr/>
          </p:nvSpPr>
          <p:spPr bwMode="auto">
            <a:xfrm>
              <a:off x="4416" y="163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>
                  <a:latin typeface="Tahoma" pitchFamily="34" charset="0"/>
                </a:rPr>
                <a:t>A(0)</a:t>
              </a:r>
            </a:p>
          </p:txBody>
        </p:sp>
        <p:sp>
          <p:nvSpPr>
            <p:cNvPr id="10" name="Text Box 41"/>
            <p:cNvSpPr txBox="1">
              <a:spLocks noChangeArrowheads="1"/>
            </p:cNvSpPr>
            <p:nvPr/>
          </p:nvSpPr>
          <p:spPr bwMode="auto">
            <a:xfrm>
              <a:off x="4032" y="163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>
                  <a:latin typeface="Tahoma" pitchFamily="34" charset="0"/>
                </a:rPr>
                <a:t>B(0)</a:t>
              </a:r>
            </a:p>
          </p:txBody>
        </p:sp>
        <p:sp>
          <p:nvSpPr>
            <p:cNvPr id="11" name="Text Box 42"/>
            <p:cNvSpPr txBox="1">
              <a:spLocks noChangeArrowheads="1"/>
            </p:cNvSpPr>
            <p:nvPr/>
          </p:nvSpPr>
          <p:spPr bwMode="auto">
            <a:xfrm>
              <a:off x="3216" y="163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>
                  <a:latin typeface="Tahoma" pitchFamily="34" charset="0"/>
                </a:rPr>
                <a:t>A(1)</a:t>
              </a:r>
            </a:p>
          </p:txBody>
        </p:sp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>
                  <a:latin typeface="Tahoma" pitchFamily="34" charset="0"/>
                </a:rPr>
                <a:t>B(1)</a:t>
              </a:r>
            </a:p>
          </p:txBody>
        </p:sp>
        <p:sp>
          <p:nvSpPr>
            <p:cNvPr id="13" name="Text Box 44"/>
            <p:cNvSpPr txBox="1">
              <a:spLocks noChangeArrowheads="1"/>
            </p:cNvSpPr>
            <p:nvPr/>
          </p:nvSpPr>
          <p:spPr bwMode="auto">
            <a:xfrm>
              <a:off x="2112" y="163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>
                  <a:latin typeface="Tahoma" pitchFamily="34" charset="0"/>
                </a:rPr>
                <a:t>A(2)</a:t>
              </a:r>
            </a:p>
          </p:txBody>
        </p:sp>
        <p:sp>
          <p:nvSpPr>
            <p:cNvPr id="14" name="Text Box 45"/>
            <p:cNvSpPr txBox="1">
              <a:spLocks noChangeArrowheads="1"/>
            </p:cNvSpPr>
            <p:nvPr/>
          </p:nvSpPr>
          <p:spPr bwMode="auto">
            <a:xfrm>
              <a:off x="1776" y="163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>
                  <a:latin typeface="Tahoma" pitchFamily="34" charset="0"/>
                </a:rPr>
                <a:t>B(2)</a:t>
              </a:r>
            </a:p>
          </p:txBody>
        </p:sp>
        <p:sp>
          <p:nvSpPr>
            <p:cNvPr id="15" name="Text Box 46"/>
            <p:cNvSpPr txBox="1">
              <a:spLocks noChangeArrowheads="1"/>
            </p:cNvSpPr>
            <p:nvPr/>
          </p:nvSpPr>
          <p:spPr bwMode="auto">
            <a:xfrm>
              <a:off x="816" y="1632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1">
                  <a:latin typeface="Tahoma" pitchFamily="34" charset="0"/>
                </a:rPr>
                <a:t>A(n-1)</a:t>
              </a: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1">
                  <a:latin typeface="Tahoma" pitchFamily="34" charset="0"/>
                </a:rPr>
                <a:t>B(n-1)</a:t>
              </a:r>
            </a:p>
          </p:txBody>
        </p:sp>
        <p:sp>
          <p:nvSpPr>
            <p:cNvPr id="17" name="Text Box 48"/>
            <p:cNvSpPr txBox="1">
              <a:spLocks noChangeArrowheads="1"/>
            </p:cNvSpPr>
            <p:nvPr/>
          </p:nvSpPr>
          <p:spPr bwMode="auto">
            <a:xfrm>
              <a:off x="4368" y="288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>
                  <a:latin typeface="Tahoma" pitchFamily="34" charset="0"/>
                </a:rPr>
                <a:t>S(0)</a:t>
              </a: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auto">
            <a:xfrm>
              <a:off x="3696" y="2784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>
                  <a:latin typeface="Tahoma" pitchFamily="34" charset="0"/>
                </a:rPr>
                <a:t>C(1)</a:t>
              </a: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auto">
            <a:xfrm>
              <a:off x="3216" y="283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>
                  <a:latin typeface="Tahoma" pitchFamily="34" charset="0"/>
                </a:rPr>
                <a:t>S(1)</a:t>
              </a:r>
            </a:p>
          </p:txBody>
        </p:sp>
        <p:sp>
          <p:nvSpPr>
            <p:cNvPr id="20" name="Text Box 51"/>
            <p:cNvSpPr txBox="1">
              <a:spLocks noChangeArrowheads="1"/>
            </p:cNvSpPr>
            <p:nvPr/>
          </p:nvSpPr>
          <p:spPr bwMode="auto">
            <a:xfrm>
              <a:off x="2784" y="2784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>
                  <a:latin typeface="Tahoma" pitchFamily="34" charset="0"/>
                </a:rPr>
                <a:t>C(2)</a:t>
              </a:r>
            </a:p>
          </p:txBody>
        </p:sp>
        <p:sp>
          <p:nvSpPr>
            <p:cNvPr id="21" name="Text Box 52"/>
            <p:cNvSpPr txBox="1">
              <a:spLocks noChangeArrowheads="1"/>
            </p:cNvSpPr>
            <p:nvPr/>
          </p:nvSpPr>
          <p:spPr bwMode="auto">
            <a:xfrm>
              <a:off x="2112" y="288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>
                  <a:latin typeface="Tahoma" pitchFamily="34" charset="0"/>
                </a:rPr>
                <a:t>S(2)</a:t>
              </a:r>
            </a:p>
          </p:txBody>
        </p:sp>
        <p:sp>
          <p:nvSpPr>
            <p:cNvPr id="22" name="Text Box 53"/>
            <p:cNvSpPr txBox="1">
              <a:spLocks noChangeArrowheads="1"/>
            </p:cNvSpPr>
            <p:nvPr/>
          </p:nvSpPr>
          <p:spPr bwMode="auto">
            <a:xfrm>
              <a:off x="1488" y="2784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>
                  <a:latin typeface="Tahoma" pitchFamily="34" charset="0"/>
                </a:rPr>
                <a:t>C(3)</a:t>
              </a:r>
            </a:p>
          </p:txBody>
        </p:sp>
        <p:sp>
          <p:nvSpPr>
            <p:cNvPr id="23" name="Text Box 54"/>
            <p:cNvSpPr txBox="1">
              <a:spLocks noChangeArrowheads="1"/>
            </p:cNvSpPr>
            <p:nvPr/>
          </p:nvSpPr>
          <p:spPr bwMode="auto">
            <a:xfrm>
              <a:off x="768" y="2832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1">
                  <a:latin typeface="Tahoma" pitchFamily="34" charset="0"/>
                </a:rPr>
                <a:t>S(n-1)</a:t>
              </a:r>
            </a:p>
          </p:txBody>
        </p:sp>
        <p:sp>
          <p:nvSpPr>
            <p:cNvPr id="24" name="Text Box 55"/>
            <p:cNvSpPr txBox="1">
              <a:spLocks noChangeArrowheads="1"/>
            </p:cNvSpPr>
            <p:nvPr/>
          </p:nvSpPr>
          <p:spPr bwMode="auto">
            <a:xfrm>
              <a:off x="96" y="2784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1">
                  <a:latin typeface="Tahoma" pitchFamily="34" charset="0"/>
                </a:rPr>
                <a:t>C(n)</a:t>
              </a:r>
            </a:p>
          </p:txBody>
        </p:sp>
        <p:sp>
          <p:nvSpPr>
            <p:cNvPr id="25" name="Text Box 56"/>
            <p:cNvSpPr txBox="1">
              <a:spLocks noChangeArrowheads="1"/>
            </p:cNvSpPr>
            <p:nvPr/>
          </p:nvSpPr>
          <p:spPr bwMode="auto">
            <a:xfrm>
              <a:off x="1152" y="21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>
                  <a:latin typeface="Tahoma" pitchFamily="34" charset="0"/>
                </a:rPr>
                <a:t>C(n-2)</a:t>
              </a: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4752" y="216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>
                  <a:latin typeface="Tahoma" pitchFamily="34" charset="0"/>
                </a:rPr>
                <a:t>C(0)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Oriented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functions are implemented using tables</a:t>
            </a:r>
          </a:p>
          <a:p>
            <a:r>
              <a:rPr lang="en-US" dirty="0" smtClean="0"/>
              <a:t>The function values are stored directly in memory</a:t>
            </a:r>
          </a:p>
          <a:p>
            <a:r>
              <a:rPr lang="en-US" dirty="0" smtClean="0"/>
              <a:t>The function argument addresses a memory location</a:t>
            </a:r>
          </a:p>
          <a:p>
            <a:pPr lvl="1"/>
            <a:r>
              <a:rPr lang="en-US" dirty="0" smtClean="0"/>
              <a:t>And content yields the function value</a:t>
            </a:r>
          </a:p>
          <a:p>
            <a:r>
              <a:rPr lang="en-US" dirty="0" smtClean="0"/>
              <a:t>Disadvantage of this method is the exponential growth in the memory requirements</a:t>
            </a:r>
          </a:p>
          <a:p>
            <a:r>
              <a:rPr lang="en-US" dirty="0" smtClean="0"/>
              <a:t>This method is only economical for small word widths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Oriented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i="1" dirty="0" smtClean="0">
                <a:solidFill>
                  <a:srgbClr val="FF0000"/>
                </a:solidFill>
              </a:rPr>
              <a:t>n-bit</a:t>
            </a:r>
            <a:r>
              <a:rPr lang="en-US" dirty="0" smtClean="0"/>
              <a:t> function argument and </a:t>
            </a:r>
            <a:r>
              <a:rPr lang="en-US" i="1" dirty="0" smtClean="0">
                <a:solidFill>
                  <a:srgbClr val="FF0000"/>
                </a:solidFill>
              </a:rPr>
              <a:t>m-bit</a:t>
            </a:r>
            <a:r>
              <a:rPr lang="en-US" dirty="0" smtClean="0"/>
              <a:t> function value representation</a:t>
            </a:r>
          </a:p>
          <a:p>
            <a:r>
              <a:rPr lang="en-US" dirty="0" smtClean="0"/>
              <a:t>The direct storage in a table would require </a:t>
            </a:r>
            <a:r>
              <a:rPr lang="en-US" i="1" dirty="0" err="1" smtClean="0">
                <a:solidFill>
                  <a:srgbClr val="FF0000"/>
                </a:solidFill>
              </a:rPr>
              <a:t>N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sp</a:t>
            </a:r>
            <a:r>
              <a:rPr lang="en-US" i="1" dirty="0" smtClean="0">
                <a:solidFill>
                  <a:srgbClr val="FF0000"/>
                </a:solidFill>
              </a:rPr>
              <a:t> = m 2</a:t>
            </a:r>
            <a:r>
              <a:rPr lang="en-US" i="1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storage locations</a:t>
            </a:r>
          </a:p>
          <a:p>
            <a:r>
              <a:rPr lang="en-US" dirty="0" smtClean="0"/>
              <a:t>Typical memory structures for permanent storage are</a:t>
            </a:r>
          </a:p>
          <a:p>
            <a:pPr lvl="1"/>
            <a:r>
              <a:rPr lang="en-US" dirty="0" smtClean="0"/>
              <a:t>ROM (read only memory)</a:t>
            </a:r>
          </a:p>
          <a:p>
            <a:pPr lvl="1"/>
            <a:r>
              <a:rPr lang="en-US" dirty="0" smtClean="0"/>
              <a:t>PLAs (programmable logic arrays)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Oriented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sz="2000" dirty="0" smtClean="0"/>
              <a:t>Each logic function can be implemented as a two-stage sum-of-products (AND/OR)  or a two stage product-of-sum (OR/AND)</a:t>
            </a:r>
          </a:p>
          <a:p>
            <a:r>
              <a:rPr lang="en-US" sz="2000" dirty="0" smtClean="0"/>
              <a:t>If working with </a:t>
            </a:r>
            <a:r>
              <a:rPr lang="en-US" sz="2000" dirty="0" err="1" smtClean="0"/>
              <a:t>minterms</a:t>
            </a:r>
            <a:r>
              <a:rPr lang="en-US" sz="2000" dirty="0" smtClean="0"/>
              <a:t>, the </a:t>
            </a:r>
            <a:r>
              <a:rPr lang="en-US" sz="2000" dirty="0" err="1" smtClean="0"/>
              <a:t>minterms</a:t>
            </a:r>
            <a:r>
              <a:rPr lang="en-US" sz="2000" dirty="0" smtClean="0"/>
              <a:t> are created by </a:t>
            </a:r>
            <a:r>
              <a:rPr lang="en-US" sz="2000" dirty="0" err="1" smtClean="0"/>
              <a:t>ANDing</a:t>
            </a:r>
            <a:r>
              <a:rPr lang="en-US" sz="2000" dirty="0" smtClean="0"/>
              <a:t> all variables</a:t>
            </a:r>
          </a:p>
          <a:p>
            <a:pPr lvl="1"/>
            <a:r>
              <a:rPr lang="en-US" sz="2000" dirty="0" smtClean="0"/>
              <a:t>The actual functions results from OR of the </a:t>
            </a:r>
            <a:r>
              <a:rPr lang="en-US" sz="2000" dirty="0" err="1" smtClean="0"/>
              <a:t>minterms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80606" y="914400"/>
            <a:ext cx="3124994" cy="3352800"/>
            <a:chOff x="2361406" y="914400"/>
            <a:chExt cx="3124994" cy="3352800"/>
          </a:xfrm>
        </p:grpSpPr>
        <p:sp>
          <p:nvSpPr>
            <p:cNvPr id="7" name="Rectangle 6"/>
            <p:cNvSpPr/>
            <p:nvPr/>
          </p:nvSpPr>
          <p:spPr bwMode="auto">
            <a:xfrm>
              <a:off x="2362200" y="1371600"/>
              <a:ext cx="990600" cy="1066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Plane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038600" y="1371600"/>
              <a:ext cx="990600" cy="1066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OR Plane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362200" y="2819400"/>
              <a:ext cx="9906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Buffer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038600" y="2819400"/>
              <a:ext cx="9906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Buffer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352800" y="1600200"/>
              <a:ext cx="685800" cy="158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3352800" y="2132012"/>
              <a:ext cx="685800" cy="158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5400000" flipH="1" flipV="1">
              <a:off x="2401094" y="2629694"/>
              <a:ext cx="379412" cy="158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5400000" flipH="1" flipV="1">
              <a:off x="2935288" y="2627312"/>
              <a:ext cx="379412" cy="158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rot="5400000" flipH="1" flipV="1">
              <a:off x="4075906" y="2629694"/>
              <a:ext cx="379412" cy="158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rot="5400000" flipH="1" flipV="1">
              <a:off x="4610100" y="2627312"/>
              <a:ext cx="379412" cy="158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5400000">
              <a:off x="2209800" y="1143000"/>
              <a:ext cx="3048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5400000">
              <a:off x="3199606" y="1142206"/>
              <a:ext cx="3048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5400000">
              <a:off x="3886994" y="1141412"/>
              <a:ext cx="3048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>
              <a:off x="4876006" y="1140618"/>
              <a:ext cx="3048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4343400" y="914400"/>
              <a:ext cx="4251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</a:rPr>
                <a:t>m</a:t>
              </a:r>
              <a:endParaRPr lang="en-US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90800" y="914400"/>
              <a:ext cx="498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</a:rPr>
                <a:t>2n</a:t>
              </a:r>
              <a:endParaRPr lang="en-US" sz="24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4" idx="3"/>
            </p:cNvCxnSpPr>
            <p:nvPr/>
          </p:nvCxnSpPr>
          <p:spPr bwMode="auto">
            <a:xfrm flipV="1">
              <a:off x="4768516" y="1143000"/>
              <a:ext cx="260684" cy="22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H="1" flipV="1">
              <a:off x="4038600" y="1143000"/>
              <a:ext cx="260684" cy="22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3092116" y="1143000"/>
              <a:ext cx="260684" cy="22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 flipV="1">
              <a:off x="2362200" y="1143000"/>
              <a:ext cx="260684" cy="22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rot="5400000" flipH="1" flipV="1">
              <a:off x="2553494" y="3542506"/>
              <a:ext cx="533400" cy="158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16200000" flipH="1">
              <a:off x="4267199" y="3581399"/>
              <a:ext cx="609602" cy="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2895600" y="32766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</a:rPr>
                <a:t>n</a:t>
              </a:r>
              <a:endParaRPr lang="en-US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48200" y="3276600"/>
              <a:ext cx="4251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</a:rPr>
                <a:t>m</a:t>
              </a:r>
              <a:endParaRPr lang="en-US" sz="24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Connector 38"/>
            <p:cNvCxnSpPr>
              <a:endCxn id="37" idx="1"/>
            </p:cNvCxnSpPr>
            <p:nvPr/>
          </p:nvCxnSpPr>
          <p:spPr bwMode="auto">
            <a:xfrm flipV="1">
              <a:off x="4495800" y="3507433"/>
              <a:ext cx="152400" cy="7396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V="1">
              <a:off x="2743200" y="3505200"/>
              <a:ext cx="152400" cy="7396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590800" y="389786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43400" y="388620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Out</a:t>
              </a:r>
              <a:endParaRPr lang="en-US" b="1" dirty="0"/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 rot="10800000">
              <a:off x="5181600" y="1371601"/>
              <a:ext cx="3048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5105400" y="167640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</a:rPr>
                <a:t>k</a:t>
              </a:r>
              <a:endParaRPr lang="en-US" sz="24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 flipV="1">
              <a:off x="5202541" y="2306941"/>
              <a:ext cx="260684" cy="22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5400000" flipH="1" flipV="1">
              <a:off x="5202541" y="1519535"/>
              <a:ext cx="260684" cy="22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10800000">
              <a:off x="5181600" y="2436811"/>
              <a:ext cx="3048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533400" y="20574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Scheme of representation of permanent memory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Oriented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ROM, all </a:t>
            </a:r>
            <a:r>
              <a:rPr lang="en-US" i="1" dirty="0" smtClean="0">
                <a:solidFill>
                  <a:srgbClr val="FF0000"/>
                </a:solidFill>
              </a:rPr>
              <a:t>2</a:t>
            </a:r>
            <a:r>
              <a:rPr lang="en-US" i="1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 err="1" smtClean="0"/>
              <a:t>minterms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FF0000"/>
                </a:solidFill>
              </a:rPr>
              <a:t>k=2</a:t>
            </a:r>
            <a:r>
              <a:rPr lang="en-US" i="1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) are evaluated in the AND stage</a:t>
            </a:r>
          </a:p>
          <a:p>
            <a:r>
              <a:rPr lang="en-US" dirty="0" smtClean="0"/>
              <a:t>The AND stage acts as a decoder for a given input </a:t>
            </a:r>
          </a:p>
          <a:p>
            <a:pPr lvl="1"/>
            <a:r>
              <a:rPr lang="en-US" dirty="0" smtClean="0"/>
              <a:t>One of the </a:t>
            </a:r>
            <a:r>
              <a:rPr lang="en-US" i="1" dirty="0" smtClean="0">
                <a:solidFill>
                  <a:srgbClr val="FF0000"/>
                </a:solidFill>
              </a:rPr>
              <a:t>2</a:t>
            </a:r>
            <a:r>
              <a:rPr lang="en-US" i="1" baseline="30000" dirty="0" smtClean="0">
                <a:solidFill>
                  <a:srgbClr val="FF0000"/>
                </a:solidFill>
              </a:rPr>
              <a:t>n  </a:t>
            </a:r>
            <a:r>
              <a:rPr lang="en-US" dirty="0" smtClean="0"/>
              <a:t>decoder output line will be 1</a:t>
            </a:r>
          </a:p>
          <a:p>
            <a:pPr lvl="1"/>
            <a:r>
              <a:rPr lang="en-US" dirty="0" smtClean="0"/>
              <a:t>All others will be 0</a:t>
            </a:r>
          </a:p>
          <a:p>
            <a:r>
              <a:rPr lang="en-US" dirty="0" smtClean="0"/>
              <a:t>When ever several functions are to be implemented as tables, the memory requirement grow accordingly.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to table oriented method</a:t>
            </a:r>
          </a:p>
          <a:p>
            <a:r>
              <a:rPr lang="en-US" dirty="0" smtClean="0"/>
              <a:t>A function </a:t>
            </a:r>
            <a:r>
              <a:rPr lang="en-US" i="1" dirty="0" smtClean="0">
                <a:solidFill>
                  <a:srgbClr val="FF0000"/>
                </a:solidFill>
              </a:rPr>
              <a:t>f(x)</a:t>
            </a:r>
            <a:r>
              <a:rPr lang="en-US" dirty="0" smtClean="0"/>
              <a:t> is approximated by a polynomial </a:t>
            </a:r>
            <a:r>
              <a:rPr lang="en-US" i="1" dirty="0" err="1" smtClean="0">
                <a:solidFill>
                  <a:srgbClr val="FF0000"/>
                </a:solidFill>
              </a:rPr>
              <a:t>P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(x)</a:t>
            </a:r>
            <a:r>
              <a:rPr lang="en-US" dirty="0" smtClean="0"/>
              <a:t> of degree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whereby the approximation error within the defining interval should be smaller than the given tolerance value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Polynomial coefficients are usually calculated by truncating an infinite </a:t>
            </a:r>
            <a:r>
              <a:rPr lang="en-US" smtClean="0"/>
              <a:t>power series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3276600"/>
            <a:ext cx="2971800" cy="914400"/>
          </a:xfrm>
          <a:prstGeom prst="rect">
            <a:avLst/>
          </a:prstGeom>
          <a:noFill/>
        </p:spPr>
      </p:pic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CORDIC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256F047-010A-4CCD-8E33-B669B26522DD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8382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CORDIC Algorithm</a:t>
            </a:r>
            <a:br>
              <a:rPr lang="en-US" sz="2400" dirty="0" smtClean="0">
                <a:latin typeface="Arial" charset="0"/>
              </a:rPr>
            </a:br>
            <a:r>
              <a:rPr lang="en-US" sz="2400" i="1" u="sng" dirty="0" err="1" smtClean="0">
                <a:latin typeface="Arial" charset="0"/>
              </a:rPr>
              <a:t>CO</a:t>
            </a:r>
            <a:r>
              <a:rPr lang="en-US" sz="2400" i="1" dirty="0" err="1" smtClean="0">
                <a:latin typeface="Arial" charset="0"/>
              </a:rPr>
              <a:t>ordinate</a:t>
            </a:r>
            <a:r>
              <a:rPr lang="en-US" sz="2400" i="1" dirty="0" smtClean="0">
                <a:latin typeface="Arial" charset="0"/>
              </a:rPr>
              <a:t> </a:t>
            </a:r>
            <a:r>
              <a:rPr lang="en-US" sz="2400" i="1" u="sng" dirty="0" smtClean="0">
                <a:latin typeface="Arial" charset="0"/>
              </a:rPr>
              <a:t>R</a:t>
            </a:r>
            <a:r>
              <a:rPr lang="en-US" sz="2400" i="1" dirty="0" smtClean="0">
                <a:latin typeface="Arial" charset="0"/>
              </a:rPr>
              <a:t>otation </a:t>
            </a:r>
            <a:r>
              <a:rPr lang="en-US" sz="2400" i="1" u="sng" dirty="0" err="1" smtClean="0">
                <a:latin typeface="Arial" charset="0"/>
              </a:rPr>
              <a:t>DI</a:t>
            </a:r>
            <a:r>
              <a:rPr lang="en-US" sz="2400" i="1" dirty="0" err="1" smtClean="0">
                <a:latin typeface="Arial" charset="0"/>
              </a:rPr>
              <a:t>gital</a:t>
            </a:r>
            <a:r>
              <a:rPr lang="en-US" sz="2400" i="1" dirty="0" smtClean="0">
                <a:latin typeface="Arial" charset="0"/>
              </a:rPr>
              <a:t> </a:t>
            </a:r>
            <a:r>
              <a:rPr lang="en-US" sz="2400" i="1" u="sng" dirty="0" smtClean="0">
                <a:latin typeface="Arial" charset="0"/>
              </a:rPr>
              <a:t>C</a:t>
            </a:r>
            <a:r>
              <a:rPr lang="en-US" sz="2400" i="1" dirty="0" smtClean="0">
                <a:latin typeface="Arial" charset="0"/>
              </a:rPr>
              <a:t>omputer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latin typeface="Arial" charset="0"/>
              </a:rPr>
              <a:t>Method for Elementary Function Evaluation (e.g., sin(</a:t>
            </a:r>
            <a:r>
              <a:rPr lang="en-US" sz="2400" i="1" dirty="0" smtClean="0">
                <a:latin typeface="Arial" charset="0"/>
              </a:rPr>
              <a:t>z</a:t>
            </a:r>
            <a:r>
              <a:rPr lang="en-US" sz="2400" dirty="0" smtClean="0">
                <a:latin typeface="Arial" charset="0"/>
              </a:rPr>
              <a:t>), </a:t>
            </a:r>
            <a:r>
              <a:rPr lang="en-US" sz="2400" dirty="0" err="1" smtClean="0">
                <a:latin typeface="Arial" charset="0"/>
              </a:rPr>
              <a:t>cos</a:t>
            </a:r>
            <a:r>
              <a:rPr lang="en-US" sz="2400" dirty="0" smtClean="0">
                <a:latin typeface="Arial" charset="0"/>
              </a:rPr>
              <a:t>(</a:t>
            </a:r>
            <a:r>
              <a:rPr lang="en-US" sz="2400" i="1" dirty="0" smtClean="0">
                <a:latin typeface="Arial" charset="0"/>
              </a:rPr>
              <a:t>z</a:t>
            </a:r>
            <a:r>
              <a:rPr lang="en-US" sz="2400" dirty="0" smtClean="0">
                <a:latin typeface="Arial" charset="0"/>
              </a:rPr>
              <a:t>), tan</a:t>
            </a:r>
            <a:r>
              <a:rPr lang="en-US" sz="2400" baseline="30000" dirty="0" smtClean="0">
                <a:latin typeface="Arial" charset="0"/>
              </a:rPr>
              <a:t>-1</a:t>
            </a:r>
            <a:r>
              <a:rPr lang="en-US" sz="2400" dirty="0" smtClean="0">
                <a:latin typeface="Arial" charset="0"/>
              </a:rPr>
              <a:t>(</a:t>
            </a:r>
            <a:r>
              <a:rPr lang="en-US" sz="2400" i="1" dirty="0" smtClean="0">
                <a:latin typeface="Arial" charset="0"/>
              </a:rPr>
              <a:t>y</a:t>
            </a:r>
            <a:r>
              <a:rPr lang="en-US" sz="2400" dirty="0" smtClean="0">
                <a:latin typeface="Arial" charset="0"/>
              </a:rPr>
              <a:t>))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latin typeface="Arial" charset="0"/>
              </a:rPr>
              <a:t>Originally Used for Real-time Navigation (</a:t>
            </a:r>
            <a:r>
              <a:rPr lang="en-US" sz="2400" dirty="0" err="1" smtClean="0">
                <a:latin typeface="Arial" charset="0"/>
              </a:rPr>
              <a:t>Volder</a:t>
            </a:r>
            <a:r>
              <a:rPr lang="en-US" sz="2400" dirty="0" smtClean="0">
                <a:latin typeface="Arial" charset="0"/>
              </a:rPr>
              <a:t> 1956)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latin typeface="Arial" charset="0"/>
              </a:rPr>
              <a:t>Idea is to Rotate a Vector in </a:t>
            </a:r>
            <a:r>
              <a:rPr lang="en-US" sz="2400" dirty="0" err="1" smtClean="0">
                <a:latin typeface="Arial" charset="0"/>
              </a:rPr>
              <a:t>Cartesion</a:t>
            </a:r>
            <a:r>
              <a:rPr lang="en-US" sz="2400" dirty="0" smtClean="0">
                <a:latin typeface="Arial" charset="0"/>
              </a:rPr>
              <a:t> Plane by Some Angle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latin typeface="Arial" charset="0"/>
              </a:rPr>
              <a:t>Complexity Comparable to Division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CORDIC Algorithm Key Ideas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6472238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304800" y="4267200"/>
            <a:ext cx="83820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If we have a computationally efficient way of rotating a vector, we can evaluate </a:t>
            </a:r>
            <a:r>
              <a:rPr lang="en-US" sz="2000" dirty="0" err="1">
                <a:latin typeface="Arial" charset="0"/>
              </a:rPr>
              <a:t>cos</a:t>
            </a:r>
            <a:r>
              <a:rPr lang="en-US" sz="2000" dirty="0">
                <a:latin typeface="Arial" charset="0"/>
              </a:rPr>
              <a:t>, sin, and tan–1 functions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Rotation by an arbitrary angle is difficult, so we perform </a:t>
            </a:r>
            <a:r>
              <a:rPr lang="en-US" sz="2000" dirty="0" err="1" smtClean="0">
                <a:latin typeface="Arial" charset="0"/>
              </a:rPr>
              <a:t>psuedo</a:t>
            </a:r>
            <a:r>
              <a:rPr lang="en-US" sz="2000" dirty="0" smtClean="0">
                <a:latin typeface="Arial" charset="0"/>
              </a:rPr>
              <a:t> rotations</a:t>
            </a: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Use special angles to synthesize a desired angle </a:t>
            </a:r>
            <a:r>
              <a:rPr lang="en-US" sz="2000" i="1" dirty="0">
                <a:latin typeface="Arial" charset="0"/>
              </a:rPr>
              <a:t>z</a:t>
            </a:r>
          </a:p>
          <a:p>
            <a:pPr>
              <a:spcBef>
                <a:spcPct val="50000"/>
              </a:spcBef>
            </a:pPr>
            <a:r>
              <a:rPr lang="en-US" sz="2000" i="1" dirty="0">
                <a:latin typeface="Arial" charset="0"/>
              </a:rPr>
              <a:t>z 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dirty="0">
                <a:latin typeface="Symbol" pitchFamily="18" charset="2"/>
              </a:rPr>
              <a:t>a</a:t>
            </a:r>
            <a:r>
              <a:rPr lang="en-US" sz="2000" baseline="30000" dirty="0">
                <a:latin typeface="Arial" charset="0"/>
              </a:rPr>
              <a:t>(1)</a:t>
            </a:r>
            <a:r>
              <a:rPr lang="en-US" sz="2000" dirty="0">
                <a:latin typeface="Arial" charset="0"/>
              </a:rPr>
              <a:t> + </a:t>
            </a:r>
            <a:r>
              <a:rPr lang="en-US" sz="2000" dirty="0">
                <a:latin typeface="Symbol" pitchFamily="18" charset="2"/>
              </a:rPr>
              <a:t>a</a:t>
            </a:r>
            <a:r>
              <a:rPr lang="en-US" sz="2000" baseline="30000" dirty="0">
                <a:latin typeface="Arial" charset="0"/>
              </a:rPr>
              <a:t>(2)</a:t>
            </a:r>
            <a:r>
              <a:rPr lang="en-US" sz="2000" dirty="0">
                <a:latin typeface="Arial" charset="0"/>
              </a:rPr>
              <a:t> + . . . + </a:t>
            </a:r>
            <a:r>
              <a:rPr lang="en-US" sz="2000" dirty="0">
                <a:latin typeface="Symbol" pitchFamily="18" charset="2"/>
              </a:rPr>
              <a:t>a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>
                <a:latin typeface="Arial" charset="0"/>
              </a:rPr>
              <a:t>m</a:t>
            </a:r>
            <a:r>
              <a:rPr lang="en-US" sz="2000" baseline="30000" dirty="0">
                <a:latin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CORDIC Algorithm Key Ideas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228600" y="1295400"/>
            <a:ext cx="85344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Rotate the vector OE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with end point at (</a:t>
            </a:r>
            <a:r>
              <a:rPr lang="en-US" sz="2000" i="1" dirty="0">
                <a:latin typeface="Arial" charset="0"/>
              </a:rPr>
              <a:t>x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i="1" dirty="0">
                <a:latin typeface="Arial" charset="0"/>
              </a:rPr>
              <a:t>y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) by </a:t>
            </a:r>
            <a:r>
              <a:rPr lang="en-US" sz="2000" dirty="0">
                <a:latin typeface="Symbol" pitchFamily="18" charset="2"/>
              </a:rPr>
              <a:t>a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i="1" dirty="0">
                <a:latin typeface="Arial" charset="0"/>
              </a:rPr>
              <a:t>x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+1)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i="1" dirty="0">
                <a:latin typeface="Arial" charset="0"/>
              </a:rPr>
              <a:t>x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 err="1">
                <a:latin typeface="Arial" charset="0"/>
              </a:rPr>
              <a:t>cos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latin typeface="Symbol" pitchFamily="18" charset="2"/>
              </a:rPr>
              <a:t>a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– </a:t>
            </a:r>
            <a:r>
              <a:rPr lang="en-US" sz="2000" i="1" dirty="0">
                <a:latin typeface="Arial" charset="0"/>
              </a:rPr>
              <a:t>y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sin </a:t>
            </a:r>
            <a:r>
              <a:rPr lang="en-US" sz="2000" dirty="0">
                <a:latin typeface="Symbol" pitchFamily="18" charset="2"/>
              </a:rPr>
              <a:t>a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= (</a:t>
            </a:r>
            <a:r>
              <a:rPr lang="en-US" sz="2000" i="1" dirty="0">
                <a:latin typeface="Arial" charset="0"/>
              </a:rPr>
              <a:t>x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 </a:t>
            </a:r>
            <a:r>
              <a:rPr lang="en-US" sz="2000" dirty="0">
                <a:latin typeface="Arial" charset="0"/>
              </a:rPr>
              <a:t>– </a:t>
            </a:r>
            <a:r>
              <a:rPr lang="en-US" sz="2000" i="1" dirty="0">
                <a:latin typeface="Arial" charset="0"/>
              </a:rPr>
              <a:t>y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tan </a:t>
            </a:r>
            <a:r>
              <a:rPr lang="en-US" sz="2000" dirty="0">
                <a:latin typeface="Symbol" pitchFamily="18" charset="2"/>
              </a:rPr>
              <a:t>a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)/(1 + tan</a:t>
            </a:r>
            <a:r>
              <a:rPr lang="en-US" sz="2000" baseline="30000" dirty="0">
                <a:latin typeface="Arial" charset="0"/>
              </a:rPr>
              <a:t>2</a:t>
            </a:r>
            <a:r>
              <a:rPr lang="en-US" sz="2000" dirty="0">
                <a:latin typeface="Symbol" pitchFamily="18" charset="2"/>
              </a:rPr>
              <a:t>a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)</a:t>
            </a:r>
            <a:r>
              <a:rPr lang="en-US" sz="2000" baseline="30000" dirty="0">
                <a:latin typeface="Arial" charset="0"/>
              </a:rPr>
              <a:t>1/2</a:t>
            </a:r>
          </a:p>
          <a:p>
            <a:pPr>
              <a:spcBef>
                <a:spcPct val="50000"/>
              </a:spcBef>
            </a:pPr>
            <a:r>
              <a:rPr lang="en-US" sz="2000" i="1" dirty="0">
                <a:latin typeface="Arial" charset="0"/>
              </a:rPr>
              <a:t>y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+1)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i="1" dirty="0">
                <a:latin typeface="Arial" charset="0"/>
              </a:rPr>
              <a:t>y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cos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latin typeface="Symbol" pitchFamily="18" charset="2"/>
              </a:rPr>
              <a:t>a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+ </a:t>
            </a:r>
            <a:r>
              <a:rPr lang="en-US" sz="2000" i="1" dirty="0">
                <a:latin typeface="Arial" charset="0"/>
              </a:rPr>
              <a:t>x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sin </a:t>
            </a:r>
            <a:r>
              <a:rPr lang="en-US" sz="2000" dirty="0">
                <a:latin typeface="Symbol" pitchFamily="18" charset="2"/>
              </a:rPr>
              <a:t>a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= (</a:t>
            </a:r>
            <a:r>
              <a:rPr lang="en-US" sz="2000" i="1" dirty="0">
                <a:latin typeface="Arial" charset="0"/>
              </a:rPr>
              <a:t>y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+ </a:t>
            </a:r>
            <a:r>
              <a:rPr lang="en-US" sz="2000" i="1" dirty="0">
                <a:latin typeface="Arial" charset="0"/>
              </a:rPr>
              <a:t>x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tan </a:t>
            </a:r>
            <a:r>
              <a:rPr lang="en-US" sz="2000" dirty="0">
                <a:latin typeface="Symbol" pitchFamily="18" charset="2"/>
              </a:rPr>
              <a:t>a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)/(1 + tan</a:t>
            </a:r>
            <a:r>
              <a:rPr lang="en-US" sz="2000" baseline="30000" dirty="0">
                <a:latin typeface="Arial" charset="0"/>
              </a:rPr>
              <a:t>2</a:t>
            </a:r>
            <a:r>
              <a:rPr lang="en-US" sz="2000" dirty="0">
                <a:latin typeface="Symbol" pitchFamily="18" charset="2"/>
              </a:rPr>
              <a:t>a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) </a:t>
            </a:r>
            <a:r>
              <a:rPr lang="en-US" sz="2000" baseline="30000" dirty="0">
                <a:latin typeface="Arial" charset="0"/>
              </a:rPr>
              <a:t>1/2</a:t>
            </a: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i="1" dirty="0">
                <a:latin typeface="Arial" charset="0"/>
              </a:rPr>
              <a:t>z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+1)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i="1" dirty="0">
                <a:latin typeface="Arial" charset="0"/>
              </a:rPr>
              <a:t>z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 </a:t>
            </a:r>
            <a:r>
              <a:rPr lang="en-US" sz="2000" dirty="0">
                <a:latin typeface="Arial" charset="0"/>
              </a:rPr>
              <a:t>– </a:t>
            </a:r>
            <a:r>
              <a:rPr lang="en-US" sz="2000" dirty="0">
                <a:latin typeface="Symbol" pitchFamily="18" charset="2"/>
              </a:rPr>
              <a:t>a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Goal: eliminate the divisions by (1 + tan2</a:t>
            </a:r>
            <a:r>
              <a:rPr lang="en-US" sz="2000" dirty="0">
                <a:latin typeface="Symbol" pitchFamily="18" charset="2"/>
              </a:rPr>
              <a:t>a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) </a:t>
            </a:r>
            <a:r>
              <a:rPr lang="en-US" sz="2000" baseline="30000" dirty="0">
                <a:latin typeface="Arial" charset="0"/>
              </a:rPr>
              <a:t>1/2</a:t>
            </a:r>
            <a:r>
              <a:rPr lang="en-US" sz="2000" dirty="0">
                <a:latin typeface="Arial" charset="0"/>
              </a:rPr>
              <a:t> and choose </a:t>
            </a:r>
            <a:r>
              <a:rPr lang="en-US" sz="2000" dirty="0">
                <a:latin typeface="Symbol" pitchFamily="18" charset="2"/>
              </a:rPr>
              <a:t>a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so that tan </a:t>
            </a:r>
            <a:r>
              <a:rPr lang="en-US" sz="2000" dirty="0">
                <a:latin typeface="Symbol" pitchFamily="18" charset="2"/>
              </a:rPr>
              <a:t>a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is a power of 2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3933825"/>
            <a:ext cx="49911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685800"/>
          </a:xfrm>
        </p:spPr>
        <p:txBody>
          <a:bodyPr/>
          <a:lstStyle/>
          <a:p>
            <a:pPr algn="ctr" eaLnBrk="1" hangingPunct="1"/>
            <a:r>
              <a:rPr lang="en-US" sz="3200" dirty="0" smtClean="0">
                <a:latin typeface="Arial" charset="0"/>
              </a:rPr>
              <a:t>Elimination of Division by (1 + tan2</a:t>
            </a:r>
            <a:r>
              <a:rPr lang="en-US" sz="3200" dirty="0" smtClean="0">
                <a:latin typeface="Symbol" pitchFamily="18" charset="2"/>
              </a:rPr>
              <a:t>a</a:t>
            </a:r>
            <a:r>
              <a:rPr lang="en-US" sz="3200" baseline="30000" dirty="0" smtClean="0">
                <a:latin typeface="Arial" charset="0"/>
              </a:rPr>
              <a:t>(</a:t>
            </a:r>
            <a:r>
              <a:rPr lang="en-US" sz="3200" i="1" baseline="30000" dirty="0" err="1" smtClean="0">
                <a:latin typeface="Arial" charset="0"/>
              </a:rPr>
              <a:t>i</a:t>
            </a:r>
            <a:r>
              <a:rPr lang="en-US" sz="3200" baseline="30000" dirty="0" smtClean="0">
                <a:latin typeface="Arial" charset="0"/>
              </a:rPr>
              <a:t>)</a:t>
            </a:r>
            <a:r>
              <a:rPr lang="en-US" sz="3200" dirty="0" smtClean="0">
                <a:latin typeface="Arial" charset="0"/>
              </a:rPr>
              <a:t>)</a:t>
            </a:r>
            <a:r>
              <a:rPr lang="en-US" sz="3200" baseline="30000" dirty="0" smtClean="0">
                <a:latin typeface="Arial" charset="0"/>
              </a:rPr>
              <a:t>1/2</a:t>
            </a:r>
            <a:br>
              <a:rPr lang="en-US" sz="3200" baseline="30000" dirty="0" smtClean="0">
                <a:latin typeface="Arial" charset="0"/>
              </a:rPr>
            </a:br>
            <a:endParaRPr lang="en-US" sz="3200" baseline="30000" dirty="0" smtClean="0">
              <a:latin typeface="Arial" charset="0"/>
            </a:endParaRP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381000" y="1371600"/>
            <a:ext cx="83820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Whereas a real rotation does not change the length </a:t>
            </a:r>
            <a:r>
              <a:rPr lang="en-US" i="1">
                <a:latin typeface="Arial" charset="0"/>
              </a:rPr>
              <a:t>R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i</a:t>
            </a:r>
            <a:r>
              <a:rPr lang="en-US">
                <a:latin typeface="Arial" charset="0"/>
              </a:rPr>
              <a:t>) of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the vector, a pseudorotation step increases its length to:</a:t>
            </a:r>
          </a:p>
          <a:p>
            <a:pPr>
              <a:spcBef>
                <a:spcPct val="50000"/>
              </a:spcBef>
            </a:pPr>
            <a:r>
              <a:rPr lang="en-US" i="1">
                <a:latin typeface="Arial" charset="0"/>
              </a:rPr>
              <a:t>R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+1)</a:t>
            </a:r>
            <a:r>
              <a:rPr lang="en-US">
                <a:latin typeface="Arial" charset="0"/>
              </a:rPr>
              <a:t> = </a:t>
            </a:r>
            <a:r>
              <a:rPr lang="en-US" i="1">
                <a:latin typeface="Arial" charset="0"/>
              </a:rPr>
              <a:t>R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)</a:t>
            </a:r>
            <a:r>
              <a:rPr lang="en-US">
                <a:latin typeface="Arial" charset="0"/>
              </a:rPr>
              <a:t> (1 + tan</a:t>
            </a:r>
            <a:r>
              <a:rPr lang="en-US" baseline="30000">
                <a:latin typeface="Arial" charset="0"/>
              </a:rPr>
              <a:t>2</a:t>
            </a:r>
            <a:r>
              <a:rPr lang="en-US">
                <a:latin typeface="Symbol" pitchFamily="18" charset="2"/>
              </a:rPr>
              <a:t>a 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)</a:t>
            </a:r>
            <a:r>
              <a:rPr lang="en-US">
                <a:latin typeface="Arial" charset="0"/>
              </a:rPr>
              <a:t>)</a:t>
            </a:r>
            <a:r>
              <a:rPr lang="en-US" baseline="30000">
                <a:latin typeface="Arial" charset="0"/>
              </a:rPr>
              <a:t>1/2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The coordinates of the new end point E</a:t>
            </a:r>
            <a:r>
              <a:rPr lang="en-US">
                <a:latin typeface="Symbol" pitchFamily="18" charset="2"/>
              </a:rPr>
              <a:t>¢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I+</a:t>
            </a:r>
            <a:r>
              <a:rPr lang="en-US" baseline="30000">
                <a:latin typeface="Arial" charset="0"/>
              </a:rPr>
              <a:t>1)</a:t>
            </a:r>
            <a:r>
              <a:rPr lang="en-US">
                <a:latin typeface="Arial" charset="0"/>
              </a:rPr>
              <a:t>  after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pseudorotation is derived by multiplying the coordinates of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E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+1)</a:t>
            </a:r>
            <a:r>
              <a:rPr lang="en-US">
                <a:latin typeface="Arial" charset="0"/>
              </a:rPr>
              <a:t> by the expansion factor</a:t>
            </a:r>
          </a:p>
          <a:p>
            <a:pPr>
              <a:spcBef>
                <a:spcPct val="50000"/>
              </a:spcBef>
            </a:pPr>
            <a:r>
              <a:rPr lang="en-US" i="1">
                <a:latin typeface="Arial" charset="0"/>
              </a:rPr>
              <a:t>x 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+1)</a:t>
            </a:r>
            <a:r>
              <a:rPr lang="en-US">
                <a:latin typeface="Arial" charset="0"/>
              </a:rPr>
              <a:t> = </a:t>
            </a:r>
            <a:r>
              <a:rPr lang="en-US" i="1">
                <a:latin typeface="Arial" charset="0"/>
              </a:rPr>
              <a:t>x 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)</a:t>
            </a:r>
            <a:r>
              <a:rPr lang="en-US">
                <a:latin typeface="Arial" charset="0"/>
              </a:rPr>
              <a:t> – </a:t>
            </a:r>
            <a:r>
              <a:rPr lang="en-US" i="1">
                <a:latin typeface="Arial" charset="0"/>
              </a:rPr>
              <a:t>y 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)</a:t>
            </a:r>
            <a:r>
              <a:rPr lang="en-US">
                <a:latin typeface="Arial" charset="0"/>
              </a:rPr>
              <a:t> tan </a:t>
            </a:r>
            <a:r>
              <a:rPr lang="en-US">
                <a:latin typeface="Symbol" pitchFamily="18" charset="2"/>
              </a:rPr>
              <a:t>a 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)</a:t>
            </a:r>
            <a:r>
              <a:rPr lang="en-US">
                <a:latin typeface="Arial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i="1">
                <a:latin typeface="Arial" charset="0"/>
              </a:rPr>
              <a:t>y 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+1)</a:t>
            </a:r>
            <a:r>
              <a:rPr lang="en-US">
                <a:latin typeface="Arial" charset="0"/>
              </a:rPr>
              <a:t> = </a:t>
            </a:r>
            <a:r>
              <a:rPr lang="en-US" i="1">
                <a:latin typeface="Arial" charset="0"/>
              </a:rPr>
              <a:t>y 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)</a:t>
            </a:r>
            <a:r>
              <a:rPr lang="en-US">
                <a:latin typeface="Arial" charset="0"/>
              </a:rPr>
              <a:t> + </a:t>
            </a:r>
            <a:r>
              <a:rPr lang="en-US" i="1">
                <a:latin typeface="Arial" charset="0"/>
              </a:rPr>
              <a:t>x 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)</a:t>
            </a:r>
            <a:r>
              <a:rPr lang="en-US">
                <a:latin typeface="Arial" charset="0"/>
              </a:rPr>
              <a:t> tan </a:t>
            </a:r>
            <a:r>
              <a:rPr lang="en-US">
                <a:latin typeface="Symbol" pitchFamily="18" charset="2"/>
              </a:rPr>
              <a:t>a 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)</a:t>
            </a:r>
            <a:r>
              <a:rPr lang="en-US">
                <a:latin typeface="Arial" charset="0"/>
              </a:rPr>
              <a:t> [Pseudorotation]</a:t>
            </a:r>
          </a:p>
          <a:p>
            <a:pPr>
              <a:spcBef>
                <a:spcPct val="50000"/>
              </a:spcBef>
            </a:pPr>
            <a:r>
              <a:rPr lang="en-US" i="1">
                <a:latin typeface="Arial" charset="0"/>
              </a:rPr>
              <a:t>z 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+1)</a:t>
            </a:r>
            <a:r>
              <a:rPr lang="en-US">
                <a:latin typeface="Arial" charset="0"/>
              </a:rPr>
              <a:t> = </a:t>
            </a:r>
            <a:r>
              <a:rPr lang="en-US" i="1">
                <a:latin typeface="Arial" charset="0"/>
              </a:rPr>
              <a:t>z 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)</a:t>
            </a:r>
            <a:r>
              <a:rPr lang="en-US">
                <a:latin typeface="Arial" charset="0"/>
              </a:rPr>
              <a:t> – </a:t>
            </a:r>
            <a:r>
              <a:rPr lang="en-US">
                <a:latin typeface="Symbol" pitchFamily="18" charset="2"/>
              </a:rPr>
              <a:t>a </a:t>
            </a:r>
            <a:r>
              <a:rPr lang="en-US" baseline="30000">
                <a:latin typeface="Arial" charset="0"/>
              </a:rPr>
              <a:t>(</a:t>
            </a:r>
            <a:r>
              <a:rPr lang="en-US" i="1" baseline="30000">
                <a:latin typeface="Arial" charset="0"/>
              </a:rPr>
              <a:t>i</a:t>
            </a:r>
            <a:r>
              <a:rPr lang="en-US" baseline="30000">
                <a:latin typeface="Arial" charset="0"/>
              </a:rPr>
              <a:t>)</a:t>
            </a:r>
            <a:r>
              <a:rPr lang="en-US">
                <a:latin typeface="Arial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295400"/>
          </a:xfrm>
        </p:spPr>
        <p:txBody>
          <a:bodyPr/>
          <a:lstStyle/>
          <a:p>
            <a:r>
              <a:rPr lang="en-US" dirty="0" smtClean="0"/>
              <a:t>The depth is ‘n’ because of the carry.</a:t>
            </a:r>
          </a:p>
          <a:p>
            <a:r>
              <a:rPr lang="en-US" dirty="0" smtClean="0"/>
              <a:t>Some interesting facts about carry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362201"/>
          <a:ext cx="3581400" cy="37632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5350"/>
                <a:gridCol w="895350"/>
                <a:gridCol w="895350"/>
                <a:gridCol w="895350"/>
              </a:tblGrid>
              <a:tr h="593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a(j)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b(j)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c(j)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c(j+1)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34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34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34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34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34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34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34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34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" name="Text Box 56"/>
          <p:cNvSpPr txBox="1">
            <a:spLocks noChangeArrowheads="1"/>
          </p:cNvSpPr>
          <p:nvPr/>
        </p:nvSpPr>
        <p:spPr bwMode="auto">
          <a:xfrm>
            <a:off x="4572000" y="2971800"/>
            <a:ext cx="33528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If a(j) = b(j) then  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      c(j+1) = a(j) = b(j)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If a(j) &lt;&gt; b(j) then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          c(j+1) = c(j)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Elimination of Division by (1 + tan2</a:t>
            </a:r>
            <a:r>
              <a:rPr lang="en-US" sz="2800" dirty="0" smtClean="0">
                <a:latin typeface="Symbol" pitchFamily="18" charset="2"/>
              </a:rPr>
              <a:t>a</a:t>
            </a:r>
            <a:r>
              <a:rPr lang="en-US" sz="2800" baseline="30000" dirty="0" smtClean="0">
                <a:latin typeface="Arial" charset="0"/>
              </a:rPr>
              <a:t>(</a:t>
            </a:r>
            <a:r>
              <a:rPr lang="en-US" sz="2800" i="1" baseline="30000" dirty="0" err="1" smtClean="0">
                <a:latin typeface="Arial" charset="0"/>
              </a:rPr>
              <a:t>i</a:t>
            </a:r>
            <a:r>
              <a:rPr lang="en-US" sz="2800" baseline="30000" dirty="0" smtClean="0">
                <a:latin typeface="Arial" charset="0"/>
              </a:rPr>
              <a:t>)</a:t>
            </a:r>
            <a:r>
              <a:rPr lang="en-US" sz="2800" dirty="0" smtClean="0">
                <a:latin typeface="Arial" charset="0"/>
              </a:rPr>
              <a:t>)</a:t>
            </a:r>
            <a:r>
              <a:rPr lang="en-US" sz="2800" baseline="30000" dirty="0" smtClean="0">
                <a:latin typeface="Arial" charset="0"/>
              </a:rPr>
              <a:t>1/2</a:t>
            </a:r>
            <a:br>
              <a:rPr lang="en-US" sz="2800" baseline="30000" dirty="0" smtClean="0">
                <a:latin typeface="Arial" charset="0"/>
              </a:rPr>
            </a:br>
            <a:endParaRPr lang="en-US" sz="2800" baseline="30000" dirty="0" smtClean="0">
              <a:latin typeface="Arial" charset="0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304800" y="1219200"/>
            <a:ext cx="8534400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Assuming </a:t>
            </a:r>
            <a:r>
              <a:rPr lang="en-US" i="1" dirty="0">
                <a:latin typeface="Arial" charset="0"/>
              </a:rPr>
              <a:t>x</a:t>
            </a:r>
            <a:r>
              <a:rPr lang="en-US" baseline="30000" dirty="0">
                <a:latin typeface="Arial" charset="0"/>
              </a:rPr>
              <a:t>(0)</a:t>
            </a:r>
            <a:r>
              <a:rPr lang="en-US" dirty="0">
                <a:latin typeface="Arial" charset="0"/>
              </a:rPr>
              <a:t> = </a:t>
            </a:r>
            <a:r>
              <a:rPr lang="en-US" i="1" dirty="0">
                <a:latin typeface="Arial" charset="0"/>
              </a:rPr>
              <a:t>x</a:t>
            </a:r>
            <a:r>
              <a:rPr lang="en-US" dirty="0">
                <a:latin typeface="Arial" charset="0"/>
              </a:rPr>
              <a:t>, </a:t>
            </a:r>
            <a:r>
              <a:rPr lang="en-US" i="1" dirty="0">
                <a:latin typeface="Arial" charset="0"/>
              </a:rPr>
              <a:t>y </a:t>
            </a:r>
            <a:r>
              <a:rPr lang="en-US" baseline="30000" dirty="0">
                <a:latin typeface="Arial" charset="0"/>
              </a:rPr>
              <a:t>(0)</a:t>
            </a:r>
            <a:r>
              <a:rPr lang="en-US" dirty="0">
                <a:latin typeface="Arial" charset="0"/>
              </a:rPr>
              <a:t> = </a:t>
            </a:r>
            <a:r>
              <a:rPr lang="en-US" i="1" dirty="0">
                <a:latin typeface="Arial" charset="0"/>
              </a:rPr>
              <a:t>y</a:t>
            </a:r>
            <a:r>
              <a:rPr lang="en-US" dirty="0">
                <a:latin typeface="Arial" charset="0"/>
              </a:rPr>
              <a:t>, and </a:t>
            </a:r>
            <a:r>
              <a:rPr lang="en-US" i="1" dirty="0">
                <a:latin typeface="Arial" charset="0"/>
              </a:rPr>
              <a:t>z </a:t>
            </a:r>
            <a:r>
              <a:rPr lang="en-US" baseline="30000" dirty="0">
                <a:latin typeface="Arial" charset="0"/>
              </a:rPr>
              <a:t>(0)</a:t>
            </a:r>
            <a:r>
              <a:rPr lang="en-US" dirty="0">
                <a:latin typeface="Arial" charset="0"/>
              </a:rPr>
              <a:t> = </a:t>
            </a:r>
            <a:r>
              <a:rPr lang="en-US" i="1" dirty="0">
                <a:latin typeface="Arial" charset="0"/>
              </a:rPr>
              <a:t>z</a:t>
            </a:r>
            <a:r>
              <a:rPr lang="en-US" dirty="0">
                <a:latin typeface="Arial" charset="0"/>
              </a:rPr>
              <a:t>, after </a:t>
            </a:r>
            <a:r>
              <a:rPr lang="en-US" i="1" dirty="0">
                <a:latin typeface="Arial" charset="0"/>
              </a:rPr>
              <a:t>m </a:t>
            </a:r>
            <a:r>
              <a:rPr lang="en-US" u="sng" dirty="0">
                <a:solidFill>
                  <a:srgbClr val="0070C0"/>
                </a:solidFill>
                <a:latin typeface="Arial" charset="0"/>
              </a:rPr>
              <a:t>real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rotations by the angles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30000" dirty="0">
                <a:latin typeface="Arial" charset="0"/>
              </a:rPr>
              <a:t>(1)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Symbol" pitchFamily="18" charset="2"/>
              </a:rPr>
              <a:t>a </a:t>
            </a:r>
            <a:r>
              <a:rPr lang="en-US" baseline="30000" dirty="0">
                <a:latin typeface="Arial" charset="0"/>
              </a:rPr>
              <a:t>(2)</a:t>
            </a:r>
            <a:r>
              <a:rPr lang="en-US" dirty="0">
                <a:latin typeface="Arial" charset="0"/>
              </a:rPr>
              <a:t>, . . . , </a:t>
            </a:r>
            <a:r>
              <a:rPr lang="en-US" dirty="0">
                <a:latin typeface="Symbol" pitchFamily="18" charset="2"/>
              </a:rPr>
              <a:t>a 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>
                <a:latin typeface="Arial" charset="0"/>
              </a:rPr>
              <a:t>m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, we have: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Arial" charset="0"/>
              </a:rPr>
              <a:t>x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>
                <a:latin typeface="Arial" charset="0"/>
              </a:rPr>
              <a:t>m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 = </a:t>
            </a:r>
            <a:r>
              <a:rPr lang="en-US" i="1" dirty="0">
                <a:latin typeface="Arial" charset="0"/>
              </a:rPr>
              <a:t>x </a:t>
            </a:r>
            <a:r>
              <a:rPr lang="en-US" dirty="0" err="1">
                <a:latin typeface="Arial" charset="0"/>
              </a:rPr>
              <a:t>cos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Symbol" pitchFamily="18" charset="2"/>
              </a:rPr>
              <a:t>åa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 err="1">
                <a:latin typeface="Arial" charset="0"/>
              </a:rPr>
              <a:t>i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)– </a:t>
            </a:r>
            <a:r>
              <a:rPr lang="en-US" i="1" dirty="0">
                <a:latin typeface="Arial" charset="0"/>
              </a:rPr>
              <a:t>y </a:t>
            </a:r>
            <a:r>
              <a:rPr lang="en-US" dirty="0">
                <a:latin typeface="Arial" charset="0"/>
              </a:rPr>
              <a:t>sin(</a:t>
            </a:r>
            <a:r>
              <a:rPr lang="en-US" dirty="0" err="1">
                <a:latin typeface="Symbol" pitchFamily="18" charset="2"/>
              </a:rPr>
              <a:t>åa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 err="1">
                <a:latin typeface="Arial" charset="0"/>
              </a:rPr>
              <a:t>i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Arial" charset="0"/>
              </a:rPr>
              <a:t>y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>
                <a:latin typeface="Arial" charset="0"/>
              </a:rPr>
              <a:t>m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 = </a:t>
            </a:r>
            <a:r>
              <a:rPr lang="en-US" i="1" dirty="0">
                <a:latin typeface="Arial" charset="0"/>
              </a:rPr>
              <a:t>y </a:t>
            </a:r>
            <a:r>
              <a:rPr lang="en-US" dirty="0" err="1">
                <a:latin typeface="Arial" charset="0"/>
              </a:rPr>
              <a:t>cos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Symbol" pitchFamily="18" charset="2"/>
              </a:rPr>
              <a:t>åa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 err="1">
                <a:latin typeface="Arial" charset="0"/>
              </a:rPr>
              <a:t>i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) + </a:t>
            </a:r>
            <a:r>
              <a:rPr lang="en-US" i="1" dirty="0">
                <a:latin typeface="Arial" charset="0"/>
              </a:rPr>
              <a:t>x </a:t>
            </a:r>
            <a:r>
              <a:rPr lang="en-US" dirty="0">
                <a:latin typeface="Arial" charset="0"/>
              </a:rPr>
              <a:t>sin(</a:t>
            </a:r>
            <a:r>
              <a:rPr lang="en-US" dirty="0" err="1">
                <a:latin typeface="Symbol" pitchFamily="18" charset="2"/>
              </a:rPr>
              <a:t>åa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 err="1">
                <a:latin typeface="Arial" charset="0"/>
              </a:rPr>
              <a:t>i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Arial" charset="0"/>
              </a:rPr>
              <a:t>z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>
                <a:latin typeface="Arial" charset="0"/>
              </a:rPr>
              <a:t>m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 = </a:t>
            </a:r>
            <a:r>
              <a:rPr lang="en-US" i="1" dirty="0">
                <a:latin typeface="Arial" charset="0"/>
              </a:rPr>
              <a:t>z </a:t>
            </a:r>
            <a:r>
              <a:rPr lang="en-US" dirty="0">
                <a:latin typeface="Arial" charset="0"/>
              </a:rPr>
              <a:t>– (</a:t>
            </a:r>
            <a:r>
              <a:rPr lang="en-US" dirty="0" err="1">
                <a:latin typeface="Symbol" pitchFamily="18" charset="2"/>
              </a:rPr>
              <a:t>åa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 err="1">
                <a:latin typeface="Arial" charset="0"/>
              </a:rPr>
              <a:t>i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After </a:t>
            </a:r>
            <a:r>
              <a:rPr lang="en-US" i="1">
                <a:latin typeface="Arial" charset="0"/>
              </a:rPr>
              <a:t>m </a:t>
            </a:r>
            <a:r>
              <a:rPr lang="en-US" u="sng" smtClean="0">
                <a:solidFill>
                  <a:srgbClr val="0070C0"/>
                </a:solidFill>
                <a:latin typeface="Arial" charset="0"/>
              </a:rPr>
              <a:t>pseudo rotations</a:t>
            </a:r>
            <a:r>
              <a:rPr lang="en-US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by the angles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30000" dirty="0">
                <a:latin typeface="Arial" charset="0"/>
              </a:rPr>
              <a:t>(1)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Symbol" pitchFamily="18" charset="2"/>
              </a:rPr>
              <a:t>a </a:t>
            </a:r>
            <a:r>
              <a:rPr lang="en-US" baseline="30000" dirty="0">
                <a:latin typeface="Arial" charset="0"/>
              </a:rPr>
              <a:t>(2)</a:t>
            </a:r>
            <a:r>
              <a:rPr lang="en-US" dirty="0">
                <a:latin typeface="Arial" charset="0"/>
              </a:rPr>
              <a:t>, . . . , </a:t>
            </a:r>
            <a:r>
              <a:rPr lang="en-US" dirty="0">
                <a:latin typeface="Symbol" pitchFamily="18" charset="2"/>
              </a:rPr>
              <a:t>a 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>
                <a:latin typeface="Arial" charset="0"/>
              </a:rPr>
              <a:t>m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Arial" charset="0"/>
              </a:rPr>
              <a:t>x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>
                <a:latin typeface="Arial" charset="0"/>
              </a:rPr>
              <a:t>m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 = </a:t>
            </a:r>
            <a:r>
              <a:rPr lang="en-US" i="1" dirty="0">
                <a:latin typeface="Arial" charset="0"/>
              </a:rPr>
              <a:t>K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x </a:t>
            </a:r>
            <a:r>
              <a:rPr lang="en-US" dirty="0" err="1">
                <a:latin typeface="Arial" charset="0"/>
              </a:rPr>
              <a:t>cos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Symbol" pitchFamily="18" charset="2"/>
              </a:rPr>
              <a:t>åa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 err="1">
                <a:latin typeface="Arial" charset="0"/>
              </a:rPr>
              <a:t>i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)– </a:t>
            </a:r>
            <a:r>
              <a:rPr lang="en-US" i="1" dirty="0">
                <a:latin typeface="Arial" charset="0"/>
              </a:rPr>
              <a:t>y </a:t>
            </a:r>
            <a:r>
              <a:rPr lang="en-US" dirty="0">
                <a:latin typeface="Arial" charset="0"/>
              </a:rPr>
              <a:t>sin(</a:t>
            </a:r>
            <a:r>
              <a:rPr lang="en-US" dirty="0" err="1">
                <a:latin typeface="Symbol" pitchFamily="18" charset="2"/>
              </a:rPr>
              <a:t>åa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 err="1">
                <a:latin typeface="Arial" charset="0"/>
              </a:rPr>
              <a:t>i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))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Arial" charset="0"/>
              </a:rPr>
              <a:t>y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>
                <a:latin typeface="Arial" charset="0"/>
              </a:rPr>
              <a:t>m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 = </a:t>
            </a:r>
            <a:r>
              <a:rPr lang="en-US" i="1" dirty="0">
                <a:latin typeface="Arial" charset="0"/>
              </a:rPr>
              <a:t>K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y </a:t>
            </a:r>
            <a:r>
              <a:rPr lang="en-US" dirty="0" err="1">
                <a:latin typeface="Arial" charset="0"/>
              </a:rPr>
              <a:t>cos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Symbol" pitchFamily="18" charset="2"/>
              </a:rPr>
              <a:t>åa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 err="1">
                <a:latin typeface="Arial" charset="0"/>
              </a:rPr>
              <a:t>i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) + </a:t>
            </a:r>
            <a:r>
              <a:rPr lang="en-US" i="1" dirty="0">
                <a:latin typeface="Arial" charset="0"/>
              </a:rPr>
              <a:t>x </a:t>
            </a:r>
            <a:r>
              <a:rPr lang="en-US" dirty="0">
                <a:latin typeface="Arial" charset="0"/>
              </a:rPr>
              <a:t>sin(</a:t>
            </a:r>
            <a:r>
              <a:rPr lang="en-US" dirty="0" err="1">
                <a:latin typeface="Symbol" pitchFamily="18" charset="2"/>
              </a:rPr>
              <a:t>åa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 err="1">
                <a:latin typeface="Arial" charset="0"/>
              </a:rPr>
              <a:t>i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)) [*]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Arial" charset="0"/>
              </a:rPr>
              <a:t>z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>
                <a:latin typeface="Arial" charset="0"/>
              </a:rPr>
              <a:t>m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 = </a:t>
            </a:r>
            <a:r>
              <a:rPr lang="en-US" i="1" dirty="0">
                <a:latin typeface="Arial" charset="0"/>
              </a:rPr>
              <a:t>z </a:t>
            </a:r>
            <a:r>
              <a:rPr lang="en-US" dirty="0">
                <a:latin typeface="Arial" charset="0"/>
              </a:rPr>
              <a:t>– (</a:t>
            </a:r>
            <a:r>
              <a:rPr lang="en-US" dirty="0" err="1">
                <a:latin typeface="Symbol" pitchFamily="18" charset="2"/>
              </a:rPr>
              <a:t>åa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 err="1">
                <a:latin typeface="Arial" charset="0"/>
              </a:rPr>
              <a:t>i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where </a:t>
            </a:r>
            <a:r>
              <a:rPr lang="en-US" i="1" dirty="0">
                <a:latin typeface="Arial" charset="0"/>
              </a:rPr>
              <a:t>K </a:t>
            </a:r>
            <a:r>
              <a:rPr lang="en-US" dirty="0">
                <a:latin typeface="Arial" charset="0"/>
              </a:rPr>
              <a:t>=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>
                <a:latin typeface="Arial" charset="0"/>
              </a:rPr>
              <a:t>(1 + tan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30000" dirty="0">
                <a:latin typeface="Arial" charset="0"/>
              </a:rPr>
              <a:t>(</a:t>
            </a:r>
            <a:r>
              <a:rPr lang="en-US" i="1" baseline="30000" dirty="0" err="1">
                <a:latin typeface="Arial" charset="0"/>
              </a:rPr>
              <a:t>i</a:t>
            </a:r>
            <a:r>
              <a:rPr lang="en-US" baseline="30000" dirty="0"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)</a:t>
            </a:r>
            <a:r>
              <a:rPr lang="en-US" baseline="30000" dirty="0">
                <a:latin typeface="Arial" charset="0"/>
              </a:rPr>
              <a:t>1/2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Basic CORDIC Iterations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0" y="1295400"/>
            <a:ext cx="86868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Pick </a:t>
            </a:r>
            <a:r>
              <a:rPr lang="en-US" sz="2000" dirty="0">
                <a:latin typeface="Symbol" pitchFamily="18" charset="2"/>
              </a:rPr>
              <a:t>a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such that tan </a:t>
            </a:r>
            <a:r>
              <a:rPr lang="en-US" sz="2000" dirty="0">
                <a:latin typeface="Symbol" pitchFamily="18" charset="2"/>
              </a:rPr>
              <a:t>a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i="1" dirty="0" err="1">
                <a:latin typeface="Arial" charset="0"/>
              </a:rPr>
              <a:t>d</a:t>
            </a:r>
            <a:r>
              <a:rPr lang="en-US" sz="2000" i="1" baseline="-25000" dirty="0" err="1">
                <a:latin typeface="Arial" charset="0"/>
              </a:rPr>
              <a:t>i</a:t>
            </a:r>
            <a:r>
              <a:rPr lang="en-US" sz="2000" i="1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2 </a:t>
            </a:r>
            <a:r>
              <a:rPr lang="en-US" sz="2000" baseline="30000" dirty="0">
                <a:latin typeface="Arial" charset="0"/>
              </a:rPr>
              <a:t>–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i="1" dirty="0" err="1">
                <a:latin typeface="Arial" charset="0"/>
              </a:rPr>
              <a:t>d</a:t>
            </a:r>
            <a:r>
              <a:rPr lang="en-US" sz="2000" i="1" baseline="-25000" dirty="0" err="1">
                <a:latin typeface="Arial" charset="0"/>
              </a:rPr>
              <a:t>i</a:t>
            </a:r>
            <a:r>
              <a:rPr lang="en-US" sz="2000" i="1" dirty="0">
                <a:latin typeface="Arial" charset="0"/>
              </a:rPr>
              <a:t> </a:t>
            </a:r>
            <a:r>
              <a:rPr lang="en-US" sz="2000" dirty="0">
                <a:latin typeface="Symbol" pitchFamily="18" charset="2"/>
              </a:rPr>
              <a:t>Î </a:t>
            </a:r>
            <a:r>
              <a:rPr lang="en-US" sz="2000" dirty="0">
                <a:latin typeface="Arial" charset="0"/>
              </a:rPr>
              <a:t>{–1, 1}</a:t>
            </a:r>
          </a:p>
          <a:p>
            <a:pPr>
              <a:spcBef>
                <a:spcPct val="50000"/>
              </a:spcBef>
            </a:pPr>
            <a:r>
              <a:rPr lang="en-US" sz="2000" i="1" dirty="0">
                <a:latin typeface="Arial" charset="0"/>
              </a:rPr>
              <a:t>x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+1)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i="1" dirty="0">
                <a:latin typeface="Arial" charset="0"/>
              </a:rPr>
              <a:t>x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– </a:t>
            </a:r>
            <a:r>
              <a:rPr lang="en-US" sz="2000" i="1" dirty="0" err="1">
                <a:latin typeface="Arial" charset="0"/>
              </a:rPr>
              <a:t>d</a:t>
            </a:r>
            <a:r>
              <a:rPr lang="en-US" sz="2000" i="1" baseline="-25000" dirty="0" err="1">
                <a:latin typeface="Arial" charset="0"/>
              </a:rPr>
              <a:t>i</a:t>
            </a:r>
            <a:r>
              <a:rPr lang="en-US" sz="2000" i="1" dirty="0">
                <a:latin typeface="Arial" charset="0"/>
              </a:rPr>
              <a:t> y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i="1" dirty="0" err="1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)2</a:t>
            </a:r>
            <a:r>
              <a:rPr lang="en-US" sz="2000" baseline="30000" dirty="0">
                <a:latin typeface="Arial" charset="0"/>
              </a:rPr>
              <a:t>–</a:t>
            </a:r>
            <a:r>
              <a:rPr lang="en-US" sz="2000" i="1" baseline="30000" dirty="0">
                <a:latin typeface="Arial" charset="0"/>
              </a:rPr>
              <a:t>i</a:t>
            </a:r>
          </a:p>
          <a:p>
            <a:pPr>
              <a:spcBef>
                <a:spcPct val="50000"/>
              </a:spcBef>
            </a:pPr>
            <a:r>
              <a:rPr lang="en-US" sz="2000" i="1" dirty="0">
                <a:latin typeface="Arial" charset="0"/>
              </a:rPr>
              <a:t>y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+1)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i="1" dirty="0">
                <a:latin typeface="Arial" charset="0"/>
              </a:rPr>
              <a:t>y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+ </a:t>
            </a:r>
            <a:r>
              <a:rPr lang="en-US" sz="2000" i="1" dirty="0" err="1">
                <a:latin typeface="Arial" charset="0"/>
              </a:rPr>
              <a:t>d</a:t>
            </a:r>
            <a:r>
              <a:rPr lang="en-US" sz="2000" i="1" baseline="-25000" dirty="0" err="1">
                <a:latin typeface="Arial" charset="0"/>
              </a:rPr>
              <a:t>i</a:t>
            </a:r>
            <a:r>
              <a:rPr lang="en-US" sz="2000" i="1" dirty="0">
                <a:latin typeface="Arial" charset="0"/>
              </a:rPr>
              <a:t> x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i="1" dirty="0" err="1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)2</a:t>
            </a:r>
            <a:r>
              <a:rPr lang="en-US" sz="2000" baseline="30000" dirty="0">
                <a:latin typeface="Arial" charset="0"/>
              </a:rPr>
              <a:t>–</a:t>
            </a:r>
            <a:r>
              <a:rPr lang="en-US" sz="2000" i="1" baseline="30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[CORDIC iteration]</a:t>
            </a:r>
          </a:p>
          <a:p>
            <a:pPr>
              <a:spcBef>
                <a:spcPct val="50000"/>
              </a:spcBef>
            </a:pPr>
            <a:r>
              <a:rPr lang="en-US" sz="2000" i="1" dirty="0">
                <a:latin typeface="Arial" charset="0"/>
              </a:rPr>
              <a:t>z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+1)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i="1" dirty="0">
                <a:latin typeface="Arial" charset="0"/>
              </a:rPr>
              <a:t>z </a:t>
            </a:r>
            <a:r>
              <a:rPr lang="en-US" sz="2000" baseline="30000" dirty="0">
                <a:latin typeface="Arial" charset="0"/>
              </a:rPr>
              <a:t>(</a:t>
            </a:r>
            <a:r>
              <a:rPr lang="en-US" sz="2000" i="1" baseline="30000" dirty="0" err="1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– </a:t>
            </a:r>
            <a:r>
              <a:rPr lang="en-US" sz="2000" i="1" dirty="0" err="1">
                <a:latin typeface="Arial" charset="0"/>
              </a:rPr>
              <a:t>d</a:t>
            </a:r>
            <a:r>
              <a:rPr lang="en-US" sz="2000" i="1" baseline="-25000" dirty="0" err="1">
                <a:latin typeface="Arial" charset="0"/>
              </a:rPr>
              <a:t>i</a:t>
            </a:r>
            <a:r>
              <a:rPr lang="en-US" sz="2000" i="1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tan</a:t>
            </a:r>
            <a:r>
              <a:rPr lang="en-US" sz="2000" baseline="30000" dirty="0">
                <a:latin typeface="Arial" charset="0"/>
              </a:rPr>
              <a:t>–1</a:t>
            </a:r>
            <a:r>
              <a:rPr lang="en-US" sz="2000" dirty="0">
                <a:latin typeface="Arial" charset="0"/>
              </a:rPr>
              <a:t> 2</a:t>
            </a:r>
            <a:r>
              <a:rPr lang="en-US" sz="2000" baseline="30000" dirty="0">
                <a:latin typeface="Arial" charset="0"/>
              </a:rPr>
              <a:t>–</a:t>
            </a:r>
            <a:r>
              <a:rPr lang="en-US" sz="2000" i="1" baseline="30000" dirty="0">
                <a:latin typeface="Arial" charset="0"/>
              </a:rPr>
              <a:t>i</a:t>
            </a:r>
            <a:endParaRPr lang="en-US" sz="2000" i="1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If we always </a:t>
            </a:r>
            <a:r>
              <a:rPr lang="en-US" sz="2000" dirty="0" smtClean="0">
                <a:latin typeface="Arial" charset="0"/>
              </a:rPr>
              <a:t>pseudo rotate </a:t>
            </a:r>
            <a:r>
              <a:rPr lang="en-US" sz="2000" dirty="0">
                <a:latin typeface="Arial" charset="0"/>
              </a:rPr>
              <a:t>by the same set of angles (with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+ or – signs), then the expansion factor </a:t>
            </a:r>
            <a:r>
              <a:rPr lang="en-US" sz="2000" i="1" dirty="0">
                <a:latin typeface="Arial" charset="0"/>
              </a:rPr>
              <a:t>K </a:t>
            </a:r>
            <a:r>
              <a:rPr lang="en-US" sz="2000" dirty="0">
                <a:latin typeface="Arial" charset="0"/>
              </a:rPr>
              <a:t>is a constant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that can be </a:t>
            </a:r>
            <a:r>
              <a:rPr lang="en-US" sz="2000" dirty="0" smtClean="0">
                <a:latin typeface="Arial" charset="0"/>
              </a:rPr>
              <a:t>pre computed</a:t>
            </a: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Example</a:t>
            </a:r>
            <a:r>
              <a:rPr lang="en-US" sz="2000">
                <a:latin typeface="Arial" charset="0"/>
              </a:rPr>
              <a:t>: </a:t>
            </a:r>
            <a:r>
              <a:rPr lang="en-US" sz="2000" smtClean="0">
                <a:latin typeface="Arial" charset="0"/>
              </a:rPr>
              <a:t>pseudo rotation </a:t>
            </a:r>
            <a:r>
              <a:rPr lang="en-US" sz="2000" dirty="0">
                <a:latin typeface="Arial" charset="0"/>
              </a:rPr>
              <a:t>for 30 degrees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30.0 </a:t>
            </a:r>
            <a:r>
              <a:rPr lang="en-US" sz="2000" dirty="0">
                <a:latin typeface="Symbol" pitchFamily="18" charset="2"/>
              </a:rPr>
              <a:t>@ </a:t>
            </a:r>
            <a:r>
              <a:rPr lang="en-US" sz="2000" dirty="0">
                <a:latin typeface="Arial" charset="0"/>
              </a:rPr>
              <a:t>45.0 – 26.6 + 14.0 – 7.1 + 3.6 + 1.8 – 0.9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+ 0.4 – 0.2 + 0.1 = 30.1</a:t>
            </a: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667000"/>
            <a:ext cx="19050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6858000" y="21336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i="1" dirty="0">
                <a:latin typeface="Arial" charset="0"/>
              </a:rPr>
              <a:t>e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baseline="30000" dirty="0">
                <a:latin typeface="Arial" charset="0"/>
              </a:rPr>
              <a:t>(</a:t>
            </a:r>
            <a:r>
              <a:rPr lang="en-US" sz="1800" i="1" baseline="30000" dirty="0" err="1">
                <a:latin typeface="Arial" charset="0"/>
              </a:rPr>
              <a:t>i</a:t>
            </a:r>
            <a:r>
              <a:rPr lang="en-US" sz="1800" baseline="30000" dirty="0">
                <a:latin typeface="Arial" charset="0"/>
              </a:rPr>
              <a:t>)</a:t>
            </a:r>
            <a:r>
              <a:rPr lang="en-US" sz="1800" dirty="0">
                <a:latin typeface="Arial" charset="0"/>
              </a:rPr>
              <a:t>  = tan </a:t>
            </a:r>
            <a:r>
              <a:rPr lang="en-US" sz="1800" baseline="30000" dirty="0">
                <a:latin typeface="Arial" charset="0"/>
              </a:rPr>
              <a:t>–1</a:t>
            </a:r>
            <a:r>
              <a:rPr lang="en-US" sz="1800" dirty="0">
                <a:latin typeface="Arial" charset="0"/>
              </a:rPr>
              <a:t> 2</a:t>
            </a:r>
            <a:r>
              <a:rPr lang="en-US" sz="1800" baseline="30000" dirty="0">
                <a:latin typeface="Arial" charset="0"/>
              </a:rPr>
              <a:t>-</a:t>
            </a:r>
            <a:r>
              <a:rPr lang="en-US" sz="1800" i="1" baseline="30000" dirty="0">
                <a:latin typeface="Arial" charset="0"/>
              </a:rPr>
              <a:t>i</a:t>
            </a:r>
            <a:r>
              <a:rPr lang="en-US" sz="1800" baseline="30000" dirty="0">
                <a:latin typeface="Arial" charset="0"/>
              </a:rPr>
              <a:t> </a:t>
            </a:r>
            <a:endParaRPr lang="en-US" sz="1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Basic CORDIC Iteration</a:t>
            </a:r>
            <a:endParaRPr lang="en-US" sz="3200" i="1" dirty="0" smtClean="0">
              <a:latin typeface="Arial" charset="0"/>
            </a:endParaRPr>
          </a:p>
        </p:txBody>
      </p:sp>
      <p:pic>
        <p:nvPicPr>
          <p:cNvPr id="11267" name="Picture 10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40290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10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286000"/>
            <a:ext cx="4648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CORDIC Rotation Mode</a:t>
            </a:r>
            <a:endParaRPr lang="en-US" sz="3200" i="1" dirty="0" smtClean="0">
              <a:latin typeface="Arial" charset="0"/>
            </a:endParaRPr>
          </a:p>
        </p:txBody>
      </p:sp>
      <p:pic>
        <p:nvPicPr>
          <p:cNvPr id="12291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71151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CORDIC Rotation Mode</a:t>
            </a:r>
            <a:endParaRPr lang="en-US" sz="3200" i="1" dirty="0" smtClean="0">
              <a:latin typeface="Arial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1671638"/>
            <a:ext cx="69056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CORDIC Vectoring Mode</a:t>
            </a:r>
            <a:endParaRPr lang="en-US" sz="3200" i="1" dirty="0" smtClean="0">
              <a:latin typeface="Arial" charset="0"/>
            </a:endParaRP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38" y="1457325"/>
            <a:ext cx="74771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CORDIC Vectoring Mode</a:t>
            </a:r>
            <a:endParaRPr lang="en-US" sz="3200" i="1" dirty="0" smtClean="0">
              <a:latin typeface="Arial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1733550"/>
            <a:ext cx="71247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CORDIC Hardware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95400"/>
            <a:ext cx="563880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457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Generalized CORDIC</a:t>
            </a:r>
            <a:endParaRPr lang="en-US" sz="3200" i="1" dirty="0" smtClean="0">
              <a:latin typeface="Arial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1685925"/>
            <a:ext cx="72485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Rotation Modes</a:t>
            </a:r>
            <a:endParaRPr lang="en-US" sz="3200" i="1" dirty="0" smtClean="0">
              <a:latin typeface="Arial" charset="0"/>
            </a:endParaRPr>
          </a:p>
        </p:txBody>
      </p:sp>
      <p:pic>
        <p:nvPicPr>
          <p:cNvPr id="1843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450" y="1657350"/>
            <a:ext cx="49911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Circuit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1295400"/>
          <a:ext cx="6324600" cy="3886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3668"/>
                <a:gridCol w="1221798"/>
                <a:gridCol w="1599334"/>
                <a:gridCol w="2209800"/>
              </a:tblGrid>
              <a:tr h="612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a(j)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b(j)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c(j+1)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Status x(j+1)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409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Kill (k)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409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409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c(j) = 0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Propagate (p)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409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c(j) = 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409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c(j) = 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Propagate (p)</a:t>
                      </a:r>
                    </a:p>
                  </a:txBody>
                  <a:tcPr anchor="ctr" horzOverflow="overflow"/>
                </a:tc>
              </a:tr>
              <a:tr h="409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c(j) = 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409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Generate (g)</a:t>
                      </a:r>
                    </a:p>
                  </a:txBody>
                  <a:tcPr anchor="ctr" horzOverflow="overflow"/>
                </a:tc>
              </a:tr>
              <a:tr h="409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Binary Angular Measurement - BAM</a:t>
            </a:r>
            <a:endParaRPr lang="en-US" sz="3200" i="1" dirty="0" smtClean="0">
              <a:latin typeface="Arial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5800" y="801688"/>
            <a:ext cx="6807200" cy="484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buFontTx/>
              <a:buChar char="•"/>
            </a:pPr>
            <a:r>
              <a:rPr lang="en-US"/>
              <a:t> </a:t>
            </a:r>
            <a:r>
              <a:rPr lang="en-US" sz="2000">
                <a:latin typeface="Arial" charset="0"/>
              </a:rPr>
              <a:t>Angle Accumulator can Represent Angles as BAM</a:t>
            </a:r>
          </a:p>
          <a:p>
            <a:pPr>
              <a:lnSpc>
                <a:spcPct val="190000"/>
              </a:lnSpc>
              <a:buFontTx/>
              <a:buChar char="•"/>
            </a:pPr>
            <a:r>
              <a:rPr lang="en-US" sz="2000">
                <a:latin typeface="Arial" charset="0"/>
              </a:rPr>
              <a:t> Encode </a:t>
            </a:r>
            <a:r>
              <a:rPr lang="en-US" sz="2000" i="1">
                <a:latin typeface="Arial" charset="0"/>
              </a:rPr>
              <a:t>d</a:t>
            </a:r>
            <a:r>
              <a:rPr lang="en-US" sz="2000" i="1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={-1,+1} as Bit Values {0,1}</a:t>
            </a:r>
          </a:p>
          <a:p>
            <a:pPr>
              <a:lnSpc>
                <a:spcPct val="190000"/>
              </a:lnSpc>
              <a:buFontTx/>
              <a:buChar char="•"/>
            </a:pPr>
            <a:r>
              <a:rPr lang="en-US" sz="2000">
                <a:latin typeface="Arial" charset="0"/>
              </a:rPr>
              <a:t> Example:  -1 Represented by 0 and +1 Represented by 1</a:t>
            </a:r>
          </a:p>
          <a:p>
            <a:pPr>
              <a:lnSpc>
                <a:spcPct val="190000"/>
              </a:lnSpc>
              <a:buFontTx/>
              <a:buChar char="•"/>
            </a:pPr>
            <a:r>
              <a:rPr lang="en-US" sz="2000">
                <a:latin typeface="Arial" charset="0"/>
              </a:rPr>
              <a:t> LSb Represents </a:t>
            </a:r>
            <a:r>
              <a:rPr lang="en-US" sz="2000" i="1">
                <a:latin typeface="Arial" charset="0"/>
              </a:rPr>
              <a:t>d</a:t>
            </a:r>
            <a:r>
              <a:rPr lang="en-US" sz="2000" baseline="-25000">
                <a:latin typeface="Arial" charset="0"/>
              </a:rPr>
              <a:t>0</a:t>
            </a:r>
          </a:p>
          <a:p>
            <a:pPr>
              <a:lnSpc>
                <a:spcPct val="190000"/>
              </a:lnSpc>
              <a:buFontTx/>
              <a:buChar char="•"/>
            </a:pPr>
            <a:r>
              <a:rPr lang="en-US" sz="2000">
                <a:latin typeface="Arial" charset="0"/>
              </a:rPr>
              <a:t> Content </a:t>
            </a:r>
            <a:r>
              <a:rPr lang="en-US" sz="2000" i="1">
                <a:latin typeface="Arial" charset="0"/>
              </a:rPr>
              <a:t>z</a:t>
            </a:r>
            <a:r>
              <a:rPr lang="en-US" sz="2000">
                <a:latin typeface="Arial" charset="0"/>
              </a:rPr>
              <a:t>=01011</a:t>
            </a:r>
          </a:p>
          <a:p>
            <a:pPr>
              <a:lnSpc>
                <a:spcPct val="190000"/>
              </a:lnSpc>
              <a:buFontTx/>
              <a:buChar char="•"/>
            </a:pPr>
            <a:r>
              <a:rPr lang="en-US" sz="2000">
                <a:latin typeface="Arial" charset="0"/>
              </a:rPr>
              <a:t> </a:t>
            </a:r>
            <a:r>
              <a:rPr lang="en-US" sz="2000" i="1">
                <a:latin typeface="Arial" charset="0"/>
              </a:rPr>
              <a:t>z</a:t>
            </a:r>
            <a:r>
              <a:rPr lang="en-US" sz="2000">
                <a:latin typeface="Arial" charset="0"/>
              </a:rPr>
              <a:t>=+45 </a:t>
            </a:r>
            <a:r>
              <a:rPr lang="en-US" sz="2000">
                <a:latin typeface="Arial" charset="0"/>
                <a:sym typeface="Symbol" pitchFamily="18" charset="2"/>
              </a:rPr>
              <a:t></a:t>
            </a:r>
            <a:r>
              <a:rPr lang="en-US" sz="2000">
                <a:latin typeface="Arial" charset="0"/>
              </a:rPr>
              <a:t> +26.6 </a:t>
            </a:r>
            <a:r>
              <a:rPr lang="en-US" sz="2000">
                <a:latin typeface="Arial" charset="0"/>
                <a:sym typeface="Symbol" pitchFamily="18" charset="2"/>
              </a:rPr>
              <a:t></a:t>
            </a:r>
            <a:r>
              <a:rPr lang="en-US" sz="2000">
                <a:latin typeface="Arial" charset="0"/>
              </a:rPr>
              <a:t> -14.0 </a:t>
            </a:r>
            <a:r>
              <a:rPr lang="en-US" sz="2000">
                <a:latin typeface="Arial" charset="0"/>
                <a:sym typeface="Symbol" pitchFamily="18" charset="2"/>
              </a:rPr>
              <a:t></a:t>
            </a:r>
            <a:r>
              <a:rPr lang="en-US" sz="2000">
                <a:latin typeface="Arial" charset="0"/>
              </a:rPr>
              <a:t> +7.1 </a:t>
            </a:r>
            <a:r>
              <a:rPr lang="en-US" sz="2000">
                <a:latin typeface="Arial" charset="0"/>
                <a:sym typeface="Symbol" pitchFamily="18" charset="2"/>
              </a:rPr>
              <a:t></a:t>
            </a:r>
            <a:r>
              <a:rPr lang="en-US" sz="2000">
                <a:latin typeface="Arial" charset="0"/>
              </a:rPr>
              <a:t> -3.6 </a:t>
            </a:r>
            <a:r>
              <a:rPr lang="en-US" sz="2000">
                <a:latin typeface="Arial" charset="0"/>
                <a:sym typeface="Symbol" pitchFamily="18" charset="2"/>
              </a:rPr>
              <a:t></a:t>
            </a:r>
            <a:r>
              <a:rPr lang="en-US" sz="2000">
                <a:latin typeface="Arial" charset="0"/>
              </a:rPr>
              <a:t> =61.1</a:t>
            </a:r>
            <a:r>
              <a:rPr lang="en-US" sz="2000">
                <a:latin typeface="Arial" charset="0"/>
                <a:sym typeface="Symbol" pitchFamily="18" charset="2"/>
              </a:rPr>
              <a:t></a:t>
            </a:r>
          </a:p>
          <a:p>
            <a:pPr>
              <a:lnSpc>
                <a:spcPct val="190000"/>
              </a:lnSpc>
              <a:buFontTx/>
              <a:buChar char="•"/>
            </a:pPr>
            <a:r>
              <a:rPr lang="en-US" sz="2000">
                <a:latin typeface="Arial" charset="0"/>
                <a:sym typeface="Symbol" pitchFamily="18" charset="2"/>
              </a:rPr>
              <a:t> Can Simplify CORDIC Circuitry for Some Modes</a:t>
            </a:r>
          </a:p>
          <a:p>
            <a:pPr>
              <a:lnSpc>
                <a:spcPct val="190000"/>
              </a:lnSpc>
              <a:buFontTx/>
              <a:buChar char="•"/>
            </a:pPr>
            <a:r>
              <a:rPr lang="en-US" sz="2000">
                <a:latin typeface="Arial" charset="0"/>
                <a:sym typeface="Symbol" pitchFamily="18" charset="2"/>
              </a:rPr>
              <a:t> May Need BAM encode/decode – Can Use Lookup Table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Review - CORDIC - </a:t>
            </a:r>
            <a:r>
              <a:rPr lang="en-US" sz="3200" i="1" dirty="0" smtClean="0">
                <a:latin typeface="Arial" charset="0"/>
              </a:rPr>
              <a:t>Rotation</a:t>
            </a:r>
            <a:r>
              <a:rPr lang="en-US" sz="3200" dirty="0" smtClean="0">
                <a:latin typeface="Arial" charset="0"/>
              </a:rPr>
              <a:t> Mode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6482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>
                <a:latin typeface="Arial" charset="0"/>
              </a:rPr>
              <a:t>Input is Angle, </a:t>
            </a:r>
            <a:r>
              <a:rPr lang="en-US" sz="2400" i="1" smtClean="0">
                <a:latin typeface="Arial" charset="0"/>
                <a:sym typeface="Symbol" pitchFamily="18" charset="2"/>
              </a:rPr>
              <a:t></a:t>
            </a:r>
            <a:r>
              <a:rPr lang="en-US" sz="2400" smtClean="0">
                <a:latin typeface="Arial" charset="0"/>
              </a:rPr>
              <a:t> – Initialized in Angle Accumulator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latin typeface="Arial" charset="0"/>
              </a:rPr>
              <a:t>Vector Initialized to Lie on </a:t>
            </a:r>
            <a:r>
              <a:rPr lang="en-US" sz="2400" i="1" smtClean="0">
                <a:latin typeface="Arial" charset="0"/>
              </a:rPr>
              <a:t>x</a:t>
            </a:r>
            <a:r>
              <a:rPr lang="en-US" sz="2400" smtClean="0">
                <a:latin typeface="Arial" charset="0"/>
              </a:rPr>
              <a:t>-axis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latin typeface="Arial" charset="0"/>
              </a:rPr>
              <a:t>Each Iteration </a:t>
            </a:r>
            <a:r>
              <a:rPr lang="en-US" sz="2400" i="1" smtClean="0">
                <a:latin typeface="Arial" charset="0"/>
              </a:rPr>
              <a:t>d</a:t>
            </a:r>
            <a:r>
              <a:rPr lang="en-US" sz="2400" i="1" baseline="-25000" smtClean="0">
                <a:latin typeface="Arial" charset="0"/>
              </a:rPr>
              <a:t>i</a:t>
            </a:r>
            <a:r>
              <a:rPr lang="en-US" sz="2400" smtClean="0">
                <a:latin typeface="Arial" charset="0"/>
              </a:rPr>
              <a:t> Chosen by Sign of Angle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latin typeface="Arial" charset="0"/>
              </a:rPr>
              <a:t>Attempt to Bring Angle to Zero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latin typeface="Arial" charset="0"/>
              </a:rPr>
              <a:t>Result is </a:t>
            </a:r>
            <a:r>
              <a:rPr lang="en-US" sz="2400" i="1" smtClean="0">
                <a:latin typeface="Arial" charset="0"/>
              </a:rPr>
              <a:t>x</a:t>
            </a:r>
            <a:r>
              <a:rPr lang="en-US" sz="2400" smtClean="0">
                <a:latin typeface="Arial" charset="0"/>
              </a:rPr>
              <a:t> Register Contains ~cos</a:t>
            </a:r>
            <a:r>
              <a:rPr lang="en-US" sz="2400" i="1" smtClean="0">
                <a:latin typeface="Arial" charset="0"/>
                <a:sym typeface="Symbol" pitchFamily="18" charset="2"/>
              </a:rPr>
              <a:t></a:t>
            </a:r>
            <a:endParaRPr lang="en-US" sz="2400" smtClean="0">
              <a:latin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latin typeface="Arial" charset="0"/>
              </a:rPr>
              <a:t>Result is </a:t>
            </a:r>
            <a:r>
              <a:rPr lang="en-US" sz="2400" i="1" smtClean="0">
                <a:latin typeface="Arial" charset="0"/>
              </a:rPr>
              <a:t>y</a:t>
            </a:r>
            <a:r>
              <a:rPr lang="en-US" sz="2400" smtClean="0">
                <a:latin typeface="Arial" charset="0"/>
              </a:rPr>
              <a:t> Register Contains ~sin</a:t>
            </a:r>
            <a:r>
              <a:rPr lang="en-US" sz="2400" i="1" smtClean="0">
                <a:latin typeface="Arial" charset="0"/>
                <a:sym typeface="Symbol" pitchFamily="18" charset="2"/>
              </a:rPr>
              <a:t>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latin typeface="Arial" charset="0"/>
                <a:sym typeface="Symbol" pitchFamily="18" charset="2"/>
              </a:rPr>
              <a:t>Also Polar to Rectangular if </a:t>
            </a:r>
            <a:r>
              <a:rPr lang="en-US" sz="2400" i="1" smtClean="0">
                <a:latin typeface="Arial" charset="0"/>
                <a:sym typeface="Symbol" pitchFamily="18" charset="2"/>
              </a:rPr>
              <a:t>x</a:t>
            </a:r>
            <a:r>
              <a:rPr lang="en-US" sz="2400" smtClean="0">
                <a:latin typeface="Arial" charset="0"/>
                <a:sym typeface="Symbol" pitchFamily="18" charset="2"/>
              </a:rPr>
              <a:t> Register Initialized to Magnitude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85800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Arial" charset="0"/>
              </a:rPr>
              <a:t>Review - CORDIC - </a:t>
            </a:r>
            <a:r>
              <a:rPr lang="en-US" sz="3200" i="1" smtClean="0">
                <a:latin typeface="Arial" charset="0"/>
              </a:rPr>
              <a:t>Vector</a:t>
            </a:r>
            <a:r>
              <a:rPr lang="en-US" sz="3200" smtClean="0">
                <a:latin typeface="Arial" charset="0"/>
              </a:rPr>
              <a:t> Mode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8768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>
                <a:latin typeface="Arial" charset="0"/>
              </a:rPr>
              <a:t>Input is (Pre-scaled) Vector in (</a:t>
            </a:r>
            <a:r>
              <a:rPr lang="en-US" sz="2400" i="1" smtClean="0">
                <a:latin typeface="Arial" charset="0"/>
              </a:rPr>
              <a:t>x</a:t>
            </a:r>
            <a:r>
              <a:rPr lang="en-US" sz="2400" smtClean="0">
                <a:latin typeface="Arial" charset="0"/>
              </a:rPr>
              <a:t>,</a:t>
            </a:r>
            <a:r>
              <a:rPr lang="en-US" sz="2400" i="1" smtClean="0">
                <a:latin typeface="Arial" charset="0"/>
              </a:rPr>
              <a:t>y</a:t>
            </a:r>
            <a:r>
              <a:rPr lang="en-US" sz="2400" smtClean="0">
                <a:latin typeface="Arial" charset="0"/>
              </a:rPr>
              <a:t>) Registers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latin typeface="Arial" charset="0"/>
              </a:rPr>
              <a:t>Angle, </a:t>
            </a:r>
            <a:r>
              <a:rPr lang="en-US" sz="2400" i="1" smtClean="0">
                <a:latin typeface="Arial" charset="0"/>
                <a:sym typeface="Symbol" pitchFamily="18" charset="2"/>
              </a:rPr>
              <a:t></a:t>
            </a:r>
            <a:r>
              <a:rPr lang="en-US" sz="2400" smtClean="0">
                <a:latin typeface="Arial" charset="0"/>
              </a:rPr>
              <a:t> – Initialized to Zero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latin typeface="Arial" charset="0"/>
              </a:rPr>
              <a:t>Each Iteration </a:t>
            </a:r>
            <a:r>
              <a:rPr lang="en-US" sz="2400" i="1" smtClean="0">
                <a:latin typeface="Arial" charset="0"/>
              </a:rPr>
              <a:t>d</a:t>
            </a:r>
            <a:r>
              <a:rPr lang="en-US" sz="2400" i="1" baseline="-25000" smtClean="0">
                <a:latin typeface="Arial" charset="0"/>
              </a:rPr>
              <a:t>i</a:t>
            </a:r>
            <a:r>
              <a:rPr lang="en-US" sz="2400" smtClean="0">
                <a:latin typeface="Arial" charset="0"/>
              </a:rPr>
              <a:t> Chosen to Move Vector to Lie Along Positive </a:t>
            </a:r>
            <a:r>
              <a:rPr lang="en-US" sz="2400" i="1" smtClean="0">
                <a:latin typeface="Arial" charset="0"/>
              </a:rPr>
              <a:t>x</a:t>
            </a:r>
            <a:r>
              <a:rPr lang="en-US" sz="2400" smtClean="0">
                <a:latin typeface="Arial" charset="0"/>
              </a:rPr>
              <a:t>-axis (Want to Reduce </a:t>
            </a:r>
            <a:r>
              <a:rPr lang="en-US" sz="2400" i="1" smtClean="0">
                <a:latin typeface="Arial" charset="0"/>
              </a:rPr>
              <a:t>y</a:t>
            </a:r>
            <a:r>
              <a:rPr lang="en-US" sz="2400" smtClean="0">
                <a:latin typeface="Arial" charset="0"/>
              </a:rPr>
              <a:t> Register to Zero)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latin typeface="Arial" charset="0"/>
              </a:rPr>
              <a:t>Result is Original Vector Angle in Angle Accumulator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latin typeface="Arial" charset="0"/>
              </a:rPr>
              <a:t>Can be Used for sin</a:t>
            </a:r>
            <a:r>
              <a:rPr lang="en-US" sz="2400" baseline="30000" smtClean="0">
                <a:latin typeface="Arial" charset="0"/>
              </a:rPr>
              <a:t>-1</a:t>
            </a:r>
            <a:r>
              <a:rPr lang="en-US" sz="2400" i="1" smtClean="0">
                <a:latin typeface="Arial" charset="0"/>
                <a:sym typeface="Symbol" pitchFamily="18" charset="2"/>
              </a:rPr>
              <a:t> </a:t>
            </a:r>
            <a:r>
              <a:rPr lang="en-US" sz="2400" smtClean="0">
                <a:latin typeface="Arial" charset="0"/>
                <a:sym typeface="Symbol" pitchFamily="18" charset="2"/>
              </a:rPr>
              <a:t>and</a:t>
            </a:r>
            <a:r>
              <a:rPr lang="en-US" sz="2400" i="1" smtClean="0">
                <a:latin typeface="Arial" charset="0"/>
                <a:sym typeface="Symbol" pitchFamily="18" charset="2"/>
              </a:rPr>
              <a:t> </a:t>
            </a:r>
            <a:r>
              <a:rPr lang="en-US" sz="2400" smtClean="0">
                <a:latin typeface="Arial" charset="0"/>
                <a:sym typeface="Symbol" pitchFamily="18" charset="2"/>
              </a:rPr>
              <a:t>cos</a:t>
            </a:r>
            <a:r>
              <a:rPr lang="en-US" sz="2400" baseline="30000" smtClean="0">
                <a:latin typeface="Arial" charset="0"/>
              </a:rPr>
              <a:t>-1</a:t>
            </a:r>
            <a:r>
              <a:rPr lang="en-US" sz="2400" i="1" smtClean="0">
                <a:latin typeface="Arial" charset="0"/>
                <a:sym typeface="Symbol" pitchFamily="18" charset="2"/>
              </a:rPr>
              <a:t> 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latin typeface="Arial" charset="0"/>
              </a:rPr>
              <a:t>Also Rectangular to Polar Conversion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latin typeface="Arial" charset="0"/>
              </a:rPr>
              <a:t>Magnitude in </a:t>
            </a:r>
            <a:r>
              <a:rPr lang="en-US" sz="2400" i="1" smtClean="0">
                <a:latin typeface="Arial" charset="0"/>
              </a:rPr>
              <a:t>x</a:t>
            </a:r>
            <a:r>
              <a:rPr lang="en-US" sz="2400" smtClean="0">
                <a:latin typeface="Arial" charset="0"/>
              </a:rPr>
              <a:t> Register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CORDIC – Rotation/Vector Modes</a:t>
            </a:r>
          </a:p>
        </p:txBody>
      </p:sp>
      <p:sp>
        <p:nvSpPr>
          <p:cNvPr id="10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772400" cy="609600"/>
          </a:xfrm>
        </p:spPr>
        <p:txBody>
          <a:bodyPr/>
          <a:lstStyle/>
          <a:p>
            <a:pPr eaLnBrk="1" hangingPunct="1"/>
            <a:r>
              <a:rPr lang="en-US" smtClean="0"/>
              <a:t>Rotation Mode: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066800" y="1828800"/>
          <a:ext cx="2971800" cy="1525588"/>
        </p:xfrm>
        <a:graphic>
          <a:graphicData uri="http://schemas.openxmlformats.org/presentationml/2006/ole">
            <p:oleObj spid="_x0000_s2050" name="Equation" r:id="rId3" imgW="1434960" imgH="736560" progId="">
              <p:embed/>
            </p:oleObj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5257800" y="1066800"/>
          <a:ext cx="2514600" cy="2387600"/>
        </p:xfrm>
        <a:graphic>
          <a:graphicData uri="http://schemas.openxmlformats.org/presentationml/2006/ole">
            <p:oleObj spid="_x0000_s2051" name="Equation" r:id="rId4" imgW="1739880" imgH="1650960" progId="">
              <p:embed/>
            </p:oleObj>
          </a:graphicData>
        </a:graphic>
      </p:graphicFrame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457200" y="3962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Vector Mode:</a:t>
            </a:r>
          </a:p>
        </p:txBody>
      </p:sp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1066800" y="4724400"/>
          <a:ext cx="2971800" cy="1525588"/>
        </p:xfrm>
        <a:graphic>
          <a:graphicData uri="http://schemas.openxmlformats.org/presentationml/2006/ole">
            <p:oleObj spid="_x0000_s2052" name="Equation" r:id="rId5" imgW="1434960" imgH="736560" progId="">
              <p:embed/>
            </p:oleObj>
          </a:graphicData>
        </a:graphic>
      </p:graphicFrame>
      <p:graphicFrame>
        <p:nvGraphicFramePr>
          <p:cNvPr id="1029" name="Object 9"/>
          <p:cNvGraphicFramePr>
            <a:graphicFrameLocks noChangeAspect="1"/>
          </p:cNvGraphicFramePr>
          <p:nvPr/>
        </p:nvGraphicFramePr>
        <p:xfrm>
          <a:off x="5427663" y="3657600"/>
          <a:ext cx="2141537" cy="2868613"/>
        </p:xfrm>
        <a:graphic>
          <a:graphicData uri="http://schemas.openxmlformats.org/presentationml/2006/ole">
            <p:oleObj spid="_x0000_s2053" name="Equation" r:id="rId6" imgW="1384200" imgH="1854000" progId="">
              <p:embed/>
            </p:oleObj>
          </a:graphicData>
        </a:graphic>
      </p:graphicFrame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457200" y="35814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Rotation Angle Limits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924800" cy="3276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>
                <a:latin typeface="Arial" charset="0"/>
              </a:rPr>
              <a:t>Rotation/Vector Algorithms Limited to </a:t>
            </a:r>
            <a:r>
              <a:rPr lang="en-US" sz="2400" smtClean="0">
                <a:latin typeface="Arial" charset="0"/>
                <a:sym typeface="Symbol" pitchFamily="18" charset="2"/>
              </a:rPr>
              <a:t>90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>
                <a:latin typeface="Arial" charset="0"/>
              </a:rPr>
              <a:t>Due to Use of </a:t>
            </a:r>
            <a:r>
              <a:rPr lang="en-US" sz="2400" i="1" smtClean="0">
                <a:latin typeface="Arial" charset="0"/>
                <a:sym typeface="Symbol" pitchFamily="18" charset="2"/>
              </a:rPr>
              <a:t> </a:t>
            </a:r>
            <a:r>
              <a:rPr lang="en-US" sz="2400" smtClean="0">
                <a:latin typeface="Arial" charset="0"/>
                <a:sym typeface="Symbol" pitchFamily="18" charset="2"/>
              </a:rPr>
              <a:t>= tan(2</a:t>
            </a:r>
            <a:r>
              <a:rPr lang="en-US" sz="2400" baseline="30000" smtClean="0">
                <a:latin typeface="Arial" charset="0"/>
                <a:sym typeface="Symbol" pitchFamily="18" charset="2"/>
              </a:rPr>
              <a:t>0</a:t>
            </a:r>
            <a:r>
              <a:rPr lang="en-US" sz="2400" smtClean="0">
                <a:latin typeface="Arial" charset="0"/>
                <a:sym typeface="Symbol" pitchFamily="18" charset="2"/>
              </a:rPr>
              <a:t>) for First Iteration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>
                <a:latin typeface="Arial" charset="0"/>
                <a:sym typeface="Symbol" pitchFamily="18" charset="2"/>
              </a:rPr>
              <a:t>Several Ways to Extend Range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400" smtClean="0">
                <a:latin typeface="Arial" charset="0"/>
                <a:sym typeface="Symbol" pitchFamily="18" charset="2"/>
              </a:rPr>
              <a:t>	</a:t>
            </a:r>
            <a:r>
              <a:rPr lang="en-US" sz="2000" smtClean="0">
                <a:latin typeface="Arial" charset="0"/>
                <a:sym typeface="Symbol" pitchFamily="18" charset="2"/>
              </a:rPr>
              <a:t>Can use trig identities to covert the problem to one that is within the domain of convergence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smtClean="0">
                <a:latin typeface="Arial" charset="0"/>
                <a:sym typeface="Symbol" pitchFamily="18" charset="2"/>
              </a:rPr>
              <a:t>	One Way is to Use Additional Rotation for Angles Outside Range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smtClean="0">
                <a:latin typeface="Arial" charset="0"/>
                <a:sym typeface="Symbol" pitchFamily="18" charset="2"/>
              </a:rPr>
              <a:t>	This Rotation is Initial 90 Rotation</a:t>
            </a: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3276600" y="4191000"/>
          <a:ext cx="2438400" cy="2387600"/>
        </p:xfrm>
        <a:graphic>
          <a:graphicData uri="http://schemas.openxmlformats.org/presentationml/2006/ole">
            <p:oleObj spid="_x0000_s3074" name="Equation" r:id="rId3" imgW="1269720" imgH="1244520" progId="">
              <p:embed/>
            </p:oleObj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CORDIC Uses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609600" y="1295400"/>
          <a:ext cx="7620000" cy="2700338"/>
        </p:xfrm>
        <a:graphic>
          <a:graphicData uri="http://schemas.openxmlformats.org/presentationml/2006/ole">
            <p:oleObj spid="_x0000_s4098" name="Document" r:id="rId3" imgW="4333320" imgH="1546200" progId="Word.Document.8">
              <p:embed/>
            </p:oleObj>
          </a:graphicData>
        </a:graphic>
      </p:graphicFrame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2286000" y="4038600"/>
            <a:ext cx="514350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/>
              <a:t> </a:t>
            </a:r>
            <a:r>
              <a:rPr lang="en-US">
                <a:latin typeface="Arial" charset="0"/>
              </a:rPr>
              <a:t>Can Use CORDIC For Others Also:</a:t>
            </a:r>
          </a:p>
          <a:p>
            <a:pPr lvl="1">
              <a:lnSpc>
                <a:spcPct val="150000"/>
              </a:lnSpc>
              <a:buFontTx/>
              <a:buChar char="–"/>
            </a:pPr>
            <a:r>
              <a:rPr lang="en-US" sz="2000">
                <a:latin typeface="Arial" charset="0"/>
              </a:rPr>
              <a:t> Linear Functions</a:t>
            </a:r>
          </a:p>
          <a:p>
            <a:pPr lvl="1">
              <a:lnSpc>
                <a:spcPct val="150000"/>
              </a:lnSpc>
              <a:buFontTx/>
              <a:buChar char="–"/>
            </a:pPr>
            <a:r>
              <a:rPr lang="en-US" sz="2000">
                <a:latin typeface="Arial" charset="0"/>
              </a:rPr>
              <a:t> Hyperbolic Functions</a:t>
            </a:r>
          </a:p>
          <a:p>
            <a:pPr lvl="1">
              <a:lnSpc>
                <a:spcPct val="150000"/>
              </a:lnSpc>
              <a:buFontTx/>
              <a:buChar char="–"/>
            </a:pPr>
            <a:r>
              <a:rPr lang="en-US" sz="2000">
                <a:latin typeface="Arial" charset="0"/>
              </a:rPr>
              <a:t> Square Rooting</a:t>
            </a:r>
          </a:p>
          <a:p>
            <a:pPr lvl="1">
              <a:lnSpc>
                <a:spcPct val="150000"/>
              </a:lnSpc>
              <a:buFontTx/>
              <a:buChar char="–"/>
            </a:pPr>
            <a:r>
              <a:rPr lang="en-US" sz="2000">
                <a:latin typeface="Arial" charset="0"/>
              </a:rPr>
              <a:t> Logarithms, Exponentials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Iterative CORDIC Structure*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838200"/>
            <a:ext cx="28987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752600" y="5867400"/>
            <a:ext cx="629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*Taken from “A Survey of CORDIC Algorithms for FPGA </a:t>
            </a:r>
          </a:p>
          <a:p>
            <a:r>
              <a:rPr lang="en-US" sz="2000"/>
              <a:t>  Based Computers”, R. Andraka, FPGA’98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85800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Arial" charset="0"/>
              </a:rPr>
              <a:t>Bit-serial CORDIC Structure*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90600"/>
            <a:ext cx="6858000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295400" y="5867400"/>
            <a:ext cx="58839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*Taken from “A Survey of CORDIC Algorithms for FPGA </a:t>
            </a:r>
          </a:p>
          <a:p>
            <a:r>
              <a:rPr lang="en-US" sz="2000">
                <a:latin typeface="Calibri" pitchFamily="34" charset="0"/>
              </a:rPr>
              <a:t>  Based Computers”, R. Andraka, FPGA’98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Circuit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7557-70C1-42A5-BF59-6E664617C85E}" type="datetime3">
              <a:rPr lang="en-US" smtClean="0"/>
              <a:pPr/>
              <a:t>31 May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752600" y="1676400"/>
          <a:ext cx="2362200" cy="1888491"/>
        </p:xfrm>
        <a:graphic>
          <a:graphicData uri="http://schemas.openxmlformats.org/drawingml/2006/table">
            <a:tbl>
              <a:tblPr/>
              <a:tblGrid>
                <a:gridCol w="558800"/>
                <a:gridCol w="558800"/>
                <a:gridCol w="757238"/>
                <a:gridCol w="4873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(*)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838200" y="2286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x(j)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2438400" y="1143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x(j+1)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600200" y="3886200"/>
            <a:ext cx="58674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>
                <a:latin typeface="Tahoma" pitchFamily="34" charset="0"/>
              </a:rPr>
              <a:t>y(j) = x(0)</a:t>
            </a:r>
            <a:r>
              <a:rPr lang="en-US" sz="1600" b="1">
                <a:solidFill>
                  <a:srgbClr val="FF0000"/>
                </a:solidFill>
                <a:latin typeface="Tahoma" pitchFamily="34" charset="0"/>
              </a:rPr>
              <a:t> (*)</a:t>
            </a:r>
            <a:r>
              <a:rPr lang="en-US" sz="1600" b="1">
                <a:latin typeface="Tahoma" pitchFamily="34" charset="0"/>
              </a:rPr>
              <a:t> x(1) </a:t>
            </a:r>
            <a:r>
              <a:rPr lang="en-US" sz="1600" b="1">
                <a:solidFill>
                  <a:srgbClr val="FF0000"/>
                </a:solidFill>
                <a:latin typeface="Tahoma" pitchFamily="34" charset="0"/>
              </a:rPr>
              <a:t>(*)</a:t>
            </a:r>
            <a:r>
              <a:rPr lang="en-US" sz="1600" b="1">
                <a:latin typeface="Tahoma" pitchFamily="34" charset="0"/>
              </a:rPr>
              <a:t> … x(j)</a:t>
            </a:r>
          </a:p>
          <a:p>
            <a:pPr algn="l">
              <a:spcBef>
                <a:spcPct val="50000"/>
              </a:spcBef>
            </a:pPr>
            <a:r>
              <a:rPr lang="en-US" sz="1600" b="1">
                <a:latin typeface="Tahoma" pitchFamily="34" charset="0"/>
              </a:rPr>
              <a:t>x(0) = k</a:t>
            </a:r>
          </a:p>
          <a:p>
            <a:pPr algn="l">
              <a:spcBef>
                <a:spcPct val="50000"/>
              </a:spcBef>
            </a:pPr>
            <a:r>
              <a:rPr lang="en-US" sz="1600" b="1">
                <a:latin typeface="Tahoma" pitchFamily="34" charset="0"/>
              </a:rPr>
              <a:t>If y(j) = k then c(j) = 0</a:t>
            </a:r>
          </a:p>
          <a:p>
            <a:pPr algn="l">
              <a:spcBef>
                <a:spcPct val="50000"/>
              </a:spcBef>
            </a:pPr>
            <a:r>
              <a:rPr lang="en-US" sz="1600" b="1">
                <a:latin typeface="Tahoma" pitchFamily="34" charset="0"/>
              </a:rPr>
              <a:t>If y(j) = g then c(j) = 1</a:t>
            </a:r>
          </a:p>
          <a:p>
            <a:pPr algn="l">
              <a:spcBef>
                <a:spcPct val="50000"/>
              </a:spcBef>
            </a:pPr>
            <a:r>
              <a:rPr lang="en-US" sz="1600" b="1">
                <a:latin typeface="Tahoma" pitchFamily="34" charset="0"/>
              </a:rPr>
              <a:t>Note that y(j) &lt;&gt; p</a:t>
            </a: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4495800" y="1752600"/>
            <a:ext cx="3810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New (j+1)</a:t>
            </a:r>
            <a:r>
              <a:rPr lang="en-US" sz="2400" dirty="0" err="1">
                <a:latin typeface="Tahoma" pitchFamily="34" charset="0"/>
              </a:rPr>
              <a:t>th</a:t>
            </a:r>
            <a:r>
              <a:rPr lang="en-US" sz="2400" dirty="0">
                <a:latin typeface="Tahoma" pitchFamily="34" charset="0"/>
              </a:rPr>
              <a:t> carry status as influenced by x(j)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(*)</a:t>
            </a:r>
            <a:r>
              <a:rPr lang="en-US" sz="2400" dirty="0">
                <a:latin typeface="Tahoma" pitchFamily="34" charset="0"/>
              </a:rPr>
              <a:t> is associative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flipH="1">
            <a:off x="4267200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ort presentatio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noorseP</Template>
  <TotalTime>4556</TotalTime>
  <Words>5057</Words>
  <Application>Microsoft Office PowerPoint</Application>
  <PresentationFormat>On-screen Show (4:3)</PresentationFormat>
  <Paragraphs>1717</Paragraphs>
  <Slides>87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0" baseType="lpstr">
      <vt:lpstr>report presentation</vt:lpstr>
      <vt:lpstr>Equation</vt:lpstr>
      <vt:lpstr>Document</vt:lpstr>
      <vt:lpstr>Digital Signal Processors and Architecture</vt:lpstr>
      <vt:lpstr>High Performance Circuit Design</vt:lpstr>
      <vt:lpstr>High Performance Circuit Design</vt:lpstr>
      <vt:lpstr>Carry Ripple Adder</vt:lpstr>
      <vt:lpstr>Full Adder</vt:lpstr>
      <vt:lpstr>n-bit Carry Ripple Adder</vt:lpstr>
      <vt:lpstr>Carry Lookahead Adder</vt:lpstr>
      <vt:lpstr>Carry Lookahead Circuit</vt:lpstr>
      <vt:lpstr>Carry Lookahead Circuit</vt:lpstr>
      <vt:lpstr>Carry Calculations</vt:lpstr>
      <vt:lpstr>Parallel Prefix Circuit</vt:lpstr>
      <vt:lpstr>An 8-node Carry Lookahead Adder</vt:lpstr>
      <vt:lpstr>Parallel Techniques: Recursive Doubling</vt:lpstr>
      <vt:lpstr>Recursive Doubling (Step 1)</vt:lpstr>
      <vt:lpstr>Recursive Doubling (Step 2)</vt:lpstr>
      <vt:lpstr>Recursive Doubling (Step 3)</vt:lpstr>
      <vt:lpstr>Slide 17</vt:lpstr>
      <vt:lpstr>Prefix Calculation Based on Recursive Doubling Technique</vt:lpstr>
      <vt:lpstr>Pipeline Prefix Calculation Based on  Recursive Doubling Technique</vt:lpstr>
      <vt:lpstr>Outcome of Above Method</vt:lpstr>
      <vt:lpstr>Addition &amp; Subtraction Signed Numbers</vt:lpstr>
      <vt:lpstr>Hardware for Signed Magnitude Addition &amp; Subtraction</vt:lpstr>
      <vt:lpstr>Flowchart for add &amp; subtract operations</vt:lpstr>
      <vt:lpstr>Multipliers</vt:lpstr>
      <vt:lpstr>Grade School Multiplication</vt:lpstr>
      <vt:lpstr>Hardware for multiply operation</vt:lpstr>
      <vt:lpstr>Description </vt:lpstr>
      <vt:lpstr>Flowchart</vt:lpstr>
      <vt:lpstr>Example: 23x19 = 437</vt:lpstr>
      <vt:lpstr>Multiply Signed Numbers</vt:lpstr>
      <vt:lpstr>Booth Algorithm</vt:lpstr>
      <vt:lpstr>Hardware for Booth Algorithm</vt:lpstr>
      <vt:lpstr>Flowchart</vt:lpstr>
      <vt:lpstr>Example: -9 x -13 = 117</vt:lpstr>
      <vt:lpstr>Array Multiplier</vt:lpstr>
      <vt:lpstr>2-bit by 2-bit Array Multiplier</vt:lpstr>
      <vt:lpstr>4–bit by 3-bit array multiplier</vt:lpstr>
      <vt:lpstr>Carry Save Addition</vt:lpstr>
      <vt:lpstr>Carry Save Addition Example</vt:lpstr>
      <vt:lpstr>Carry Save Adder Circuit</vt:lpstr>
      <vt:lpstr>Carry Save Addition based Multiplication</vt:lpstr>
      <vt:lpstr>Wallace Tree Multipliers</vt:lpstr>
      <vt:lpstr>8-bit Wallace Tree Multiplication</vt:lpstr>
      <vt:lpstr>Floating Point Arithmetic</vt:lpstr>
      <vt:lpstr>Floating Point Numbers</vt:lpstr>
      <vt:lpstr>Single Precision </vt:lpstr>
      <vt:lpstr>Double Precision</vt:lpstr>
      <vt:lpstr>Example </vt:lpstr>
      <vt:lpstr>IEEE 754 Format Interpretation</vt:lpstr>
      <vt:lpstr>Floating Point Registers</vt:lpstr>
      <vt:lpstr>Floating Point Add/ Subtract </vt:lpstr>
      <vt:lpstr>Flowchart</vt:lpstr>
      <vt:lpstr>Multiplication</vt:lpstr>
      <vt:lpstr>Flowchart</vt:lpstr>
      <vt:lpstr>Floating Point Division</vt:lpstr>
      <vt:lpstr>Flow Chart</vt:lpstr>
      <vt:lpstr>Implementation of Elementary Functions</vt:lpstr>
      <vt:lpstr>Elementary Functions of Signal Processing</vt:lpstr>
      <vt:lpstr>Elementary Functions of Signal Processing</vt:lpstr>
      <vt:lpstr>Table Oriented Method</vt:lpstr>
      <vt:lpstr>Table Oriented Method</vt:lpstr>
      <vt:lpstr>Table Oriented Method</vt:lpstr>
      <vt:lpstr>Table Oriented Method</vt:lpstr>
      <vt:lpstr>Polynomial Approximation</vt:lpstr>
      <vt:lpstr>CORDIC ALGORITHM</vt:lpstr>
      <vt:lpstr>CORDIC Algorithm COordinate Rotation DIgital Computer</vt:lpstr>
      <vt:lpstr>CORDIC Algorithm Key Ideas</vt:lpstr>
      <vt:lpstr>CORDIC Algorithm Key Ideas</vt:lpstr>
      <vt:lpstr>Elimination of Division by (1 + tan2a(i))1/2 </vt:lpstr>
      <vt:lpstr>Elimination of Division by (1 + tan2a(i))1/2 </vt:lpstr>
      <vt:lpstr>Basic CORDIC Iterations</vt:lpstr>
      <vt:lpstr>Basic CORDIC Iteration</vt:lpstr>
      <vt:lpstr>CORDIC Rotation Mode</vt:lpstr>
      <vt:lpstr>CORDIC Rotation Mode</vt:lpstr>
      <vt:lpstr>CORDIC Vectoring Mode</vt:lpstr>
      <vt:lpstr>CORDIC Vectoring Mode</vt:lpstr>
      <vt:lpstr>CORDIC Hardware</vt:lpstr>
      <vt:lpstr>Generalized CORDIC</vt:lpstr>
      <vt:lpstr>Rotation Modes</vt:lpstr>
      <vt:lpstr>Binary Angular Measurement - BAM</vt:lpstr>
      <vt:lpstr>Review - CORDIC - Rotation Mode</vt:lpstr>
      <vt:lpstr>Review - CORDIC - Vector Mode</vt:lpstr>
      <vt:lpstr>CORDIC – Rotation/Vector Modes</vt:lpstr>
      <vt:lpstr>Rotation Angle Limits</vt:lpstr>
      <vt:lpstr>CORDIC Uses</vt:lpstr>
      <vt:lpstr>Iterative CORDIC Structure*</vt:lpstr>
      <vt:lpstr>Bit-serial CORDIC Structure*</vt:lpstr>
    </vt:vector>
  </TitlesOfParts>
  <Company>IIITDM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dell</cp:lastModifiedBy>
  <cp:revision>591</cp:revision>
  <dcterms:created xsi:type="dcterms:W3CDTF">2010-06-25T09:49:04Z</dcterms:created>
  <dcterms:modified xsi:type="dcterms:W3CDTF">2013-05-31T16:43:14Z</dcterms:modified>
</cp:coreProperties>
</file>