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2" r:id="rId2"/>
    <p:sldId id="265" r:id="rId3"/>
    <p:sldId id="258" r:id="rId4"/>
    <p:sldId id="261" r:id="rId5"/>
    <p:sldId id="263" r:id="rId6"/>
    <p:sldId id="269" r:id="rId7"/>
    <p:sldId id="270" r:id="rId8"/>
    <p:sldId id="272" r:id="rId9"/>
    <p:sldId id="273" r:id="rId10"/>
    <p:sldId id="271" r:id="rId11"/>
    <p:sldId id="274" r:id="rId12"/>
    <p:sldId id="283" r:id="rId13"/>
    <p:sldId id="280" r:id="rId14"/>
    <p:sldId id="281" r:id="rId15"/>
    <p:sldId id="262" r:id="rId16"/>
    <p:sldId id="276" r:id="rId17"/>
    <p:sldId id="267"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97" autoAdjust="0"/>
    <p:restoredTop sz="94660"/>
  </p:normalViewPr>
  <p:slideViewPr>
    <p:cSldViewPr snapToGrid="0">
      <p:cViewPr varScale="1">
        <p:scale>
          <a:sx n="74" d="100"/>
          <a:sy n="74" d="100"/>
        </p:scale>
        <p:origin x="52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1CAC016-1417-494C-9282-D52DFE59AB40}" type="datetimeFigureOut">
              <a:rPr lang="en-US" smtClean="0"/>
              <a:t>3/28/2016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D1EFB9B-E63D-4449-A728-570156989F76}" type="slidenum">
              <a:rPr lang="en-US" smtClean="0"/>
              <a:t>‹#›</a:t>
            </a:fld>
            <a:endParaRPr lang="en-US" dirty="0"/>
          </a:p>
        </p:txBody>
      </p:sp>
    </p:spTree>
    <p:extLst>
      <p:ext uri="{BB962C8B-B14F-4D97-AF65-F5344CB8AC3E}">
        <p14:creationId xmlns:p14="http://schemas.microsoft.com/office/powerpoint/2010/main" val="2099748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CAC016-1417-494C-9282-D52DFE59AB40}" type="datetimeFigureOut">
              <a:rPr lang="en-US" smtClean="0"/>
              <a:t>3/28/2016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D1EFB9B-E63D-4449-A728-570156989F76}" type="slidenum">
              <a:rPr lang="en-US" smtClean="0"/>
              <a:t>‹#›</a:t>
            </a:fld>
            <a:endParaRPr lang="en-US" dirty="0"/>
          </a:p>
        </p:txBody>
      </p:sp>
    </p:spTree>
    <p:extLst>
      <p:ext uri="{BB962C8B-B14F-4D97-AF65-F5344CB8AC3E}">
        <p14:creationId xmlns:p14="http://schemas.microsoft.com/office/powerpoint/2010/main" val="280585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CAC016-1417-494C-9282-D52DFE59AB40}" type="datetimeFigureOut">
              <a:rPr lang="en-US" smtClean="0"/>
              <a:t>3/28/2016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D1EFB9B-E63D-4449-A728-570156989F76}" type="slidenum">
              <a:rPr lang="en-US" smtClean="0"/>
              <a:t>‹#›</a:t>
            </a:fld>
            <a:endParaRPr lang="en-US" dirty="0"/>
          </a:p>
        </p:txBody>
      </p:sp>
    </p:spTree>
    <p:extLst>
      <p:ext uri="{BB962C8B-B14F-4D97-AF65-F5344CB8AC3E}">
        <p14:creationId xmlns:p14="http://schemas.microsoft.com/office/powerpoint/2010/main" val="1691760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CAC016-1417-494C-9282-D52DFE59AB40}" type="datetimeFigureOut">
              <a:rPr lang="en-US" smtClean="0"/>
              <a:t>3/28/2016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D1EFB9B-E63D-4449-A728-570156989F76}" type="slidenum">
              <a:rPr lang="en-US" smtClean="0"/>
              <a:t>‹#›</a:t>
            </a:fld>
            <a:endParaRPr lang="en-US" dirty="0"/>
          </a:p>
        </p:txBody>
      </p:sp>
    </p:spTree>
    <p:extLst>
      <p:ext uri="{BB962C8B-B14F-4D97-AF65-F5344CB8AC3E}">
        <p14:creationId xmlns:p14="http://schemas.microsoft.com/office/powerpoint/2010/main" val="960714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CAC016-1417-494C-9282-D52DFE59AB40}" type="datetimeFigureOut">
              <a:rPr lang="en-US" smtClean="0"/>
              <a:t>3/28/2016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D1EFB9B-E63D-4449-A728-570156989F76}" type="slidenum">
              <a:rPr lang="en-US" smtClean="0"/>
              <a:t>‹#›</a:t>
            </a:fld>
            <a:endParaRPr lang="en-US" dirty="0"/>
          </a:p>
        </p:txBody>
      </p:sp>
    </p:spTree>
    <p:extLst>
      <p:ext uri="{BB962C8B-B14F-4D97-AF65-F5344CB8AC3E}">
        <p14:creationId xmlns:p14="http://schemas.microsoft.com/office/powerpoint/2010/main" val="4109618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1CAC016-1417-494C-9282-D52DFE59AB40}" type="datetimeFigureOut">
              <a:rPr lang="en-US" smtClean="0"/>
              <a:t>3/28/2016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D1EFB9B-E63D-4449-A728-570156989F76}" type="slidenum">
              <a:rPr lang="en-US" smtClean="0"/>
              <a:t>‹#›</a:t>
            </a:fld>
            <a:endParaRPr lang="en-US" dirty="0"/>
          </a:p>
        </p:txBody>
      </p:sp>
    </p:spTree>
    <p:extLst>
      <p:ext uri="{BB962C8B-B14F-4D97-AF65-F5344CB8AC3E}">
        <p14:creationId xmlns:p14="http://schemas.microsoft.com/office/powerpoint/2010/main" val="1651554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1CAC016-1417-494C-9282-D52DFE59AB40}" type="datetimeFigureOut">
              <a:rPr lang="en-US" smtClean="0"/>
              <a:t>3/28/2016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D1EFB9B-E63D-4449-A728-570156989F76}" type="slidenum">
              <a:rPr lang="en-US" smtClean="0"/>
              <a:t>‹#›</a:t>
            </a:fld>
            <a:endParaRPr lang="en-US" dirty="0"/>
          </a:p>
        </p:txBody>
      </p:sp>
    </p:spTree>
    <p:extLst>
      <p:ext uri="{BB962C8B-B14F-4D97-AF65-F5344CB8AC3E}">
        <p14:creationId xmlns:p14="http://schemas.microsoft.com/office/powerpoint/2010/main" val="80312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1CAC016-1417-494C-9282-D52DFE59AB40}" type="datetimeFigureOut">
              <a:rPr lang="en-US" smtClean="0"/>
              <a:t>3/28/2016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D1EFB9B-E63D-4449-A728-570156989F76}" type="slidenum">
              <a:rPr lang="en-US" smtClean="0"/>
              <a:t>‹#›</a:t>
            </a:fld>
            <a:endParaRPr lang="en-US" dirty="0"/>
          </a:p>
        </p:txBody>
      </p:sp>
    </p:spTree>
    <p:extLst>
      <p:ext uri="{BB962C8B-B14F-4D97-AF65-F5344CB8AC3E}">
        <p14:creationId xmlns:p14="http://schemas.microsoft.com/office/powerpoint/2010/main" val="900676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CAC016-1417-494C-9282-D52DFE59AB40}" type="datetimeFigureOut">
              <a:rPr lang="en-US" smtClean="0"/>
              <a:t>3/28/2016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D1EFB9B-E63D-4449-A728-570156989F76}" type="slidenum">
              <a:rPr lang="en-US" smtClean="0"/>
              <a:t>‹#›</a:t>
            </a:fld>
            <a:endParaRPr lang="en-US" dirty="0"/>
          </a:p>
        </p:txBody>
      </p:sp>
    </p:spTree>
    <p:extLst>
      <p:ext uri="{BB962C8B-B14F-4D97-AF65-F5344CB8AC3E}">
        <p14:creationId xmlns:p14="http://schemas.microsoft.com/office/powerpoint/2010/main" val="1086016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CAC016-1417-494C-9282-D52DFE59AB40}" type="datetimeFigureOut">
              <a:rPr lang="en-US" smtClean="0"/>
              <a:t>3/28/2016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D1EFB9B-E63D-4449-A728-570156989F76}" type="slidenum">
              <a:rPr lang="en-US" smtClean="0"/>
              <a:t>‹#›</a:t>
            </a:fld>
            <a:endParaRPr lang="en-US" dirty="0"/>
          </a:p>
        </p:txBody>
      </p:sp>
    </p:spTree>
    <p:extLst>
      <p:ext uri="{BB962C8B-B14F-4D97-AF65-F5344CB8AC3E}">
        <p14:creationId xmlns:p14="http://schemas.microsoft.com/office/powerpoint/2010/main" val="822459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CAC016-1417-494C-9282-D52DFE59AB40}" type="datetimeFigureOut">
              <a:rPr lang="en-US" smtClean="0"/>
              <a:t>3/28/2016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D1EFB9B-E63D-4449-A728-570156989F76}" type="slidenum">
              <a:rPr lang="en-US" smtClean="0"/>
              <a:t>‹#›</a:t>
            </a:fld>
            <a:endParaRPr lang="en-US" dirty="0"/>
          </a:p>
        </p:txBody>
      </p:sp>
    </p:spTree>
    <p:extLst>
      <p:ext uri="{BB962C8B-B14F-4D97-AF65-F5344CB8AC3E}">
        <p14:creationId xmlns:p14="http://schemas.microsoft.com/office/powerpoint/2010/main" val="4002897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CAC016-1417-494C-9282-D52DFE59AB40}" type="datetimeFigureOut">
              <a:rPr lang="en-US" smtClean="0"/>
              <a:t>3/28/2016</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1EFB9B-E63D-4449-A728-570156989F76}" type="slidenum">
              <a:rPr lang="en-US" smtClean="0"/>
              <a:t>‹#›</a:t>
            </a:fld>
            <a:endParaRPr lang="en-US" dirty="0"/>
          </a:p>
        </p:txBody>
      </p:sp>
    </p:spTree>
    <p:extLst>
      <p:ext uri="{BB962C8B-B14F-4D97-AF65-F5344CB8AC3E}">
        <p14:creationId xmlns:p14="http://schemas.microsoft.com/office/powerpoint/2010/main" val="3294181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PHASED </a:t>
            </a:r>
            <a:r>
              <a:rPr lang="en-US" b="1" dirty="0">
                <a:latin typeface="Times New Roman" panose="02020603050405020304" pitchFamily="18" charset="0"/>
                <a:cs typeface="Times New Roman" panose="02020603050405020304" pitchFamily="18" charset="0"/>
              </a:rPr>
              <a:t>ARRAY SPEAKER SYSTEM</a:t>
            </a:r>
            <a:endParaRPr lang="en-US" dirty="0"/>
          </a:p>
        </p:txBody>
      </p:sp>
      <p:sp>
        <p:nvSpPr>
          <p:cNvPr id="5" name="Content Placeholder 4"/>
          <p:cNvSpPr>
            <a:spLocks noGrp="1"/>
          </p:cNvSpPr>
          <p:nvPr>
            <p:ph sz="half" idx="1"/>
          </p:nvPr>
        </p:nvSpPr>
        <p:spPr/>
        <p:txBody>
          <a:bodyPr>
            <a:normAutofit lnSpcReduction="10000"/>
          </a:bodyPr>
          <a:lstStyle/>
          <a:p>
            <a:pPr marL="0" indent="0">
              <a:spcBef>
                <a:spcPts val="0"/>
              </a:spcBef>
              <a:buNone/>
            </a:pPr>
            <a:endParaRPr lang="en-US" dirty="0" smtClean="0">
              <a:latin typeface="Times New Roman" panose="02020603050405020304" pitchFamily="18" charset="0"/>
              <a:cs typeface="Times New Roman" panose="02020603050405020304" pitchFamily="18" charset="0"/>
            </a:endParaRPr>
          </a:p>
          <a:p>
            <a:pPr marL="0" indent="0">
              <a:spcBef>
                <a:spcPts val="0"/>
              </a:spcBef>
              <a:buNone/>
            </a:pPr>
            <a:endParaRPr lang="en-US" dirty="0">
              <a:latin typeface="Times New Roman" panose="02020603050405020304" pitchFamily="18" charset="0"/>
              <a:cs typeface="Times New Roman" panose="02020603050405020304" pitchFamily="18" charset="0"/>
            </a:endParaRPr>
          </a:p>
          <a:p>
            <a:pPr marL="0" indent="0">
              <a:spcBef>
                <a:spcPts val="0"/>
              </a:spcBef>
              <a:buNone/>
            </a:pPr>
            <a:endParaRPr lang="en-US" dirty="0" smtClean="0">
              <a:latin typeface="Times New Roman" panose="02020603050405020304" pitchFamily="18" charset="0"/>
              <a:cs typeface="Times New Roman" panose="02020603050405020304" pitchFamily="18" charset="0"/>
            </a:endParaRPr>
          </a:p>
          <a:p>
            <a:pPr marL="0" indent="0">
              <a:spcBef>
                <a:spcPts val="0"/>
              </a:spcBef>
              <a:buNone/>
            </a:pPr>
            <a:endParaRPr lang="en-US" dirty="0">
              <a:latin typeface="Times New Roman" panose="02020603050405020304" pitchFamily="18" charset="0"/>
              <a:cs typeface="Times New Roman" panose="02020603050405020304" pitchFamily="18" charset="0"/>
            </a:endParaRPr>
          </a:p>
          <a:p>
            <a:pPr marL="0" indent="0">
              <a:spcBef>
                <a:spcPts val="0"/>
              </a:spcBef>
              <a:buNone/>
            </a:pPr>
            <a:endParaRPr lang="en-US" dirty="0" smtClean="0">
              <a:latin typeface="Times New Roman" panose="02020603050405020304" pitchFamily="18" charset="0"/>
              <a:cs typeface="Times New Roman" panose="02020603050405020304" pitchFamily="18" charset="0"/>
            </a:endParaRPr>
          </a:p>
          <a:p>
            <a:pPr marL="0" indent="0">
              <a:spcBef>
                <a:spcPts val="0"/>
              </a:spcBef>
              <a:buNone/>
            </a:pPr>
            <a:endParaRPr lang="en-US" dirty="0" smtClean="0">
              <a:latin typeface="Times New Roman" panose="02020603050405020304" pitchFamily="18" charset="0"/>
              <a:cs typeface="Times New Roman" panose="02020603050405020304" pitchFamily="18" charset="0"/>
            </a:endParaRPr>
          </a:p>
          <a:p>
            <a:pPr marL="0" indent="0">
              <a:spcBef>
                <a:spcPts val="0"/>
              </a:spcBef>
              <a:buNone/>
            </a:pPr>
            <a:endParaRPr lang="en-US" dirty="0">
              <a:latin typeface="Times New Roman" panose="02020603050405020304" pitchFamily="18" charset="0"/>
              <a:cs typeface="Times New Roman" panose="02020603050405020304" pitchFamily="18" charset="0"/>
            </a:endParaRPr>
          </a:p>
          <a:p>
            <a:pPr marL="0" indent="0">
              <a:spcBef>
                <a:spcPts val="0"/>
              </a:spcBef>
              <a:buNone/>
            </a:pPr>
            <a:r>
              <a:rPr lang="en-US" dirty="0" smtClean="0">
                <a:latin typeface="Times New Roman" panose="02020603050405020304" pitchFamily="18" charset="0"/>
                <a:cs typeface="Times New Roman" panose="02020603050405020304" pitchFamily="18" charset="0"/>
              </a:rPr>
              <a:t>Under the guidance of,</a:t>
            </a:r>
          </a:p>
          <a:p>
            <a:pPr marL="0" indent="0">
              <a:spcBef>
                <a:spcPts val="0"/>
              </a:spcBef>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pt-BR" dirty="0">
                <a:latin typeface="Times New Roman" panose="02020603050405020304" pitchFamily="18" charset="0"/>
                <a:cs typeface="Times New Roman" panose="02020603050405020304" pitchFamily="18" charset="0"/>
              </a:rPr>
              <a:t>S. Bibin Sam Paul</a:t>
            </a:r>
          </a:p>
          <a:p>
            <a:pPr marL="0" indent="0">
              <a:spcBef>
                <a:spcPts val="0"/>
              </a:spcBef>
              <a:buNone/>
            </a:pPr>
            <a:r>
              <a:rPr lang="pt-BR" dirty="0" smtClean="0">
                <a:latin typeface="Times New Roman" panose="02020603050405020304" pitchFamily="18" charset="0"/>
                <a:cs typeface="Times New Roman" panose="02020603050405020304" pitchFamily="18" charset="0"/>
              </a:rPr>
              <a:t>  Assistant </a:t>
            </a:r>
            <a:r>
              <a:rPr lang="pt-BR" dirty="0">
                <a:latin typeface="Times New Roman" panose="02020603050405020304" pitchFamily="18" charset="0"/>
                <a:cs typeface="Times New Roman" panose="02020603050405020304" pitchFamily="18" charset="0"/>
              </a:rPr>
              <a:t>Professor (sr. Gr.)</a:t>
            </a:r>
          </a:p>
          <a:p>
            <a:pPr marL="0" indent="0">
              <a:spcBef>
                <a:spcPts val="0"/>
              </a:spcBef>
              <a:buNone/>
            </a:pPr>
            <a:endParaRPr lang="en-US"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half" idx="2"/>
          </p:nvPr>
        </p:nvSpPr>
        <p:spPr/>
        <p:txBody>
          <a:bodyPr>
            <a:normAutofit lnSpcReduction="10000"/>
          </a:bodyPr>
          <a:lstStyle/>
          <a:p>
            <a:pPr marL="0" indent="0">
              <a:lnSpc>
                <a:spcPct val="100000"/>
              </a:lnSpc>
              <a:spcBef>
                <a:spcPts val="0"/>
              </a:spcBef>
              <a:buNone/>
            </a:pPr>
            <a:endParaRPr lang="en-US" sz="2400" dirty="0" smtClean="0">
              <a:latin typeface="Times New Roman" pitchFamily="18" charset="0"/>
              <a:cs typeface="Times New Roman" pitchFamily="18" charset="0"/>
            </a:endParaRPr>
          </a:p>
          <a:p>
            <a:pPr marL="0" indent="0">
              <a:lnSpc>
                <a:spcPct val="100000"/>
              </a:lnSpc>
              <a:spcBef>
                <a:spcPts val="0"/>
              </a:spcBef>
              <a:buNone/>
            </a:pPr>
            <a:endParaRPr lang="en-US" sz="2400" dirty="0">
              <a:latin typeface="Times New Roman" pitchFamily="18" charset="0"/>
              <a:cs typeface="Times New Roman" pitchFamily="18" charset="0"/>
            </a:endParaRPr>
          </a:p>
          <a:p>
            <a:pPr marL="0" indent="0">
              <a:lnSpc>
                <a:spcPct val="100000"/>
              </a:lnSpc>
              <a:spcBef>
                <a:spcPts val="0"/>
              </a:spcBef>
              <a:buNone/>
            </a:pPr>
            <a:endParaRPr lang="en-US" sz="2400" dirty="0" smtClean="0">
              <a:latin typeface="Times New Roman" pitchFamily="18" charset="0"/>
              <a:cs typeface="Times New Roman" pitchFamily="18" charset="0"/>
            </a:endParaRPr>
          </a:p>
          <a:p>
            <a:pPr marL="0" indent="0">
              <a:lnSpc>
                <a:spcPct val="100000"/>
              </a:lnSpc>
              <a:spcBef>
                <a:spcPts val="0"/>
              </a:spcBef>
              <a:buNone/>
            </a:pPr>
            <a:endParaRPr lang="en-US" sz="2400" dirty="0">
              <a:latin typeface="Times New Roman" pitchFamily="18" charset="0"/>
              <a:cs typeface="Times New Roman" pitchFamily="18" charset="0"/>
            </a:endParaRPr>
          </a:p>
          <a:p>
            <a:pPr marL="0" indent="0">
              <a:lnSpc>
                <a:spcPct val="100000"/>
              </a:lnSpc>
              <a:spcBef>
                <a:spcPts val="0"/>
              </a:spcBef>
              <a:buNone/>
            </a:pPr>
            <a:endParaRPr lang="en-US" sz="2400" dirty="0" smtClean="0">
              <a:latin typeface="Times New Roman" pitchFamily="18" charset="0"/>
              <a:cs typeface="Times New Roman" pitchFamily="18" charset="0"/>
            </a:endParaRPr>
          </a:p>
          <a:p>
            <a:pPr marL="0" indent="0">
              <a:lnSpc>
                <a:spcPct val="100000"/>
              </a:lnSpc>
              <a:spcBef>
                <a:spcPts val="0"/>
              </a:spcBef>
              <a:buNone/>
            </a:pPr>
            <a:endParaRPr lang="en-US" sz="2400" dirty="0">
              <a:latin typeface="Times New Roman" pitchFamily="18" charset="0"/>
              <a:cs typeface="Times New Roman" pitchFamily="18" charset="0"/>
            </a:endParaRPr>
          </a:p>
          <a:p>
            <a:pPr marL="0" indent="0">
              <a:lnSpc>
                <a:spcPct val="100000"/>
              </a:lnSpc>
              <a:spcBef>
                <a:spcPts val="0"/>
              </a:spcBef>
              <a:buNone/>
            </a:pPr>
            <a:endParaRPr lang="en-US" sz="2400" dirty="0" smtClean="0">
              <a:latin typeface="Times New Roman" pitchFamily="18" charset="0"/>
              <a:cs typeface="Times New Roman" pitchFamily="18" charset="0"/>
            </a:endParaRPr>
          </a:p>
          <a:p>
            <a:pPr marL="0" indent="0">
              <a:lnSpc>
                <a:spcPct val="100000"/>
              </a:lnSpc>
              <a:spcBef>
                <a:spcPts val="0"/>
              </a:spcBef>
              <a:buNone/>
            </a:pPr>
            <a:r>
              <a:rPr lang="en-US" sz="2400" dirty="0" smtClean="0">
                <a:latin typeface="Times New Roman" pitchFamily="18" charset="0"/>
                <a:cs typeface="Times New Roman" pitchFamily="18" charset="0"/>
              </a:rPr>
              <a:t>By</a:t>
            </a:r>
            <a:r>
              <a:rPr lang="en-US" sz="2400" dirty="0">
                <a:latin typeface="Times New Roman" pitchFamily="18" charset="0"/>
                <a:cs typeface="Times New Roman" pitchFamily="18" charset="0"/>
              </a:rPr>
              <a:t>,</a:t>
            </a:r>
          </a:p>
          <a:p>
            <a:pPr marL="0" indent="0">
              <a:lnSpc>
                <a:spcPct val="100000"/>
              </a:lnSpc>
              <a:spcBef>
                <a:spcPts val="0"/>
              </a:spcBef>
              <a:buNone/>
            </a:pP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MohammedArsath</a:t>
            </a:r>
            <a:r>
              <a:rPr lang="en-US" sz="2400" dirty="0">
                <a:latin typeface="Times New Roman" pitchFamily="18" charset="0"/>
                <a:cs typeface="Times New Roman" pitchFamily="18" charset="0"/>
              </a:rPr>
              <a:t>(120051601063)</a:t>
            </a:r>
          </a:p>
          <a:p>
            <a:pPr marL="0" indent="0">
              <a:lnSpc>
                <a:spcPct val="100000"/>
              </a:lnSpc>
              <a:spcBef>
                <a:spcPts val="0"/>
              </a:spcBef>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RajaRaman.G(120051601094</a:t>
            </a:r>
            <a:r>
              <a:rPr lang="en-US" sz="2400" dirty="0">
                <a:latin typeface="Times New Roman" pitchFamily="18" charset="0"/>
                <a:cs typeface="Times New Roman" pitchFamily="18" charset="0"/>
              </a:rPr>
              <a:t>)</a:t>
            </a:r>
          </a:p>
          <a:p>
            <a:pPr marL="0" indent="0">
              <a:lnSpc>
                <a:spcPct val="100000"/>
              </a:lnSpc>
              <a:spcBef>
                <a:spcPts val="0"/>
              </a:spcBef>
              <a:buNone/>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Rohit</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Kumar.S(120051601101)</a:t>
            </a:r>
          </a:p>
          <a:p>
            <a:pPr marL="0" indent="0">
              <a:lnSpc>
                <a:spcPct val="100000"/>
              </a:lnSpc>
              <a:spcBef>
                <a:spcPts val="0"/>
              </a:spcBef>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Final </a:t>
            </a:r>
            <a:r>
              <a:rPr lang="en-US" sz="2400" dirty="0">
                <a:latin typeface="Times New Roman" pitchFamily="18" charset="0"/>
                <a:cs typeface="Times New Roman" pitchFamily="18" charset="0"/>
              </a:rPr>
              <a:t>Year, ECE - B</a:t>
            </a:r>
          </a:p>
          <a:p>
            <a:pPr>
              <a:spcBef>
                <a:spcPts val="0"/>
              </a:spcBef>
            </a:pPr>
            <a:endParaRPr lang="en-IN" sz="2400" dirty="0">
              <a:latin typeface="Times New Roman" pitchFamily="18" charset="0"/>
              <a:cs typeface="Times New Roman" pitchFamily="18" charset="0"/>
            </a:endParaRPr>
          </a:p>
          <a:p>
            <a:pPr>
              <a:spcBef>
                <a:spcPts val="0"/>
              </a:spcBef>
            </a:pPr>
            <a:endParaRPr lang="en-US" sz="2400" dirty="0"/>
          </a:p>
          <a:p>
            <a:pPr marL="0" indent="0">
              <a:buNone/>
            </a:pPr>
            <a:endParaRPr lang="en-US" sz="2400" dirty="0"/>
          </a:p>
        </p:txBody>
      </p:sp>
    </p:spTree>
    <p:extLst>
      <p:ext uri="{BB962C8B-B14F-4D97-AF65-F5344CB8AC3E}">
        <p14:creationId xmlns:p14="http://schemas.microsoft.com/office/powerpoint/2010/main" val="16100456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POST AMPLIFIER CIRCUIT</a:t>
            </a:r>
            <a:endParaRPr lang="en-US" b="1"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sz="half" idx="1"/>
          </p:nvPr>
        </p:nvSpPr>
        <p:spPr/>
        <p:txBody>
          <a:bodyPr>
            <a:noAutofit/>
          </a:bodyPr>
          <a:lstStyle/>
          <a:p>
            <a:pPr>
              <a:buFont typeface="Wingdings" panose="05000000000000000000" pitchFamily="2" charset="2"/>
              <a:buChar char="Ø"/>
            </a:pPr>
            <a:r>
              <a:rPr lang="en-US" smtClean="0">
                <a:latin typeface="Times New Roman" panose="02020603050405020304" pitchFamily="18" charset="0"/>
                <a:cs typeface="Times New Roman" panose="02020603050405020304" pitchFamily="18" charset="0"/>
              </a:rPr>
              <a:t>Low </a:t>
            </a:r>
            <a:r>
              <a:rPr lang="en-US" dirty="0">
                <a:latin typeface="Times New Roman" panose="02020603050405020304" pitchFamily="18" charset="0"/>
                <a:cs typeface="Times New Roman" panose="02020603050405020304" pitchFamily="18" charset="0"/>
              </a:rPr>
              <a:t>pass filter is </a:t>
            </a:r>
            <a:r>
              <a:rPr lang="en-US" dirty="0" smtClean="0">
                <a:latin typeface="Times New Roman" panose="02020603050405020304" pitchFamily="18" charset="0"/>
                <a:cs typeface="Times New Roman" panose="02020603050405020304" pitchFamily="18" charset="0"/>
              </a:rPr>
              <a:t>used </a:t>
            </a:r>
            <a:r>
              <a:rPr lang="en-US" dirty="0">
                <a:latin typeface="Times New Roman" panose="02020603050405020304" pitchFamily="18" charset="0"/>
                <a:cs typeface="Times New Roman" panose="02020603050405020304" pitchFamily="18" charset="0"/>
              </a:rPr>
              <a:t>to reject all frequencies that are not in the </a:t>
            </a:r>
            <a:r>
              <a:rPr lang="en-US" dirty="0" smtClean="0">
                <a:latin typeface="Times New Roman" panose="02020603050405020304" pitchFamily="18" charset="0"/>
                <a:cs typeface="Times New Roman" panose="02020603050405020304" pitchFamily="18" charset="0"/>
              </a:rPr>
              <a:t>audible region</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a:t>
            </a:r>
            <a:r>
              <a:rPr lang="en-US" dirty="0" smtClean="0">
                <a:latin typeface="Times New Roman" panose="02020603050405020304" pitchFamily="18" charset="0"/>
                <a:cs typeface="Times New Roman" panose="02020603050405020304" pitchFamily="18" charset="0"/>
              </a:rPr>
              <a:t>he cut off frequency </a:t>
            </a:r>
            <a:r>
              <a:rPr lang="en-US" dirty="0">
                <a:latin typeface="Times New Roman" panose="02020603050405020304" pitchFamily="18" charset="0"/>
                <a:cs typeface="Times New Roman" panose="02020603050405020304" pitchFamily="18" charset="0"/>
              </a:rPr>
              <a:t>is about 23kHz</a:t>
            </a:r>
            <a:r>
              <a:rPr lang="en-US"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a:t>
            </a:r>
            <a:r>
              <a:rPr lang="en-US" dirty="0" smtClean="0">
                <a:latin typeface="Times New Roman" panose="02020603050405020304" pitchFamily="18" charset="0"/>
                <a:cs typeface="Times New Roman" panose="02020603050405020304" pitchFamily="18" charset="0"/>
              </a:rPr>
              <a:t>wo </a:t>
            </a:r>
            <a:r>
              <a:rPr lang="en-US" dirty="0">
                <a:latin typeface="Times New Roman" panose="02020603050405020304" pitchFamily="18" charset="0"/>
                <a:cs typeface="Times New Roman" panose="02020603050405020304" pitchFamily="18" charset="0"/>
              </a:rPr>
              <a:t>passive RC filters because cascading two RC </a:t>
            </a:r>
            <a:r>
              <a:rPr lang="en-US" dirty="0" smtClean="0">
                <a:latin typeface="Times New Roman" panose="02020603050405020304" pitchFamily="18" charset="0"/>
                <a:cs typeface="Times New Roman" panose="02020603050405020304" pitchFamily="18" charset="0"/>
              </a:rPr>
              <a:t>filters</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has </a:t>
            </a:r>
            <a:r>
              <a:rPr lang="en-US" dirty="0">
                <a:latin typeface="Times New Roman" panose="02020603050405020304" pitchFamily="18" charset="0"/>
                <a:cs typeface="Times New Roman" panose="02020603050405020304" pitchFamily="18" charset="0"/>
              </a:rPr>
              <a:t>a gain </a:t>
            </a:r>
            <a:r>
              <a:rPr lang="en-US" dirty="0" smtClean="0">
                <a:latin typeface="Times New Roman" panose="02020603050405020304" pitchFamily="18" charset="0"/>
                <a:cs typeface="Times New Roman" panose="02020603050405020304" pitchFamily="18" charset="0"/>
              </a:rPr>
              <a:t>of -­</a:t>
            </a:r>
            <a:r>
              <a:rPr lang="en-US" dirty="0">
                <a:latin typeface="Times New Roman" panose="02020603050405020304" pitchFamily="18" charset="0"/>
                <a:cs typeface="Times New Roman" panose="02020603050405020304" pitchFamily="18" charset="0"/>
              </a:rPr>
              <a:t>6dB at the </a:t>
            </a:r>
            <a:r>
              <a:rPr lang="en-US" dirty="0" smtClean="0">
                <a:latin typeface="Times New Roman" panose="02020603050405020304" pitchFamily="18" charset="0"/>
                <a:cs typeface="Times New Roman" panose="02020603050405020304" pitchFamily="18" charset="0"/>
              </a:rPr>
              <a:t>cut off frequency</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074280"/>
            <a:ext cx="5181600" cy="3854027"/>
          </a:xfrm>
        </p:spPr>
      </p:pic>
    </p:spTree>
    <p:extLst>
      <p:ext uri="{BB962C8B-B14F-4D97-AF65-F5344CB8AC3E}">
        <p14:creationId xmlns:p14="http://schemas.microsoft.com/office/powerpoint/2010/main" val="1665486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POST AMPLIFIER ON EAGLE SOFTWARE</a:t>
            </a:r>
            <a:endParaRPr lang="en-US" b="1"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825625"/>
            <a:ext cx="5181600" cy="4729721"/>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044744" y="1944710"/>
            <a:ext cx="4790940" cy="4790941"/>
          </a:xfrm>
        </p:spPr>
      </p:pic>
    </p:spTree>
    <p:extLst>
      <p:ext uri="{BB962C8B-B14F-4D97-AF65-F5344CB8AC3E}">
        <p14:creationId xmlns:p14="http://schemas.microsoft.com/office/powerpoint/2010/main" val="34730849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958" y="0"/>
            <a:ext cx="10515600" cy="1325563"/>
          </a:xfrm>
        </p:spPr>
        <p:txBody>
          <a:bodyPr/>
          <a:lstStyle/>
          <a:p>
            <a:r>
              <a:rPr lang="en-US" dirty="0" smtClean="0"/>
              <a:t>Sound Beam Angle </a:t>
            </a:r>
            <a:endParaRPr lang="en-US" dirty="0"/>
          </a:p>
        </p:txBody>
      </p:sp>
      <mc:AlternateContent xmlns:mc="http://schemas.openxmlformats.org/markup-compatibility/2006">
        <mc:Choice xmlns:a14="http://schemas.microsoft.com/office/drawing/2010/main" Requires="a14">
          <p:sp>
            <p:nvSpPr>
              <p:cNvPr id="4" name="Content Placeholder 3"/>
              <p:cNvSpPr>
                <a:spLocks noGrp="1"/>
              </p:cNvSpPr>
              <p:nvPr>
                <p:ph sz="half" idx="2"/>
              </p:nvPr>
            </p:nvSpPr>
            <p:spPr>
              <a:xfrm>
                <a:off x="1184855" y="2863447"/>
                <a:ext cx="5181600" cy="1826500"/>
              </a:xfrm>
            </p:spPr>
            <p:txBody>
              <a:bodyPr/>
              <a:lstStyle/>
              <a:p>
                <a:pPr marL="0" indent="0">
                  <a:buNone/>
                </a:pPr>
                <a14:m>
                  <m:oMath xmlns:m="http://schemas.openxmlformats.org/officeDocument/2006/math">
                    <m:r>
                      <a:rPr lang="en-US"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sin</m:t>
                    </m:r>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𝑉</m:t>
                        </m:r>
                      </m:e>
                      <m:sub>
                        <m:r>
                          <a:rPr lang="en-US" b="0" i="1" smtClean="0">
                            <a:latin typeface="Cambria Math" panose="02040503050406030204" pitchFamily="18" charset="0"/>
                            <a:ea typeface="Cambria Math" panose="02040503050406030204" pitchFamily="18" charset="0"/>
                          </a:rPr>
                          <m:t>𝑠</m:t>
                        </m:r>
                      </m:sub>
                    </m:sSub>
                    <m:r>
                      <a:rPr lang="en-US" b="0" i="1" smtClean="0">
                        <a:latin typeface="Cambria Math" panose="02040503050406030204" pitchFamily="18" charset="0"/>
                        <a:ea typeface="Cambria Math" panose="02040503050406030204" pitchFamily="18" charset="0"/>
                      </a:rPr>
                      <m:t>/2</m:t>
                    </m:r>
                  </m:oMath>
                </a14:m>
                <a:r>
                  <a:rPr lang="el-GR" dirty="0" smtClean="0"/>
                  <a:t>π</a:t>
                </a:r>
                <a:r>
                  <a:rPr lang="en-US" dirty="0" smtClean="0"/>
                  <a:t>d).td)</a:t>
                </a:r>
              </a:p>
              <a:p>
                <a:pPr marL="0" indent="0">
                  <a:buNone/>
                </a:pPr>
                <a:r>
                  <a:rPr lang="en-US" dirty="0" err="1" smtClean="0"/>
                  <a:t>Vs</a:t>
                </a:r>
                <a:r>
                  <a:rPr lang="en-US" dirty="0" smtClean="0"/>
                  <a:t>=lamda*f</a:t>
                </a:r>
              </a:p>
            </p:txBody>
          </p:sp>
        </mc:Choice>
        <mc:Fallback>
          <p:sp>
            <p:nvSpPr>
              <p:cNvPr id="4" name="Content Placeholder 3"/>
              <p:cNvSpPr>
                <a:spLocks noGrp="1" noRot="1" noChangeAspect="1" noMove="1" noResize="1" noEditPoints="1" noAdjustHandles="1" noChangeArrowheads="1" noChangeShapeType="1" noTextEdit="1"/>
              </p:cNvSpPr>
              <p:nvPr>
                <p:ph sz="half" idx="2"/>
              </p:nvPr>
            </p:nvSpPr>
            <p:spPr>
              <a:xfrm>
                <a:off x="1184855" y="2863447"/>
                <a:ext cx="5181600" cy="1826500"/>
              </a:xfrm>
              <a:blipFill rotWithShape="0">
                <a:blip r:embed="rId2"/>
                <a:stretch>
                  <a:fillRect l="-2353" t="-5686"/>
                </a:stretch>
              </a:blipFill>
            </p:spPr>
            <p:txBody>
              <a:bodyPr/>
              <a:lstStyle/>
              <a:p>
                <a:r>
                  <a:rPr lang="en-US">
                    <a:noFill/>
                  </a:rPr>
                  <a:t> </a:t>
                </a:r>
              </a:p>
            </p:txBody>
          </p:sp>
        </mc:Fallback>
      </mc:AlternateContent>
      <p:sp>
        <p:nvSpPr>
          <p:cNvPr id="5" name="Rectangle 4"/>
          <p:cNvSpPr/>
          <p:nvPr/>
        </p:nvSpPr>
        <p:spPr>
          <a:xfrm>
            <a:off x="1184855" y="1271833"/>
            <a:ext cx="8654603" cy="1421928"/>
          </a:xfrm>
          <a:prstGeom prst="rect">
            <a:avLst/>
          </a:prstGeom>
        </p:spPr>
        <p:txBody>
          <a:bodyPr wrap="square">
            <a:spAutoFit/>
          </a:bodyPr>
          <a:lstStyle/>
          <a:p>
            <a:pPr>
              <a:lnSpc>
                <a:spcPct val="80000"/>
              </a:lnSpc>
            </a:pPr>
            <a:r>
              <a:rPr lang="en-US" dirty="0" smtClean="0">
                <a:latin typeface="Times New Roman" panose="02020603050405020304" pitchFamily="18" charset="0"/>
                <a:cs typeface="Times New Roman" panose="02020603050405020304" pitchFamily="18" charset="0"/>
              </a:rPr>
              <a:t>Given Data</a:t>
            </a:r>
          </a:p>
          <a:p>
            <a:pPr>
              <a:lnSpc>
                <a:spcPct val="80000"/>
              </a:lnSpc>
            </a:pPr>
            <a:endParaRPr lang="en-US" dirty="0">
              <a:latin typeface="Times New Roman" panose="02020603050405020304" pitchFamily="18" charset="0"/>
              <a:cs typeface="Times New Roman" panose="02020603050405020304" pitchFamily="18" charset="0"/>
            </a:endParaRPr>
          </a:p>
          <a:p>
            <a:pPr>
              <a:lnSpc>
                <a:spcPct val="80000"/>
              </a:lnSpc>
            </a:pPr>
            <a:r>
              <a:rPr lang="en-US" sz="2400" dirty="0" smtClean="0">
                <a:latin typeface="Times New Roman" panose="02020603050405020304" pitchFamily="18" charset="0"/>
                <a:cs typeface="Times New Roman" panose="02020603050405020304" pitchFamily="18" charset="0"/>
              </a:rPr>
              <a:t>lamda=wavelength </a:t>
            </a:r>
            <a:r>
              <a:rPr lang="en-US" sz="2400" dirty="0">
                <a:latin typeface="Times New Roman" panose="02020603050405020304" pitchFamily="18" charset="0"/>
                <a:cs typeface="Times New Roman" panose="02020603050405020304" pitchFamily="18" charset="0"/>
              </a:rPr>
              <a:t>of sound </a:t>
            </a:r>
            <a:r>
              <a:rPr lang="en-US" sz="2400" dirty="0" smtClean="0">
                <a:latin typeface="Times New Roman" panose="02020603050405020304" pitchFamily="18" charset="0"/>
                <a:cs typeface="Times New Roman" panose="02020603050405020304" pitchFamily="18" charset="0"/>
              </a:rPr>
              <a:t>wave</a:t>
            </a:r>
          </a:p>
          <a:p>
            <a:pPr lvl="0">
              <a:lnSpc>
                <a:spcPct val="80000"/>
              </a:lnSpc>
            </a:pPr>
            <a:r>
              <a:rPr lang="en-US" sz="2400" dirty="0">
                <a:solidFill>
                  <a:prstClr val="black"/>
                </a:solidFill>
                <a:latin typeface="Times New Roman" panose="02020603050405020304" pitchFamily="18" charset="0"/>
                <a:cs typeface="Times New Roman" panose="02020603050405020304" pitchFamily="18" charset="0"/>
              </a:rPr>
              <a:t>d=distance between adjacent speakers</a:t>
            </a:r>
          </a:p>
          <a:p>
            <a:pPr>
              <a:lnSpc>
                <a:spcPct val="80000"/>
              </a:lnSpc>
            </a:pPr>
            <a:r>
              <a:rPr lang="en-US" sz="2400" dirty="0" smtClean="0">
                <a:latin typeface="Times New Roman" panose="02020603050405020304" pitchFamily="18" charset="0"/>
                <a:cs typeface="Times New Roman" panose="02020603050405020304" pitchFamily="18" charset="0"/>
              </a:rPr>
              <a:t>td=time </a:t>
            </a:r>
            <a:r>
              <a:rPr lang="en-US" sz="2400" dirty="0">
                <a:latin typeface="Times New Roman" panose="02020603050405020304" pitchFamily="18" charset="0"/>
                <a:cs typeface="Times New Roman" panose="02020603050405020304" pitchFamily="18" charset="0"/>
              </a:rPr>
              <a:t>delay between signals going to adjacent speakers</a:t>
            </a:r>
            <a:endParaRPr lang="en-US" sz="2400" dirty="0"/>
          </a:p>
        </p:txBody>
      </p:sp>
    </p:spTree>
    <p:extLst>
      <p:ext uri="{BB962C8B-B14F-4D97-AF65-F5344CB8AC3E}">
        <p14:creationId xmlns:p14="http://schemas.microsoft.com/office/powerpoint/2010/main" val="1175396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OUTPUT FOR VIEWING ANGLE</a:t>
            </a:r>
            <a:endParaRPr lang="en-US" dirty="0"/>
          </a:p>
        </p:txBody>
      </p:sp>
      <p:sp>
        <p:nvSpPr>
          <p:cNvPr id="3" name="Content Placeholder 2"/>
          <p:cNvSpPr>
            <a:spLocks noGrp="1"/>
          </p:cNvSpPr>
          <p:nvPr>
            <p:ph idx="1"/>
          </p:nvPr>
        </p:nvSpPr>
        <p:spPr/>
        <p:txBody>
          <a:bodyPr/>
          <a:lstStyle/>
          <a:p>
            <a:pPr marL="0" indent="0">
              <a:buNone/>
            </a:pPr>
            <a:r>
              <a:rPr lang="en-US" dirty="0" smtClean="0"/>
              <a:t>                                           For Time Delay=0</a:t>
            </a:r>
          </a:p>
          <a:p>
            <a:pPr marL="0" indent="0">
              <a:buNone/>
            </a:pPr>
            <a:r>
              <a:rPr lang="en-US" dirty="0"/>
              <a:t> </a:t>
            </a:r>
            <a:r>
              <a:rPr lang="en-US" dirty="0" smtClean="0"/>
              <a:t>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1679" y="2292439"/>
            <a:ext cx="8500056" cy="4225089"/>
          </a:xfrm>
          <a:prstGeom prst="rect">
            <a:avLst/>
          </a:prstGeom>
        </p:spPr>
      </p:pic>
    </p:spTree>
    <p:extLst>
      <p:ext uri="{BB962C8B-B14F-4D97-AF65-F5344CB8AC3E}">
        <p14:creationId xmlns:p14="http://schemas.microsoft.com/office/powerpoint/2010/main" val="4874170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SPEAKER ALIGNMENT</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rot="10800000">
            <a:off x="1004552" y="1545465"/>
            <a:ext cx="9710670" cy="5022760"/>
          </a:xfrm>
        </p:spPr>
      </p:pic>
    </p:spTree>
    <p:extLst>
      <p:ext uri="{BB962C8B-B14F-4D97-AF65-F5344CB8AC3E}">
        <p14:creationId xmlns:p14="http://schemas.microsoft.com/office/powerpoint/2010/main" val="26896959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APPLICATIONS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Quadraphonic</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Sonar testing </a:t>
            </a:r>
            <a:r>
              <a:rPr lang="en-US" dirty="0" smtClean="0">
                <a:latin typeface="Times New Roman" panose="02020603050405020304" pitchFamily="18" charset="0"/>
                <a:cs typeface="Times New Roman" panose="02020603050405020304" pitchFamily="18" charset="0"/>
              </a:rPr>
              <a:t>apparatus</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Enhancing bass</a:t>
            </a: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11310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WORKS To Do</a:t>
            </a:r>
            <a:endParaRPr lang="en-IN"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lstStyle/>
          <a:p>
            <a:r>
              <a:rPr lang="en-US" dirty="0" smtClean="0"/>
              <a:t>Circuit design for ADC</a:t>
            </a:r>
          </a:p>
          <a:p>
            <a:r>
              <a:rPr lang="en-US" dirty="0" smtClean="0"/>
              <a:t>Circuit </a:t>
            </a:r>
            <a:r>
              <a:rPr lang="en-US" dirty="0"/>
              <a:t>Design </a:t>
            </a:r>
            <a:r>
              <a:rPr lang="en-US" dirty="0" smtClean="0"/>
              <a:t>for </a:t>
            </a:r>
            <a:r>
              <a:rPr lang="en-US" dirty="0" err="1" smtClean="0"/>
              <a:t>Atmega</a:t>
            </a:r>
            <a:endParaRPr lang="en-US" dirty="0" smtClean="0"/>
          </a:p>
          <a:p>
            <a:r>
              <a:rPr lang="en-US" dirty="0" smtClean="0"/>
              <a:t>Generation of 12 different Phase to drive speakers</a:t>
            </a:r>
            <a:endParaRPr lang="en-US" dirty="0"/>
          </a:p>
          <a:p>
            <a:r>
              <a:rPr lang="en-US" dirty="0"/>
              <a:t>Circuit Design of DAC</a:t>
            </a:r>
          </a:p>
          <a:p>
            <a:r>
              <a:rPr lang="en-US" dirty="0" smtClean="0"/>
              <a:t>Test </a:t>
            </a:r>
            <a:r>
              <a:rPr lang="en-US" smtClean="0"/>
              <a:t>the Module</a:t>
            </a:r>
            <a:endParaRPr lang="en-US" dirty="0" smtClean="0"/>
          </a:p>
          <a:p>
            <a:endParaRPr lang="en-US" dirty="0"/>
          </a:p>
        </p:txBody>
      </p:sp>
    </p:spTree>
    <p:extLst>
      <p:ext uri="{BB962C8B-B14F-4D97-AF65-F5344CB8AC3E}">
        <p14:creationId xmlns:p14="http://schemas.microsoft.com/office/powerpoint/2010/main" val="29602476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REFERENCES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Paul </a:t>
            </a:r>
            <a:r>
              <a:rPr lang="en-IN" dirty="0" err="1">
                <a:latin typeface="Times New Roman" panose="02020603050405020304" pitchFamily="18" charset="0"/>
                <a:cs typeface="Times New Roman" panose="02020603050405020304" pitchFamily="18" charset="0"/>
              </a:rPr>
              <a:t>Crilly</a:t>
            </a:r>
            <a:r>
              <a:rPr lang="en-IN" dirty="0">
                <a:latin typeface="Times New Roman" panose="02020603050405020304" pitchFamily="18" charset="0"/>
                <a:cs typeface="Times New Roman" panose="02020603050405020304" pitchFamily="18" charset="0"/>
              </a:rPr>
              <a:t>, Richard Hartnett, Rosie </a:t>
            </a:r>
            <a:r>
              <a:rPr lang="en-IN" dirty="0" err="1">
                <a:latin typeface="Times New Roman" panose="02020603050405020304" pitchFamily="18" charset="0"/>
                <a:cs typeface="Times New Roman" panose="02020603050405020304" pitchFamily="18" charset="0"/>
              </a:rPr>
              <a:t>Santrach</a:t>
            </a:r>
            <a:r>
              <a:rPr lang="en-IN" dirty="0">
                <a:latin typeface="Times New Roman" panose="02020603050405020304" pitchFamily="18" charset="0"/>
                <a:cs typeface="Times New Roman" panose="02020603050405020304" pitchFamily="18" charset="0"/>
              </a:rPr>
              <a:t>, Carlos </a:t>
            </a:r>
            <a:r>
              <a:rPr lang="en-IN" dirty="0" err="1">
                <a:latin typeface="Times New Roman" panose="02020603050405020304" pitchFamily="18" charset="0"/>
                <a:cs typeface="Times New Roman" panose="02020603050405020304" pitchFamily="18" charset="0"/>
              </a:rPr>
              <a:t>Palenzuela</a:t>
            </a:r>
            <a:r>
              <a:rPr lang="en-IN" dirty="0">
                <a:latin typeface="Times New Roman" panose="02020603050405020304" pitchFamily="18" charset="0"/>
                <a:cs typeface="Times New Roman" panose="02020603050405020304" pitchFamily="18" charset="0"/>
              </a:rPr>
              <a:t> Department of Engineering, Electrical Engineering, U.S. Coast Guard Academy, New London “</a:t>
            </a:r>
            <a:r>
              <a:rPr lang="en-IN" i="1" dirty="0">
                <a:latin typeface="Times New Roman" panose="02020603050405020304" pitchFamily="18" charset="0"/>
                <a:cs typeface="Times New Roman" panose="02020603050405020304" pitchFamily="18" charset="0"/>
              </a:rPr>
              <a:t>A Novel Approach to Teaching Phased Array Antenna Systems </a:t>
            </a:r>
            <a:r>
              <a:rPr lang="en-IN"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75350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9411" y="1477896"/>
            <a:ext cx="10515600" cy="4351338"/>
          </a:xfrm>
        </p:spPr>
        <p:txBody>
          <a:bodyPr/>
          <a:lstStyle/>
          <a:p>
            <a:pPr algn="ctr"/>
            <a:endParaRPr lang="en-US" dirty="0" smtClean="0"/>
          </a:p>
          <a:p>
            <a:pPr algn="ctr"/>
            <a:endParaRPr lang="en-US" dirty="0"/>
          </a:p>
          <a:p>
            <a:pPr algn="ctr"/>
            <a:endParaRPr lang="en-US" dirty="0" smtClean="0"/>
          </a:p>
          <a:p>
            <a:pPr marL="0" indent="0" algn="ctr">
              <a:buNone/>
            </a:pPr>
            <a:r>
              <a:rPr lang="en-US" sz="5000" dirty="0" smtClean="0">
                <a:latin typeface="Times New Roman" panose="02020603050405020304" pitchFamily="18" charset="0"/>
                <a:cs typeface="Times New Roman" panose="02020603050405020304" pitchFamily="18" charset="0"/>
              </a:rPr>
              <a:t>THANK YOU</a:t>
            </a:r>
            <a:endParaRPr lang="en-US" sz="5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8676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PHASED </a:t>
            </a:r>
            <a:r>
              <a:rPr lang="en-US" b="1" dirty="0">
                <a:latin typeface="Times New Roman" panose="02020603050405020304" pitchFamily="18" charset="0"/>
                <a:cs typeface="Times New Roman" panose="02020603050405020304" pitchFamily="18" charset="0"/>
              </a:rPr>
              <a:t>ARRAY </a:t>
            </a:r>
            <a:r>
              <a:rPr lang="en-US" b="1" dirty="0" smtClean="0">
                <a:latin typeface="Times New Roman" panose="02020603050405020304" pitchFamily="18" charset="0"/>
                <a:cs typeface="Times New Roman" panose="02020603050405020304" pitchFamily="18" charset="0"/>
              </a:rPr>
              <a:t>SPEAKERS</a:t>
            </a:r>
            <a:endParaRPr lang="en-US" b="1" dirty="0"/>
          </a:p>
        </p:txBody>
      </p:sp>
      <p:sp>
        <p:nvSpPr>
          <p:cNvPr id="3" name="Content Placeholder 2"/>
          <p:cNvSpPr>
            <a:spLocks noGrp="1"/>
          </p:cNvSpPr>
          <p:nvPr>
            <p:ph idx="1"/>
          </p:nvPr>
        </p:nvSpPr>
        <p:spPr>
          <a:xfrm>
            <a:off x="838200" y="1397787"/>
            <a:ext cx="9176419" cy="3695944"/>
          </a:xfrm>
        </p:spPr>
        <p:txBody>
          <a:bodyPr>
            <a:normAutofit/>
          </a:bodyPr>
          <a:lstStyle/>
          <a:p>
            <a:pPr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Over </a:t>
            </a:r>
            <a:r>
              <a:rPr lang="en-US" dirty="0">
                <a:latin typeface="Times New Roman" panose="02020603050405020304" pitchFamily="18" charset="0"/>
                <a:cs typeface="Times New Roman" panose="02020603050405020304" pitchFamily="18" charset="0"/>
              </a:rPr>
              <a:t>the past few decades, digital signal processors (DSPs) have become available at a reasonable cost. This forces the </a:t>
            </a:r>
            <a:r>
              <a:rPr lang="en-US" dirty="0" smtClean="0">
                <a:latin typeface="Times New Roman" panose="02020603050405020304" pitchFamily="18" charset="0"/>
                <a:cs typeface="Times New Roman" panose="02020603050405020304" pitchFamily="18" charset="0"/>
              </a:rPr>
              <a:t>question Now </a:t>
            </a:r>
            <a:r>
              <a:rPr lang="en-US" dirty="0">
                <a:latin typeface="Times New Roman" panose="02020603050405020304" pitchFamily="18" charset="0"/>
                <a:cs typeface="Times New Roman" panose="02020603050405020304" pitchFamily="18" charset="0"/>
              </a:rPr>
              <a:t>that it is possible to individually control the magnitude and phase of every loudspeaker in an </a:t>
            </a:r>
            <a:r>
              <a:rPr lang="en-US" dirty="0" smtClean="0">
                <a:latin typeface="Times New Roman" panose="02020603050405020304" pitchFamily="18" charset="0"/>
                <a:cs typeface="Times New Roman" panose="02020603050405020304" pitchFamily="18" charset="0"/>
              </a:rPr>
              <a:t>array called phase array speaker system.</a:t>
            </a: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Manipulating </a:t>
            </a:r>
            <a:r>
              <a:rPr lang="en-US" dirty="0">
                <a:latin typeface="Times New Roman" panose="02020603050405020304" pitchFamily="18" charset="0"/>
                <a:cs typeface="Times New Roman" panose="02020603050405020304" pitchFamily="18" charset="0"/>
              </a:rPr>
              <a:t>the magnitude and phase of every loudspeaker in an array of loudspeakers is commonly referred to as “beam steering</a:t>
            </a:r>
            <a:r>
              <a:rPr lang="en-US" dirty="0" smtClean="0">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29445" y="2096554"/>
            <a:ext cx="2086707" cy="3284337"/>
          </a:xfrm>
          <a:prstGeom prst="rect">
            <a:avLst/>
          </a:prstGeom>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5527" y="4724399"/>
            <a:ext cx="5438775"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0014619" y="1717668"/>
            <a:ext cx="1916358" cy="369332"/>
          </a:xfrm>
          <a:prstGeom prst="rect">
            <a:avLst/>
          </a:prstGeom>
          <a:noFill/>
        </p:spPr>
        <p:txBody>
          <a:bodyPr wrap="none" rtlCol="0">
            <a:spAutoFit/>
          </a:bodyPr>
          <a:lstStyle/>
          <a:p>
            <a:r>
              <a:rPr lang="en-US" dirty="0" smtClean="0"/>
              <a:t>Line Array systems</a:t>
            </a:r>
            <a:endParaRPr lang="en-US" dirty="0"/>
          </a:p>
        </p:txBody>
      </p:sp>
      <p:sp>
        <p:nvSpPr>
          <p:cNvPr id="7" name="TextBox 6"/>
          <p:cNvSpPr txBox="1"/>
          <p:nvPr/>
        </p:nvSpPr>
        <p:spPr>
          <a:xfrm>
            <a:off x="9542584" y="5813179"/>
            <a:ext cx="2084673" cy="369332"/>
          </a:xfrm>
          <a:prstGeom prst="rect">
            <a:avLst/>
          </a:prstGeom>
          <a:noFill/>
        </p:spPr>
        <p:txBody>
          <a:bodyPr wrap="none" rtlCol="0">
            <a:spAutoFit/>
          </a:bodyPr>
          <a:lstStyle/>
          <a:p>
            <a:r>
              <a:rPr lang="en-US" dirty="0" smtClean="0"/>
              <a:t>Phase Array systems</a:t>
            </a:r>
            <a:endParaRPr lang="en-US" dirty="0"/>
          </a:p>
        </p:txBody>
      </p:sp>
    </p:spTree>
    <p:extLst>
      <p:ext uri="{BB962C8B-B14F-4D97-AF65-F5344CB8AC3E}">
        <p14:creationId xmlns:p14="http://schemas.microsoft.com/office/powerpoint/2010/main" val="28569539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anose="02020603050405020304" pitchFamily="18" charset="0"/>
                <a:cs typeface="Times New Roman" panose="02020603050405020304" pitchFamily="18" charset="0"/>
              </a:rPr>
              <a:t>OBJECTIVE</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03031" y="1510400"/>
            <a:ext cx="10533184" cy="4351338"/>
          </a:xfrm>
        </p:spPr>
        <p:txBody>
          <a:bodyPr>
            <a:normAutofit/>
          </a:bodyPr>
          <a:lstStyle/>
          <a:p>
            <a:pPr algn="just">
              <a:lnSpc>
                <a:spcPct val="15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aim of the phased array speakers is to provide the </a:t>
            </a:r>
            <a:r>
              <a:rPr lang="en-US" dirty="0" smtClean="0">
                <a:latin typeface="Times New Roman" panose="02020603050405020304" pitchFamily="18" charset="0"/>
                <a:cs typeface="Times New Roman" panose="02020603050405020304" pitchFamily="18" charset="0"/>
              </a:rPr>
              <a:t>maximum sound </a:t>
            </a:r>
            <a:r>
              <a:rPr lang="en-US" dirty="0">
                <a:latin typeface="Times New Roman" panose="02020603050405020304" pitchFamily="18" charset="0"/>
                <a:cs typeface="Times New Roman" panose="02020603050405020304" pitchFamily="18" charset="0"/>
              </a:rPr>
              <a:t>coverage over an entire area along with best sound clarity. </a:t>
            </a:r>
            <a:r>
              <a:rPr lang="en-US" dirty="0" smtClean="0">
                <a:latin typeface="Times New Roman" panose="02020603050405020304" pitchFamily="18" charset="0"/>
                <a:cs typeface="Times New Roman" panose="02020603050405020304" pitchFamily="18" charset="0"/>
              </a:rPr>
              <a:t>The voices </a:t>
            </a:r>
            <a:r>
              <a:rPr lang="en-US" dirty="0">
                <a:latin typeface="Times New Roman" panose="02020603050405020304" pitchFamily="18" charset="0"/>
                <a:cs typeface="Times New Roman" panose="02020603050405020304" pitchFamily="18" charset="0"/>
              </a:rPr>
              <a:t>and the sound effects could be more easily differentiated. </a:t>
            </a:r>
            <a:r>
              <a:rPr lang="en-US" dirty="0" smtClean="0">
                <a:latin typeface="Times New Roman" panose="02020603050405020304" pitchFamily="18" charset="0"/>
                <a:cs typeface="Times New Roman" panose="02020603050405020304" pitchFamily="18" charset="0"/>
              </a:rPr>
              <a:t>This system </a:t>
            </a:r>
            <a:r>
              <a:rPr lang="en-US" dirty="0">
                <a:latin typeface="Times New Roman" panose="02020603050405020304" pitchFamily="18" charset="0"/>
                <a:cs typeface="Times New Roman" panose="02020603050405020304" pitchFamily="18" charset="0"/>
              </a:rPr>
              <a:t>is comparatively cheaper when compared with its counterparts.</a:t>
            </a:r>
          </a:p>
        </p:txBody>
      </p:sp>
    </p:spTree>
    <p:extLst>
      <p:ext uri="{BB962C8B-B14F-4D97-AF65-F5344CB8AC3E}">
        <p14:creationId xmlns:p14="http://schemas.microsoft.com/office/powerpoint/2010/main" val="18404531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INTRODUCTION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18740" y="1242072"/>
            <a:ext cx="10386645" cy="4697070"/>
          </a:xfrm>
        </p:spPr>
        <p:txBody>
          <a:bodyPr>
            <a:noAutofit/>
          </a:bodyPr>
          <a:lstStyle/>
          <a:p>
            <a:pPr algn="just">
              <a:buFont typeface="Wingdings" panose="05000000000000000000" pitchFamily="2" charset="2"/>
              <a:buChar char="Ø"/>
            </a:pPr>
            <a:endParaRPr lang="en-US" sz="22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phased array speaker system to generate flexible, directional </a:t>
            </a:r>
            <a:r>
              <a:rPr lang="en-US" sz="2400" dirty="0" smtClean="0">
                <a:latin typeface="Times New Roman" panose="02020603050405020304" pitchFamily="18" charset="0"/>
                <a:cs typeface="Times New Roman" panose="02020603050405020304" pitchFamily="18" charset="0"/>
              </a:rPr>
              <a:t>sound.</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system samples a standard audio input signal at approximately 44.1 kHz, and then outputs this signal to each of </a:t>
            </a:r>
            <a:r>
              <a:rPr lang="en-US" sz="2400" dirty="0" smtClean="0">
                <a:latin typeface="Times New Roman" panose="02020603050405020304" pitchFamily="18" charset="0"/>
                <a:cs typeface="Times New Roman" panose="02020603050405020304" pitchFamily="18" charset="0"/>
              </a:rPr>
              <a:t>6-12 </a:t>
            </a:r>
            <a:r>
              <a:rPr lang="en-US" sz="2400" dirty="0">
                <a:latin typeface="Times New Roman" panose="02020603050405020304" pitchFamily="18" charset="0"/>
                <a:cs typeface="Times New Roman" panose="02020603050405020304" pitchFamily="18" charset="0"/>
              </a:rPr>
              <a:t>speakers, each with a variable delay</a:t>
            </a:r>
            <a:r>
              <a:rPr lang="en-US" sz="24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This simple technique allows audio frequency sound to be heard in only selected regions within the room or other auditory space. </a:t>
            </a:r>
            <a:endParaRPr lang="en-US" sz="24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Multiple </a:t>
            </a:r>
            <a:r>
              <a:rPr lang="en-US" sz="2400" dirty="0">
                <a:latin typeface="Times New Roman" panose="02020603050405020304" pitchFamily="18" charset="0"/>
                <a:cs typeface="Times New Roman" panose="02020603050405020304" pitchFamily="18" charset="0"/>
              </a:rPr>
              <a:t>regions with multiple soundtracks can be created by simultaneously playing variously delayed soundtracks over each of the speakers in the </a:t>
            </a:r>
            <a:r>
              <a:rPr lang="en-US" sz="2400" dirty="0" smtClean="0">
                <a:latin typeface="Times New Roman" panose="02020603050405020304" pitchFamily="18" charset="0"/>
                <a:cs typeface="Times New Roman" panose="02020603050405020304" pitchFamily="18" charset="0"/>
              </a:rPr>
              <a:t>array.</a:t>
            </a:r>
          </a:p>
          <a:p>
            <a:pPr marL="228600" lvl="7" algn="just">
              <a:spcBef>
                <a:spcPts val="1000"/>
              </a:spcBef>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Sound waves from different loudspeakers can both combine or cancel depending on the relative phase relationships between the sound waves, it is possible to manipulate the phase (and magnitude) of the sound from two or more loudspeakers to control where the sound cancels and where the sound </a:t>
            </a:r>
            <a:r>
              <a:rPr lang="en-US" sz="2400" dirty="0" smtClean="0">
                <a:latin typeface="Times New Roman" panose="02020603050405020304" pitchFamily="18" charset="0"/>
                <a:cs typeface="Times New Roman" panose="02020603050405020304" pitchFamily="18" charset="0"/>
              </a:rPr>
              <a:t>sums.</a:t>
            </a: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67071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HARDWARE DESIGN</a:t>
            </a:r>
            <a:endParaRPr lang="en-US" b="1" dirty="0"/>
          </a:p>
        </p:txBody>
      </p:sp>
      <p:sp>
        <p:nvSpPr>
          <p:cNvPr id="3" name="Content Placeholder 2"/>
          <p:cNvSpPr>
            <a:spLocks noGrp="1"/>
          </p:cNvSpPr>
          <p:nvPr>
            <p:ph idx="1"/>
          </p:nvPr>
        </p:nvSpPr>
        <p:spPr/>
        <p:txBody>
          <a:bodyPr/>
          <a:lstStyle/>
          <a:p>
            <a:pPr marL="0" indent="0">
              <a:buNone/>
            </a:pPr>
            <a:r>
              <a:rPr lang="en-US" dirty="0" smtClean="0"/>
              <a:t>                                             </a:t>
            </a:r>
          </a:p>
          <a:p>
            <a:pPr marL="0" indent="0">
              <a:buNone/>
            </a:pPr>
            <a:endParaRPr lang="en-US" dirty="0"/>
          </a:p>
          <a:p>
            <a:pPr marL="0" indent="0">
              <a:buNone/>
            </a:pPr>
            <a:endParaRPr lang="en-US" dirty="0" smtClean="0"/>
          </a:p>
          <a:p>
            <a:pPr marL="0" indent="0">
              <a:buNone/>
            </a:pPr>
            <a:r>
              <a:rPr lang="en-US" dirty="0"/>
              <a:t> </a:t>
            </a:r>
            <a:r>
              <a:rPr lang="en-US" dirty="0" smtClean="0"/>
              <a:t>                                                                                                          X12</a:t>
            </a:r>
            <a:endParaRPr lang="en-US" dirty="0"/>
          </a:p>
        </p:txBody>
      </p:sp>
      <p:sp>
        <p:nvSpPr>
          <p:cNvPr id="4" name="Rectangle 3"/>
          <p:cNvSpPr/>
          <p:nvPr/>
        </p:nvSpPr>
        <p:spPr>
          <a:xfrm>
            <a:off x="1236372" y="2331076"/>
            <a:ext cx="2189408" cy="101743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STANDARD AUDIO INPUT</a:t>
            </a:r>
            <a:endParaRPr lang="en-US" dirty="0">
              <a:ln w="0"/>
              <a:solidFill>
                <a:schemeClr val="tx1"/>
              </a:solidFill>
              <a:effectLst>
                <a:outerShdw blurRad="38100" dist="19050" dir="2700000" algn="tl" rotWithShape="0">
                  <a:schemeClr val="dk1">
                    <a:alpha val="40000"/>
                  </a:schemeClr>
                </a:outerShdw>
              </a:effectLst>
            </a:endParaRPr>
          </a:p>
        </p:txBody>
      </p:sp>
      <p:sp>
        <p:nvSpPr>
          <p:cNvPr id="6" name="Rectangle 5"/>
          <p:cNvSpPr/>
          <p:nvPr/>
        </p:nvSpPr>
        <p:spPr>
          <a:xfrm>
            <a:off x="3940935" y="2331076"/>
            <a:ext cx="2434107" cy="10174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INPUT BUFFER/LEVEL SHIFTER</a:t>
            </a:r>
            <a:endParaRPr lang="en-US"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7096259" y="2331076"/>
            <a:ext cx="2060620" cy="10174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r>
              <a:rPr lang="en-US" dirty="0" smtClean="0">
                <a:ln w="0"/>
                <a:solidFill>
                  <a:schemeClr val="tx1"/>
                </a:solidFill>
                <a:effectLst>
                  <a:outerShdw blurRad="38100" dist="19050" dir="2700000" algn="tl" rotWithShape="0">
                    <a:schemeClr val="dk1">
                      <a:alpha val="40000"/>
                    </a:schemeClr>
                  </a:outerShdw>
                </a:effectLst>
              </a:rPr>
              <a:t>ADC</a:t>
            </a:r>
            <a:endParaRPr lang="en-US" dirty="0"/>
          </a:p>
        </p:txBody>
      </p:sp>
      <p:cxnSp>
        <p:nvCxnSpPr>
          <p:cNvPr id="9" name="Straight Arrow Connector 8"/>
          <p:cNvCxnSpPr>
            <a:stCxn id="4" idx="3"/>
            <a:endCxn id="6" idx="1"/>
          </p:cNvCxnSpPr>
          <p:nvPr/>
        </p:nvCxnSpPr>
        <p:spPr>
          <a:xfrm>
            <a:off x="3425780" y="2839792"/>
            <a:ext cx="5151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236372" y="4327301"/>
            <a:ext cx="2189408" cy="92483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ATMEGA 328 MICROCONTROLLER</a:t>
            </a:r>
            <a:endParaRPr lang="en-US" dirty="0"/>
          </a:p>
        </p:txBody>
      </p:sp>
      <p:sp>
        <p:nvSpPr>
          <p:cNvPr id="15" name="Rectangle 14"/>
          <p:cNvSpPr/>
          <p:nvPr/>
        </p:nvSpPr>
        <p:spPr>
          <a:xfrm>
            <a:off x="4031087" y="4273337"/>
            <a:ext cx="2176530" cy="97879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mtClean="0"/>
              <a:t>DAC</a:t>
            </a:r>
            <a:endParaRPr lang="en-US" dirty="0"/>
          </a:p>
        </p:txBody>
      </p:sp>
      <p:sp>
        <p:nvSpPr>
          <p:cNvPr id="16" name="Rectangle 15"/>
          <p:cNvSpPr/>
          <p:nvPr/>
        </p:nvSpPr>
        <p:spPr>
          <a:xfrm>
            <a:off x="6812924" y="4327301"/>
            <a:ext cx="2485622" cy="99167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SPEAKER AMPLIFIER</a:t>
            </a:r>
            <a:endParaRPr lang="en-US" dirty="0"/>
          </a:p>
        </p:txBody>
      </p:sp>
      <p:cxnSp>
        <p:nvCxnSpPr>
          <p:cNvPr id="20" name="Straight Arrow Connector 19"/>
          <p:cNvCxnSpPr>
            <a:endCxn id="7" idx="1"/>
          </p:cNvCxnSpPr>
          <p:nvPr/>
        </p:nvCxnSpPr>
        <p:spPr>
          <a:xfrm>
            <a:off x="6375042" y="2839791"/>
            <a:ext cx="721217"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4" idx="3"/>
          </p:cNvCxnSpPr>
          <p:nvPr/>
        </p:nvCxnSpPr>
        <p:spPr>
          <a:xfrm flipV="1">
            <a:off x="3425780" y="4789716"/>
            <a:ext cx="605307"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5" idx="3"/>
          </p:cNvCxnSpPr>
          <p:nvPr/>
        </p:nvCxnSpPr>
        <p:spPr>
          <a:xfrm flipV="1">
            <a:off x="6207617" y="4762734"/>
            <a:ext cx="56667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8512935" y="3979572"/>
            <a:ext cx="0" cy="3477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8525814" y="3992451"/>
            <a:ext cx="10045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9530366" y="3799268"/>
            <a:ext cx="334851" cy="4740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p:nvPr/>
        </p:nvCxnSpPr>
        <p:spPr>
          <a:xfrm flipV="1">
            <a:off x="9865217" y="3557934"/>
            <a:ext cx="450758" cy="2413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9865217" y="4273337"/>
            <a:ext cx="450760" cy="2986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10315975" y="3522372"/>
            <a:ext cx="2" cy="10793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139448" y="3348507"/>
            <a:ext cx="0" cy="450761"/>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flipH="1">
            <a:off x="2189408" y="3799268"/>
            <a:ext cx="5950040" cy="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a:off x="2189408" y="3799268"/>
            <a:ext cx="0" cy="5280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288029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anose="02020603050405020304" pitchFamily="18" charset="0"/>
                <a:cs typeface="Times New Roman" panose="02020603050405020304" pitchFamily="18" charset="0"/>
              </a:rPr>
              <a:t>SOFTWARE USED</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0775" y="1690688"/>
            <a:ext cx="10515600" cy="4351338"/>
          </a:xfrm>
        </p:spPr>
        <p:txBody>
          <a:bodyPr>
            <a:normAutofit/>
          </a:bodyPr>
          <a:lstStyle/>
          <a:p>
            <a:pPr>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WinAVR</a:t>
            </a: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used for programming the microcontroller.</a:t>
            </a:r>
          </a:p>
          <a:p>
            <a:pPr>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EAGLE software to design circuits </a:t>
            </a:r>
            <a:r>
              <a:rPr lang="en-IN" smtClean="0">
                <a:latin typeface="Times New Roman" panose="02020603050405020304" pitchFamily="18" charset="0"/>
                <a:cs typeface="Times New Roman" panose="02020603050405020304" pitchFamily="18" charset="0"/>
              </a:rPr>
              <a:t>for fabrication.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9573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PRE AMPLIFIER CIRCUIT</a:t>
            </a:r>
            <a:endParaRPr lang="en-US" b="1"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sz="half" idx="1"/>
          </p:nvPr>
        </p:nvSpPr>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orner </a:t>
            </a:r>
            <a:r>
              <a:rPr lang="en-US" dirty="0">
                <a:latin typeface="Times New Roman" panose="02020603050405020304" pitchFamily="18" charset="0"/>
                <a:cs typeface="Times New Roman" panose="02020603050405020304" pitchFamily="18" charset="0"/>
              </a:rPr>
              <a:t>frequency </a:t>
            </a:r>
            <a:r>
              <a:rPr lang="en-US" dirty="0" smtClean="0">
                <a:latin typeface="Times New Roman" panose="02020603050405020304" pitchFamily="18" charset="0"/>
                <a:cs typeface="Times New Roman" panose="02020603050405020304" pitchFamily="18" charset="0"/>
              </a:rPr>
              <a:t>of this </a:t>
            </a:r>
            <a:r>
              <a:rPr lang="en-US" dirty="0">
                <a:latin typeface="Times New Roman" panose="02020603050405020304" pitchFamily="18" charset="0"/>
                <a:cs typeface="Times New Roman" panose="02020603050405020304" pitchFamily="18" charset="0"/>
              </a:rPr>
              <a:t>input </a:t>
            </a:r>
            <a:r>
              <a:rPr lang="en-US" dirty="0" smtClean="0">
                <a:latin typeface="Times New Roman" panose="02020603050405020304" pitchFamily="18" charset="0"/>
                <a:cs typeface="Times New Roman" panose="02020603050405020304" pitchFamily="18" charset="0"/>
              </a:rPr>
              <a:t>high pass </a:t>
            </a:r>
            <a:r>
              <a:rPr lang="en-US" dirty="0">
                <a:latin typeface="Times New Roman" panose="02020603050405020304" pitchFamily="18" charset="0"/>
                <a:cs typeface="Times New Roman" panose="02020603050405020304" pitchFamily="18" charset="0"/>
              </a:rPr>
              <a:t>filter</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1/(RC)= 1/(.1u*80k)</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=125Khz.</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amplification factor is</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1+(R1/R2)=1+(200k/150k)</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=2.33</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50608" y="1825625"/>
            <a:ext cx="4024783" cy="4351338"/>
          </a:xfrm>
        </p:spPr>
      </p:pic>
    </p:spTree>
    <p:extLst>
      <p:ext uri="{BB962C8B-B14F-4D97-AF65-F5344CB8AC3E}">
        <p14:creationId xmlns:p14="http://schemas.microsoft.com/office/powerpoint/2010/main" val="24359780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DESCRIPTION</a:t>
            </a:r>
            <a:endParaRPr lang="en-US" b="1" dirty="0">
              <a:latin typeface="Times New Roman" panose="02020603050405020304" pitchFamily="18" charset="0"/>
              <a:cs typeface="Times New Roman" panose="02020603050405020304" pitchFamily="18" charset="0"/>
            </a:endParaRPr>
          </a:p>
        </p:txBody>
      </p:sp>
      <p:sp>
        <p:nvSpPr>
          <p:cNvPr id="8" name="Content Placeholder 7"/>
          <p:cNvSpPr>
            <a:spLocks noGrp="1"/>
          </p:cNvSpPr>
          <p:nvPr>
            <p:ph idx="1"/>
          </p:nvPr>
        </p:nvSpPr>
        <p:spPr/>
        <p:txBody>
          <a:bodyPr>
            <a:noAutofit/>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first stage is a high</a:t>
            </a:r>
            <a:r>
              <a:rPr lang="en-US" dirty="0" smtClean="0">
                <a:latin typeface="Times New Roman" panose="02020603050405020304" pitchFamily="18" charset="0"/>
                <a:cs typeface="Times New Roman" panose="02020603050405020304" pitchFamily="18" charset="0"/>
              </a:rPr>
              <a:t>­ pass </a:t>
            </a:r>
            <a:r>
              <a:rPr lang="en-US" dirty="0">
                <a:latin typeface="Times New Roman" panose="02020603050405020304" pitchFamily="18" charset="0"/>
                <a:cs typeface="Times New Roman" panose="02020603050405020304" pitchFamily="18" charset="0"/>
              </a:rPr>
              <a:t>filter and re</a:t>
            </a:r>
            <a:r>
              <a:rPr lang="en-US" dirty="0" smtClean="0">
                <a:latin typeface="Times New Roman" panose="02020603050405020304" pitchFamily="18" charset="0"/>
                <a:cs typeface="Times New Roman" panose="02020603050405020304" pitchFamily="18" charset="0"/>
              </a:rPr>
              <a:t>­-biasing </a:t>
            </a:r>
            <a:r>
              <a:rPr lang="en-US" dirty="0">
                <a:latin typeface="Times New Roman" panose="02020603050405020304" pitchFamily="18" charset="0"/>
                <a:cs typeface="Times New Roman" panose="02020603050405020304" pitchFamily="18" charset="0"/>
              </a:rPr>
              <a:t>circuit, implemented by the first capacitor and </a:t>
            </a:r>
            <a:r>
              <a:rPr lang="en-US" dirty="0" smtClean="0">
                <a:latin typeface="Times New Roman" panose="02020603050405020304" pitchFamily="18" charset="0"/>
                <a:cs typeface="Times New Roman" panose="02020603050405020304" pitchFamily="18" charset="0"/>
              </a:rPr>
              <a:t>the resistor </a:t>
            </a:r>
            <a:r>
              <a:rPr lang="en-US" dirty="0">
                <a:latin typeface="Times New Roman" panose="02020603050405020304" pitchFamily="18" charset="0"/>
                <a:cs typeface="Times New Roman" panose="02020603050405020304" pitchFamily="18" charset="0"/>
              </a:rPr>
              <a:t>divider. </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second stage </a:t>
            </a:r>
            <a:r>
              <a:rPr lang="en-US" dirty="0" smtClean="0">
                <a:latin typeface="Times New Roman" panose="02020603050405020304" pitchFamily="18" charset="0"/>
                <a:cs typeface="Times New Roman" panose="02020603050405020304" pitchFamily="18" charset="0"/>
              </a:rPr>
              <a:t>of the </a:t>
            </a:r>
            <a:r>
              <a:rPr lang="en-US" dirty="0">
                <a:latin typeface="Times New Roman" panose="02020603050405020304" pitchFamily="18" charset="0"/>
                <a:cs typeface="Times New Roman" panose="02020603050405020304" pitchFamily="18" charset="0"/>
              </a:rPr>
              <a:t>input amplifier is implemented with an LF353P </a:t>
            </a:r>
            <a:r>
              <a:rPr lang="en-US" dirty="0" smtClean="0">
                <a:latin typeface="Times New Roman" panose="02020603050405020304" pitchFamily="18" charset="0"/>
                <a:cs typeface="Times New Roman" panose="02020603050405020304" pitchFamily="18" charset="0"/>
              </a:rPr>
              <a:t>Op-­</a:t>
            </a:r>
            <a:r>
              <a:rPr lang="en-US" dirty="0">
                <a:latin typeface="Times New Roman" panose="02020603050405020304" pitchFamily="18" charset="0"/>
                <a:cs typeface="Times New Roman" panose="02020603050405020304" pitchFamily="18" charset="0"/>
              </a:rPr>
              <a:t>Amp in a </a:t>
            </a:r>
            <a:r>
              <a:rPr lang="en-US" dirty="0" smtClean="0">
                <a:latin typeface="Times New Roman" panose="02020603050405020304" pitchFamily="18" charset="0"/>
                <a:cs typeface="Times New Roman" panose="02020603050405020304" pitchFamily="18" charset="0"/>
              </a:rPr>
              <a:t>non­-inverting amplifier.</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amplifies only the </a:t>
            </a:r>
            <a:r>
              <a:rPr lang="en-US" dirty="0" smtClean="0">
                <a:latin typeface="Times New Roman" panose="02020603050405020304" pitchFamily="18" charset="0"/>
                <a:cs typeface="Times New Roman" panose="02020603050405020304" pitchFamily="18" charset="0"/>
              </a:rPr>
              <a:t>high ­</a:t>
            </a:r>
            <a:r>
              <a:rPr lang="en-US" dirty="0">
                <a:latin typeface="Times New Roman" panose="02020603050405020304" pitchFamily="18" charset="0"/>
                <a:cs typeface="Times New Roman" panose="02020603050405020304" pitchFamily="18" charset="0"/>
              </a:rPr>
              <a:t>frequency components due to the capacitor between the </a:t>
            </a:r>
            <a:r>
              <a:rPr lang="en-US" dirty="0" smtClean="0">
                <a:latin typeface="Times New Roman" panose="02020603050405020304" pitchFamily="18" charset="0"/>
                <a:cs typeface="Times New Roman" panose="02020603050405020304" pitchFamily="18" charset="0"/>
              </a:rPr>
              <a:t>lower resistor </a:t>
            </a:r>
            <a:r>
              <a:rPr lang="en-US" dirty="0">
                <a:latin typeface="Times New Roman" panose="02020603050405020304" pitchFamily="18" charset="0"/>
                <a:cs typeface="Times New Roman" panose="02020603050405020304" pitchFamily="18" charset="0"/>
              </a:rPr>
              <a:t>and ground. </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Voltage swing from -1V to +1V to be converted to -2.33V to +2.33V finally it will be almost double to 5v. </a:t>
            </a:r>
          </a:p>
          <a:p>
            <a:pPr marL="0" indent="0">
              <a:buNone/>
            </a:pP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05876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PRE </a:t>
            </a:r>
            <a:r>
              <a:rPr lang="en-US" b="1" dirty="0">
                <a:latin typeface="Times New Roman" panose="02020603050405020304" pitchFamily="18" charset="0"/>
                <a:cs typeface="Times New Roman" panose="02020603050405020304" pitchFamily="18" charset="0"/>
              </a:rPr>
              <a:t>AMPLIFIER ON EAGLE SOFTWARE</a:t>
            </a:r>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825625"/>
            <a:ext cx="5858814" cy="4351338"/>
          </a:xfrm>
        </p:spPr>
      </p:pic>
      <p:pic>
        <p:nvPicPr>
          <p:cNvPr id="8" name="Content Placeholder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070501" y="2009104"/>
            <a:ext cx="4765183" cy="3928057"/>
          </a:xfrm>
        </p:spPr>
      </p:pic>
    </p:spTree>
    <p:extLst>
      <p:ext uri="{BB962C8B-B14F-4D97-AF65-F5344CB8AC3E}">
        <p14:creationId xmlns:p14="http://schemas.microsoft.com/office/powerpoint/2010/main" val="11106704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605</TotalTime>
  <Words>606</Words>
  <Application>Microsoft Office PowerPoint</Application>
  <PresentationFormat>Widescreen</PresentationFormat>
  <Paragraphs>97</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Cambria Math</vt:lpstr>
      <vt:lpstr>Times New Roman</vt:lpstr>
      <vt:lpstr>Wingdings</vt:lpstr>
      <vt:lpstr>Office Theme</vt:lpstr>
      <vt:lpstr>PHASED ARRAY SPEAKER SYSTEM</vt:lpstr>
      <vt:lpstr>PHASED ARRAY SPEAKERS</vt:lpstr>
      <vt:lpstr>OBJECTIVE</vt:lpstr>
      <vt:lpstr>INTRODUCTION</vt:lpstr>
      <vt:lpstr>HARDWARE DESIGN</vt:lpstr>
      <vt:lpstr>SOFTWARE USED</vt:lpstr>
      <vt:lpstr>PRE AMPLIFIER CIRCUIT</vt:lpstr>
      <vt:lpstr>DESCRIPTION</vt:lpstr>
      <vt:lpstr>PRE AMPLIFIER ON EAGLE SOFTWARE</vt:lpstr>
      <vt:lpstr>POST AMPLIFIER CIRCUIT</vt:lpstr>
      <vt:lpstr>POST AMPLIFIER ON EAGLE SOFTWARE</vt:lpstr>
      <vt:lpstr>Sound Beam Angle </vt:lpstr>
      <vt:lpstr>OUTPUT FOR VIEWING ANGLE</vt:lpstr>
      <vt:lpstr>SPEAKER ALIGNMENT</vt:lpstr>
      <vt:lpstr>APPLICATIONS</vt:lpstr>
      <vt:lpstr>WORKS To Do</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PHASED ARRAY SPEAKER SYSTEM</dc:title>
  <dc:creator>RajaRaman</dc:creator>
  <cp:lastModifiedBy>RajaRaman</cp:lastModifiedBy>
  <cp:revision>72</cp:revision>
  <dcterms:created xsi:type="dcterms:W3CDTF">2016-02-07T16:07:44Z</dcterms:created>
  <dcterms:modified xsi:type="dcterms:W3CDTF">2016-03-28T04:48:23Z</dcterms:modified>
</cp:coreProperties>
</file>