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65" r:id="rId3"/>
    <p:sldId id="258" r:id="rId4"/>
    <p:sldId id="261" r:id="rId5"/>
    <p:sldId id="263" r:id="rId6"/>
    <p:sldId id="269" r:id="rId7"/>
    <p:sldId id="270" r:id="rId8"/>
    <p:sldId id="272" r:id="rId9"/>
    <p:sldId id="290" r:id="rId10"/>
    <p:sldId id="273" r:id="rId11"/>
    <p:sldId id="274" r:id="rId12"/>
    <p:sldId id="283" r:id="rId13"/>
    <p:sldId id="284" r:id="rId14"/>
    <p:sldId id="285" r:id="rId15"/>
    <p:sldId id="286" r:id="rId16"/>
    <p:sldId id="287" r:id="rId17"/>
    <p:sldId id="288" r:id="rId18"/>
    <p:sldId id="289" r:id="rId19"/>
    <p:sldId id="281" r:id="rId20"/>
    <p:sldId id="262" r:id="rId21"/>
    <p:sldId id="276" r:id="rId22"/>
    <p:sldId id="267"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4" d="100"/>
          <a:sy n="74" d="100"/>
        </p:scale>
        <p:origin x="5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09974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28058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91760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6071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10961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65155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031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90067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108601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82245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AC016-1417-494C-9282-D52DFE59AB40}" type="datetimeFigureOut">
              <a:rPr lang="en-US" smtClean="0"/>
              <a:t>4/29/2016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1EFB9B-E63D-4449-A728-570156989F76}" type="slidenum">
              <a:rPr lang="en-US" smtClean="0"/>
              <a:t>‹#›</a:t>
            </a:fld>
            <a:endParaRPr lang="en-US" dirty="0"/>
          </a:p>
        </p:txBody>
      </p:sp>
    </p:spTree>
    <p:extLst>
      <p:ext uri="{BB962C8B-B14F-4D97-AF65-F5344CB8AC3E}">
        <p14:creationId xmlns:p14="http://schemas.microsoft.com/office/powerpoint/2010/main" val="4002897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AC016-1417-494C-9282-D52DFE59AB40}" type="datetimeFigureOut">
              <a:rPr lang="en-US" smtClean="0"/>
              <a:t>4/29/2016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EFB9B-E63D-4449-A728-570156989F76}" type="slidenum">
              <a:rPr lang="en-US" smtClean="0"/>
              <a:t>‹#›</a:t>
            </a:fld>
            <a:endParaRPr lang="en-US" dirty="0"/>
          </a:p>
        </p:txBody>
      </p:sp>
    </p:spTree>
    <p:extLst>
      <p:ext uri="{BB962C8B-B14F-4D97-AF65-F5344CB8AC3E}">
        <p14:creationId xmlns:p14="http://schemas.microsoft.com/office/powerpoint/2010/main" val="32941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PHASED </a:t>
            </a:r>
            <a:r>
              <a:rPr lang="en-US" b="1" dirty="0">
                <a:latin typeface="Times New Roman" panose="02020603050405020304" pitchFamily="18" charset="0"/>
                <a:cs typeface="Times New Roman" panose="02020603050405020304" pitchFamily="18" charset="0"/>
              </a:rPr>
              <a:t>ARRAY SPEAKER SYSTEM</a:t>
            </a:r>
            <a:endParaRPr lang="en-US" dirty="0"/>
          </a:p>
        </p:txBody>
      </p:sp>
      <p:sp>
        <p:nvSpPr>
          <p:cNvPr id="5" name="Content Placeholder 4"/>
          <p:cNvSpPr>
            <a:spLocks noGrp="1"/>
          </p:cNvSpPr>
          <p:nvPr>
            <p:ph sz="half" idx="1"/>
          </p:nvPr>
        </p:nvSpPr>
        <p:spPr/>
        <p:txBody>
          <a:bodyPr>
            <a:normAutofit lnSpcReduction="10000"/>
          </a:bodyPr>
          <a:lstStyle/>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smtClean="0">
              <a:latin typeface="Times New Roman" panose="02020603050405020304" pitchFamily="18" charset="0"/>
              <a:cs typeface="Times New Roman" panose="02020603050405020304" pitchFamily="18" charset="0"/>
            </a:endParaRPr>
          </a:p>
          <a:p>
            <a:pPr marL="0" indent="0">
              <a:spcBef>
                <a:spcPts val="0"/>
              </a:spcBef>
              <a:buNone/>
            </a:pPr>
            <a:endParaRPr lang="en-US" dirty="0">
              <a:latin typeface="Times New Roman" panose="02020603050405020304" pitchFamily="18" charset="0"/>
              <a:cs typeface="Times New Roman" panose="02020603050405020304" pitchFamily="18" charset="0"/>
            </a:endParaRPr>
          </a:p>
          <a:p>
            <a:pPr marL="0" indent="0">
              <a:spcBef>
                <a:spcPts val="0"/>
              </a:spcBef>
              <a:buNone/>
            </a:pPr>
            <a:r>
              <a:rPr lang="en-US" dirty="0" smtClean="0">
                <a:latin typeface="Times New Roman" panose="02020603050405020304" pitchFamily="18" charset="0"/>
                <a:cs typeface="Times New Roman" panose="02020603050405020304" pitchFamily="18" charset="0"/>
              </a:rPr>
              <a:t>Under the guidance of,</a:t>
            </a:r>
          </a:p>
          <a:p>
            <a:pPr marL="0" indent="0">
              <a:spcBef>
                <a:spcPts val="0"/>
              </a:spcBef>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S. Bibin Sam Paul</a:t>
            </a:r>
          </a:p>
          <a:p>
            <a:pPr marL="0" indent="0">
              <a:spcBef>
                <a:spcPts val="0"/>
              </a:spcBef>
              <a:buNone/>
            </a:pPr>
            <a:r>
              <a:rPr lang="pt-BR" dirty="0" smtClean="0">
                <a:latin typeface="Times New Roman" panose="02020603050405020304" pitchFamily="18" charset="0"/>
                <a:cs typeface="Times New Roman" panose="02020603050405020304" pitchFamily="18" charset="0"/>
              </a:rPr>
              <a:t>  Assistant </a:t>
            </a:r>
            <a:r>
              <a:rPr lang="pt-BR" dirty="0">
                <a:latin typeface="Times New Roman" panose="02020603050405020304" pitchFamily="18" charset="0"/>
                <a:cs typeface="Times New Roman" panose="02020603050405020304" pitchFamily="18" charset="0"/>
              </a:rPr>
              <a:t>Professor (sr. Gr.)</a:t>
            </a:r>
          </a:p>
          <a:p>
            <a:pPr marL="0" indent="0">
              <a:spcBef>
                <a:spcPts val="0"/>
              </a:spcBef>
              <a:buNone/>
            </a:pP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normAutofit lnSpcReduction="10000"/>
          </a:bodyPr>
          <a:lstStyle/>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endParaRPr lang="en-US" sz="2400" dirty="0">
              <a:latin typeface="Times New Roman" pitchFamily="18" charset="0"/>
              <a:cs typeface="Times New Roman" pitchFamily="18" charset="0"/>
            </a:endParaRPr>
          </a:p>
          <a:p>
            <a:pPr marL="0" indent="0">
              <a:lnSpc>
                <a:spcPct val="100000"/>
              </a:lnSpc>
              <a:spcBef>
                <a:spcPts val="0"/>
              </a:spcBef>
              <a:buNone/>
            </a:pPr>
            <a:endParaRPr lang="en-US" sz="2400" dirty="0" smtClean="0">
              <a:latin typeface="Times New Roman" pitchFamily="18" charset="0"/>
              <a:cs typeface="Times New Roman" pitchFamily="18" charset="0"/>
            </a:endParaRPr>
          </a:p>
          <a:p>
            <a:pPr marL="0" indent="0">
              <a:lnSpc>
                <a:spcPct val="100000"/>
              </a:lnSpc>
              <a:spcBef>
                <a:spcPts val="0"/>
              </a:spcBef>
              <a:buNone/>
            </a:pPr>
            <a:r>
              <a:rPr lang="en-US" sz="2400" dirty="0" smtClean="0">
                <a:latin typeface="Times New Roman" pitchFamily="18" charset="0"/>
                <a:cs typeface="Times New Roman" pitchFamily="18" charset="0"/>
              </a:rPr>
              <a:t>By</a:t>
            </a:r>
            <a:r>
              <a:rPr lang="en-US" sz="2400" dirty="0">
                <a:latin typeface="Times New Roman" pitchFamily="18" charset="0"/>
                <a:cs typeface="Times New Roman" pitchFamily="18" charset="0"/>
              </a:rPr>
              <a:t>,</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MohammedArsath</a:t>
            </a:r>
            <a:r>
              <a:rPr lang="en-US" sz="2400" dirty="0">
                <a:latin typeface="Times New Roman" pitchFamily="18" charset="0"/>
                <a:cs typeface="Times New Roman" pitchFamily="18" charset="0"/>
              </a:rPr>
              <a:t>(120051601063)</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RajaRaman.G(120051601094</a:t>
            </a:r>
            <a:r>
              <a:rPr lang="en-US" sz="2400" dirty="0">
                <a:latin typeface="Times New Roman" pitchFamily="18" charset="0"/>
                <a:cs typeface="Times New Roman" pitchFamily="18" charset="0"/>
              </a:rPr>
              <a:t>)</a:t>
            </a:r>
          </a:p>
          <a:p>
            <a:pPr marL="0" indent="0">
              <a:lnSpc>
                <a:spcPct val="100000"/>
              </a:lnSpc>
              <a:spcBef>
                <a:spcPts val="0"/>
              </a:spcBef>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Kumar.S(120051601101)</a:t>
            </a:r>
          </a:p>
          <a:p>
            <a:pPr marL="0" indent="0">
              <a:lnSpc>
                <a:spcPct val="100000"/>
              </a:lnSpc>
              <a:spcBef>
                <a:spcPts val="0"/>
              </a:spcBef>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Final </a:t>
            </a:r>
            <a:r>
              <a:rPr lang="en-US" sz="2400" dirty="0">
                <a:latin typeface="Times New Roman" pitchFamily="18" charset="0"/>
                <a:cs typeface="Times New Roman" pitchFamily="18" charset="0"/>
              </a:rPr>
              <a:t>Year, ECE - B</a:t>
            </a:r>
          </a:p>
          <a:p>
            <a:pPr>
              <a:spcBef>
                <a:spcPts val="0"/>
              </a:spcBef>
            </a:pPr>
            <a:endParaRPr lang="en-IN" sz="2400" dirty="0">
              <a:latin typeface="Times New Roman" pitchFamily="18" charset="0"/>
              <a:cs typeface="Times New Roman" pitchFamily="18" charset="0"/>
            </a:endParaRPr>
          </a:p>
          <a:p>
            <a:pPr>
              <a:spcBef>
                <a:spcPts val="0"/>
              </a:spcBef>
            </a:pPr>
            <a:endParaRPr lang="en-US" sz="2400" dirty="0"/>
          </a:p>
          <a:p>
            <a:pPr marL="0" indent="0">
              <a:buNone/>
            </a:pPr>
            <a:endParaRPr lang="en-US" sz="2400" dirty="0"/>
          </a:p>
        </p:txBody>
      </p:sp>
    </p:spTree>
    <p:extLst>
      <p:ext uri="{BB962C8B-B14F-4D97-AF65-F5344CB8AC3E}">
        <p14:creationId xmlns:p14="http://schemas.microsoft.com/office/powerpoint/2010/main" val="1610045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 </a:t>
            </a:r>
            <a:r>
              <a:rPr lang="en-US" b="1" dirty="0">
                <a:latin typeface="Times New Roman" panose="02020603050405020304" pitchFamily="18" charset="0"/>
                <a:cs typeface="Times New Roman" panose="02020603050405020304" pitchFamily="18" charset="0"/>
              </a:rPr>
              <a:t>AMPLIFIER ON EAGLE SOFTWARE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910" y="1825625"/>
            <a:ext cx="5903890" cy="480699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56791" y="1825624"/>
            <a:ext cx="5533440" cy="5032375"/>
          </a:xfrm>
        </p:spPr>
      </p:pic>
    </p:spTree>
    <p:extLst>
      <p:ext uri="{BB962C8B-B14F-4D97-AF65-F5344CB8AC3E}">
        <p14:creationId xmlns:p14="http://schemas.microsoft.com/office/powerpoint/2010/main" val="1110670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POST AMPLIFIER ON EAGLE SOFTWARE</a:t>
            </a:r>
            <a:endParaRPr lang="en-US"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97014" y="1532586"/>
            <a:ext cx="5494986" cy="5203065"/>
          </a:xfrm>
        </p:spPr>
      </p:pic>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5910" y="1558343"/>
            <a:ext cx="5980090" cy="5203065"/>
          </a:xfrm>
        </p:spPr>
      </p:pic>
    </p:spTree>
    <p:extLst>
      <p:ext uri="{BB962C8B-B14F-4D97-AF65-F5344CB8AC3E}">
        <p14:creationId xmlns:p14="http://schemas.microsoft.com/office/powerpoint/2010/main" val="3473084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DAC ON </a:t>
            </a:r>
            <a:r>
              <a:rPr lang="en-US" b="1" dirty="0">
                <a:latin typeface="Times New Roman" panose="02020603050405020304" pitchFamily="18" charset="0"/>
                <a:cs typeface="Times New Roman" panose="02020603050405020304" pitchFamily="18" charset="0"/>
              </a:rPr>
              <a:t>EAGLE SOFTWARE</a:t>
            </a:r>
            <a:endParaRPr lang="en-US"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152" y="1690689"/>
            <a:ext cx="5929648" cy="4967688"/>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1813" y="1545465"/>
            <a:ext cx="5135235" cy="5112912"/>
          </a:xfrm>
        </p:spPr>
      </p:pic>
    </p:spTree>
    <p:extLst>
      <p:ext uri="{BB962C8B-B14F-4D97-AF65-F5344CB8AC3E}">
        <p14:creationId xmlns:p14="http://schemas.microsoft.com/office/powerpoint/2010/main" val="15053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1972" y="365125"/>
            <a:ext cx="11031828" cy="1325563"/>
          </a:xfrm>
        </p:spPr>
        <p:txBody>
          <a:bodyPr/>
          <a:lstStyle/>
          <a:p>
            <a:r>
              <a:rPr lang="en-US" b="1" dirty="0" smtClean="0">
                <a:latin typeface="Times New Roman" panose="02020603050405020304" pitchFamily="18" charset="0"/>
                <a:cs typeface="Times New Roman" panose="02020603050405020304" pitchFamily="18" charset="0"/>
              </a:rPr>
              <a:t>PCB LAYER IN DAC DESIGN</a:t>
            </a:r>
            <a:endParaRPr lang="en-US"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80304" y="1825624"/>
            <a:ext cx="12544022" cy="5067473"/>
          </a:xfrm>
        </p:spPr>
        <p:txBody>
          <a:bodyPr/>
          <a:lstStyle/>
          <a:p>
            <a:pPr marL="0" indent="0">
              <a:buNone/>
            </a:pPr>
            <a:r>
              <a:rPr lang="en-US" dirty="0" smtClean="0"/>
              <a:t>       TOP LAYER                                      BOTTOM LAYER                  DOUBLE LAYER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499" y="2266682"/>
            <a:ext cx="3857645" cy="459131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66682"/>
            <a:ext cx="3798893" cy="462641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963" y="2266682"/>
            <a:ext cx="4001037" cy="4591318"/>
          </a:xfrm>
          <a:prstGeom prst="rect">
            <a:avLst/>
          </a:prstGeom>
        </p:spPr>
      </p:pic>
    </p:spTree>
    <p:extLst>
      <p:ext uri="{BB962C8B-B14F-4D97-AF65-F5344CB8AC3E}">
        <p14:creationId xmlns:p14="http://schemas.microsoft.com/office/powerpoint/2010/main" val="614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PCB LAYER IN DAC DESIGN</a:t>
            </a:r>
          </a:p>
        </p:txBody>
      </p:sp>
      <p:sp>
        <p:nvSpPr>
          <p:cNvPr id="5" name="Content Placeholder 4"/>
          <p:cNvSpPr>
            <a:spLocks noGrp="1"/>
          </p:cNvSpPr>
          <p:nvPr>
            <p:ph idx="1"/>
          </p:nvPr>
        </p:nvSpPr>
        <p:spPr>
          <a:xfrm>
            <a:off x="-363018" y="1799866"/>
            <a:ext cx="12969025" cy="5058133"/>
          </a:xfrm>
        </p:spPr>
        <p:txBody>
          <a:bodyPr/>
          <a:lstStyle/>
          <a:p>
            <a:pPr marL="0" indent="0">
              <a:buNone/>
            </a:pPr>
            <a:r>
              <a:rPr lang="en-US" dirty="0" smtClean="0"/>
              <a:t>       DRILL LAYER                                           SILK SCREEN                            OVERALL DESIGN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2294"/>
            <a:ext cx="3671339" cy="446570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439" y="2392294"/>
            <a:ext cx="4062113" cy="446570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1652" y="2392294"/>
            <a:ext cx="3620348" cy="4465706"/>
          </a:xfrm>
          <a:prstGeom prst="rect">
            <a:avLst/>
          </a:prstGeom>
        </p:spPr>
      </p:pic>
    </p:spTree>
    <p:extLst>
      <p:ext uri="{BB962C8B-B14F-4D97-AF65-F5344CB8AC3E}">
        <p14:creationId xmlns:p14="http://schemas.microsoft.com/office/powerpoint/2010/main" val="2536589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365125"/>
            <a:ext cx="11237890" cy="1325563"/>
          </a:xfrm>
        </p:spPr>
        <p:txBody>
          <a:bodyPr/>
          <a:lstStyle/>
          <a:p>
            <a:r>
              <a:rPr lang="en-US" b="1" dirty="0" smtClean="0">
                <a:latin typeface="Times New Roman" panose="02020603050405020304" pitchFamily="18" charset="0"/>
                <a:cs typeface="Times New Roman" panose="02020603050405020304" pitchFamily="18" charset="0"/>
              </a:rPr>
              <a:t>PCB LAYER FOR POST AMPLIFIER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851382"/>
            <a:ext cx="12192000" cy="5006618"/>
          </a:xfrm>
        </p:spPr>
        <p:txBody>
          <a:bodyPr/>
          <a:lstStyle/>
          <a:p>
            <a:pPr marL="0" indent="0">
              <a:buNone/>
            </a:pPr>
            <a:r>
              <a:rPr lang="en-US" dirty="0" smtClean="0"/>
              <a:t>  BOTTOM LAYER                                   TOP LAYER                               SILK SCREEN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5623"/>
            <a:ext cx="3850783" cy="43723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309" y="2485621"/>
            <a:ext cx="3745252" cy="43723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4146" y="2485622"/>
            <a:ext cx="3663795" cy="4372377"/>
          </a:xfrm>
          <a:prstGeom prst="rect">
            <a:avLst/>
          </a:prstGeom>
        </p:spPr>
      </p:pic>
    </p:spTree>
    <p:extLst>
      <p:ext uri="{BB962C8B-B14F-4D97-AF65-F5344CB8AC3E}">
        <p14:creationId xmlns:p14="http://schemas.microsoft.com/office/powerpoint/2010/main" val="179999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PCB LAYER FOR POST AMPLIFIER</a:t>
            </a:r>
            <a:endParaRPr lang="en-US" dirty="0"/>
          </a:p>
        </p:txBody>
      </p:sp>
      <p:sp>
        <p:nvSpPr>
          <p:cNvPr id="3" name="Content Placeholder 2"/>
          <p:cNvSpPr>
            <a:spLocks noGrp="1"/>
          </p:cNvSpPr>
          <p:nvPr>
            <p:ph idx="1"/>
          </p:nvPr>
        </p:nvSpPr>
        <p:spPr>
          <a:xfrm>
            <a:off x="347730" y="1825624"/>
            <a:ext cx="11006070" cy="4781237"/>
          </a:xfrm>
        </p:spPr>
        <p:txBody>
          <a:bodyPr/>
          <a:lstStyle/>
          <a:p>
            <a:pPr marL="0" indent="0">
              <a:buNone/>
            </a:pPr>
            <a:r>
              <a:rPr lang="en-US" dirty="0" smtClean="0"/>
              <a:t>          DRILL LAYER                                                          OVERALL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44" y="2228045"/>
            <a:ext cx="4699700" cy="43788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130" y="2228045"/>
            <a:ext cx="5237791" cy="4378816"/>
          </a:xfrm>
          <a:prstGeom prst="rect">
            <a:avLst/>
          </a:prstGeom>
        </p:spPr>
      </p:pic>
    </p:spTree>
    <p:extLst>
      <p:ext uri="{BB962C8B-B14F-4D97-AF65-F5344CB8AC3E}">
        <p14:creationId xmlns:p14="http://schemas.microsoft.com/office/powerpoint/2010/main" val="244091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PCB LAYER FOR </a:t>
            </a:r>
            <a:r>
              <a:rPr lang="en-US" b="1" dirty="0" smtClean="0">
                <a:latin typeface="Times New Roman" panose="02020603050405020304" pitchFamily="18" charset="0"/>
                <a:cs typeface="Times New Roman" panose="02020603050405020304" pitchFamily="18" charset="0"/>
              </a:rPr>
              <a:t>PRE </a:t>
            </a:r>
            <a:r>
              <a:rPr lang="en-US" b="1" dirty="0">
                <a:latin typeface="Times New Roman" panose="02020603050405020304" pitchFamily="18" charset="0"/>
                <a:cs typeface="Times New Roman" panose="02020603050405020304" pitchFamily="18" charset="0"/>
              </a:rPr>
              <a:t>AMPLIFIER</a:t>
            </a:r>
            <a:endParaRPr lang="en-US" dirty="0"/>
          </a:p>
        </p:txBody>
      </p:sp>
      <p:sp>
        <p:nvSpPr>
          <p:cNvPr id="3" name="Content Placeholder 2"/>
          <p:cNvSpPr>
            <a:spLocks noGrp="1"/>
          </p:cNvSpPr>
          <p:nvPr>
            <p:ph idx="1"/>
          </p:nvPr>
        </p:nvSpPr>
        <p:spPr>
          <a:xfrm>
            <a:off x="0" y="1825624"/>
            <a:ext cx="12135118" cy="5032375"/>
          </a:xfrm>
        </p:spPr>
        <p:txBody>
          <a:bodyPr/>
          <a:lstStyle/>
          <a:p>
            <a:pPr marL="0" indent="0">
              <a:buNone/>
            </a:pPr>
            <a:r>
              <a:rPr lang="en-US" dirty="0" smtClean="0"/>
              <a:t>            TOP LAYER                         BOTTOM LAYER                          SILK SCREEN LAYER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6" y="2254298"/>
            <a:ext cx="3580327" cy="46037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419" y="2254298"/>
            <a:ext cx="3966694" cy="46037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803" y="2254298"/>
            <a:ext cx="3899315" cy="4603701"/>
          </a:xfrm>
          <a:prstGeom prst="rect">
            <a:avLst/>
          </a:prstGeom>
        </p:spPr>
      </p:pic>
    </p:spTree>
    <p:extLst>
      <p:ext uri="{BB962C8B-B14F-4D97-AF65-F5344CB8AC3E}">
        <p14:creationId xmlns:p14="http://schemas.microsoft.com/office/powerpoint/2010/main" val="387720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PCB LAYER FOR PRE AMPLIFIER</a:t>
            </a:r>
            <a:endParaRPr lang="en-US" dirty="0"/>
          </a:p>
        </p:txBody>
      </p:sp>
      <p:sp>
        <p:nvSpPr>
          <p:cNvPr id="3" name="Content Placeholder 2"/>
          <p:cNvSpPr>
            <a:spLocks noGrp="1"/>
          </p:cNvSpPr>
          <p:nvPr>
            <p:ph idx="1"/>
          </p:nvPr>
        </p:nvSpPr>
        <p:spPr>
          <a:xfrm>
            <a:off x="244699" y="1825624"/>
            <a:ext cx="11835683" cy="4910025"/>
          </a:xfrm>
        </p:spPr>
        <p:txBody>
          <a:bodyPr/>
          <a:lstStyle/>
          <a:p>
            <a:pPr marL="0" indent="0">
              <a:buNone/>
            </a:pPr>
            <a:r>
              <a:rPr lang="en-US" dirty="0" smtClean="0"/>
              <a:t>DRILL LAYER                                                                   OVERALL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33" y="2318197"/>
            <a:ext cx="5382280" cy="441745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623" y="2318197"/>
            <a:ext cx="4778061" cy="4417453"/>
          </a:xfrm>
          <a:prstGeom prst="rect">
            <a:avLst/>
          </a:prstGeom>
        </p:spPr>
      </p:pic>
    </p:spTree>
    <p:extLst>
      <p:ext uri="{BB962C8B-B14F-4D97-AF65-F5344CB8AC3E}">
        <p14:creationId xmlns:p14="http://schemas.microsoft.com/office/powerpoint/2010/main" val="140086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SPEAKER ALIGNMENT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0800000">
            <a:off x="1004552" y="1545465"/>
            <a:ext cx="9710670" cy="5022760"/>
          </a:xfrm>
        </p:spPr>
      </p:pic>
    </p:spTree>
    <p:extLst>
      <p:ext uri="{BB962C8B-B14F-4D97-AF65-F5344CB8AC3E}">
        <p14:creationId xmlns:p14="http://schemas.microsoft.com/office/powerpoint/2010/main" val="2689695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PHASED </a:t>
            </a:r>
            <a:r>
              <a:rPr lang="en-US" b="1" dirty="0">
                <a:latin typeface="Times New Roman" panose="02020603050405020304" pitchFamily="18" charset="0"/>
                <a:cs typeface="Times New Roman" panose="02020603050405020304" pitchFamily="18" charset="0"/>
              </a:rPr>
              <a:t>ARRAY </a:t>
            </a:r>
            <a:r>
              <a:rPr lang="en-US" b="1" dirty="0" smtClean="0">
                <a:latin typeface="Times New Roman" panose="02020603050405020304" pitchFamily="18" charset="0"/>
                <a:cs typeface="Times New Roman" panose="02020603050405020304" pitchFamily="18" charset="0"/>
              </a:rPr>
              <a:t>SPEAKERS</a:t>
            </a:r>
            <a:endParaRPr lang="en-US" b="1" dirty="0"/>
          </a:p>
        </p:txBody>
      </p:sp>
      <p:sp>
        <p:nvSpPr>
          <p:cNvPr id="3" name="Content Placeholder 2"/>
          <p:cNvSpPr>
            <a:spLocks noGrp="1"/>
          </p:cNvSpPr>
          <p:nvPr>
            <p:ph idx="1"/>
          </p:nvPr>
        </p:nvSpPr>
        <p:spPr>
          <a:xfrm>
            <a:off x="838200" y="1397787"/>
            <a:ext cx="9176419" cy="3695944"/>
          </a:xfrm>
        </p:spPr>
        <p:txBody>
          <a:bodyPr>
            <a:normAutofit/>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 </a:t>
            </a:r>
            <a:r>
              <a:rPr lang="en-US" dirty="0">
                <a:latin typeface="Times New Roman" panose="02020603050405020304" pitchFamily="18" charset="0"/>
                <a:cs typeface="Times New Roman" panose="02020603050405020304" pitchFamily="18" charset="0"/>
              </a:rPr>
              <a:t>the past few decades, digital signal processors (DSPs) have become available at a reasonable cost. This forces the </a:t>
            </a:r>
            <a:r>
              <a:rPr lang="en-US" dirty="0" smtClean="0">
                <a:latin typeface="Times New Roman" panose="02020603050405020304" pitchFamily="18" charset="0"/>
                <a:cs typeface="Times New Roman" panose="02020603050405020304" pitchFamily="18" charset="0"/>
              </a:rPr>
              <a:t>question Now </a:t>
            </a:r>
            <a:r>
              <a:rPr lang="en-US" dirty="0">
                <a:latin typeface="Times New Roman" panose="02020603050405020304" pitchFamily="18" charset="0"/>
                <a:cs typeface="Times New Roman" panose="02020603050405020304" pitchFamily="18" charset="0"/>
              </a:rPr>
              <a:t>that it is possible to individually control the magnitude and phase of every loudspeaker in an </a:t>
            </a:r>
            <a:r>
              <a:rPr lang="en-US" dirty="0" smtClean="0">
                <a:latin typeface="Times New Roman" panose="02020603050405020304" pitchFamily="18" charset="0"/>
                <a:cs typeface="Times New Roman" panose="02020603050405020304" pitchFamily="18" charset="0"/>
              </a:rPr>
              <a:t>array called phase array speaker system.</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Manipulating </a:t>
            </a:r>
            <a:r>
              <a:rPr lang="en-US" dirty="0">
                <a:latin typeface="Times New Roman" panose="02020603050405020304" pitchFamily="18" charset="0"/>
                <a:cs typeface="Times New Roman" panose="02020603050405020304" pitchFamily="18" charset="0"/>
              </a:rPr>
              <a:t>the magnitude and phase of every loudspeaker in an array of loudspeakers is commonly referred to as “beam steering</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9445" y="2096554"/>
            <a:ext cx="2086707" cy="3284337"/>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527" y="4724399"/>
            <a:ext cx="54387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014619" y="1717668"/>
            <a:ext cx="1916358" cy="369332"/>
          </a:xfrm>
          <a:prstGeom prst="rect">
            <a:avLst/>
          </a:prstGeom>
          <a:noFill/>
        </p:spPr>
        <p:txBody>
          <a:bodyPr wrap="none" rtlCol="0">
            <a:spAutoFit/>
          </a:bodyPr>
          <a:lstStyle/>
          <a:p>
            <a:r>
              <a:rPr lang="en-US" dirty="0" smtClean="0"/>
              <a:t>Line Array systems</a:t>
            </a:r>
            <a:endParaRPr lang="en-US" dirty="0"/>
          </a:p>
        </p:txBody>
      </p:sp>
      <p:sp>
        <p:nvSpPr>
          <p:cNvPr id="7" name="TextBox 6"/>
          <p:cNvSpPr txBox="1"/>
          <p:nvPr/>
        </p:nvSpPr>
        <p:spPr>
          <a:xfrm>
            <a:off x="9542584" y="5813179"/>
            <a:ext cx="2084673" cy="369332"/>
          </a:xfrm>
          <a:prstGeom prst="rect">
            <a:avLst/>
          </a:prstGeom>
          <a:noFill/>
        </p:spPr>
        <p:txBody>
          <a:bodyPr wrap="none" rtlCol="0">
            <a:spAutoFit/>
          </a:bodyPr>
          <a:lstStyle/>
          <a:p>
            <a:r>
              <a:rPr lang="en-US" dirty="0" smtClean="0"/>
              <a:t>Phase Array systems</a:t>
            </a:r>
            <a:endParaRPr lang="en-US" dirty="0"/>
          </a:p>
        </p:txBody>
      </p:sp>
    </p:spTree>
    <p:extLst>
      <p:ext uri="{BB962C8B-B14F-4D97-AF65-F5344CB8AC3E}">
        <p14:creationId xmlns:p14="http://schemas.microsoft.com/office/powerpoint/2010/main" val="2856953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Quadraphonic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Sonar testing </a:t>
            </a:r>
            <a:r>
              <a:rPr lang="en-US" dirty="0" smtClean="0">
                <a:latin typeface="Times New Roman" panose="02020603050405020304" pitchFamily="18" charset="0"/>
                <a:cs typeface="Times New Roman" panose="02020603050405020304" pitchFamily="18" charset="0"/>
              </a:rPr>
              <a:t>apparatus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Enhancing bass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3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WORKS To Do</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t>Soldering of components on PCB.</a:t>
            </a:r>
          </a:p>
          <a:p>
            <a:r>
              <a:rPr lang="en-US" dirty="0" smtClean="0"/>
              <a:t>Alignment of Component </a:t>
            </a:r>
            <a:r>
              <a:rPr lang="en-US" smtClean="0"/>
              <a:t>on hardware.</a:t>
            </a:r>
            <a:endParaRPr lang="en-US" dirty="0" smtClean="0"/>
          </a:p>
          <a:p>
            <a:endParaRPr lang="en-US" dirty="0"/>
          </a:p>
        </p:txBody>
      </p:sp>
    </p:spTree>
    <p:extLst>
      <p:ext uri="{BB962C8B-B14F-4D97-AF65-F5344CB8AC3E}">
        <p14:creationId xmlns:p14="http://schemas.microsoft.com/office/powerpoint/2010/main" val="2960247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Paul </a:t>
            </a:r>
            <a:r>
              <a:rPr lang="en-IN" dirty="0" err="1">
                <a:latin typeface="Times New Roman" panose="02020603050405020304" pitchFamily="18" charset="0"/>
                <a:cs typeface="Times New Roman" panose="02020603050405020304" pitchFamily="18" charset="0"/>
              </a:rPr>
              <a:t>Crilly</a:t>
            </a:r>
            <a:r>
              <a:rPr lang="en-IN" dirty="0">
                <a:latin typeface="Times New Roman" panose="02020603050405020304" pitchFamily="18" charset="0"/>
                <a:cs typeface="Times New Roman" panose="02020603050405020304" pitchFamily="18" charset="0"/>
              </a:rPr>
              <a:t>, Richard Hartnett, Rosie </a:t>
            </a:r>
            <a:r>
              <a:rPr lang="en-IN" dirty="0" err="1">
                <a:latin typeface="Times New Roman" panose="02020603050405020304" pitchFamily="18" charset="0"/>
                <a:cs typeface="Times New Roman" panose="02020603050405020304" pitchFamily="18" charset="0"/>
              </a:rPr>
              <a:t>Santrach</a:t>
            </a:r>
            <a:r>
              <a:rPr lang="en-IN" dirty="0">
                <a:latin typeface="Times New Roman" panose="02020603050405020304" pitchFamily="18" charset="0"/>
                <a:cs typeface="Times New Roman" panose="02020603050405020304" pitchFamily="18" charset="0"/>
              </a:rPr>
              <a:t>, Carlos </a:t>
            </a:r>
            <a:r>
              <a:rPr lang="en-IN" dirty="0" err="1">
                <a:latin typeface="Times New Roman" panose="02020603050405020304" pitchFamily="18" charset="0"/>
                <a:cs typeface="Times New Roman" panose="02020603050405020304" pitchFamily="18" charset="0"/>
              </a:rPr>
              <a:t>Palenzuela</a:t>
            </a:r>
            <a:r>
              <a:rPr lang="en-IN" dirty="0">
                <a:latin typeface="Times New Roman" panose="02020603050405020304" pitchFamily="18" charset="0"/>
                <a:cs typeface="Times New Roman" panose="02020603050405020304" pitchFamily="18" charset="0"/>
              </a:rPr>
              <a:t> Department of Engineering, Electrical Engineering, U.S. Coast Guard Academy, New London “</a:t>
            </a:r>
            <a:r>
              <a:rPr lang="en-IN" i="1" dirty="0">
                <a:latin typeface="Times New Roman" panose="02020603050405020304" pitchFamily="18" charset="0"/>
                <a:cs typeface="Times New Roman" panose="02020603050405020304" pitchFamily="18" charset="0"/>
              </a:rPr>
              <a:t>A Novel Approach to Teaching Phased Array Antenna Systems </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535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1" y="1477896"/>
            <a:ext cx="10515600" cy="4351338"/>
          </a:xfrm>
        </p:spPr>
        <p:txBody>
          <a:bodyPr/>
          <a:lstStyle/>
          <a:p>
            <a:pPr algn="ctr"/>
            <a:endParaRPr lang="en-US" dirty="0" smtClean="0"/>
          </a:p>
          <a:p>
            <a:pPr algn="ctr"/>
            <a:endParaRPr lang="en-US" dirty="0"/>
          </a:p>
          <a:p>
            <a:pPr algn="ctr"/>
            <a:endParaRPr lang="en-US" dirty="0" smtClean="0"/>
          </a:p>
          <a:p>
            <a:pPr marL="0" indent="0" algn="ctr">
              <a:buNone/>
            </a:pPr>
            <a:r>
              <a:rPr lang="en-US" sz="5000" dirty="0" smtClean="0">
                <a:latin typeface="Times New Roman" panose="02020603050405020304" pitchFamily="18" charset="0"/>
                <a:cs typeface="Times New Roman" panose="02020603050405020304" pitchFamily="18" charset="0"/>
              </a:rPr>
              <a:t>THANK YOU</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67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031" y="1510400"/>
            <a:ext cx="10533184" cy="4351338"/>
          </a:xfrm>
        </p:spPr>
        <p:txBody>
          <a:bodyPr>
            <a:normAutofit/>
          </a:bodyPr>
          <a:lstStyle/>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aim of the phased array speakers is to provide the </a:t>
            </a:r>
            <a:r>
              <a:rPr lang="en-US" dirty="0" smtClean="0">
                <a:latin typeface="Times New Roman" panose="02020603050405020304" pitchFamily="18" charset="0"/>
                <a:cs typeface="Times New Roman" panose="02020603050405020304" pitchFamily="18" charset="0"/>
              </a:rPr>
              <a:t>maximum sound </a:t>
            </a:r>
            <a:r>
              <a:rPr lang="en-US" dirty="0">
                <a:latin typeface="Times New Roman" panose="02020603050405020304" pitchFamily="18" charset="0"/>
                <a:cs typeface="Times New Roman" panose="02020603050405020304" pitchFamily="18" charset="0"/>
              </a:rPr>
              <a:t>coverage over an entire area along with best sound clarity. </a:t>
            </a:r>
            <a:r>
              <a:rPr lang="en-US" dirty="0" smtClean="0">
                <a:latin typeface="Times New Roman" panose="02020603050405020304" pitchFamily="18" charset="0"/>
                <a:cs typeface="Times New Roman" panose="02020603050405020304" pitchFamily="18" charset="0"/>
              </a:rPr>
              <a:t>The voices </a:t>
            </a:r>
            <a:r>
              <a:rPr lang="en-US" dirty="0">
                <a:latin typeface="Times New Roman" panose="02020603050405020304" pitchFamily="18" charset="0"/>
                <a:cs typeface="Times New Roman" panose="02020603050405020304" pitchFamily="18" charset="0"/>
              </a:rPr>
              <a:t>and the sound effects could be more easily differentiated. </a:t>
            </a:r>
            <a:r>
              <a:rPr lang="en-US" dirty="0" smtClean="0">
                <a:latin typeface="Times New Roman" panose="02020603050405020304" pitchFamily="18" charset="0"/>
                <a:cs typeface="Times New Roman" panose="02020603050405020304" pitchFamily="18" charset="0"/>
              </a:rPr>
              <a:t>This system </a:t>
            </a:r>
            <a:r>
              <a:rPr lang="en-US" dirty="0">
                <a:latin typeface="Times New Roman" panose="02020603050405020304" pitchFamily="18" charset="0"/>
                <a:cs typeface="Times New Roman" panose="02020603050405020304" pitchFamily="18" charset="0"/>
              </a:rPr>
              <a:t>is comparatively cheaper when compared with its counterparts.</a:t>
            </a:r>
          </a:p>
        </p:txBody>
      </p:sp>
    </p:spTree>
    <p:extLst>
      <p:ext uri="{BB962C8B-B14F-4D97-AF65-F5344CB8AC3E}">
        <p14:creationId xmlns:p14="http://schemas.microsoft.com/office/powerpoint/2010/main" val="1840453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8740" y="1242072"/>
            <a:ext cx="10386645" cy="4697070"/>
          </a:xfrm>
        </p:spPr>
        <p:txBody>
          <a:bodyPr>
            <a:noAutofit/>
          </a:bodyPr>
          <a:lstStyle/>
          <a:p>
            <a:pPr algn="just">
              <a:buFont typeface="Wingdings" panose="05000000000000000000" pitchFamily="2" charset="2"/>
              <a:buChar char="Ø"/>
            </a:pPr>
            <a:endParaRPr lang="en-US" sz="2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phased array speaker system to generate flexible, directional </a:t>
            </a:r>
            <a:r>
              <a:rPr lang="en-US" sz="2400" dirty="0" smtClean="0">
                <a:latin typeface="Times New Roman" panose="02020603050405020304" pitchFamily="18" charset="0"/>
                <a:cs typeface="Times New Roman" panose="02020603050405020304" pitchFamily="18" charset="0"/>
              </a:rPr>
              <a:t>sound.</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samples a standard audio input signal at approximately 44.1 kHz, and then outputs this signal to each of </a:t>
            </a:r>
            <a:r>
              <a:rPr lang="en-US" sz="2400" dirty="0" smtClean="0">
                <a:latin typeface="Times New Roman" panose="02020603050405020304" pitchFamily="18" charset="0"/>
                <a:cs typeface="Times New Roman" panose="02020603050405020304" pitchFamily="18" charset="0"/>
              </a:rPr>
              <a:t>6-12 </a:t>
            </a:r>
            <a:r>
              <a:rPr lang="en-US" sz="2400" dirty="0">
                <a:latin typeface="Times New Roman" panose="02020603050405020304" pitchFamily="18" charset="0"/>
                <a:cs typeface="Times New Roman" panose="02020603050405020304" pitchFamily="18" charset="0"/>
              </a:rPr>
              <a:t>speakers, each with a variable delay</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simple technique allows audio frequency sound to be heard in only selected regions within the room or other auditory space.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Multiple </a:t>
            </a:r>
            <a:r>
              <a:rPr lang="en-US" sz="2400" dirty="0">
                <a:latin typeface="Times New Roman" panose="02020603050405020304" pitchFamily="18" charset="0"/>
                <a:cs typeface="Times New Roman" panose="02020603050405020304" pitchFamily="18" charset="0"/>
              </a:rPr>
              <a:t>regions with multiple soundtracks can be created by simultaneously playing variously delayed soundtracks over each of the speakers in the </a:t>
            </a:r>
            <a:r>
              <a:rPr lang="en-US" sz="2400" dirty="0" smtClean="0">
                <a:latin typeface="Times New Roman" panose="02020603050405020304" pitchFamily="18" charset="0"/>
                <a:cs typeface="Times New Roman" panose="02020603050405020304" pitchFamily="18" charset="0"/>
              </a:rPr>
              <a:t>array.</a:t>
            </a:r>
          </a:p>
          <a:p>
            <a:pPr marL="228600" lvl="7" algn="just">
              <a:spcBef>
                <a:spcPts val="1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Sound waves from different loudspeakers can both combine or cancel depending on the relative phase relationships between the sound waves, it is possible to manipulate the phase (and magnitude) of the sound from two or more loudspeakers to control where the sound cancels and where the sound </a:t>
            </a:r>
            <a:r>
              <a:rPr lang="en-US" sz="2400" dirty="0" smtClean="0">
                <a:latin typeface="Times New Roman" panose="02020603050405020304" pitchFamily="18" charset="0"/>
                <a:cs typeface="Times New Roman" panose="02020603050405020304" pitchFamily="18" charset="0"/>
              </a:rPr>
              <a:t>sums.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707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DESIGN</a:t>
            </a:r>
            <a:endParaRPr lang="en-US" b="1"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X12</a:t>
            </a:r>
            <a:endParaRPr lang="en-US" dirty="0"/>
          </a:p>
        </p:txBody>
      </p:sp>
      <p:sp>
        <p:nvSpPr>
          <p:cNvPr id="4" name="Rectangle 3"/>
          <p:cNvSpPr/>
          <p:nvPr/>
        </p:nvSpPr>
        <p:spPr>
          <a:xfrm>
            <a:off x="1236372" y="2331076"/>
            <a:ext cx="2189408" cy="10174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STANDARD AUDIO INPUT</a:t>
            </a: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940935" y="2331076"/>
            <a:ext cx="2434107"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INPUT BUFFER/LEVEL SHIFTER</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7096259" y="2331076"/>
            <a:ext cx="2060620" cy="1017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r>
              <a:rPr lang="en-US" dirty="0" smtClean="0">
                <a:ln w="0"/>
                <a:solidFill>
                  <a:schemeClr val="tx1"/>
                </a:solidFill>
                <a:effectLst>
                  <a:outerShdw blurRad="38100" dist="19050" dir="2700000" algn="tl" rotWithShape="0">
                    <a:schemeClr val="dk1">
                      <a:alpha val="40000"/>
                    </a:schemeClr>
                  </a:outerShdw>
                </a:effectLst>
              </a:rPr>
              <a:t>ADC</a:t>
            </a:r>
            <a:endParaRPr lang="en-US" dirty="0"/>
          </a:p>
        </p:txBody>
      </p:sp>
      <p:cxnSp>
        <p:nvCxnSpPr>
          <p:cNvPr id="9" name="Straight Arrow Connector 8"/>
          <p:cNvCxnSpPr>
            <a:stCxn id="4" idx="3"/>
            <a:endCxn id="6" idx="1"/>
          </p:cNvCxnSpPr>
          <p:nvPr/>
        </p:nvCxnSpPr>
        <p:spPr>
          <a:xfrm>
            <a:off x="3425780" y="2839792"/>
            <a:ext cx="5151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36372" y="4327301"/>
            <a:ext cx="2189408" cy="9248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ATMEGA 644 MICROCONTROLLER</a:t>
            </a:r>
            <a:endParaRPr lang="en-US" dirty="0"/>
          </a:p>
        </p:txBody>
      </p:sp>
      <p:sp>
        <p:nvSpPr>
          <p:cNvPr id="15" name="Rectangle 14"/>
          <p:cNvSpPr/>
          <p:nvPr/>
        </p:nvSpPr>
        <p:spPr>
          <a:xfrm>
            <a:off x="4031087" y="4273337"/>
            <a:ext cx="2176530" cy="97879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mtClean="0"/>
              <a:t>DAC</a:t>
            </a:r>
            <a:endParaRPr lang="en-US" dirty="0"/>
          </a:p>
        </p:txBody>
      </p:sp>
      <p:sp>
        <p:nvSpPr>
          <p:cNvPr id="16" name="Rectangle 15"/>
          <p:cNvSpPr/>
          <p:nvPr/>
        </p:nvSpPr>
        <p:spPr>
          <a:xfrm>
            <a:off x="6812924" y="4327301"/>
            <a:ext cx="2485622" cy="99167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SPEAKER AMPLIFIER</a:t>
            </a:r>
            <a:endParaRPr lang="en-US" dirty="0"/>
          </a:p>
        </p:txBody>
      </p:sp>
      <p:cxnSp>
        <p:nvCxnSpPr>
          <p:cNvPr id="20" name="Straight Arrow Connector 19"/>
          <p:cNvCxnSpPr>
            <a:endCxn id="7" idx="1"/>
          </p:cNvCxnSpPr>
          <p:nvPr/>
        </p:nvCxnSpPr>
        <p:spPr>
          <a:xfrm>
            <a:off x="6375042" y="2839791"/>
            <a:ext cx="7212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p:cNvCxnSpPr>
          <p:nvPr/>
        </p:nvCxnSpPr>
        <p:spPr>
          <a:xfrm flipV="1">
            <a:off x="3425780" y="4789716"/>
            <a:ext cx="60530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3"/>
          </p:cNvCxnSpPr>
          <p:nvPr/>
        </p:nvCxnSpPr>
        <p:spPr>
          <a:xfrm flipV="1">
            <a:off x="6207617" y="4762734"/>
            <a:ext cx="56667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8512935" y="3979572"/>
            <a:ext cx="0" cy="347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525814" y="3992451"/>
            <a:ext cx="10045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9530366" y="3799268"/>
            <a:ext cx="334851" cy="4740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flipV="1">
            <a:off x="9865217" y="3557934"/>
            <a:ext cx="450758" cy="241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65217" y="4273337"/>
            <a:ext cx="450760" cy="298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315975" y="3522372"/>
            <a:ext cx="2" cy="1079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139448" y="3348507"/>
            <a:ext cx="0" cy="450761"/>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2189408" y="3799268"/>
            <a:ext cx="595004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189408" y="3799268"/>
            <a:ext cx="0" cy="528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880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SOFTWARE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0775" y="1690688"/>
            <a:ext cx="10515600" cy="4351338"/>
          </a:xfrm>
        </p:spPr>
        <p:txBody>
          <a:bodyPr>
            <a:normAutofit/>
          </a:bodyPr>
          <a:lstStyle/>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WinAVR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used for programming the microcontroller.</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EAGLE software to design circuits </a:t>
            </a:r>
            <a:r>
              <a:rPr lang="en-IN" smtClean="0">
                <a:latin typeface="Times New Roman" panose="02020603050405020304" pitchFamily="18" charset="0"/>
                <a:cs typeface="Times New Roman" panose="02020603050405020304" pitchFamily="18" charset="0"/>
              </a:rPr>
              <a:t>for fabrication.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7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 AMPLIFIER CIRCUIT</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orner </a:t>
            </a:r>
            <a:r>
              <a:rPr lang="en-US" dirty="0">
                <a:latin typeface="Times New Roman" panose="02020603050405020304" pitchFamily="18" charset="0"/>
                <a:cs typeface="Times New Roman" panose="02020603050405020304" pitchFamily="18" charset="0"/>
              </a:rPr>
              <a:t>frequency </a:t>
            </a:r>
            <a:r>
              <a:rPr lang="en-US" dirty="0" smtClean="0">
                <a:latin typeface="Times New Roman" panose="02020603050405020304" pitchFamily="18" charset="0"/>
                <a:cs typeface="Times New Roman" panose="02020603050405020304" pitchFamily="18" charset="0"/>
              </a:rPr>
              <a:t>of this </a:t>
            </a:r>
            <a:r>
              <a:rPr lang="en-US" dirty="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high pass </a:t>
            </a:r>
            <a:r>
              <a:rPr lang="en-US" dirty="0">
                <a:latin typeface="Times New Roman" panose="02020603050405020304" pitchFamily="18" charset="0"/>
                <a:cs typeface="Times New Roman" panose="02020603050405020304" pitchFamily="18" charset="0"/>
              </a:rPr>
              <a:t>filter</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1/(RC)= 1/(.1u*80k)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125hz</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amplification factor is</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1+(R1/R2)=1+(200k/150k)</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=2.33</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608" y="1825625"/>
            <a:ext cx="4024783" cy="4351338"/>
          </a:xfrm>
        </p:spPr>
      </p:pic>
    </p:spTree>
    <p:extLst>
      <p:ext uri="{BB962C8B-B14F-4D97-AF65-F5344CB8AC3E}">
        <p14:creationId xmlns:p14="http://schemas.microsoft.com/office/powerpoint/2010/main" val="243597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first stage is a high</a:t>
            </a:r>
            <a:r>
              <a:rPr lang="en-US" dirty="0" smtClean="0">
                <a:latin typeface="Times New Roman" panose="02020603050405020304" pitchFamily="18" charset="0"/>
                <a:cs typeface="Times New Roman" panose="02020603050405020304" pitchFamily="18" charset="0"/>
              </a:rPr>
              <a:t>­ pass </a:t>
            </a:r>
            <a:r>
              <a:rPr lang="en-US" dirty="0">
                <a:latin typeface="Times New Roman" panose="02020603050405020304" pitchFamily="18" charset="0"/>
                <a:cs typeface="Times New Roman" panose="02020603050405020304" pitchFamily="18" charset="0"/>
              </a:rPr>
              <a:t>filter and re</a:t>
            </a:r>
            <a:r>
              <a:rPr lang="en-US" dirty="0" smtClean="0">
                <a:latin typeface="Times New Roman" panose="02020603050405020304" pitchFamily="18" charset="0"/>
                <a:cs typeface="Times New Roman" panose="02020603050405020304" pitchFamily="18" charset="0"/>
              </a:rPr>
              <a:t>­-biasing </a:t>
            </a:r>
            <a:r>
              <a:rPr lang="en-US" dirty="0">
                <a:latin typeface="Times New Roman" panose="02020603050405020304" pitchFamily="18" charset="0"/>
                <a:cs typeface="Times New Roman" panose="02020603050405020304" pitchFamily="18" charset="0"/>
              </a:rPr>
              <a:t>circuit, implemented by the first capacitor and </a:t>
            </a:r>
            <a:r>
              <a:rPr lang="en-US" dirty="0" smtClean="0">
                <a:latin typeface="Times New Roman" panose="02020603050405020304" pitchFamily="18" charset="0"/>
                <a:cs typeface="Times New Roman" panose="02020603050405020304" pitchFamily="18" charset="0"/>
              </a:rPr>
              <a:t>the resistor </a:t>
            </a:r>
            <a:r>
              <a:rPr lang="en-US" dirty="0">
                <a:latin typeface="Times New Roman" panose="02020603050405020304" pitchFamily="18" charset="0"/>
                <a:cs typeface="Times New Roman" panose="02020603050405020304" pitchFamily="18" charset="0"/>
              </a:rPr>
              <a:t>divider.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stage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input amplifier is implemented with an LF353P </a:t>
            </a:r>
            <a:r>
              <a:rPr lang="en-US" dirty="0" smtClean="0">
                <a:latin typeface="Times New Roman" panose="02020603050405020304" pitchFamily="18" charset="0"/>
                <a:cs typeface="Times New Roman" panose="02020603050405020304" pitchFamily="18" charset="0"/>
              </a:rPr>
              <a:t>Op-­</a:t>
            </a:r>
            <a:r>
              <a:rPr lang="en-US" dirty="0">
                <a:latin typeface="Times New Roman" panose="02020603050405020304" pitchFamily="18" charset="0"/>
                <a:cs typeface="Times New Roman" panose="02020603050405020304" pitchFamily="18" charset="0"/>
              </a:rPr>
              <a:t>Amp in a </a:t>
            </a:r>
            <a:r>
              <a:rPr lang="en-US" dirty="0" smtClean="0">
                <a:latin typeface="Times New Roman" panose="02020603050405020304" pitchFamily="18" charset="0"/>
                <a:cs typeface="Times New Roman" panose="02020603050405020304" pitchFamily="18" charset="0"/>
              </a:rPr>
              <a:t>non­-inverting amplifier.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amplifies only the </a:t>
            </a: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frequency components due to the capacitor between the </a:t>
            </a:r>
            <a:r>
              <a:rPr lang="en-US" dirty="0" smtClean="0">
                <a:latin typeface="Times New Roman" panose="02020603050405020304" pitchFamily="18" charset="0"/>
                <a:cs typeface="Times New Roman" panose="02020603050405020304" pitchFamily="18" charset="0"/>
              </a:rPr>
              <a:t>lower resistor </a:t>
            </a:r>
            <a:r>
              <a:rPr lang="en-US" dirty="0">
                <a:latin typeface="Times New Roman" panose="02020603050405020304" pitchFamily="18" charset="0"/>
                <a:cs typeface="Times New Roman" panose="02020603050405020304" pitchFamily="18" charset="0"/>
              </a:rPr>
              <a:t>and ground.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Voltage swing from -1V to +1V to be converted to -2.33V to +2.33V finally it will be almost double to 5v. </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587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ALGORITHM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Initialization of microcontroller.</a:t>
            </a:r>
          </a:p>
          <a:p>
            <a:r>
              <a:rPr lang="en-US" sz="3200" dirty="0" smtClean="0">
                <a:latin typeface="Times New Roman" panose="02020603050405020304" pitchFamily="18" charset="0"/>
                <a:cs typeface="Times New Roman" panose="02020603050405020304" pitchFamily="18" charset="0"/>
              </a:rPr>
              <a:t>Declaration of buffers.</a:t>
            </a:r>
          </a:p>
          <a:p>
            <a:r>
              <a:rPr lang="en-US" sz="3200" dirty="0" smtClean="0">
                <a:latin typeface="Times New Roman" panose="02020603050405020304" pitchFamily="18" charset="0"/>
                <a:cs typeface="Times New Roman" panose="02020603050405020304" pitchFamily="18" charset="0"/>
              </a:rPr>
              <a:t>Setting up of timer and ADC.</a:t>
            </a:r>
          </a:p>
          <a:p>
            <a:r>
              <a:rPr lang="en-US" sz="3200" dirty="0" smtClean="0">
                <a:latin typeface="Times New Roman" panose="02020603050405020304" pitchFamily="18" charset="0"/>
                <a:cs typeface="Times New Roman" panose="02020603050405020304" pitchFamily="18" charset="0"/>
              </a:rPr>
              <a:t>Discrete audio signals are delayed with appropriate coding and o/p is sent to respective </a:t>
            </a:r>
            <a:r>
              <a:rPr lang="en-US" sz="3200" dirty="0" err="1" smtClean="0">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/p pins of DAC.</a:t>
            </a:r>
          </a:p>
        </p:txBody>
      </p:sp>
    </p:spTree>
    <p:extLst>
      <p:ext uri="{BB962C8B-B14F-4D97-AF65-F5344CB8AC3E}">
        <p14:creationId xmlns:p14="http://schemas.microsoft.com/office/powerpoint/2010/main" val="184913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TotalTime>
  <Words>629</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PHASED ARRAY SPEAKER SYSTEM</vt:lpstr>
      <vt:lpstr>PHASED ARRAY SPEAKERS</vt:lpstr>
      <vt:lpstr>OBJECTIVE</vt:lpstr>
      <vt:lpstr>INTRODUCTION</vt:lpstr>
      <vt:lpstr>HARDWARE DESIGN</vt:lpstr>
      <vt:lpstr>SOFTWARE USED</vt:lpstr>
      <vt:lpstr>PRE AMPLIFIER CIRCUIT</vt:lpstr>
      <vt:lpstr>DESCRIPTION</vt:lpstr>
      <vt:lpstr>ALGORITHM</vt:lpstr>
      <vt:lpstr>PRE AMPLIFIER ON EAGLE SOFTWARE</vt:lpstr>
      <vt:lpstr>POST AMPLIFIER ON EAGLE SOFTWARE</vt:lpstr>
      <vt:lpstr>DAC ON EAGLE SOFTWARE</vt:lpstr>
      <vt:lpstr>PCB LAYER IN DAC DESIGN</vt:lpstr>
      <vt:lpstr>PCB LAYER IN DAC DESIGN</vt:lpstr>
      <vt:lpstr>PCB LAYER FOR POST AMPLIFIER</vt:lpstr>
      <vt:lpstr>PCB LAYER FOR POST AMPLIFIER</vt:lpstr>
      <vt:lpstr>PCB LAYER FOR PRE AMPLIFIER</vt:lpstr>
      <vt:lpstr>PCB LAYER FOR PRE AMPLIFIER</vt:lpstr>
      <vt:lpstr>SPEAKER ALIGNMENT</vt:lpstr>
      <vt:lpstr>APPLICATIONS</vt:lpstr>
      <vt:lpstr>WORKS To Do</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PHASED ARRAY SPEAKER SYSTEM</dc:title>
  <dc:creator>RajaRaman</dc:creator>
  <cp:lastModifiedBy>RajaRaman</cp:lastModifiedBy>
  <cp:revision>90</cp:revision>
  <dcterms:created xsi:type="dcterms:W3CDTF">2016-02-07T16:07:44Z</dcterms:created>
  <dcterms:modified xsi:type="dcterms:W3CDTF">2016-04-29T05:02:04Z</dcterms:modified>
</cp:coreProperties>
</file>