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1" r:id="rId5"/>
    <p:sldId id="263" r:id="rId6"/>
    <p:sldId id="269" r:id="rId7"/>
    <p:sldId id="262" r:id="rId8"/>
    <p:sldId id="268"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116" d="100"/>
          <a:sy n="116" d="100"/>
        </p:scale>
        <p:origin x="31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09974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8058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9176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607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10961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515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031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0067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08601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2245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00289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AC016-1417-494C-9282-D52DFE59AB40}" type="datetimeFigureOut">
              <a:rPr lang="en-US" smtClean="0"/>
              <a:t>2/15/2016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EFB9B-E63D-4449-A728-570156989F76}" type="slidenum">
              <a:rPr lang="en-US" smtClean="0"/>
              <a:t>‹#›</a:t>
            </a:fld>
            <a:endParaRPr lang="en-US" dirty="0"/>
          </a:p>
        </p:txBody>
      </p:sp>
    </p:spTree>
    <p:extLst>
      <p:ext uri="{BB962C8B-B14F-4D97-AF65-F5344CB8AC3E}">
        <p14:creationId xmlns:p14="http://schemas.microsoft.com/office/powerpoint/2010/main" val="32941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59606" y="1004552"/>
            <a:ext cx="9144000" cy="2253803"/>
          </a:xfrm>
        </p:spPr>
        <p:txBody>
          <a:bodyPr/>
          <a:lstStyle/>
          <a:p>
            <a:r>
              <a:rPr lang="en-US" b="1" dirty="0" smtClean="0">
                <a:latin typeface="Times New Roman" panose="02020603050405020304" pitchFamily="18" charset="0"/>
                <a:cs typeface="Times New Roman" panose="02020603050405020304" pitchFamily="18" charset="0"/>
              </a:rPr>
              <a:t>PHASE ARRAY SPEAKER SYSTEM</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type="subTitle" idx="1"/>
          </p:nvPr>
        </p:nvSpPr>
        <p:spPr>
          <a:xfrm>
            <a:off x="6709893" y="4159876"/>
            <a:ext cx="4765184" cy="2588654"/>
          </a:xfrm>
        </p:spPr>
        <p:txBody>
          <a:bodyPr>
            <a:normAutofit/>
          </a:bodyPr>
          <a:lstStyle/>
          <a:p>
            <a:pPr algn="l">
              <a:lnSpc>
                <a:spcPct val="100000"/>
              </a:lnSpc>
              <a:spcBef>
                <a:spcPts val="0"/>
              </a:spcBef>
            </a:pPr>
            <a:r>
              <a:rPr lang="en-US" dirty="0" smtClean="0">
                <a:latin typeface="Times New Roman" pitchFamily="18" charset="0"/>
                <a:cs typeface="Times New Roman" pitchFamily="18" charset="0"/>
              </a:rPr>
              <a:t>By,</a:t>
            </a:r>
          </a:p>
          <a:p>
            <a:pPr algn="l">
              <a:lnSpc>
                <a:spcPct val="100000"/>
              </a:lnSpc>
              <a:spcBef>
                <a:spcPts val="0"/>
              </a:spcBef>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MohammedArsath</a:t>
            </a:r>
            <a:r>
              <a:rPr lang="en-US" dirty="0" smtClean="0">
                <a:latin typeface="Times New Roman" pitchFamily="18" charset="0"/>
                <a:cs typeface="Times New Roman" pitchFamily="18" charset="0"/>
              </a:rPr>
              <a:t>(120051601063)</a:t>
            </a:r>
          </a:p>
          <a:p>
            <a:pPr algn="l">
              <a:lnSpc>
                <a:spcPct val="100000"/>
              </a:lnSpc>
              <a:spcBef>
                <a:spcPts val="0"/>
              </a:spcBef>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RajaRaman.G</a:t>
            </a:r>
            <a:r>
              <a:rPr lang="en-US" dirty="0" smtClean="0">
                <a:latin typeface="Times New Roman" pitchFamily="18" charset="0"/>
                <a:cs typeface="Times New Roman" pitchFamily="18" charset="0"/>
              </a:rPr>
              <a:t>(120051601094)</a:t>
            </a:r>
          </a:p>
          <a:p>
            <a:pPr>
              <a:lnSpc>
                <a:spcPct val="100000"/>
              </a:lnSpc>
              <a:spcBef>
                <a:spcPts val="0"/>
              </a:spcBef>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Rohit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Kumar.S</a:t>
            </a:r>
            <a:r>
              <a:rPr lang="en-US" dirty="0" smtClean="0">
                <a:latin typeface="Times New Roman" pitchFamily="18" charset="0"/>
                <a:cs typeface="Times New Roman" pitchFamily="18" charset="0"/>
              </a:rPr>
              <a:t>(120051601101)</a:t>
            </a:r>
          </a:p>
          <a:p>
            <a:pPr algn="l">
              <a:lnSpc>
                <a:spcPct val="100000"/>
              </a:lnSpc>
              <a:spcBef>
                <a:spcPts val="0"/>
              </a:spcBef>
            </a:pPr>
            <a:r>
              <a:rPr lang="en-US" dirty="0" smtClean="0">
                <a:latin typeface="Times New Roman" pitchFamily="18" charset="0"/>
                <a:cs typeface="Times New Roman" pitchFamily="18" charset="0"/>
              </a:rPr>
              <a:t>     Final Year, ECE - B</a:t>
            </a:r>
          </a:p>
          <a:p>
            <a:pPr>
              <a:spcBef>
                <a:spcPts val="0"/>
              </a:spcBef>
            </a:pPr>
            <a:endParaRPr lang="en-IN" dirty="0">
              <a:latin typeface="Times New Roman" pitchFamily="18" charset="0"/>
              <a:cs typeface="Times New Roman" pitchFamily="18" charset="0"/>
            </a:endParaRPr>
          </a:p>
          <a:p>
            <a:pPr>
              <a:spcBef>
                <a:spcPts val="0"/>
              </a:spcBef>
            </a:pPr>
            <a:endParaRPr lang="en-US" dirty="0"/>
          </a:p>
        </p:txBody>
      </p:sp>
    </p:spTree>
    <p:extLst>
      <p:ext uri="{BB962C8B-B14F-4D97-AF65-F5344CB8AC3E}">
        <p14:creationId xmlns:p14="http://schemas.microsoft.com/office/powerpoint/2010/main" val="95381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1477896"/>
            <a:ext cx="10515600" cy="4351338"/>
          </a:xfrm>
        </p:spPr>
        <p:txBody>
          <a:bodyPr/>
          <a:lstStyle/>
          <a:p>
            <a:pPr algn="ctr"/>
            <a:endParaRPr lang="en-US" dirty="0" smtClean="0"/>
          </a:p>
          <a:p>
            <a:pPr algn="ctr"/>
            <a:endParaRPr lang="en-US" dirty="0"/>
          </a:p>
          <a:p>
            <a:pPr algn="ctr"/>
            <a:endParaRPr lang="en-US" dirty="0" smtClean="0"/>
          </a:p>
          <a:p>
            <a:pPr marL="0" indent="0" algn="ctr">
              <a:buNone/>
            </a:pPr>
            <a:r>
              <a:rPr lang="en-US" sz="5000" dirty="0" smtClean="0">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67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PHASE ARRAY </a:t>
            </a:r>
            <a:r>
              <a:rPr lang="en-US" b="1" dirty="0" smtClean="0">
                <a:latin typeface="Times New Roman" panose="02020603050405020304" pitchFamily="18" charset="0"/>
                <a:cs typeface="Times New Roman" panose="02020603050405020304" pitchFamily="18" charset="0"/>
              </a:rPr>
              <a:t>SPEAKERS</a:t>
            </a:r>
            <a:endParaRPr lang="en-US" b="1" dirty="0"/>
          </a:p>
        </p:txBody>
      </p:sp>
      <p:sp>
        <p:nvSpPr>
          <p:cNvPr id="3" name="Content Placeholder 2"/>
          <p:cNvSpPr>
            <a:spLocks noGrp="1"/>
          </p:cNvSpPr>
          <p:nvPr>
            <p:ph idx="1"/>
          </p:nvPr>
        </p:nvSpPr>
        <p:spPr>
          <a:xfrm>
            <a:off x="838200" y="1397787"/>
            <a:ext cx="9176419" cy="3695944"/>
          </a:xfrm>
        </p:spPr>
        <p:txBody>
          <a:bodyPr>
            <a:normAutofit/>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 </a:t>
            </a:r>
            <a:r>
              <a:rPr lang="en-US" dirty="0">
                <a:latin typeface="Times New Roman" panose="02020603050405020304" pitchFamily="18" charset="0"/>
                <a:cs typeface="Times New Roman" panose="02020603050405020304" pitchFamily="18" charset="0"/>
              </a:rPr>
              <a:t>the past few decades, digital signal processors (DSPs) have become available at a reasonable cost. This forces the </a:t>
            </a:r>
            <a:r>
              <a:rPr lang="en-US" dirty="0" smtClean="0">
                <a:latin typeface="Times New Roman" panose="02020603050405020304" pitchFamily="18" charset="0"/>
                <a:cs typeface="Times New Roman" panose="02020603050405020304" pitchFamily="18" charset="0"/>
              </a:rPr>
              <a:t>question Now </a:t>
            </a:r>
            <a:r>
              <a:rPr lang="en-US" dirty="0">
                <a:latin typeface="Times New Roman" panose="02020603050405020304" pitchFamily="18" charset="0"/>
                <a:cs typeface="Times New Roman" panose="02020603050405020304" pitchFamily="18" charset="0"/>
              </a:rPr>
              <a:t>that it is possible to individually control the magnitude and phase of every loudspeaker in an </a:t>
            </a:r>
            <a:r>
              <a:rPr lang="en-US" dirty="0" smtClean="0">
                <a:latin typeface="Times New Roman" panose="02020603050405020304" pitchFamily="18" charset="0"/>
                <a:cs typeface="Times New Roman" panose="02020603050405020304" pitchFamily="18" charset="0"/>
              </a:rPr>
              <a:t>array called phase array speaker system.</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Manipulating </a:t>
            </a:r>
            <a:r>
              <a:rPr lang="en-US" dirty="0">
                <a:latin typeface="Times New Roman" panose="02020603050405020304" pitchFamily="18" charset="0"/>
                <a:cs typeface="Times New Roman" panose="02020603050405020304" pitchFamily="18" charset="0"/>
              </a:rPr>
              <a:t>the magnitude and phase of every loudspeaker in an array of loudspeakers is commonly referred to as “beam steering</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445" y="2096554"/>
            <a:ext cx="2086707" cy="3284337"/>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527" y="4724399"/>
            <a:ext cx="54387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014619" y="1717668"/>
            <a:ext cx="1916358" cy="369332"/>
          </a:xfrm>
          <a:prstGeom prst="rect">
            <a:avLst/>
          </a:prstGeom>
          <a:noFill/>
        </p:spPr>
        <p:txBody>
          <a:bodyPr wrap="none" rtlCol="0">
            <a:spAutoFit/>
          </a:bodyPr>
          <a:lstStyle/>
          <a:p>
            <a:r>
              <a:rPr lang="en-US" dirty="0" smtClean="0"/>
              <a:t>Line Array systems</a:t>
            </a:r>
            <a:endParaRPr lang="en-US" dirty="0"/>
          </a:p>
        </p:txBody>
      </p:sp>
      <p:sp>
        <p:nvSpPr>
          <p:cNvPr id="7" name="TextBox 6"/>
          <p:cNvSpPr txBox="1"/>
          <p:nvPr/>
        </p:nvSpPr>
        <p:spPr>
          <a:xfrm>
            <a:off x="9542584" y="5813179"/>
            <a:ext cx="2084673" cy="369332"/>
          </a:xfrm>
          <a:prstGeom prst="rect">
            <a:avLst/>
          </a:prstGeom>
          <a:noFill/>
        </p:spPr>
        <p:txBody>
          <a:bodyPr wrap="none" rtlCol="0">
            <a:spAutoFit/>
          </a:bodyPr>
          <a:lstStyle/>
          <a:p>
            <a:r>
              <a:rPr lang="en-US" dirty="0" smtClean="0"/>
              <a:t>Phase Array systems</a:t>
            </a:r>
            <a:endParaRPr lang="en-US" dirty="0"/>
          </a:p>
        </p:txBody>
      </p:sp>
    </p:spTree>
    <p:extLst>
      <p:ext uri="{BB962C8B-B14F-4D97-AF65-F5344CB8AC3E}">
        <p14:creationId xmlns:p14="http://schemas.microsoft.com/office/powerpoint/2010/main" val="285695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031" y="1510400"/>
            <a:ext cx="10533184" cy="4351338"/>
          </a:xfrm>
        </p:spPr>
        <p:txBody>
          <a:bodyPr>
            <a:normAutofit/>
          </a:bodyPr>
          <a:lstStyle/>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aim of the phased array speakers is to provide the </a:t>
            </a:r>
            <a:r>
              <a:rPr lang="en-US" dirty="0" smtClean="0">
                <a:latin typeface="Times New Roman" panose="02020603050405020304" pitchFamily="18" charset="0"/>
                <a:cs typeface="Times New Roman" panose="02020603050405020304" pitchFamily="18" charset="0"/>
              </a:rPr>
              <a:t>maximum sound </a:t>
            </a:r>
            <a:r>
              <a:rPr lang="en-US" dirty="0">
                <a:latin typeface="Times New Roman" panose="02020603050405020304" pitchFamily="18" charset="0"/>
                <a:cs typeface="Times New Roman" panose="02020603050405020304" pitchFamily="18" charset="0"/>
              </a:rPr>
              <a:t>coverage over an entire area along with best sound clarity. </a:t>
            </a:r>
            <a:r>
              <a:rPr lang="en-US" dirty="0" smtClean="0">
                <a:latin typeface="Times New Roman" panose="02020603050405020304" pitchFamily="18" charset="0"/>
                <a:cs typeface="Times New Roman" panose="02020603050405020304" pitchFamily="18" charset="0"/>
              </a:rPr>
              <a:t>The voices </a:t>
            </a:r>
            <a:r>
              <a:rPr lang="en-US" dirty="0">
                <a:latin typeface="Times New Roman" panose="02020603050405020304" pitchFamily="18" charset="0"/>
                <a:cs typeface="Times New Roman" panose="02020603050405020304" pitchFamily="18" charset="0"/>
              </a:rPr>
              <a:t>and the sound effects could be more easily differentiated. </a:t>
            </a:r>
            <a:r>
              <a:rPr lang="en-US" dirty="0" smtClean="0">
                <a:latin typeface="Times New Roman" panose="02020603050405020304" pitchFamily="18" charset="0"/>
                <a:cs typeface="Times New Roman" panose="02020603050405020304" pitchFamily="18" charset="0"/>
              </a:rPr>
              <a:t>This system </a:t>
            </a:r>
            <a:r>
              <a:rPr lang="en-US" dirty="0">
                <a:latin typeface="Times New Roman" panose="02020603050405020304" pitchFamily="18" charset="0"/>
                <a:cs typeface="Times New Roman" panose="02020603050405020304" pitchFamily="18" charset="0"/>
              </a:rPr>
              <a:t>is comparatively cheaper when compared with its counterparts.</a:t>
            </a:r>
          </a:p>
        </p:txBody>
      </p:sp>
    </p:spTree>
    <p:extLst>
      <p:ext uri="{BB962C8B-B14F-4D97-AF65-F5344CB8AC3E}">
        <p14:creationId xmlns:p14="http://schemas.microsoft.com/office/powerpoint/2010/main" val="184045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8740" y="1242072"/>
            <a:ext cx="10386645" cy="4697070"/>
          </a:xfrm>
        </p:spPr>
        <p:txBody>
          <a:bodyPr>
            <a:noAutofit/>
          </a:bodyPr>
          <a:lstStyle/>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phased array speaker system to generate flexible, directional </a:t>
            </a:r>
            <a:r>
              <a:rPr lang="en-US" sz="2200" dirty="0" smtClean="0">
                <a:latin typeface="Times New Roman" panose="02020603050405020304" pitchFamily="18" charset="0"/>
                <a:cs typeface="Times New Roman" panose="02020603050405020304" pitchFamily="18" charset="0"/>
              </a:rPr>
              <a:t>sound.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system samples a standard audio input signal at approximately 44.1 kHz, and then outputs this signal to each of </a:t>
            </a:r>
            <a:r>
              <a:rPr lang="en-US" sz="2200" dirty="0" smtClean="0">
                <a:latin typeface="Times New Roman" panose="02020603050405020304" pitchFamily="18" charset="0"/>
                <a:cs typeface="Times New Roman" panose="02020603050405020304" pitchFamily="18" charset="0"/>
              </a:rPr>
              <a:t>6-12 </a:t>
            </a:r>
            <a:r>
              <a:rPr lang="en-US" sz="2200" dirty="0">
                <a:latin typeface="Times New Roman" panose="02020603050405020304" pitchFamily="18" charset="0"/>
                <a:cs typeface="Times New Roman" panose="02020603050405020304" pitchFamily="18" charset="0"/>
              </a:rPr>
              <a:t>speakers, each with a variable delay</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simple technique allows audio frequency sound to be heard in only selected regions within the room or other auditory space.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Multiple </a:t>
            </a:r>
            <a:r>
              <a:rPr lang="en-US" sz="2200" dirty="0">
                <a:latin typeface="Times New Roman" panose="02020603050405020304" pitchFamily="18" charset="0"/>
                <a:cs typeface="Times New Roman" panose="02020603050405020304" pitchFamily="18" charset="0"/>
              </a:rPr>
              <a:t>regions with multiple soundtracks can be created by simultaneously playing variously delayed soundtracks over each of the speakers in the </a:t>
            </a:r>
            <a:r>
              <a:rPr lang="en-US" sz="2200" dirty="0" smtClean="0">
                <a:latin typeface="Times New Roman" panose="02020603050405020304" pitchFamily="18" charset="0"/>
                <a:cs typeface="Times New Roman" panose="02020603050405020304" pitchFamily="18" charset="0"/>
              </a:rPr>
              <a:t>array.</a:t>
            </a:r>
          </a:p>
          <a:p>
            <a:pPr marL="228600" lvl="7" algn="just">
              <a:spcBef>
                <a:spcPts val="10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Sound waves from different loudspeakers can both combine or cancel depending on the relative phase relationships between the sound waves, it is possible to manipulate the phase (and magnitude) of the sound from two or more loudspeakers to control where the sound cancels and where the sound </a:t>
            </a:r>
            <a:r>
              <a:rPr lang="en-US" sz="2200" dirty="0" smtClean="0">
                <a:latin typeface="Times New Roman" panose="02020603050405020304" pitchFamily="18" charset="0"/>
                <a:cs typeface="Times New Roman" panose="02020603050405020304" pitchFamily="18" charset="0"/>
              </a:rPr>
              <a:t>sums.</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70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DESIGN</a:t>
            </a:r>
            <a:endParaRPr lang="en-US" b="1"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X12</a:t>
            </a:r>
            <a:endParaRPr lang="en-US" dirty="0"/>
          </a:p>
        </p:txBody>
      </p:sp>
      <p:sp>
        <p:nvSpPr>
          <p:cNvPr id="4" name="Rectangle 3"/>
          <p:cNvSpPr/>
          <p:nvPr/>
        </p:nvSpPr>
        <p:spPr>
          <a:xfrm>
            <a:off x="1236372" y="2331076"/>
            <a:ext cx="2189408" cy="10174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STANDARD AUDIO INPUT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940935" y="2331076"/>
            <a:ext cx="2434107"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INPUT BUFFER/LEVEL SHIFTER</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096259" y="2331076"/>
            <a:ext cx="2060620"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dirty="0" smtClean="0">
                <a:ln w="0"/>
                <a:solidFill>
                  <a:schemeClr val="tx1"/>
                </a:solidFill>
                <a:effectLst>
                  <a:outerShdw blurRad="38100" dist="19050" dir="2700000" algn="tl" rotWithShape="0">
                    <a:schemeClr val="dk1">
                      <a:alpha val="40000"/>
                    </a:schemeClr>
                  </a:outerShdw>
                </a:effectLst>
              </a:rPr>
              <a:t>ADC</a:t>
            </a:r>
            <a:endParaRPr lang="en-US" dirty="0"/>
          </a:p>
        </p:txBody>
      </p:sp>
      <p:cxnSp>
        <p:nvCxnSpPr>
          <p:cNvPr id="9" name="Straight Arrow Connector 8"/>
          <p:cNvCxnSpPr>
            <a:stCxn id="4" idx="3"/>
            <a:endCxn id="6" idx="1"/>
          </p:cNvCxnSpPr>
          <p:nvPr/>
        </p:nvCxnSpPr>
        <p:spPr>
          <a:xfrm>
            <a:off x="3425780" y="2839792"/>
            <a:ext cx="5151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36372" y="4327301"/>
            <a:ext cx="2189408" cy="9248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ATMEGA 644 MICROCONTROLLER</a:t>
            </a:r>
            <a:endParaRPr lang="en-US" dirty="0"/>
          </a:p>
        </p:txBody>
      </p:sp>
      <p:sp>
        <p:nvSpPr>
          <p:cNvPr id="15" name="Rectangle 14"/>
          <p:cNvSpPr/>
          <p:nvPr/>
        </p:nvSpPr>
        <p:spPr>
          <a:xfrm>
            <a:off x="4031087" y="4273337"/>
            <a:ext cx="2176530" cy="9787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DAC</a:t>
            </a:r>
            <a:endParaRPr lang="en-US" dirty="0"/>
          </a:p>
        </p:txBody>
      </p:sp>
      <p:sp>
        <p:nvSpPr>
          <p:cNvPr id="16" name="Rectangle 15"/>
          <p:cNvSpPr/>
          <p:nvPr/>
        </p:nvSpPr>
        <p:spPr>
          <a:xfrm>
            <a:off x="6812924" y="4327301"/>
            <a:ext cx="2485622" cy="9916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SPEAKER AMPLIFIER</a:t>
            </a:r>
            <a:endParaRPr lang="en-US" dirty="0"/>
          </a:p>
        </p:txBody>
      </p:sp>
      <p:cxnSp>
        <p:nvCxnSpPr>
          <p:cNvPr id="20" name="Straight Arrow Connector 19"/>
          <p:cNvCxnSpPr>
            <a:endCxn id="7" idx="1"/>
          </p:cNvCxnSpPr>
          <p:nvPr/>
        </p:nvCxnSpPr>
        <p:spPr>
          <a:xfrm>
            <a:off x="6375042" y="2839791"/>
            <a:ext cx="7212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p:cNvCxnSpPr>
          <p:nvPr/>
        </p:nvCxnSpPr>
        <p:spPr>
          <a:xfrm flipV="1">
            <a:off x="3425780" y="4789716"/>
            <a:ext cx="6053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p:cNvCxnSpPr>
          <p:nvPr/>
        </p:nvCxnSpPr>
        <p:spPr>
          <a:xfrm flipV="1">
            <a:off x="6207617" y="4762734"/>
            <a:ext cx="5666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12935" y="3979572"/>
            <a:ext cx="0" cy="347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25814" y="3992451"/>
            <a:ext cx="1004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530366" y="3799268"/>
            <a:ext cx="334851" cy="474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9865217" y="3557934"/>
            <a:ext cx="450758" cy="241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65217" y="4273337"/>
            <a:ext cx="450760" cy="298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315975" y="3522372"/>
            <a:ext cx="2" cy="1079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39448" y="3348507"/>
            <a:ext cx="0" cy="45076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2189408" y="3799268"/>
            <a:ext cx="595004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189408" y="3799268"/>
            <a:ext cx="0" cy="52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880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SOFTWARE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775" y="1690688"/>
            <a:ext cx="10515600" cy="4351338"/>
          </a:xfrm>
        </p:spPr>
        <p:txBody>
          <a:bodyPr>
            <a:normAutofit/>
          </a:bodyPr>
          <a:lstStyle/>
          <a:p>
            <a:pPr>
              <a:buFont typeface="Wingdings" panose="05000000000000000000" pitchFamily="2" charset="2"/>
              <a:buChar char="Ø"/>
            </a:pPr>
            <a:r>
              <a:rPr lang="en-IN" dirty="0" err="1" smtClean="0">
                <a:latin typeface="Times New Roman" panose="02020603050405020304" pitchFamily="18" charset="0"/>
                <a:cs typeface="Times New Roman" panose="02020603050405020304" pitchFamily="18" charset="0"/>
              </a:rPr>
              <a:t>WinAVR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used for programming the microcontroller.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Quadraphonic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Sonar testing </a:t>
            </a:r>
            <a:r>
              <a:rPr lang="en-US" dirty="0" smtClean="0">
                <a:latin typeface="Times New Roman" panose="02020603050405020304" pitchFamily="18" charset="0"/>
                <a:cs typeface="Times New Roman" panose="02020603050405020304" pitchFamily="18" charset="0"/>
              </a:rPr>
              <a:t>apparatus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Enhancing bass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3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WORK FLOW</a:t>
            </a:r>
            <a:endParaRPr lang="en-IN"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95926174"/>
              </p:ext>
            </p:extLst>
          </p:nvPr>
        </p:nvGraphicFramePr>
        <p:xfrm>
          <a:off x="1843757" y="1941535"/>
          <a:ext cx="8127999" cy="32054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PHASE</a:t>
                      </a:r>
                      <a:r>
                        <a:rPr lang="en-IN" baseline="0" dirty="0" smtClean="0"/>
                        <a:t> </a:t>
                      </a:r>
                      <a:endParaRPr lang="en-IN" dirty="0"/>
                    </a:p>
                  </a:txBody>
                  <a:tcPr/>
                </a:tc>
                <a:tc>
                  <a:txBody>
                    <a:bodyPr/>
                    <a:lstStyle/>
                    <a:p>
                      <a:r>
                        <a:rPr lang="en-IN" dirty="0" smtClean="0"/>
                        <a:t>WORKS</a:t>
                      </a:r>
                      <a:r>
                        <a:rPr lang="en-IN" baseline="0" dirty="0" smtClean="0"/>
                        <a:t> TO BE DONE</a:t>
                      </a:r>
                      <a:endParaRPr lang="en-IN" dirty="0"/>
                    </a:p>
                  </a:txBody>
                  <a:tcPr/>
                </a:tc>
                <a:tc>
                  <a:txBody>
                    <a:bodyPr/>
                    <a:lstStyle/>
                    <a:p>
                      <a:r>
                        <a:rPr lang="en-IN" dirty="0" smtClean="0"/>
                        <a:t>DURATION</a:t>
                      </a:r>
                      <a:endParaRPr lang="en-IN" dirty="0"/>
                    </a:p>
                  </a:txBody>
                  <a:tcPr/>
                </a:tc>
              </a:tr>
              <a:tr h="370840">
                <a:tc>
                  <a:txBody>
                    <a:bodyPr/>
                    <a:lstStyle/>
                    <a:p>
                      <a:r>
                        <a:rPr lang="en-IN" dirty="0" smtClean="0"/>
                        <a:t>1</a:t>
                      </a:r>
                      <a:endParaRPr lang="en-IN" dirty="0"/>
                    </a:p>
                  </a:txBody>
                  <a:tcPr/>
                </a:tc>
                <a:tc>
                  <a:txBody>
                    <a:bodyPr/>
                    <a:lstStyle/>
                    <a:p>
                      <a:r>
                        <a:rPr lang="en-IN" dirty="0" smtClean="0"/>
                        <a:t>PROGRAMMING</a:t>
                      </a:r>
                      <a:r>
                        <a:rPr lang="en-IN" baseline="0" dirty="0" smtClean="0"/>
                        <a:t> AND TESTING </a:t>
                      </a:r>
                      <a:endParaRPr lang="en-IN" dirty="0"/>
                    </a:p>
                  </a:txBody>
                  <a:tcPr/>
                </a:tc>
                <a:tc>
                  <a:txBody>
                    <a:bodyPr/>
                    <a:lstStyle/>
                    <a:p>
                      <a:r>
                        <a:rPr lang="en-IN" dirty="0" smtClean="0"/>
                        <a:t>1</a:t>
                      </a:r>
                      <a:r>
                        <a:rPr lang="en-IN" baseline="0" dirty="0" smtClean="0"/>
                        <a:t> </a:t>
                      </a:r>
                      <a:r>
                        <a:rPr lang="en-IN" dirty="0" smtClean="0"/>
                        <a:t>WEEK</a:t>
                      </a:r>
                      <a:endParaRPr lang="en-IN" dirty="0"/>
                    </a:p>
                  </a:txBody>
                  <a:tcPr/>
                </a:tc>
              </a:tr>
              <a:tr h="370840">
                <a:tc>
                  <a:txBody>
                    <a:bodyPr/>
                    <a:lstStyle/>
                    <a:p>
                      <a:r>
                        <a:rPr lang="en-IN" dirty="0" smtClean="0"/>
                        <a:t>2</a:t>
                      </a:r>
                      <a:endParaRPr lang="en-IN" dirty="0"/>
                    </a:p>
                  </a:txBody>
                  <a:tcPr/>
                </a:tc>
                <a:tc>
                  <a:txBody>
                    <a:bodyPr/>
                    <a:lstStyle/>
                    <a:p>
                      <a:r>
                        <a:rPr lang="en-IN" dirty="0" smtClean="0"/>
                        <a:t>HARDWARE COMPONENTS</a:t>
                      </a:r>
                      <a:r>
                        <a:rPr lang="en-IN" baseline="0" dirty="0" smtClean="0"/>
                        <a:t> </a:t>
                      </a:r>
                      <a:r>
                        <a:rPr lang="en-IN" dirty="0" smtClean="0"/>
                        <a:t>FABRICATION AND</a:t>
                      </a:r>
                      <a:r>
                        <a:rPr lang="en-IN" baseline="0" dirty="0" smtClean="0"/>
                        <a:t> INSTALLATION</a:t>
                      </a:r>
                      <a:endParaRPr lang="en-IN" dirty="0"/>
                    </a:p>
                  </a:txBody>
                  <a:tcPr/>
                </a:tc>
                <a:tc>
                  <a:txBody>
                    <a:bodyPr/>
                    <a:lstStyle/>
                    <a:p>
                      <a:r>
                        <a:rPr lang="en-IN" baseline="0" dirty="0" smtClean="0"/>
                        <a:t>2 WEEKS</a:t>
                      </a:r>
                      <a:endParaRPr lang="en-IN" dirty="0"/>
                    </a:p>
                  </a:txBody>
                  <a:tcPr/>
                </a:tc>
              </a:tr>
              <a:tr h="370840">
                <a:tc>
                  <a:txBody>
                    <a:bodyPr/>
                    <a:lstStyle/>
                    <a:p>
                      <a:r>
                        <a:rPr lang="en-IN" dirty="0" smtClean="0"/>
                        <a:t>3</a:t>
                      </a:r>
                      <a:endParaRPr lang="en-IN" dirty="0"/>
                    </a:p>
                  </a:txBody>
                  <a:tcPr/>
                </a:tc>
                <a:tc>
                  <a:txBody>
                    <a:bodyPr/>
                    <a:lstStyle/>
                    <a:p>
                      <a:r>
                        <a:rPr lang="en-IN" dirty="0" smtClean="0"/>
                        <a:t>CONSTRUCTIO</a:t>
                      </a:r>
                      <a:r>
                        <a:rPr lang="en-IN" baseline="0" dirty="0" smtClean="0"/>
                        <a:t>N OF THE STRUCTURE</a:t>
                      </a:r>
                      <a:endParaRPr lang="en-IN" dirty="0"/>
                    </a:p>
                  </a:txBody>
                  <a:tcPr/>
                </a:tc>
                <a:tc>
                  <a:txBody>
                    <a:bodyPr/>
                    <a:lstStyle/>
                    <a:p>
                      <a:r>
                        <a:rPr lang="en-IN" dirty="0" smtClean="0"/>
                        <a:t>1.5 WEEKS</a:t>
                      </a:r>
                      <a:endParaRPr lang="en-IN" dirty="0"/>
                    </a:p>
                  </a:txBody>
                  <a:tcPr/>
                </a:tc>
              </a:tr>
              <a:tr h="370840">
                <a:tc>
                  <a:txBody>
                    <a:bodyPr/>
                    <a:lstStyle/>
                    <a:p>
                      <a:r>
                        <a:rPr lang="en-IN" dirty="0" smtClean="0"/>
                        <a:t>4</a:t>
                      </a:r>
                      <a:endParaRPr lang="en-IN" dirty="0"/>
                    </a:p>
                  </a:txBody>
                  <a:tcPr/>
                </a:tc>
                <a:tc>
                  <a:txBody>
                    <a:bodyPr/>
                    <a:lstStyle/>
                    <a:p>
                      <a:r>
                        <a:rPr lang="en-IN" dirty="0" smtClean="0"/>
                        <a:t>PREPARATION OF THE FINAL REPORT</a:t>
                      </a:r>
                      <a:endParaRPr lang="en-IN" dirty="0"/>
                    </a:p>
                  </a:txBody>
                  <a:tcPr/>
                </a:tc>
                <a:tc>
                  <a:txBody>
                    <a:bodyPr/>
                    <a:lstStyle/>
                    <a:p>
                      <a:r>
                        <a:rPr lang="en-IN" dirty="0" smtClean="0"/>
                        <a:t>1 WEEK</a:t>
                      </a:r>
                      <a:endParaRPr lang="en-IN" dirty="0"/>
                    </a:p>
                  </a:txBody>
                  <a:tcPr/>
                </a:tc>
              </a:tr>
            </a:tbl>
          </a:graphicData>
        </a:graphic>
      </p:graphicFrame>
    </p:spTree>
    <p:extLst>
      <p:ext uri="{BB962C8B-B14F-4D97-AF65-F5344CB8AC3E}">
        <p14:creationId xmlns:p14="http://schemas.microsoft.com/office/powerpoint/2010/main" val="213856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Paul </a:t>
            </a:r>
            <a:r>
              <a:rPr lang="en-IN" dirty="0" err="1">
                <a:latin typeface="Times New Roman" panose="02020603050405020304" pitchFamily="18" charset="0"/>
                <a:cs typeface="Times New Roman" panose="02020603050405020304" pitchFamily="18" charset="0"/>
              </a:rPr>
              <a:t>Crilly</a:t>
            </a:r>
            <a:r>
              <a:rPr lang="en-IN" dirty="0">
                <a:latin typeface="Times New Roman" panose="02020603050405020304" pitchFamily="18" charset="0"/>
                <a:cs typeface="Times New Roman" panose="02020603050405020304" pitchFamily="18" charset="0"/>
              </a:rPr>
              <a:t>, Richard Hartnett, Rosie </a:t>
            </a:r>
            <a:r>
              <a:rPr lang="en-IN" dirty="0" err="1">
                <a:latin typeface="Times New Roman" panose="02020603050405020304" pitchFamily="18" charset="0"/>
                <a:cs typeface="Times New Roman" panose="02020603050405020304" pitchFamily="18" charset="0"/>
              </a:rPr>
              <a:t>Santrach</a:t>
            </a:r>
            <a:r>
              <a:rPr lang="en-IN" dirty="0">
                <a:latin typeface="Times New Roman" panose="02020603050405020304" pitchFamily="18" charset="0"/>
                <a:cs typeface="Times New Roman" panose="02020603050405020304" pitchFamily="18" charset="0"/>
              </a:rPr>
              <a:t>, Carlos </a:t>
            </a:r>
            <a:r>
              <a:rPr lang="en-IN" dirty="0" err="1">
                <a:latin typeface="Times New Roman" panose="02020603050405020304" pitchFamily="18" charset="0"/>
                <a:cs typeface="Times New Roman" panose="02020603050405020304" pitchFamily="18" charset="0"/>
              </a:rPr>
              <a:t>Palenzuela</a:t>
            </a:r>
            <a:r>
              <a:rPr lang="en-IN" dirty="0">
                <a:latin typeface="Times New Roman" panose="02020603050405020304" pitchFamily="18" charset="0"/>
                <a:cs typeface="Times New Roman" panose="02020603050405020304" pitchFamily="18" charset="0"/>
              </a:rPr>
              <a:t> Department of Engineering, Electrical Engineering, U.S. Coast Guard Academy, New London “</a:t>
            </a:r>
            <a:r>
              <a:rPr lang="en-IN" i="1" dirty="0">
                <a:latin typeface="Times New Roman" panose="02020603050405020304" pitchFamily="18" charset="0"/>
                <a:cs typeface="Times New Roman" panose="02020603050405020304" pitchFamily="18" charset="0"/>
              </a:rPr>
              <a:t>A Novel Approach to Teaching Phased Array Antenna Systems </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35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401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PHASE ARRAY SPEAKER SYSTEM</vt:lpstr>
      <vt:lpstr>PHASE ARRAY SPEAKERS</vt:lpstr>
      <vt:lpstr>OBJECTIVE</vt:lpstr>
      <vt:lpstr>INTRODUCTION</vt:lpstr>
      <vt:lpstr>HARDWARE DESIGN</vt:lpstr>
      <vt:lpstr>SOFTWARE USED</vt:lpstr>
      <vt:lpstr>APPLICATIONS</vt:lpstr>
      <vt:lpstr>WORK FLOW</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PHASED ARRAY SPEAKER SYSTEM</dc:title>
  <dc:creator>RajaRaman</dc:creator>
  <cp:lastModifiedBy>rohit kumar</cp:lastModifiedBy>
  <cp:revision>41</cp:revision>
  <dcterms:created xsi:type="dcterms:W3CDTF">2016-02-07T16:07:44Z</dcterms:created>
  <dcterms:modified xsi:type="dcterms:W3CDTF">2016-02-15T05:25:37Z</dcterms:modified>
</cp:coreProperties>
</file>