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7" r:id="rId4"/>
    <p:sldId id="273" r:id="rId5"/>
    <p:sldId id="259" r:id="rId6"/>
    <p:sldId id="260" r:id="rId7"/>
    <p:sldId id="261" r:id="rId8"/>
    <p:sldId id="262" r:id="rId9"/>
    <p:sldId id="263" r:id="rId10"/>
    <p:sldId id="274" r:id="rId11"/>
    <p:sldId id="275" r:id="rId12"/>
    <p:sldId id="276" r:id="rId13"/>
    <p:sldId id="264" r:id="rId14"/>
    <p:sldId id="265" r:id="rId15"/>
    <p:sldId id="266" r:id="rId16"/>
    <p:sldId id="268"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E135552F-C8B4-4500-8AB0-F8E7EED00D3E}" type="datetimeFigureOut">
              <a:rPr lang="en-US" smtClean="0"/>
              <a:pPr/>
              <a:t>5/23/2019</a:t>
            </a:fld>
            <a:endParaRPr lang="en-US"/>
          </a:p>
        </p:txBody>
      </p:sp>
      <p:sp>
        <p:nvSpPr>
          <p:cNvPr id="16" name="Slide Number Placeholder 15"/>
          <p:cNvSpPr>
            <a:spLocks noGrp="1"/>
          </p:cNvSpPr>
          <p:nvPr>
            <p:ph type="sldNum" sz="quarter" idx="11"/>
          </p:nvPr>
        </p:nvSpPr>
        <p:spPr/>
        <p:txBody>
          <a:bodyPr/>
          <a:lstStyle/>
          <a:p>
            <a:fld id="{024F07A4-E52B-4261-974B-08A9C36611A9}"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35552F-C8B4-4500-8AB0-F8E7EED00D3E}"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07A4-E52B-4261-974B-08A9C36611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35552F-C8B4-4500-8AB0-F8E7EED00D3E}"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07A4-E52B-4261-974B-08A9C36611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E135552F-C8B4-4500-8AB0-F8E7EED00D3E}" type="datetimeFigureOut">
              <a:rPr lang="en-US" smtClean="0"/>
              <a:pPr/>
              <a:t>5/23/2019</a:t>
            </a:fld>
            <a:endParaRPr lang="en-US"/>
          </a:p>
        </p:txBody>
      </p:sp>
      <p:sp>
        <p:nvSpPr>
          <p:cNvPr id="15" name="Slide Number Placeholder 14"/>
          <p:cNvSpPr>
            <a:spLocks noGrp="1"/>
          </p:cNvSpPr>
          <p:nvPr>
            <p:ph type="sldNum" sz="quarter" idx="15"/>
          </p:nvPr>
        </p:nvSpPr>
        <p:spPr/>
        <p:txBody>
          <a:bodyPr/>
          <a:lstStyle>
            <a:lvl1pPr algn="ctr">
              <a:defRPr/>
            </a:lvl1pPr>
          </a:lstStyle>
          <a:p>
            <a:fld id="{024F07A4-E52B-4261-974B-08A9C36611A9}"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35552F-C8B4-4500-8AB0-F8E7EED00D3E}"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07A4-E52B-4261-974B-08A9C36611A9}"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135552F-C8B4-4500-8AB0-F8E7EED00D3E}" type="datetimeFigureOut">
              <a:rPr lang="en-US" smtClean="0"/>
              <a:pPr/>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F07A4-E52B-4261-974B-08A9C36611A9}"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24F07A4-E52B-4261-974B-08A9C36611A9}"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E135552F-C8B4-4500-8AB0-F8E7EED00D3E}" type="datetimeFigureOut">
              <a:rPr lang="en-US" smtClean="0"/>
              <a:pPr/>
              <a:t>5/23/2019</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35552F-C8B4-4500-8AB0-F8E7EED00D3E}" type="datetimeFigureOut">
              <a:rPr lang="en-US" smtClean="0"/>
              <a:pPr/>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4F07A4-E52B-4261-974B-08A9C36611A9}"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5552F-C8B4-4500-8AB0-F8E7EED00D3E}" type="datetimeFigureOut">
              <a:rPr lang="en-US" smtClean="0"/>
              <a:pPr/>
              <a:t>5/23/2019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4F07A4-E52B-4261-974B-08A9C36611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E135552F-C8B4-4500-8AB0-F8E7EED00D3E}" type="datetimeFigureOut">
              <a:rPr lang="en-US" smtClean="0"/>
              <a:pPr/>
              <a:t>5/23/2019</a:t>
            </a:fld>
            <a:endParaRPr lang="en-US"/>
          </a:p>
        </p:txBody>
      </p:sp>
      <p:sp>
        <p:nvSpPr>
          <p:cNvPr id="9" name="Slide Number Placeholder 8"/>
          <p:cNvSpPr>
            <a:spLocks noGrp="1"/>
          </p:cNvSpPr>
          <p:nvPr>
            <p:ph type="sldNum" sz="quarter" idx="15"/>
          </p:nvPr>
        </p:nvSpPr>
        <p:spPr/>
        <p:txBody>
          <a:bodyPr/>
          <a:lstStyle/>
          <a:p>
            <a:fld id="{024F07A4-E52B-4261-974B-08A9C36611A9}"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E135552F-C8B4-4500-8AB0-F8E7EED00D3E}" type="datetimeFigureOut">
              <a:rPr lang="en-US" smtClean="0"/>
              <a:pPr/>
              <a:t>5/23/2019</a:t>
            </a:fld>
            <a:endParaRPr lang="en-US"/>
          </a:p>
        </p:txBody>
      </p:sp>
      <p:sp>
        <p:nvSpPr>
          <p:cNvPr id="9" name="Slide Number Placeholder 8"/>
          <p:cNvSpPr>
            <a:spLocks noGrp="1"/>
          </p:cNvSpPr>
          <p:nvPr>
            <p:ph type="sldNum" sz="quarter" idx="11"/>
          </p:nvPr>
        </p:nvSpPr>
        <p:spPr/>
        <p:txBody>
          <a:bodyPr/>
          <a:lstStyle/>
          <a:p>
            <a:fld id="{024F07A4-E52B-4261-974B-08A9C36611A9}"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135552F-C8B4-4500-8AB0-F8E7EED00D3E}" type="datetimeFigureOut">
              <a:rPr lang="en-US" smtClean="0"/>
              <a:pPr/>
              <a:t>5/23/2019</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4F07A4-E52B-4261-974B-08A9C36611A9}"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0800" y="5486400"/>
            <a:ext cx="6400800" cy="1371600"/>
          </a:xfrm>
        </p:spPr>
        <p:txBody>
          <a:bodyPr>
            <a:normAutofit fontScale="92500" lnSpcReduction="10000"/>
          </a:bodyPr>
          <a:lstStyle/>
          <a:p>
            <a:r>
              <a:rPr lang="en-US" sz="2000" b="1" i="1" dirty="0" smtClean="0">
                <a:latin typeface="Times New Roman" pitchFamily="18" charset="0"/>
                <a:cs typeface="Times New Roman" pitchFamily="18" charset="0"/>
              </a:rPr>
              <a:t>Submitted by:</a:t>
            </a:r>
          </a:p>
          <a:p>
            <a:r>
              <a:rPr lang="en-US" sz="2000" b="1" i="1" dirty="0" smtClean="0">
                <a:latin typeface="Times New Roman" pitchFamily="18" charset="0"/>
                <a:cs typeface="Times New Roman" pitchFamily="18" charset="0"/>
              </a:rPr>
              <a:t>SHIFANA .M </a:t>
            </a:r>
          </a:p>
          <a:p>
            <a:r>
              <a:rPr lang="en-US" sz="2000" b="1" i="1" dirty="0" smtClean="0">
                <a:latin typeface="Times New Roman" pitchFamily="18" charset="0"/>
                <a:cs typeface="Times New Roman" pitchFamily="18" charset="0"/>
              </a:rPr>
              <a:t>MCA S6 </a:t>
            </a:r>
          </a:p>
          <a:p>
            <a:r>
              <a:rPr lang="en-US" sz="2000" b="1" i="1" dirty="0" smtClean="0">
                <a:latin typeface="Times New Roman" pitchFamily="18" charset="0"/>
                <a:cs typeface="Times New Roman" pitchFamily="18" charset="0"/>
              </a:rPr>
              <a:t>LNCE16MCA038</a:t>
            </a:r>
            <a:endParaRPr lang="en-US" sz="2000" b="1" i="1" dirty="0">
              <a:latin typeface="Times New Roman" pitchFamily="18" charset="0"/>
              <a:cs typeface="Times New Roman" pitchFamily="18" charset="0"/>
            </a:endParaRPr>
          </a:p>
        </p:txBody>
      </p:sp>
      <p:sp>
        <p:nvSpPr>
          <p:cNvPr id="2" name="Title 1"/>
          <p:cNvSpPr>
            <a:spLocks noGrp="1"/>
          </p:cNvSpPr>
          <p:nvPr>
            <p:ph type="ctrTitle"/>
          </p:nvPr>
        </p:nvSpPr>
        <p:spPr>
          <a:xfrm>
            <a:off x="0" y="381000"/>
            <a:ext cx="9144000" cy="1143000"/>
          </a:xfrm>
        </p:spPr>
        <p:txBody>
          <a:bodyPr>
            <a:normAutofit fontScale="90000"/>
          </a:bodyPr>
          <a:lstStyle/>
          <a:p>
            <a:r>
              <a:rPr lang="en-US" sz="3200" b="1" i="1" dirty="0" smtClean="0">
                <a:latin typeface="Times New Roman" pitchFamily="18" charset="0"/>
                <a:cs typeface="Times New Roman" pitchFamily="18" charset="0"/>
              </a:rPr>
              <a:t>COLOR CODE AND FINGERPRINT BASED ATM SYSTEM </a:t>
            </a:r>
            <a:br>
              <a:rPr lang="en-US" sz="3200" b="1" i="1" dirty="0" smtClean="0">
                <a:latin typeface="Times New Roman" pitchFamily="18" charset="0"/>
                <a:cs typeface="Times New Roman" pitchFamily="18" charset="0"/>
              </a:rPr>
            </a:br>
            <a:endParaRPr lang="en-US" sz="3200" b="1" i="1" dirty="0">
              <a:latin typeface="Times New Roman" pitchFamily="18" charset="0"/>
              <a:cs typeface="Times New Roman" pitchFamily="18" charset="0"/>
            </a:endParaRPr>
          </a:p>
        </p:txBody>
      </p:sp>
      <p:pic>
        <p:nvPicPr>
          <p:cNvPr id="1027" name="Picture 3" descr="D:\finalworkspace\ATMFingerPrintS\back.jpg"/>
          <p:cNvPicPr>
            <a:picLocks noChangeAspect="1" noChangeArrowheads="1"/>
          </p:cNvPicPr>
          <p:nvPr/>
        </p:nvPicPr>
        <p:blipFill>
          <a:blip r:embed="rId2"/>
          <a:srcRect/>
          <a:stretch>
            <a:fillRect/>
          </a:stretch>
        </p:blipFill>
        <p:spPr bwMode="auto">
          <a:xfrm>
            <a:off x="457200" y="1219200"/>
            <a:ext cx="8115300" cy="4267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229600" cy="4647426"/>
          </a:xfrm>
          <a:prstGeom prst="rect">
            <a:avLst/>
          </a:prstGeom>
          <a:noFill/>
        </p:spPr>
        <p:txBody>
          <a:bodyPr wrap="square" rtlCol="0">
            <a:spAutoFit/>
          </a:bodyPr>
          <a:lstStyle/>
          <a:p>
            <a:pPr algn="ctr"/>
            <a:r>
              <a:rPr lang="en-US" sz="3200" b="1" i="1" dirty="0" smtClean="0">
                <a:latin typeface="Times New Roman" pitchFamily="18" charset="0"/>
                <a:cs typeface="Times New Roman" pitchFamily="18" charset="0"/>
              </a:rPr>
              <a:t>CONCLUSION</a:t>
            </a:r>
          </a:p>
          <a:p>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The implementation of ATM security by using biometric method is a crucial procedure, as well as very challenging and difficult.</a:t>
            </a:r>
          </a:p>
          <a:p>
            <a:pPr>
              <a:buFont typeface="Arial" pitchFamily="34" charset="0"/>
              <a:buChar char="•"/>
            </a:pPr>
            <a:r>
              <a:rPr lang="en-US" sz="2400" dirty="0" smtClean="0">
                <a:latin typeface="Times New Roman" pitchFamily="18" charset="0"/>
                <a:cs typeface="Times New Roman" pitchFamily="18" charset="0"/>
              </a:rPr>
              <a:t>Fingerprints have intrinsic features that do not change for whole life and are different individually.</a:t>
            </a:r>
          </a:p>
          <a:p>
            <a:pPr>
              <a:buFont typeface="Arial" pitchFamily="34" charset="0"/>
              <a:buChar char="•"/>
            </a:pPr>
            <a:r>
              <a:rPr lang="en-US" sz="2400" dirty="0" smtClean="0">
                <a:latin typeface="Times New Roman" pitchFamily="18" charset="0"/>
                <a:cs typeface="Times New Roman" pitchFamily="18" charset="0"/>
              </a:rPr>
              <a:t>They are easy to use, cheap and provide the most suitable miniaturization.</a:t>
            </a:r>
          </a:p>
          <a:p>
            <a:pPr>
              <a:buFont typeface="Arial" pitchFamily="34" charset="0"/>
              <a:buChar char="•"/>
            </a:pPr>
            <a:r>
              <a:rPr lang="en-US" sz="2400" dirty="0" smtClean="0">
                <a:latin typeface="Times New Roman" pitchFamily="18" charset="0"/>
                <a:cs typeface="Times New Roman" pitchFamily="18" charset="0"/>
              </a:rPr>
              <a:t>Biometric is one of the most popular and effective means for identification/verification of an individual and is used as forensic evidence.</a:t>
            </a:r>
          </a:p>
          <a:p>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8153400" cy="5509200"/>
          </a:xfrm>
          <a:prstGeom prst="rect">
            <a:avLst/>
          </a:prstGeom>
          <a:noFill/>
        </p:spPr>
        <p:txBody>
          <a:bodyPr wrap="square" rtlCol="0">
            <a:spAutoFit/>
          </a:bodyPr>
          <a:lstStyle/>
          <a:p>
            <a:pPr algn="ctr"/>
            <a:r>
              <a:rPr lang="en-US" sz="3200" b="1" i="1" dirty="0" smtClean="0">
                <a:latin typeface="Times New Roman" pitchFamily="18" charset="0"/>
                <a:cs typeface="Times New Roman" pitchFamily="18" charset="0"/>
              </a:rPr>
              <a:t>FUTURE SCOPE</a:t>
            </a:r>
          </a:p>
          <a:p>
            <a:pPr algn="ctr"/>
            <a:endParaRPr lang="en-US" sz="3200" b="1" i="1" dirty="0" smtClean="0">
              <a:latin typeface="Times New Roman" pitchFamily="18" charset="0"/>
              <a:cs typeface="Times New Roman" pitchFamily="18" charset="0"/>
            </a:endParaRPr>
          </a:p>
          <a:p>
            <a:pPr>
              <a:buFont typeface="Arial" pitchFamily="34" charset="0"/>
              <a:buChar char="•"/>
            </a:pPr>
            <a:r>
              <a:rPr lang="en-US" sz="2400" dirty="0" smtClean="0"/>
              <a:t>The system can be extended using a GSM module. </a:t>
            </a:r>
            <a:endParaRPr lang="en-US" sz="2400" dirty="0" smtClean="0"/>
          </a:p>
          <a:p>
            <a:pPr>
              <a:buFont typeface="Arial" pitchFamily="34" charset="0"/>
              <a:buChar char="•"/>
            </a:pPr>
            <a:r>
              <a:rPr lang="en-US" sz="2400" dirty="0" smtClean="0"/>
              <a:t>The </a:t>
            </a:r>
            <a:r>
              <a:rPr lang="en-US" sz="2400" dirty="0" smtClean="0"/>
              <a:t>GSM module sends alert messages to the respective authorities when unauthorized person’s finger print is detected</a:t>
            </a:r>
            <a:r>
              <a:rPr lang="en-US" sz="2400" dirty="0" smtClean="0"/>
              <a:t>.</a:t>
            </a:r>
          </a:p>
          <a:p>
            <a:pPr>
              <a:buFont typeface="Arial" pitchFamily="34" charset="0"/>
              <a:buChar char="•"/>
            </a:pPr>
            <a:r>
              <a:rPr lang="en-US" sz="2400" dirty="0" smtClean="0"/>
              <a:t>Securing fingerprint based biometric system. </a:t>
            </a:r>
            <a:endParaRPr lang="en-US" sz="2400" dirty="0" smtClean="0"/>
          </a:p>
          <a:p>
            <a:pPr>
              <a:buFont typeface="Arial" pitchFamily="34" charset="0"/>
              <a:buChar char="•"/>
            </a:pPr>
            <a:r>
              <a:rPr lang="en-US" sz="2400" dirty="0" smtClean="0"/>
              <a:t>Performance </a:t>
            </a:r>
            <a:r>
              <a:rPr lang="en-US" sz="2400" dirty="0" smtClean="0"/>
              <a:t>can be improved in terms of speed and memory</a:t>
            </a:r>
            <a:r>
              <a:rPr lang="en-US" sz="2400" dirty="0" smtClean="0"/>
              <a:t>.</a:t>
            </a:r>
          </a:p>
          <a:p>
            <a:pPr>
              <a:buFont typeface="Arial" pitchFamily="34" charset="0"/>
              <a:buChar char="•"/>
            </a:pPr>
            <a:r>
              <a:rPr lang="en-US" sz="2400" dirty="0" smtClean="0"/>
              <a:t> </a:t>
            </a:r>
            <a:r>
              <a:rPr lang="en-US" sz="2400" dirty="0" smtClean="0"/>
              <a:t>A speaking voice alarm can be used to indicate unauthorized person accessing the ATM. </a:t>
            </a:r>
            <a:endParaRPr lang="en-US" sz="2400" dirty="0" smtClean="0"/>
          </a:p>
          <a:p>
            <a:pPr>
              <a:buFont typeface="Arial" pitchFamily="34" charset="0"/>
              <a:buChar char="•"/>
            </a:pPr>
            <a:r>
              <a:rPr lang="en-US" sz="2400" dirty="0" smtClean="0"/>
              <a:t>System </a:t>
            </a:r>
            <a:r>
              <a:rPr lang="en-US" sz="2400" dirty="0" smtClean="0"/>
              <a:t>can be made to communicate with modems or mobile phones. </a:t>
            </a:r>
          </a:p>
          <a:p>
            <a:pPr>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04800"/>
            <a:ext cx="6781800" cy="584775"/>
          </a:xfrm>
          <a:prstGeom prst="rect">
            <a:avLst/>
          </a:prstGeom>
          <a:noFill/>
        </p:spPr>
        <p:txBody>
          <a:bodyPr wrap="square" rtlCol="0">
            <a:spAutoFit/>
          </a:bodyPr>
          <a:lstStyle/>
          <a:p>
            <a:pPr algn="ctr"/>
            <a:r>
              <a:rPr lang="en-US" sz="3200" b="1" i="1" dirty="0" smtClean="0">
                <a:latin typeface="Times New Roman" pitchFamily="18" charset="0"/>
                <a:cs typeface="Times New Roman" pitchFamily="18" charset="0"/>
              </a:rPr>
              <a:t>GIT LOG</a:t>
            </a:r>
            <a:endParaRPr lang="en-US" sz="3200" b="1" i="1" dirty="0">
              <a:latin typeface="Times New Roman" pitchFamily="18" charset="0"/>
              <a:cs typeface="Times New Roman" pitchFamily="18" charset="0"/>
            </a:endParaRPr>
          </a:p>
        </p:txBody>
      </p:sp>
      <p:pic>
        <p:nvPicPr>
          <p:cNvPr id="1026" name="Picture 2" descr="C:\Users\ADMIN\Documents\gti sc\git for doc.PNG"/>
          <p:cNvPicPr>
            <a:picLocks noChangeAspect="1" noChangeArrowheads="1"/>
          </p:cNvPicPr>
          <p:nvPr/>
        </p:nvPicPr>
        <p:blipFill>
          <a:blip r:embed="rId2"/>
          <a:srcRect/>
          <a:stretch>
            <a:fillRect/>
          </a:stretch>
        </p:blipFill>
        <p:spPr bwMode="auto">
          <a:xfrm>
            <a:off x="304800" y="1066800"/>
            <a:ext cx="8610601" cy="53721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506015" y="1524000"/>
            <a:ext cx="8131969" cy="4572000"/>
          </a:xfrm>
          <a:prstGeom prst="rect">
            <a:avLst/>
          </a:prstGeom>
        </p:spPr>
      </p:pic>
      <p:sp>
        <p:nvSpPr>
          <p:cNvPr id="2" name="Title 1"/>
          <p:cNvSpPr>
            <a:spLocks noGrp="1"/>
          </p:cNvSpPr>
          <p:nvPr>
            <p:ph type="title"/>
          </p:nvPr>
        </p:nvSpPr>
        <p:spPr/>
        <p:txBody>
          <a:bodyPr>
            <a:normAutofit/>
          </a:bodyPr>
          <a:lstStyle/>
          <a:p>
            <a:r>
              <a:rPr lang="en-US" sz="3200" b="1" i="1" dirty="0" smtClean="0">
                <a:latin typeface="Times New Roman" pitchFamily="18" charset="0"/>
                <a:cs typeface="Times New Roman" pitchFamily="18" charset="0"/>
              </a:rPr>
              <a:t>SCREEN SHOT</a:t>
            </a:r>
            <a:endParaRPr lang="en-US" sz="3200"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2"/>
          <a:stretch>
            <a:fillRect/>
          </a:stretch>
        </p:blipFill>
        <p:spPr>
          <a:xfrm>
            <a:off x="609600" y="457200"/>
            <a:ext cx="8131175" cy="5715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2"/>
          <a:stretch>
            <a:fillRect/>
          </a:stretch>
        </p:blipFill>
        <p:spPr>
          <a:xfrm>
            <a:off x="685800" y="990600"/>
            <a:ext cx="8131175" cy="4572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2"/>
          <a:stretch>
            <a:fillRect/>
          </a:stretch>
        </p:blipFill>
        <p:spPr>
          <a:xfrm>
            <a:off x="533400" y="1295400"/>
            <a:ext cx="8131175" cy="4572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2"/>
          <a:stretch>
            <a:fillRect/>
          </a:stretch>
        </p:blipFill>
        <p:spPr>
          <a:xfrm>
            <a:off x="762000" y="1143000"/>
            <a:ext cx="8131175" cy="4572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819400"/>
            <a:ext cx="8229600" cy="1219200"/>
          </a:xfrm>
        </p:spPr>
        <p:txBody>
          <a:bodyPr>
            <a:normAutofit/>
          </a:bodyPr>
          <a:lstStyle/>
          <a:p>
            <a:pPr algn="ctr"/>
            <a:r>
              <a:rPr sz="5400" i="1" smtClean="0">
                <a:latin typeface="Times New Roman" pitchFamily="18" charset="0"/>
                <a:cs typeface="Times New Roman" pitchFamily="18" charset="0"/>
              </a:rPr>
              <a:t>THANK YOU</a:t>
            </a:r>
            <a:endParaRPr lang="en-US" sz="5400" i="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733800"/>
          </a:xfrm>
        </p:spPr>
        <p:txBody>
          <a:bodyPr>
            <a:normAutofit/>
          </a:bodyPr>
          <a:lstStyle/>
          <a:p>
            <a:r>
              <a:rPr lang="en-US" sz="2000" dirty="0" smtClean="0">
                <a:latin typeface="Times New Roman" pitchFamily="18" charset="0"/>
                <a:cs typeface="Times New Roman" pitchFamily="18" charset="0"/>
              </a:rPr>
              <a:t> Fingerprint based ATM is a desktop application where fingerprint of the user is used as a authentication.</a:t>
            </a:r>
          </a:p>
          <a:p>
            <a:r>
              <a:rPr lang="en-US" sz="2000" dirty="0" smtClean="0">
                <a:latin typeface="Times New Roman" pitchFamily="18" charset="0"/>
                <a:cs typeface="Times New Roman" pitchFamily="18" charset="0"/>
              </a:rPr>
              <a:t>The fingerprint minutiae features are different for each human being so the user can be identified uniquely.</a:t>
            </a:r>
          </a:p>
          <a:p>
            <a:r>
              <a:rPr lang="en-US" sz="2000" dirty="0" smtClean="0">
                <a:latin typeface="Times New Roman" pitchFamily="18" charset="0"/>
                <a:cs typeface="Times New Roman" pitchFamily="18" charset="0"/>
              </a:rPr>
              <a:t>Instead of using ATM card fingerprint based ATM is safer and secure.</a:t>
            </a:r>
          </a:p>
          <a:p>
            <a:r>
              <a:rPr lang="en-US" sz="2000" dirty="0" smtClean="0">
                <a:latin typeface="Times New Roman" pitchFamily="18" charset="0"/>
                <a:cs typeface="Times New Roman" pitchFamily="18" charset="0"/>
              </a:rPr>
              <a:t>There is no worry of losing ATM card and no need to carry ATM card in your wallet.</a:t>
            </a:r>
          </a:p>
          <a:p>
            <a:r>
              <a:rPr lang="en-US" sz="2000" dirty="0" smtClean="0">
                <a:latin typeface="Times New Roman" pitchFamily="18" charset="0"/>
                <a:cs typeface="Times New Roman" pitchFamily="18" charset="0"/>
              </a:rPr>
              <a:t>You just have to use your fingerprint in order to do any banking transaction. </a:t>
            </a:r>
          </a:p>
          <a:p>
            <a:r>
              <a:rPr lang="en-US" sz="2000" dirty="0" smtClean="0">
                <a:latin typeface="Times New Roman" pitchFamily="18" charset="0"/>
                <a:cs typeface="Times New Roman" pitchFamily="18" charset="0"/>
              </a:rPr>
              <a:t>Color code is the alternative method for the fingerprint.</a:t>
            </a:r>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200" b="1" i="1" dirty="0" smtClean="0">
                <a:latin typeface="Times New Roman" pitchFamily="18" charset="0"/>
                <a:cs typeface="Times New Roman" pitchFamily="18" charset="0"/>
              </a:rPr>
              <a:t>ABSTRACT</a:t>
            </a:r>
            <a:endParaRPr lang="en-US" sz="3200"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029200"/>
          </a:xfrm>
        </p:spPr>
        <p:txBody>
          <a:bodyPr>
            <a:noAutofit/>
          </a:bodyPr>
          <a:lstStyle/>
          <a:p>
            <a:r>
              <a:rPr lang="en-US" sz="1800" dirty="0" smtClean="0">
                <a:latin typeface="Times New Roman" pitchFamily="18" charset="0"/>
                <a:cs typeface="Times New Roman" pitchFamily="18" charset="0"/>
              </a:rPr>
              <a:t>The ATM is used by customer to access their bank deposit or credit accounts in order to make a variety of financial transactions by any financial institution.</a:t>
            </a:r>
          </a:p>
          <a:p>
            <a:r>
              <a:rPr lang="en-US" sz="1800" dirty="0" smtClean="0">
                <a:latin typeface="Times New Roman" pitchFamily="18" charset="0"/>
                <a:cs typeface="Times New Roman" pitchFamily="18" charset="0"/>
              </a:rPr>
              <a:t>ATM today use the magnetic strip or tape on the users card for identification and authentication of customer.</a:t>
            </a:r>
          </a:p>
          <a:p>
            <a:r>
              <a:rPr lang="en-US" sz="1800" dirty="0" smtClean="0">
                <a:latin typeface="Times New Roman" pitchFamily="18" charset="0"/>
                <a:cs typeface="Times New Roman" pitchFamily="18" charset="0"/>
              </a:rPr>
              <a:t>In the current ATM System two factor authentication is obtained where security can be breached, when password is divulged to an authorized user or card is stolen by an imposter.</a:t>
            </a:r>
          </a:p>
          <a:p>
            <a:r>
              <a:rPr lang="en-US" sz="1800" dirty="0" smtClean="0">
                <a:latin typeface="Times New Roman" pitchFamily="18" charset="0"/>
                <a:cs typeface="Times New Roman" pitchFamily="18" charset="0"/>
              </a:rPr>
              <a:t>To avoid this and to make more secure, adding a third level of authentication can provide significant level of strength by relying on something that the user is </a:t>
            </a:r>
            <a:r>
              <a:rPr lang="en-US" sz="1800" dirty="0" err="1" smtClean="0">
                <a:latin typeface="Times New Roman" pitchFamily="18" charset="0"/>
                <a:cs typeface="Times New Roman" pitchFamily="18" charset="0"/>
              </a:rPr>
              <a:t>ie</a:t>
            </a:r>
            <a:r>
              <a:rPr lang="en-US" sz="1800" dirty="0" smtClean="0">
                <a:latin typeface="Times New Roman" pitchFamily="18" charset="0"/>
                <a:cs typeface="Times New Roman" pitchFamily="18" charset="0"/>
              </a:rPr>
              <a:t>, Biometric.</a:t>
            </a:r>
          </a:p>
          <a:p>
            <a:r>
              <a:rPr lang="en-US" sz="1800" dirty="0" smtClean="0">
                <a:latin typeface="Times New Roman" pitchFamily="18" charset="0"/>
                <a:cs typeface="Times New Roman" pitchFamily="18" charset="0"/>
              </a:rPr>
              <a:t>Which means something about that person that cannot be changed and easily mimicked.</a:t>
            </a:r>
          </a:p>
          <a:p>
            <a:r>
              <a:rPr lang="en-US" sz="1800" dirty="0" smtClean="0">
                <a:latin typeface="Times New Roman" pitchFamily="18" charset="0"/>
                <a:cs typeface="Times New Roman" pitchFamily="18" charset="0"/>
              </a:rPr>
              <a:t>Biometric authentication is one of the newest exciting technical improvements of recent history and looks set to change the way in which the majority of individual live.</a:t>
            </a:r>
          </a:p>
          <a:p>
            <a:r>
              <a:rPr lang="en-US" sz="1800" dirty="0" smtClean="0">
                <a:latin typeface="Times New Roman" pitchFamily="18" charset="0"/>
                <a:cs typeface="Times New Roman" pitchFamily="18" charset="0"/>
              </a:rPr>
              <a:t>This is based on the fact that no two individuals can share the same morphological characteristics.</a:t>
            </a: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200" b="1" i="1" dirty="0" smtClean="0">
                <a:latin typeface="Times New Roman" pitchFamily="18" charset="0"/>
                <a:cs typeface="Times New Roman" pitchFamily="18" charset="0"/>
              </a:rPr>
              <a:t>INTRODUCTION</a:t>
            </a:r>
            <a:endParaRPr lang="en-US" sz="3200"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685800"/>
            <a:ext cx="7315200" cy="5201424"/>
          </a:xfrm>
          <a:prstGeom prst="rect">
            <a:avLst/>
          </a:prstGeom>
          <a:noFill/>
        </p:spPr>
        <p:txBody>
          <a:bodyPr wrap="square" rtlCol="0">
            <a:spAutoFit/>
          </a:bodyPr>
          <a:lstStyle/>
          <a:p>
            <a:r>
              <a:rPr lang="en-US" sz="3200" b="1" i="1" dirty="0" smtClean="0">
                <a:latin typeface="Times New Roman" pitchFamily="18" charset="0"/>
                <a:cs typeface="Times New Roman" pitchFamily="18" charset="0"/>
              </a:rPr>
              <a:t>SYSTEM SPECIFICATION</a:t>
            </a:r>
          </a:p>
          <a:p>
            <a:endParaRPr lang="en-US" sz="3200" b="1" i="1" dirty="0" smtClean="0">
              <a:latin typeface="Times New Roman" pitchFamily="18" charset="0"/>
              <a:cs typeface="Times New Roman" pitchFamily="18" charset="0"/>
            </a:endParaRPr>
          </a:p>
          <a:p>
            <a:pPr marL="514350" indent="-514350">
              <a:buFont typeface="+mj-lt"/>
              <a:buAutoNum type="arabicPeriod"/>
            </a:pPr>
            <a:r>
              <a:rPr lang="en-US" sz="2400" b="1" dirty="0" smtClean="0">
                <a:latin typeface="Times New Roman" pitchFamily="18" charset="0"/>
                <a:cs typeface="Times New Roman" pitchFamily="18" charset="0"/>
              </a:rPr>
              <a:t>HARDWARE REQUIRMENT</a:t>
            </a:r>
          </a:p>
          <a:p>
            <a:pPr marL="971550" lvl="1" indent="-514350">
              <a:buFont typeface="Arial" pitchFamily="34" charset="0"/>
              <a:buChar char="•"/>
            </a:pPr>
            <a:r>
              <a:rPr lang="en-US" sz="2000" dirty="0" smtClean="0">
                <a:latin typeface="Times New Roman" pitchFamily="18" charset="0"/>
                <a:cs typeface="Times New Roman" pitchFamily="18" charset="0"/>
              </a:rPr>
              <a:t>Processor	:	Intel Core</a:t>
            </a:r>
          </a:p>
          <a:p>
            <a:pPr marL="971550" lvl="1" indent="-514350">
              <a:buFont typeface="Arial" pitchFamily="34" charset="0"/>
              <a:buChar char="•"/>
            </a:pPr>
            <a:r>
              <a:rPr lang="en-US" sz="2000" dirty="0" smtClean="0">
                <a:latin typeface="Times New Roman" pitchFamily="18" charset="0"/>
                <a:cs typeface="Times New Roman" pitchFamily="18" charset="0"/>
              </a:rPr>
              <a:t>Hard Disk	:	120GB</a:t>
            </a:r>
          </a:p>
          <a:p>
            <a:pPr marL="971550" lvl="1" indent="-514350">
              <a:buFont typeface="Arial" pitchFamily="34" charset="0"/>
              <a:buChar char="•"/>
            </a:pPr>
            <a:r>
              <a:rPr lang="en-US" sz="2000" dirty="0" smtClean="0">
                <a:latin typeface="Times New Roman" pitchFamily="18" charset="0"/>
                <a:cs typeface="Times New Roman" pitchFamily="18" charset="0"/>
              </a:rPr>
              <a:t>RAM 		:	2GB</a:t>
            </a:r>
          </a:p>
          <a:p>
            <a:pPr marL="971550" lvl="1" indent="-514350">
              <a:buFont typeface="Arial" pitchFamily="34" charset="0"/>
              <a:buChar char="•"/>
            </a:pPr>
            <a:r>
              <a:rPr lang="en-US" sz="2000" dirty="0" smtClean="0">
                <a:latin typeface="Times New Roman" pitchFamily="18" charset="0"/>
                <a:cs typeface="Times New Roman" pitchFamily="18" charset="0"/>
              </a:rPr>
              <a:t>Monitor 	:	hp 15 inches</a:t>
            </a:r>
          </a:p>
          <a:p>
            <a:pPr marL="971550" lvl="1" indent="-514350">
              <a:buFont typeface="Arial" pitchFamily="34" charset="0"/>
              <a:buChar char="•"/>
            </a:pPr>
            <a:r>
              <a:rPr lang="en-US" sz="2000" dirty="0" smtClean="0">
                <a:latin typeface="Times New Roman" pitchFamily="18" charset="0"/>
                <a:cs typeface="Times New Roman" pitchFamily="18" charset="0"/>
              </a:rPr>
              <a:t>Mouse		:	Genius Scroll Mouse</a:t>
            </a:r>
          </a:p>
          <a:p>
            <a:pPr marL="971550" lvl="1" indent="-514350">
              <a:buFont typeface="Arial" pitchFamily="34" charset="0"/>
              <a:buChar char="•"/>
            </a:pPr>
            <a:r>
              <a:rPr lang="en-US" sz="2000" dirty="0" smtClean="0">
                <a:latin typeface="Times New Roman" pitchFamily="18" charset="0"/>
                <a:cs typeface="Times New Roman" pitchFamily="18" charset="0"/>
              </a:rPr>
              <a:t>Keyboard	:	100007 keys</a:t>
            </a:r>
          </a:p>
          <a:p>
            <a:pPr marL="514350" indent="-514350">
              <a:buFont typeface="+mj-lt"/>
              <a:buAutoNum type="arabicPeriod"/>
            </a:pPr>
            <a:r>
              <a:rPr lang="en-US" sz="2400" b="1" dirty="0" smtClean="0">
                <a:latin typeface="Times New Roman" pitchFamily="18" charset="0"/>
                <a:cs typeface="Times New Roman" pitchFamily="18" charset="0"/>
              </a:rPr>
              <a:t>SOFTWARE REQUREMENT</a:t>
            </a:r>
          </a:p>
          <a:p>
            <a:pPr marL="971550" lvl="1" indent="-514350">
              <a:buFont typeface="Arial" pitchFamily="34" charset="0"/>
              <a:buChar char="•"/>
            </a:pPr>
            <a:r>
              <a:rPr lang="en-US" sz="2000" dirty="0" smtClean="0">
                <a:latin typeface="Times New Roman" pitchFamily="18" charset="0"/>
                <a:cs typeface="Times New Roman" pitchFamily="18" charset="0"/>
              </a:rPr>
              <a:t>Front End 	:	JAVA Swing</a:t>
            </a:r>
          </a:p>
          <a:p>
            <a:pPr marL="971550" lvl="1" indent="-514350">
              <a:buFont typeface="Arial" pitchFamily="34" charset="0"/>
              <a:buChar char="•"/>
            </a:pPr>
            <a:r>
              <a:rPr lang="en-US" sz="2000" dirty="0" smtClean="0">
                <a:latin typeface="Times New Roman" pitchFamily="18" charset="0"/>
                <a:cs typeface="Times New Roman" pitchFamily="18" charset="0"/>
              </a:rPr>
              <a:t>Software Tools	:	Eclipse and </a:t>
            </a:r>
            <a:r>
              <a:rPr lang="en-US" sz="2000" dirty="0" err="1" smtClean="0">
                <a:latin typeface="Times New Roman" pitchFamily="18" charset="0"/>
                <a:cs typeface="Times New Roman" pitchFamily="18" charset="0"/>
              </a:rPr>
              <a:t>SQLYog</a:t>
            </a:r>
            <a:endParaRPr lang="en-US" sz="2000" dirty="0" smtClean="0">
              <a:latin typeface="Times New Roman" pitchFamily="18" charset="0"/>
              <a:cs typeface="Times New Roman" pitchFamily="18" charset="0"/>
            </a:endParaRPr>
          </a:p>
          <a:p>
            <a:pPr marL="971550" lvl="1" indent="-514350">
              <a:buFont typeface="Arial" pitchFamily="34" charset="0"/>
              <a:buChar char="•"/>
            </a:pPr>
            <a:r>
              <a:rPr lang="en-US" sz="2000" dirty="0" smtClean="0">
                <a:latin typeface="Times New Roman" pitchFamily="18" charset="0"/>
                <a:cs typeface="Times New Roman" pitchFamily="18" charset="0"/>
              </a:rPr>
              <a:t>Back End	:	MYSQL 5.0</a:t>
            </a:r>
          </a:p>
          <a:p>
            <a:pPr marL="971550" lvl="1" indent="-514350">
              <a:buFont typeface="Arial" pitchFamily="34" charset="0"/>
              <a:buChar char="•"/>
            </a:pPr>
            <a:r>
              <a:rPr lang="en-US" sz="2000" dirty="0" smtClean="0">
                <a:latin typeface="Times New Roman" pitchFamily="18" charset="0"/>
                <a:cs typeface="Times New Roman" pitchFamily="18" charset="0"/>
              </a:rPr>
              <a:t>Operating System:	Windows 7/10</a:t>
            </a:r>
          </a:p>
          <a:p>
            <a:pPr marL="971550" lvl="1" indent="-514350">
              <a:buFont typeface="Arial" pitchFamily="34" charset="0"/>
              <a:buChar char="•"/>
            </a:pP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smtClean="0">
                <a:latin typeface="Times New Roman" pitchFamily="18" charset="0"/>
                <a:cs typeface="Times New Roman" pitchFamily="18" charset="0"/>
              </a:rPr>
              <a:t>Transaction Module</a:t>
            </a:r>
          </a:p>
          <a:p>
            <a:pPr lvl="1"/>
            <a:r>
              <a:rPr lang="en-US" sz="2000" dirty="0" smtClean="0">
                <a:latin typeface="Times New Roman" pitchFamily="18" charset="0"/>
                <a:cs typeface="Times New Roman" pitchFamily="18" charset="0"/>
              </a:rPr>
              <a:t>In the Transaction process the customer must choose the Authentication type like Thumb Authentication or Color code Authentication.</a:t>
            </a:r>
          </a:p>
          <a:p>
            <a:pPr lvl="1"/>
            <a:r>
              <a:rPr lang="en-US" sz="2000" dirty="0" smtClean="0">
                <a:latin typeface="Times New Roman" pitchFamily="18" charset="0"/>
                <a:cs typeface="Times New Roman" pitchFamily="18" charset="0"/>
              </a:rPr>
              <a:t> Next the verification panel will be displayed after verify the unique identification next step is to choose the operation type(cash deposit/cash withdrawal/balance enquiry).</a:t>
            </a:r>
          </a:p>
          <a:p>
            <a:pPr lvl="1"/>
            <a:r>
              <a:rPr lang="en-US" sz="2000" dirty="0" smtClean="0">
                <a:latin typeface="Times New Roman" pitchFamily="18" charset="0"/>
                <a:cs typeface="Times New Roman" pitchFamily="18" charset="0"/>
              </a:rPr>
              <a:t>Once choose the operation the cash deposit and cash withdrawal process require the amount details. After the operation success customer will get the receipt.</a:t>
            </a:r>
            <a:endParaRPr lang="en-US" sz="8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Transaction Report</a:t>
            </a:r>
          </a:p>
          <a:p>
            <a:pPr lvl="1"/>
            <a:r>
              <a:rPr lang="en-US" sz="2000" dirty="0">
                <a:latin typeface="Times New Roman" pitchFamily="18" charset="0"/>
                <a:cs typeface="Times New Roman" pitchFamily="18" charset="0"/>
              </a:rPr>
              <a:t>The admin can only rights to view the daily customer transaction </a:t>
            </a:r>
            <a:r>
              <a:rPr lang="en-US" sz="2000" dirty="0" smtClean="0">
                <a:latin typeface="Times New Roman" pitchFamily="18" charset="0"/>
                <a:cs typeface="Times New Roman" pitchFamily="18" charset="0"/>
              </a:rPr>
              <a:t>details.</a:t>
            </a:r>
            <a:endParaRPr lang="en-US" sz="2000" dirty="0">
              <a:latin typeface="Times New Roman" pitchFamily="18" charset="0"/>
              <a:cs typeface="Times New Roman" pitchFamily="18" charset="0"/>
            </a:endParaRPr>
          </a:p>
          <a:p>
            <a:pPr lvl="1"/>
            <a:endParaRPr lang="en-US" sz="2000" b="1" dirty="0">
              <a:latin typeface="Times New Roman" pitchFamily="18" charset="0"/>
              <a:cs typeface="Times New Roman" pitchFamily="18" charset="0"/>
            </a:endParaRPr>
          </a:p>
          <a:p>
            <a:pPr lvl="1"/>
            <a:endParaRPr lang="en-US" sz="2000" b="1" dirty="0" smtClean="0">
              <a:latin typeface="Times New Roman" pitchFamily="18" charset="0"/>
              <a:cs typeface="Times New Roman" pitchFamily="18" charset="0"/>
            </a:endParaRPr>
          </a:p>
          <a:p>
            <a:pPr lvl="1"/>
            <a:endParaRPr lang="en-US" sz="1600" b="1"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200" b="1" i="1" dirty="0" smtClean="0">
                <a:latin typeface="Times New Roman" pitchFamily="18" charset="0"/>
                <a:cs typeface="Times New Roman" pitchFamily="18" charset="0"/>
              </a:rPr>
              <a:t>MODULES</a:t>
            </a:r>
            <a:endParaRPr lang="en-US" sz="3200"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6172200"/>
          </a:xfrm>
        </p:spPr>
        <p:txBody>
          <a:bodyPr>
            <a:normAutofit/>
          </a:bodyPr>
          <a:lstStyle/>
          <a:p>
            <a:r>
              <a:rPr lang="en-US" sz="3100" b="1" dirty="0" smtClean="0">
                <a:latin typeface="Times New Roman" pitchFamily="18" charset="0"/>
                <a:cs typeface="Times New Roman" pitchFamily="18" charset="0"/>
              </a:rPr>
              <a:t>Authentication Module</a:t>
            </a:r>
          </a:p>
          <a:p>
            <a:pPr lvl="1"/>
            <a:r>
              <a:rPr lang="en-US" sz="2000" dirty="0" smtClean="0">
                <a:latin typeface="Times New Roman" pitchFamily="18" charset="0"/>
                <a:cs typeface="Times New Roman" pitchFamily="18" charset="0"/>
              </a:rPr>
              <a:t>In the Authentication panel the customer must enter the valid mobile number for first verification step. After verified the first step customer will receive an OTP code .next step is to verify the OTP code. If valid OTP verification proceed the payment process. Next step the authentication panel choosing panel will appear. The customers can two options for the payment process.</a:t>
            </a:r>
          </a:p>
          <a:p>
            <a:pPr lvl="2"/>
            <a:r>
              <a:rPr lang="en-US" sz="2000" b="1" dirty="0" smtClean="0">
                <a:latin typeface="Times New Roman" pitchFamily="18" charset="0"/>
                <a:cs typeface="Times New Roman" pitchFamily="18" charset="0"/>
              </a:rPr>
              <a:t>Thumb Authentication:</a:t>
            </a:r>
            <a:r>
              <a:rPr lang="en-US" sz="2000" dirty="0" smtClean="0">
                <a:latin typeface="Times New Roman" pitchFamily="18" charset="0"/>
                <a:cs typeface="Times New Roman" pitchFamily="18" charset="0"/>
              </a:rPr>
              <a:t> The customer can press their thumb in the finger print authentication device. The matching process will be started. After successful verification the customer can choose the operation type then proceed the transaction.</a:t>
            </a:r>
          </a:p>
          <a:p>
            <a:pPr lvl="2"/>
            <a:r>
              <a:rPr lang="en-US" sz="2000" b="1" dirty="0" smtClean="0">
                <a:latin typeface="Times New Roman" pitchFamily="18" charset="0"/>
                <a:cs typeface="Times New Roman" pitchFamily="18" charset="0"/>
              </a:rPr>
              <a:t>Color Authentication:</a:t>
            </a:r>
            <a:r>
              <a:rPr lang="en-US" sz="2000" dirty="0" smtClean="0">
                <a:latin typeface="Times New Roman" pitchFamily="18" charset="0"/>
                <a:cs typeface="Times New Roman" pitchFamily="18" charset="0"/>
              </a:rPr>
              <a:t> The Customer must enter the three color code for color code authentication process. </a:t>
            </a:r>
          </a:p>
          <a:p>
            <a:pPr lvl="0"/>
            <a:r>
              <a:rPr lang="en-US" sz="2400" b="1" dirty="0">
                <a:latin typeface="Times New Roman" pitchFamily="18" charset="0"/>
                <a:cs typeface="Times New Roman" pitchFamily="18" charset="0"/>
              </a:rPr>
              <a:t>Receipt </a:t>
            </a:r>
            <a:r>
              <a:rPr lang="en-US" sz="2400" b="1" dirty="0" smtClean="0">
                <a:latin typeface="Times New Roman" pitchFamily="18" charset="0"/>
                <a:cs typeface="Times New Roman" pitchFamily="18" charset="0"/>
              </a:rPr>
              <a:t>Generation</a:t>
            </a:r>
            <a:endParaRPr lang="en-US" sz="24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In the ATM panel customer can get a receipt after the each successful transaction process. The receipt contains the transaction type details, amount details and balance amount details etc.</a:t>
            </a:r>
          </a:p>
          <a:p>
            <a:endParaRPr lang="en-US" sz="2800" dirty="0"/>
          </a:p>
          <a:p>
            <a:endParaRPr lang="en-US" sz="3100" b="1" dirty="0">
              <a:latin typeface="Times New Roman" pitchFamily="18" charset="0"/>
              <a:cs typeface="Times New Roman" pitchFamily="18" charset="0"/>
            </a:endParaRPr>
          </a:p>
          <a:p>
            <a:endParaRPr lang="en-US" sz="3100" b="1" dirty="0" smtClean="0">
              <a:latin typeface="Times New Roman" pitchFamily="18" charset="0"/>
              <a:cs typeface="Times New Roman" pitchFamily="18" charset="0"/>
            </a:endParaRPr>
          </a:p>
          <a:p>
            <a:pPr lvl="2">
              <a:buNone/>
            </a:pPr>
            <a:endParaRPr lang="en-US" sz="2000" dirty="0">
              <a:latin typeface="Times New Roman" pitchFamily="18" charset="0"/>
              <a:cs typeface="Times New Roman" pitchFamily="18" charset="0"/>
            </a:endParaRPr>
          </a:p>
        </p:txBody>
      </p:sp>
      <p:sp>
        <p:nvSpPr>
          <p:cNvPr id="2" name="Title 1"/>
          <p:cNvSpPr>
            <a:spLocks noGrp="1"/>
          </p:cNvSpPr>
          <p:nvPr>
            <p:ph type="title"/>
          </p:nvPr>
        </p:nvSpPr>
        <p:spPr>
          <a:xfrm>
            <a:off x="457200" y="0"/>
            <a:ext cx="8229600" cy="106362"/>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686800" cy="4525963"/>
          </a:xfrm>
        </p:spPr>
        <p:txBody>
          <a:bodyPr>
            <a:normAutofit/>
          </a:bodyPr>
          <a:lstStyle/>
          <a:p>
            <a:r>
              <a:rPr lang="en-US" sz="2800" b="1" dirty="0" smtClean="0">
                <a:latin typeface="Times New Roman" pitchFamily="18" charset="0"/>
                <a:cs typeface="Times New Roman" pitchFamily="18" charset="0"/>
              </a:rPr>
              <a:t>LEVEL 0</a:t>
            </a:r>
          </a:p>
        </p:txBody>
      </p:sp>
      <p:sp>
        <p:nvSpPr>
          <p:cNvPr id="2" name="Title 1"/>
          <p:cNvSpPr>
            <a:spLocks noGrp="1"/>
          </p:cNvSpPr>
          <p:nvPr>
            <p:ph type="title"/>
          </p:nvPr>
        </p:nvSpPr>
        <p:spPr/>
        <p:txBody>
          <a:bodyPr>
            <a:normAutofit/>
          </a:bodyPr>
          <a:lstStyle/>
          <a:p>
            <a:r>
              <a:rPr lang="en-US" sz="3200" b="1" i="1" dirty="0" smtClean="0">
                <a:latin typeface="Times New Roman" pitchFamily="18" charset="0"/>
                <a:cs typeface="Times New Roman" pitchFamily="18" charset="0"/>
              </a:rPr>
              <a:t>DFD</a:t>
            </a:r>
            <a:endParaRPr lang="en-US" sz="3200" b="1" i="1" dirty="0">
              <a:latin typeface="Times New Roman" pitchFamily="18" charset="0"/>
              <a:cs typeface="Times New Roman" pitchFamily="18" charset="0"/>
            </a:endParaRPr>
          </a:p>
        </p:txBody>
      </p:sp>
      <p:sp>
        <p:nvSpPr>
          <p:cNvPr id="4" name="Rectangle 3"/>
          <p:cNvSpPr/>
          <p:nvPr/>
        </p:nvSpPr>
        <p:spPr>
          <a:xfrm>
            <a:off x="838200" y="3581400"/>
            <a:ext cx="160020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itchFamily="18" charset="0"/>
                <a:cs typeface="Times New Roman" pitchFamily="18" charset="0"/>
              </a:rPr>
              <a:t>Customer</a:t>
            </a:r>
            <a:endParaRPr lang="en-US" dirty="0">
              <a:latin typeface="Times New Roman" pitchFamily="18" charset="0"/>
              <a:cs typeface="Times New Roman" pitchFamily="18" charset="0"/>
            </a:endParaRPr>
          </a:p>
        </p:txBody>
      </p:sp>
      <p:sp>
        <p:nvSpPr>
          <p:cNvPr id="5" name="Oval 4"/>
          <p:cNvSpPr/>
          <p:nvPr/>
        </p:nvSpPr>
        <p:spPr>
          <a:xfrm>
            <a:off x="4038600" y="2743200"/>
            <a:ext cx="1905000" cy="1981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itchFamily="18" charset="0"/>
                <a:cs typeface="Times New Roman" pitchFamily="18" charset="0"/>
              </a:rPr>
              <a:t>Color code and Fingerprint Authentication Based ATM system</a:t>
            </a:r>
            <a:endParaRPr lang="en-US" sz="1600" dirty="0">
              <a:latin typeface="Times New Roman" pitchFamily="18" charset="0"/>
              <a:cs typeface="Times New Roman" pitchFamily="18" charset="0"/>
            </a:endParaRPr>
          </a:p>
        </p:txBody>
      </p:sp>
      <p:sp>
        <p:nvSpPr>
          <p:cNvPr id="6" name="Rectangle 5"/>
          <p:cNvSpPr/>
          <p:nvPr/>
        </p:nvSpPr>
        <p:spPr>
          <a:xfrm>
            <a:off x="7086600" y="3505200"/>
            <a:ext cx="19050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itchFamily="18" charset="0"/>
                <a:cs typeface="Times New Roman" pitchFamily="18" charset="0"/>
              </a:rPr>
              <a:t>Administrator</a:t>
            </a:r>
            <a:endParaRPr lang="en-US" dirty="0">
              <a:latin typeface="Times New Roman" pitchFamily="18" charset="0"/>
              <a:cs typeface="Times New Roman" pitchFamily="18" charset="0"/>
            </a:endParaRPr>
          </a:p>
        </p:txBody>
      </p:sp>
      <p:cxnSp>
        <p:nvCxnSpPr>
          <p:cNvPr id="8" name="Straight Arrow Connector 7"/>
          <p:cNvCxnSpPr/>
          <p:nvPr/>
        </p:nvCxnSpPr>
        <p:spPr>
          <a:xfrm>
            <a:off x="2438400" y="3657600"/>
            <a:ext cx="1600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2438400" y="3962400"/>
            <a:ext cx="1600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6"/>
          </p:cNvCxnSpPr>
          <p:nvPr/>
        </p:nvCxnSpPr>
        <p:spPr>
          <a:xfrm>
            <a:off x="5943600" y="3733800"/>
            <a:ext cx="1219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90800" y="2286000"/>
            <a:ext cx="1295400" cy="1200329"/>
          </a:xfrm>
          <a:prstGeom prst="rect">
            <a:avLst/>
          </a:prstGeom>
          <a:noFill/>
        </p:spPr>
        <p:txBody>
          <a:bodyPr wrap="square" rtlCol="0">
            <a:spAutoFit/>
          </a:bodyPr>
          <a:lstStyle/>
          <a:p>
            <a:r>
              <a:rPr lang="en-US" dirty="0" smtClean="0"/>
              <a:t>Transaction request using fingerprint</a:t>
            </a:r>
            <a:endParaRPr lang="en-US" dirty="0"/>
          </a:p>
        </p:txBody>
      </p:sp>
      <p:sp>
        <p:nvSpPr>
          <p:cNvPr id="24" name="TextBox 23"/>
          <p:cNvSpPr txBox="1"/>
          <p:nvPr/>
        </p:nvSpPr>
        <p:spPr>
          <a:xfrm>
            <a:off x="2667000" y="4267200"/>
            <a:ext cx="1371600" cy="646331"/>
          </a:xfrm>
          <a:prstGeom prst="rect">
            <a:avLst/>
          </a:prstGeom>
          <a:noFill/>
        </p:spPr>
        <p:txBody>
          <a:bodyPr wrap="square" rtlCol="0">
            <a:spAutoFit/>
          </a:bodyPr>
          <a:lstStyle/>
          <a:p>
            <a:r>
              <a:rPr lang="en-US" dirty="0" smtClean="0"/>
              <a:t>Transaction slip</a:t>
            </a:r>
            <a:endParaRPr lang="en-US" dirty="0"/>
          </a:p>
        </p:txBody>
      </p:sp>
      <p:sp>
        <p:nvSpPr>
          <p:cNvPr id="25" name="TextBox 24"/>
          <p:cNvSpPr txBox="1"/>
          <p:nvPr/>
        </p:nvSpPr>
        <p:spPr>
          <a:xfrm>
            <a:off x="5943600" y="2971800"/>
            <a:ext cx="1524000" cy="646331"/>
          </a:xfrm>
          <a:prstGeom prst="rect">
            <a:avLst/>
          </a:prstGeom>
          <a:noFill/>
        </p:spPr>
        <p:txBody>
          <a:bodyPr wrap="square" rtlCol="0">
            <a:spAutoFit/>
          </a:bodyPr>
          <a:lstStyle/>
          <a:p>
            <a:r>
              <a:rPr lang="en-US" dirty="0" smtClean="0"/>
              <a:t>Transaction Report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33400"/>
            <a:ext cx="8686800" cy="5181600"/>
          </a:xfrm>
        </p:spPr>
        <p:txBody>
          <a:bodyPr/>
          <a:lstStyle/>
          <a:p>
            <a:r>
              <a:rPr lang="en-US" dirty="0" smtClean="0">
                <a:latin typeface="Times New Roman" pitchFamily="18" charset="0"/>
                <a:cs typeface="Times New Roman" pitchFamily="18" charset="0"/>
              </a:rPr>
              <a:t>Level 1</a:t>
            </a:r>
          </a:p>
          <a:p>
            <a:pPr>
              <a:buNone/>
            </a:pPr>
            <a:r>
              <a:rPr lang="en-US" sz="2400" dirty="0" smtClean="0">
                <a:latin typeface="Times New Roman" pitchFamily="18" charset="0"/>
                <a:cs typeface="Times New Roman" pitchFamily="18" charset="0"/>
              </a:rPr>
              <a:t>	Administrator</a:t>
            </a:r>
            <a:endParaRPr lang="en-US" sz="2400" dirty="0">
              <a:latin typeface="Times New Roman" pitchFamily="18" charset="0"/>
              <a:cs typeface="Times New Roman" pitchFamily="18" charset="0"/>
            </a:endParaRPr>
          </a:p>
        </p:txBody>
      </p:sp>
      <p:sp>
        <p:nvSpPr>
          <p:cNvPr id="4" name="Rectangle 3"/>
          <p:cNvSpPr/>
          <p:nvPr/>
        </p:nvSpPr>
        <p:spPr>
          <a:xfrm>
            <a:off x="762000" y="2743200"/>
            <a:ext cx="182880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Administrator</a:t>
            </a:r>
            <a:endParaRPr lang="en-US" dirty="0"/>
          </a:p>
        </p:txBody>
      </p:sp>
      <p:sp>
        <p:nvSpPr>
          <p:cNvPr id="5" name="Oval 4"/>
          <p:cNvSpPr/>
          <p:nvPr/>
        </p:nvSpPr>
        <p:spPr>
          <a:xfrm>
            <a:off x="3581400" y="2514600"/>
            <a:ext cx="12192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Login</a:t>
            </a:r>
            <a:endParaRPr lang="en-US" dirty="0"/>
          </a:p>
        </p:txBody>
      </p:sp>
      <p:sp>
        <p:nvSpPr>
          <p:cNvPr id="6" name="Oval 5"/>
          <p:cNvSpPr/>
          <p:nvPr/>
        </p:nvSpPr>
        <p:spPr>
          <a:xfrm>
            <a:off x="5257800" y="3200400"/>
            <a:ext cx="1143000" cy="1447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Handling cash Transaction</a:t>
            </a:r>
            <a:endParaRPr lang="en-US" dirty="0"/>
          </a:p>
        </p:txBody>
      </p:sp>
      <p:sp>
        <p:nvSpPr>
          <p:cNvPr id="7" name="Oval 6"/>
          <p:cNvSpPr/>
          <p:nvPr/>
        </p:nvSpPr>
        <p:spPr>
          <a:xfrm>
            <a:off x="5334000" y="1600200"/>
            <a:ext cx="990600" cy="1143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Handling user</a:t>
            </a:r>
            <a:endParaRPr lang="en-US" dirty="0"/>
          </a:p>
        </p:txBody>
      </p:sp>
      <p:sp>
        <p:nvSpPr>
          <p:cNvPr id="8" name="Flowchart: Predefined Process 7"/>
          <p:cNvSpPr/>
          <p:nvPr/>
        </p:nvSpPr>
        <p:spPr>
          <a:xfrm>
            <a:off x="7010400" y="1752600"/>
            <a:ext cx="1905000" cy="384048"/>
          </a:xfrm>
          <a:prstGeom prst="flowChartPredefined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Adminreg</a:t>
            </a:r>
            <a:endParaRPr lang="en-US" dirty="0"/>
          </a:p>
        </p:txBody>
      </p:sp>
      <p:sp>
        <p:nvSpPr>
          <p:cNvPr id="9" name="Flowchart: Predefined Process 8"/>
          <p:cNvSpPr/>
          <p:nvPr/>
        </p:nvSpPr>
        <p:spPr>
          <a:xfrm>
            <a:off x="7010400" y="3810000"/>
            <a:ext cx="1905000" cy="533400"/>
          </a:xfrm>
          <a:prstGeom prst="flowChartPredefined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Deposit,withdraw</a:t>
            </a:r>
            <a:endParaRPr lang="en-US" dirty="0"/>
          </a:p>
        </p:txBody>
      </p:sp>
      <p:cxnSp>
        <p:nvCxnSpPr>
          <p:cNvPr id="11" name="Straight Arrow Connector 10"/>
          <p:cNvCxnSpPr>
            <a:stCxn id="4" idx="3"/>
            <a:endCxn id="5" idx="2"/>
          </p:cNvCxnSpPr>
          <p:nvPr/>
        </p:nvCxnSpPr>
        <p:spPr>
          <a:xfrm>
            <a:off x="2590800" y="2971800"/>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5" idx="6"/>
            <a:endCxn id="6" idx="2"/>
          </p:cNvCxnSpPr>
          <p:nvPr/>
        </p:nvCxnSpPr>
        <p:spPr>
          <a:xfrm>
            <a:off x="4800600" y="2971800"/>
            <a:ext cx="457200" cy="9525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7" idx="2"/>
          </p:cNvCxnSpPr>
          <p:nvPr/>
        </p:nvCxnSpPr>
        <p:spPr>
          <a:xfrm flipV="1">
            <a:off x="4724400" y="2171700"/>
            <a:ext cx="609600" cy="5715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8" idx="1"/>
          </p:cNvCxnSpPr>
          <p:nvPr/>
        </p:nvCxnSpPr>
        <p:spPr>
          <a:xfrm>
            <a:off x="6324600" y="1941576"/>
            <a:ext cx="685800" cy="3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400800" y="396240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24000"/>
            <a:ext cx="8229600" cy="4572000"/>
          </a:xfrm>
        </p:spPr>
        <p:txBody>
          <a:bodyPr>
            <a:normAutofit/>
          </a:bodyPr>
          <a:lstStyle/>
          <a:p>
            <a:pPr>
              <a:buNone/>
            </a:pPr>
            <a:r>
              <a:rPr lang="en-US" sz="2800" dirty="0" smtClean="0">
                <a:latin typeface="Times New Roman" pitchFamily="18" charset="0"/>
                <a:cs typeface="Times New Roman" pitchFamily="18" charset="0"/>
              </a:rPr>
              <a:t>	User</a:t>
            </a:r>
          </a:p>
          <a:p>
            <a:pPr lvl="1">
              <a:buNone/>
            </a:pPr>
            <a:endParaRPr lang="en-US" sz="2400" dirty="0">
              <a:latin typeface="Times New Roman" pitchFamily="18" charset="0"/>
              <a:cs typeface="Times New Roman" pitchFamily="18" charset="0"/>
            </a:endParaRPr>
          </a:p>
          <a:p>
            <a:pPr lvl="1">
              <a:buNone/>
            </a:pPr>
            <a:endParaRPr lang="en-US" sz="2400" dirty="0" smtClean="0">
              <a:latin typeface="Times New Roman" pitchFamily="18" charset="0"/>
              <a:cs typeface="Times New Roman" pitchFamily="18" charset="0"/>
            </a:endParaRPr>
          </a:p>
          <a:p>
            <a:pPr lvl="1">
              <a:buNone/>
            </a:pPr>
            <a:endParaRPr lang="en-US" sz="2400" dirty="0">
              <a:latin typeface="Times New Roman" pitchFamily="18" charset="0"/>
              <a:cs typeface="Times New Roman" pitchFamily="18" charset="0"/>
            </a:endParaRPr>
          </a:p>
        </p:txBody>
      </p:sp>
      <p:sp>
        <p:nvSpPr>
          <p:cNvPr id="4" name="Rectangle 3"/>
          <p:cNvSpPr/>
          <p:nvPr/>
        </p:nvSpPr>
        <p:spPr>
          <a:xfrm>
            <a:off x="685800" y="3124200"/>
            <a:ext cx="160020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User</a:t>
            </a:r>
            <a:endParaRPr lang="en-US" dirty="0"/>
          </a:p>
        </p:txBody>
      </p:sp>
      <p:sp>
        <p:nvSpPr>
          <p:cNvPr id="5" name="Oval 4"/>
          <p:cNvSpPr/>
          <p:nvPr/>
        </p:nvSpPr>
        <p:spPr>
          <a:xfrm>
            <a:off x="3276600" y="2667000"/>
            <a:ext cx="1219200" cy="13716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Login</a:t>
            </a:r>
            <a:endParaRPr lang="en-US" dirty="0"/>
          </a:p>
        </p:txBody>
      </p:sp>
      <p:sp>
        <p:nvSpPr>
          <p:cNvPr id="6" name="Oval 5"/>
          <p:cNvSpPr/>
          <p:nvPr/>
        </p:nvSpPr>
        <p:spPr>
          <a:xfrm>
            <a:off x="5105400" y="2514600"/>
            <a:ext cx="1295400" cy="1600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Verification Process</a:t>
            </a:r>
            <a:endParaRPr lang="en-US" dirty="0"/>
          </a:p>
        </p:txBody>
      </p:sp>
      <p:sp>
        <p:nvSpPr>
          <p:cNvPr id="7" name="Rectangle 6"/>
          <p:cNvSpPr/>
          <p:nvPr/>
        </p:nvSpPr>
        <p:spPr>
          <a:xfrm>
            <a:off x="7086600" y="3124200"/>
            <a:ext cx="1600200" cy="533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Handling Transaction</a:t>
            </a:r>
            <a:endParaRPr lang="en-US" dirty="0"/>
          </a:p>
        </p:txBody>
      </p:sp>
      <p:cxnSp>
        <p:nvCxnSpPr>
          <p:cNvPr id="9" name="Straight Arrow Connector 8"/>
          <p:cNvCxnSpPr>
            <a:stCxn id="4" idx="3"/>
            <a:endCxn id="5" idx="2"/>
          </p:cNvCxnSpPr>
          <p:nvPr/>
        </p:nvCxnSpPr>
        <p:spPr>
          <a:xfrm>
            <a:off x="2286000" y="3352800"/>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00800" y="32766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6"/>
            <a:endCxn id="6" idx="2"/>
          </p:cNvCxnSpPr>
          <p:nvPr/>
        </p:nvCxnSpPr>
        <p:spPr>
          <a:xfrm flipV="1">
            <a:off x="4495800" y="3314700"/>
            <a:ext cx="6096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340</TotalTime>
  <Words>728</Words>
  <Application>Microsoft Office PowerPoint</Application>
  <PresentationFormat>On-screen Show (4:3)</PresentationFormat>
  <Paragraphs>89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Paper</vt:lpstr>
      <vt:lpstr>COLOR CODE AND FINGERPRINT BASED ATM SYSTEM  </vt:lpstr>
      <vt:lpstr>ABSTRACT</vt:lpstr>
      <vt:lpstr>INTRODUCTION</vt:lpstr>
      <vt:lpstr>Slide 4</vt:lpstr>
      <vt:lpstr>MODULES</vt:lpstr>
      <vt:lpstr>Slide 6</vt:lpstr>
      <vt:lpstr>DFD</vt:lpstr>
      <vt:lpstr>Slide 8</vt:lpstr>
      <vt:lpstr>Slide 9</vt:lpstr>
      <vt:lpstr>Slide 10</vt:lpstr>
      <vt:lpstr>Slide 11</vt:lpstr>
      <vt:lpstr>Slide 12</vt:lpstr>
      <vt:lpstr>SCREEN SHOT</vt:lpstr>
      <vt:lpstr>Slide 14</vt:lpstr>
      <vt:lpstr>Slide 15</vt:lpstr>
      <vt:lpstr>Slide 16</vt:lpstr>
      <vt:lpstr>Slide 17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47</cp:revision>
  <dcterms:created xsi:type="dcterms:W3CDTF">2019-04-25T14:23:54Z</dcterms:created>
  <dcterms:modified xsi:type="dcterms:W3CDTF">2019-05-23T06:43:11Z</dcterms:modified>
</cp:coreProperties>
</file>