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4" r:id="rId6"/>
    <p:sldId id="265" r:id="rId7"/>
    <p:sldId id="258" r:id="rId8"/>
    <p:sldId id="266" r:id="rId9"/>
    <p:sldId id="267" r:id="rId10"/>
    <p:sldId id="259" r:id="rId11"/>
    <p:sldId id="268" r:id="rId12"/>
    <p:sldId id="270" r:id="rId13"/>
    <p:sldId id="271" r:id="rId14"/>
    <p:sldId id="272" r:id="rId15"/>
    <p:sldId id="269" r:id="rId16"/>
    <p:sldId id="273" r:id="rId17"/>
    <p:sldId id="275" r:id="rId18"/>
    <p:sldId id="274" r:id="rId19"/>
  </p:sldIdLst>
  <p:sldSz cx="9753600" cy="7315200"/>
  <p:notesSz cx="6858000" cy="9144000"/>
  <p:embeddedFontLst>
    <p:embeddedFont>
      <p:font typeface="Stencil" panose="040409050D0802020404" pitchFamily="82" charset="0"/>
      <p:regular r:id="rId21"/>
    </p:embeddedFont>
    <p:embeddedFont>
      <p:font typeface="Times New Roman Bold" panose="02020803070505020304" pitchFamily="18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1C18E-E168-485E-A11D-6B683A2F5A25}" v="1960" dt="2024-12-23T18:49:4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 October 2024</a:t>
            </a:r>
          </a:p>
          <a:p>
            <a:r>
              <a:rPr lang="en-US"/>
              <a:t>1-59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3161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269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368189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33021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53617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93554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94288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54791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2884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67314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17929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47468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9883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916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irebase.google.com/docs" TargetMode="External"/><Relationship Id="rId5" Type="http://schemas.openxmlformats.org/officeDocument/2006/relationships/hyperlink" Target="https://reactjs.org/docs/getting-started.html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78452" y="225944"/>
            <a:ext cx="6332417" cy="1759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1"/>
              </a:lnSpc>
            </a:pPr>
            <a:r>
              <a:rPr lang="en-US" sz="255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KONGU ENGINEERING COLLEGE </a:t>
            </a:r>
          </a:p>
          <a:p>
            <a:pPr algn="ctr">
              <a:lnSpc>
                <a:spcPts val="1535"/>
              </a:lnSpc>
            </a:pPr>
            <a:r>
              <a:rPr lang="en-US" sz="1279" b="1" dirty="0">
                <a:solidFill>
                  <a:srgbClr val="54642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PERUNDURAI ERODE-638060</a:t>
            </a:r>
          </a:p>
          <a:p>
            <a:pPr algn="ctr">
              <a:lnSpc>
                <a:spcPts val="3071"/>
              </a:lnSpc>
            </a:pPr>
            <a:endParaRPr lang="en-US" sz="1279" b="1">
              <a:solidFill>
                <a:srgbClr val="546422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3071"/>
              </a:lnSpc>
            </a:pPr>
            <a:r>
              <a:rPr lang="en-US" sz="2550" b="1" dirty="0">
                <a:solidFill>
                  <a:srgbClr val="FF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OF COMPUTER APPLICATION</a:t>
            </a:r>
            <a:endParaRPr lang="en-US" sz="2550" b="1" dirty="0">
              <a:solidFill>
                <a:srgbClr val="FF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15119" y="2815055"/>
            <a:ext cx="6332417" cy="1646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9"/>
              </a:lnSpc>
            </a:pPr>
            <a:r>
              <a:rPr lang="en-US" sz="21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 : Website for Online Medical Retail Shop</a:t>
            </a:r>
            <a:endParaRPr lang="en-US" sz="2133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559"/>
              </a:lnSpc>
            </a:pPr>
            <a:endParaRPr lang="en-US" sz="2133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>
              <a:lnSpc>
                <a:spcPts val="2559"/>
              </a:lnSpc>
            </a:pPr>
            <a:endParaRPr lang="en-US" sz="21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2559"/>
              </a:lnSpc>
            </a:pPr>
            <a:r>
              <a:rPr lang="en-US" sz="21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GUIDED BY :</a:t>
            </a:r>
            <a:endParaRPr lang="en-US" sz="21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>
              <a:lnSpc>
                <a:spcPts val="2559"/>
              </a:lnSpc>
            </a:pPr>
            <a:r>
              <a:rPr lang="en-US" sz="21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Dr. K.CHITRA  </a:t>
            </a:r>
            <a:r>
              <a:rPr lang="en-US" sz="2100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MCA,M.Phil.,PhD</a:t>
            </a:r>
            <a:endParaRPr lang="en-US" sz="2100" b="1" dirty="0" err="1">
              <a:latin typeface="Times New Roman Bold"/>
              <a:cs typeface="Times New Roman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621663" y="4747604"/>
            <a:ext cx="1343607" cy="1619046"/>
          </a:xfrm>
          <a:custGeom>
            <a:avLst/>
            <a:gdLst/>
            <a:ahLst/>
            <a:cxnLst/>
            <a:rect l="l" t="t" r="r" b="b"/>
            <a:pathLst>
              <a:path w="1343607" h="1619046">
                <a:moveTo>
                  <a:pt x="0" y="0"/>
                </a:moveTo>
                <a:lnTo>
                  <a:pt x="1343607" y="0"/>
                </a:lnTo>
                <a:lnTo>
                  <a:pt x="1343607" y="1619046"/>
                </a:lnTo>
                <a:lnTo>
                  <a:pt x="0" y="1619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482256" y="4748545"/>
            <a:ext cx="4321715" cy="1646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59"/>
              </a:lnSpc>
            </a:pPr>
            <a:endParaRPr/>
          </a:p>
          <a:p>
            <a:pPr>
              <a:lnSpc>
                <a:spcPts val="2559"/>
              </a:lnSpc>
            </a:pPr>
            <a:r>
              <a:rPr lang="en-US" sz="21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 ,</a:t>
            </a:r>
            <a:endParaRPr lang="en-US" sz="21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>
              <a:lnSpc>
                <a:spcPts val="2559"/>
              </a:lnSpc>
            </a:pPr>
            <a:r>
              <a:rPr lang="en-US" sz="21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RAJARAM S(24MCR080) </a:t>
            </a:r>
            <a:endParaRPr lang="en-US" sz="2100" b="1" dirty="0" err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>
              <a:lnSpc>
                <a:spcPts val="2559"/>
              </a:lnSpc>
            </a:pPr>
            <a:r>
              <a:rPr lang="en-US" sz="21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SACHIN S(24MCR084)</a:t>
            </a:r>
            <a:endParaRPr lang="en-US" sz="21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  <a:p>
            <a:pPr>
              <a:lnSpc>
                <a:spcPts val="2559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SANGEETHA M(24MCR089)</a:t>
            </a:r>
            <a:endParaRPr lang="en-US" sz="21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DFC2D-3F31-3E7D-D01E-29B579B7ACE6}"/>
              </a:ext>
            </a:extLst>
          </p:cNvPr>
          <p:cNvSpPr txBox="1"/>
          <p:nvPr/>
        </p:nvSpPr>
        <p:spPr>
          <a:xfrm>
            <a:off x="3249631" y="3266653"/>
            <a:ext cx="24304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 Bold"/>
                <a:ea typeface="Calibri"/>
                <a:cs typeface="Calibri"/>
              </a:rPr>
              <a:t>TE</a:t>
            </a:r>
            <a:r>
              <a:rPr lang="en-US" dirty="0">
                <a:latin typeface="Times New Roman Bold"/>
                <a:ea typeface="Calibri"/>
                <a:cs typeface="Calibri"/>
              </a:rPr>
              <a:t>AM NO:</a:t>
            </a:r>
            <a:r>
              <a:rPr lang="en-US" b="1" dirty="0">
                <a:latin typeface="Times New Roman Bold"/>
                <a:ea typeface="Calibri"/>
                <a:cs typeface="Calibri"/>
              </a:rPr>
              <a:t> 35</a:t>
            </a:r>
            <a:endParaRPr lang="en-US" b="1" dirty="0">
              <a:latin typeface="Times New Roman Bold"/>
            </a:endParaRPr>
          </a:p>
        </p:txBody>
      </p:sp>
      <p:pic>
        <p:nvPicPr>
          <p:cNvPr id="3" name="Picture 2" descr="klogo copy.png">
            <a:extLst>
              <a:ext uri="{FF2B5EF4-FFF2-40B4-BE49-F238E27FC236}">
                <a16:creationId xmlns:a16="http://schemas.microsoft.com/office/drawing/2014/main" id="{9819914B-C5F4-E861-6511-40035259A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55" y="715585"/>
            <a:ext cx="1628775" cy="126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455B49-263C-45E4-A81E-E94373786422}"/>
              </a:ext>
            </a:extLst>
          </p:cNvPr>
          <p:cNvSpPr txBox="1"/>
          <p:nvPr/>
        </p:nvSpPr>
        <p:spPr>
          <a:xfrm>
            <a:off x="625616" y="6640268"/>
            <a:ext cx="20232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24-12-2024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456695C-E782-B24F-8A6F-30C1376C65E4}"/>
              </a:ext>
            </a:extLst>
          </p:cNvPr>
          <p:cNvSpPr txBox="1"/>
          <p:nvPr/>
        </p:nvSpPr>
        <p:spPr>
          <a:xfrm>
            <a:off x="729138" y="870929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SCREENSHOTS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pic>
        <p:nvPicPr>
          <p:cNvPr id="6" name="Picture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2D905051-F4A7-4636-FE1A-8CE959527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907" y="1821599"/>
            <a:ext cx="6662075" cy="3366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17CDAD-06A5-0C68-14C7-4A40600A2C62}"/>
              </a:ext>
            </a:extLst>
          </p:cNvPr>
          <p:cNvSpPr txBox="1"/>
          <p:nvPr/>
        </p:nvSpPr>
        <p:spPr>
          <a:xfrm>
            <a:off x="3259967" y="5392340"/>
            <a:ext cx="405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User Registration Page</a:t>
            </a:r>
            <a:endParaRPr lang="en-US" sz="2400" b="1" dirty="0">
              <a:latin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484BE-55B8-4EFB-F978-9D354A16039C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31E87-D81B-CA2E-6113-803CFA5AF793}"/>
              </a:ext>
            </a:extLst>
          </p:cNvPr>
          <p:cNvSpPr txBox="1"/>
          <p:nvPr/>
        </p:nvSpPr>
        <p:spPr>
          <a:xfrm>
            <a:off x="723521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0456695C-E782-B24F-8A6F-30C1376C65E4}"/>
              </a:ext>
            </a:extLst>
          </p:cNvPr>
          <p:cNvSpPr txBox="1"/>
          <p:nvPr/>
        </p:nvSpPr>
        <p:spPr>
          <a:xfrm>
            <a:off x="729138" y="870929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CDAD-06A5-0C68-14C7-4A40600A2C62}"/>
              </a:ext>
            </a:extLst>
          </p:cNvPr>
          <p:cNvSpPr txBox="1"/>
          <p:nvPr/>
        </p:nvSpPr>
        <p:spPr>
          <a:xfrm>
            <a:off x="3976594" y="5097258"/>
            <a:ext cx="405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User Login Page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11DA4C3B-8BDB-4220-8CE1-DE194B9FD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995" y="1369880"/>
            <a:ext cx="6958066" cy="3464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C656B2-4331-E59D-C0F4-C9DB8D37BA90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0F9FB-0D0E-0DF4-91EC-48FA97EA3BF9}"/>
              </a:ext>
            </a:extLst>
          </p:cNvPr>
          <p:cNvSpPr txBox="1"/>
          <p:nvPr/>
        </p:nvSpPr>
        <p:spPr>
          <a:xfrm>
            <a:off x="723521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42375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CDAD-06A5-0C68-14C7-4A40600A2C62}"/>
              </a:ext>
            </a:extLst>
          </p:cNvPr>
          <p:cNvSpPr txBox="1"/>
          <p:nvPr/>
        </p:nvSpPr>
        <p:spPr>
          <a:xfrm>
            <a:off x="4215291" y="5617122"/>
            <a:ext cx="405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Home Page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5" name="Picture 4" descr="A screenshot of a medical website&#10;&#10;Description automatically generated">
            <a:extLst>
              <a:ext uri="{FF2B5EF4-FFF2-40B4-BE49-F238E27FC236}">
                <a16:creationId xmlns:a16="http://schemas.microsoft.com/office/drawing/2014/main" id="{81955EF8-DFA2-328A-737C-0B7C3BEED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279" y="839241"/>
            <a:ext cx="7451385" cy="46066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8256D7-A4D8-02F7-6707-BD2926CFBB2C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085CA-E794-5E3F-BDCD-BF24455D94A3}"/>
              </a:ext>
            </a:extLst>
          </p:cNvPr>
          <p:cNvSpPr txBox="1"/>
          <p:nvPr/>
        </p:nvSpPr>
        <p:spPr>
          <a:xfrm>
            <a:off x="583032" y="687097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2464477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CDAD-06A5-0C68-14C7-4A40600A2C62}"/>
              </a:ext>
            </a:extLst>
          </p:cNvPr>
          <p:cNvSpPr txBox="1"/>
          <p:nvPr/>
        </p:nvSpPr>
        <p:spPr>
          <a:xfrm>
            <a:off x="4257438" y="5434486"/>
            <a:ext cx="405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Cart Page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38EEA1-B171-CE48-0E53-C0B2E0BFE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5763" y="921216"/>
            <a:ext cx="7127204" cy="4373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F66119-C75A-D566-07EF-B1A699908F04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C0E64-6520-D235-C63E-1B8B475F396C}"/>
              </a:ext>
            </a:extLst>
          </p:cNvPr>
          <p:cNvSpPr txBox="1"/>
          <p:nvPr/>
        </p:nvSpPr>
        <p:spPr>
          <a:xfrm>
            <a:off x="611129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264508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CDAD-06A5-0C68-14C7-4A40600A2C62}"/>
              </a:ext>
            </a:extLst>
          </p:cNvPr>
          <p:cNvSpPr txBox="1"/>
          <p:nvPr/>
        </p:nvSpPr>
        <p:spPr>
          <a:xfrm>
            <a:off x="4229340" y="5589024"/>
            <a:ext cx="405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Payment Page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5B566268-5E3C-A3F5-CF3D-3886F040F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252" y="1013563"/>
            <a:ext cx="7423195" cy="44588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67F3C5-2DB0-C17B-07DE-F2DFEA001959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DB8BA-45B4-8C0F-4936-88CD0A444F69}"/>
              </a:ext>
            </a:extLst>
          </p:cNvPr>
          <p:cNvSpPr txBox="1"/>
          <p:nvPr/>
        </p:nvSpPr>
        <p:spPr>
          <a:xfrm>
            <a:off x="653276" y="67585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3046527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CDAD-06A5-0C68-14C7-4A40600A2C62}"/>
              </a:ext>
            </a:extLst>
          </p:cNvPr>
          <p:cNvSpPr txBox="1"/>
          <p:nvPr/>
        </p:nvSpPr>
        <p:spPr>
          <a:xfrm>
            <a:off x="3653336" y="5589024"/>
            <a:ext cx="405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Admin Login Page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3" name="Picture 2" descr="A screenshot of a login page&#10;&#10;Description automatically generated">
            <a:extLst>
              <a:ext uri="{FF2B5EF4-FFF2-40B4-BE49-F238E27FC236}">
                <a16:creationId xmlns:a16="http://schemas.microsoft.com/office/drawing/2014/main" id="{FF6BFABB-FEFA-DAA4-A0E2-93E293BD5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819" y="1250521"/>
            <a:ext cx="6732548" cy="3927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1414AA-6075-1C91-4DCA-011DCA0D3D6F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0F8D9-5E7B-5BB6-73D2-0DB973052092}"/>
              </a:ext>
            </a:extLst>
          </p:cNvPr>
          <p:cNvSpPr txBox="1"/>
          <p:nvPr/>
        </p:nvSpPr>
        <p:spPr>
          <a:xfrm>
            <a:off x="653276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282873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CDAD-06A5-0C68-14C7-4A40600A2C62}"/>
              </a:ext>
            </a:extLst>
          </p:cNvPr>
          <p:cNvSpPr txBox="1"/>
          <p:nvPr/>
        </p:nvSpPr>
        <p:spPr>
          <a:xfrm>
            <a:off x="3358310" y="5785708"/>
            <a:ext cx="405713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Calibri"/>
                <a:cs typeface="Calibri"/>
              </a:rPr>
              <a:t>Admin Dashboard Page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5F0132D-DEAB-07B6-03E2-CD2511EEA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4203" y="1001742"/>
            <a:ext cx="7423196" cy="4590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1BA137-8DB4-0A5A-69BB-E4F99F1CB0EE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BAB93-80A8-B668-C376-B05FB7E9A6CE}"/>
              </a:ext>
            </a:extLst>
          </p:cNvPr>
          <p:cNvSpPr txBox="1"/>
          <p:nvPr/>
        </p:nvSpPr>
        <p:spPr>
          <a:xfrm>
            <a:off x="639227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66137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E41B54E-AEC6-5CD4-3F9A-1E7B4ECC78F5}"/>
              </a:ext>
            </a:extLst>
          </p:cNvPr>
          <p:cNvSpPr txBox="1"/>
          <p:nvPr/>
        </p:nvSpPr>
        <p:spPr>
          <a:xfrm>
            <a:off x="729138" y="870929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REFERENCES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8C797-319D-AD86-BC00-EF02D6F6588B}"/>
              </a:ext>
            </a:extLst>
          </p:cNvPr>
          <p:cNvSpPr txBox="1"/>
          <p:nvPr/>
        </p:nvSpPr>
        <p:spPr>
          <a:xfrm>
            <a:off x="914353" y="1381461"/>
            <a:ext cx="8714094" cy="55659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</a:rPr>
              <a:t>Choi, D., &amp;amp; Gorman, K. R. (2019). Full-Stack React, TypeScript, and </a:t>
            </a:r>
            <a:r>
              <a:rPr lang="en-US" sz="2400" err="1">
                <a:latin typeface="Times New Roman"/>
                <a:ea typeface="+mn-lt"/>
                <a:cs typeface="+mn-lt"/>
              </a:rPr>
              <a:t>Node:Build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Scalable Web Apps with React, Node.js, Express, and MongoDB. </a:t>
            </a:r>
            <a:r>
              <a:rPr lang="en-US" sz="2400" err="1">
                <a:latin typeface="Times New Roman"/>
                <a:ea typeface="+mn-lt"/>
                <a:cs typeface="+mn-lt"/>
              </a:rPr>
              <a:t>Packt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Publishing.</a:t>
            </a:r>
            <a:endParaRPr lang="en-US">
              <a:ea typeface="Calibri"/>
              <a:cs typeface="Calibri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</a:rPr>
              <a:t>Lau, K. (2016). Building Firebase Applications: Developing Cloud-Enabled Web Apps with Firebase. O&amp;#39;Reilly Media.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</a:rPr>
              <a:t>Naz, S. (2019). Full-Stack React Projects. </a:t>
            </a:r>
            <a:r>
              <a:rPr lang="en-US" sz="2400" err="1">
                <a:latin typeface="Times New Roman"/>
                <a:ea typeface="+mn-lt"/>
                <a:cs typeface="+mn-lt"/>
              </a:rPr>
              <a:t>Packt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Publishing.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  <a:hlinkClick r:id="rId5"/>
              </a:rPr>
              <a:t>https://reactjs.org/docs/getting-started.html</a:t>
            </a:r>
            <a:endParaRPr lang="en-US" sz="2400">
              <a:latin typeface="Times New Roman"/>
              <a:cs typeface="Times New Roman Bold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  <a:hlinkClick r:id="rId6"/>
              </a:rPr>
              <a:t>https://firebase.google.com/docs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/>
                <a:ea typeface="+mn-lt"/>
                <a:cs typeface="+mn-lt"/>
              </a:rPr>
              <a:t>https://www.codecademy.com/learn/paths/build-web-apps-with-react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9D5C6-74E4-8647-D853-B23BE9E84254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17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77BB1-5264-B5C4-A45D-CDE14881B329}"/>
              </a:ext>
            </a:extLst>
          </p:cNvPr>
          <p:cNvSpPr txBox="1"/>
          <p:nvPr/>
        </p:nvSpPr>
        <p:spPr>
          <a:xfrm>
            <a:off x="512788" y="6927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3180084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ADFDB-FE85-EC7C-195E-1D1AB1E34ADF}"/>
              </a:ext>
            </a:extLst>
          </p:cNvPr>
          <p:cNvSpPr txBox="1"/>
          <p:nvPr/>
        </p:nvSpPr>
        <p:spPr>
          <a:xfrm>
            <a:off x="3226278" y="3229093"/>
            <a:ext cx="597138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Thank You !!</a:t>
            </a:r>
            <a:endParaRPr lang="en-US" sz="48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FCE43-9EF2-5675-5157-B781A84F8796}"/>
              </a:ext>
            </a:extLst>
          </p:cNvPr>
          <p:cNvSpPr txBox="1"/>
          <p:nvPr/>
        </p:nvSpPr>
        <p:spPr>
          <a:xfrm>
            <a:off x="526836" y="6927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33670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9138" y="870929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ABSTRACT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A7D76-222E-DE1B-10AE-3E51F3E19243}"/>
              </a:ext>
            </a:extLst>
          </p:cNvPr>
          <p:cNvSpPr txBox="1"/>
          <p:nvPr/>
        </p:nvSpPr>
        <p:spPr>
          <a:xfrm>
            <a:off x="1002442" y="1373747"/>
            <a:ext cx="8248888" cy="501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  </a:t>
            </a:r>
            <a:r>
              <a:rPr lang="en-US" sz="2400" dirty="0">
                <a:latin typeface="Times New Roman"/>
                <a:cs typeface="Times New Roman"/>
              </a:rPr>
              <a:t>Medicare Shop is an online platform that streamlines medical supply procurement using React.js for the frontend and Firebase for real-time backend services. It provides real-time updates on stock availability and pricing, ensuring transparency and efficiency. </a:t>
            </a:r>
            <a:endParaRPr lang="en-US" sz="2400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</a:rPr>
              <a:t>  This is user-friendly interface that 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minimizing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delays and enhancing accessibility, Medicare Shop optimizes the purchasing process, delivering a smooth and reliable experience for those seeking essential medical supplies.</a:t>
            </a:r>
            <a:endParaRPr lang="en-US" sz="20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812B4-2CA6-7391-E613-64EF2C3357CC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2</a:t>
            </a:r>
            <a:endParaRPr lang="en-US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E5A09-B088-AABB-617B-16430CA4CE30}"/>
              </a:ext>
            </a:extLst>
          </p:cNvPr>
          <p:cNvSpPr txBox="1"/>
          <p:nvPr/>
        </p:nvSpPr>
        <p:spPr>
          <a:xfrm>
            <a:off x="568983" y="677263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9138" y="870929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EXISTING DISADVANTAGE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7CDAD-5A39-C2B9-3769-ADC1FAB33A30}"/>
              </a:ext>
            </a:extLst>
          </p:cNvPr>
          <p:cNvSpPr txBox="1"/>
          <p:nvPr/>
        </p:nvSpPr>
        <p:spPr>
          <a:xfrm>
            <a:off x="1193596" y="1818030"/>
            <a:ext cx="7659002" cy="50069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Users are limited to local inventory and must visit physical stores.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Many e-commerce platforms lack features specific to healthcare, making it hard to find the right products.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The interfaces of many online medical stores are confusing and hard to use.</a:t>
            </a:r>
            <a:endParaRPr lang="en-US" sz="240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Many platforms do not have proper security measures, making users hesitant to share sensitive information.</a:t>
            </a:r>
            <a:endParaRPr lang="en-US" sz="24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BC6A9-6FA3-DC2E-DDCF-21E731F2EA67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D215-7544-1B9A-4E0F-6E581320322D}"/>
              </a:ext>
            </a:extLst>
          </p:cNvPr>
          <p:cNvSpPr txBox="1"/>
          <p:nvPr/>
        </p:nvSpPr>
        <p:spPr>
          <a:xfrm>
            <a:off x="583032" y="6899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36938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9138" y="870929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PROPOSED ADVANTAGE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CB0BD-90C6-ED72-8386-9BF5C84A9A78}"/>
              </a:ext>
            </a:extLst>
          </p:cNvPr>
          <p:cNvSpPr txBox="1"/>
          <p:nvPr/>
        </p:nvSpPr>
        <p:spPr>
          <a:xfrm>
            <a:off x="1202243" y="1587105"/>
            <a:ext cx="8048284" cy="501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Users can view products, but they cannot purchase items that are out of stock.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Items in the cart are reserved during checkout to prevent others from buying them.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Users are notified when out-of-stock products are restocked.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Customers can save their cart for later, offering more time to decide.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Ø"/>
            </a:pPr>
            <a:r>
              <a:rPr lang="en-US" sz="2400" dirty="0">
                <a:latin typeface="Times New Roman"/>
                <a:cs typeface="Times New Roman"/>
              </a:rPr>
              <a:t>Instant updates on stock and price changes enhance transparency and build trust.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AB89D-6CE7-53B6-1442-7BE39DDC2E89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99407-4FEB-64AA-B733-6ACCB3A89EA0}"/>
              </a:ext>
            </a:extLst>
          </p:cNvPr>
          <p:cNvSpPr txBox="1"/>
          <p:nvPr/>
        </p:nvSpPr>
        <p:spPr>
          <a:xfrm>
            <a:off x="583032" y="68990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421580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9138" y="589951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MODULE DESCRIPTION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AF9374-C5CA-06DC-C06B-3C25AEB1240D}"/>
              </a:ext>
            </a:extLst>
          </p:cNvPr>
          <p:cNvSpPr txBox="1"/>
          <p:nvPr/>
        </p:nvSpPr>
        <p:spPr>
          <a:xfrm>
            <a:off x="882614" y="1098820"/>
            <a:ext cx="8512878" cy="68326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ADMIN MODULE:</a:t>
            </a:r>
            <a:endParaRPr lang="en-US" sz="2400" dirty="0"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  The Admin module allows the system administrator to manage products, view user details, set product prices and descriptions, assign unique product IDs, and ensure product availability and updates.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USER MODULE: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/>
                <a:ea typeface="+mn-lt"/>
                <a:cs typeface="+mn-lt"/>
              </a:rPr>
              <a:t> </a:t>
            </a:r>
            <a:r>
              <a:rPr lang="en-US" sz="2400" dirty="0">
                <a:latin typeface="Times New Roman"/>
                <a:ea typeface="+mn-lt"/>
                <a:cs typeface="+mn-lt"/>
              </a:rPr>
              <a:t> The User module enables new customer registration, secure login, browsing medical products, adding items to the cart, and viewing product details such as price and description.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sz="2000" b="1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D9CEC-00EE-96F9-D4A0-3C5193DB03BC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B0C6C-C67D-1AF1-E875-E41B7A3DB37A}"/>
              </a:ext>
            </a:extLst>
          </p:cNvPr>
          <p:cNvSpPr txBox="1"/>
          <p:nvPr/>
        </p:nvSpPr>
        <p:spPr>
          <a:xfrm>
            <a:off x="611129" y="68569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380310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8098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82E3D-48D0-9C74-8D40-D2C1CAA1A6B0}"/>
              </a:ext>
            </a:extLst>
          </p:cNvPr>
          <p:cNvSpPr txBox="1"/>
          <p:nvPr/>
        </p:nvSpPr>
        <p:spPr>
          <a:xfrm>
            <a:off x="1143675" y="1065988"/>
            <a:ext cx="8113089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ORDER MODULE:</a:t>
            </a:r>
            <a:endParaRPr lang="en-US" sz="2000"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 </a:t>
            </a:r>
            <a:r>
              <a:rPr lang="en-US" sz="2000" dirty="0">
                <a:latin typeface="Times New Roman"/>
                <a:ea typeface="+mn-lt"/>
                <a:cs typeface="+mn-lt"/>
              </a:rPr>
              <a:t> </a:t>
            </a:r>
            <a:r>
              <a:rPr lang="en-US" sz="2400" dirty="0">
                <a:latin typeface="Times New Roman"/>
                <a:ea typeface="+mn-lt"/>
                <a:cs typeface="+mn-lt"/>
              </a:rPr>
              <a:t>The Order module allows users to add items to their cart, review their selection, and proceed with checkout. It ensures accurate processing of selected products for purchase.</a:t>
            </a:r>
            <a:endParaRPr lang="en-US" sz="24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PAYMENT MODULE: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/>
                <a:ea typeface="+mn-lt"/>
                <a:cs typeface="+mn-lt"/>
              </a:rPr>
              <a:t>  The Payment module enables secure online payments, allowing users to choose their preferred payment method. After processing, the order is confirmed, and the amount is debited.</a:t>
            </a:r>
            <a:endParaRPr lang="en-US" sz="240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A48A6-2D83-08DF-AAB7-8687D24C3766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2E36-AB36-7B21-A75F-3A15BBCA426B}"/>
              </a:ext>
            </a:extLst>
          </p:cNvPr>
          <p:cNvSpPr txBox="1"/>
          <p:nvPr/>
        </p:nvSpPr>
        <p:spPr>
          <a:xfrm>
            <a:off x="597081" y="68007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</p:spTree>
    <p:extLst>
      <p:ext uri="{BB962C8B-B14F-4D97-AF65-F5344CB8AC3E}">
        <p14:creationId xmlns:p14="http://schemas.microsoft.com/office/powerpoint/2010/main" val="80370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Freeform 3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4EDA19A-F9BA-9DE8-401D-5D9C38762B8D}"/>
              </a:ext>
            </a:extLst>
          </p:cNvPr>
          <p:cNvSpPr txBox="1"/>
          <p:nvPr/>
        </p:nvSpPr>
        <p:spPr>
          <a:xfrm>
            <a:off x="729138" y="870929"/>
            <a:ext cx="8525748" cy="516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00" dirty="0">
                <a:solidFill>
                  <a:srgbClr val="7030A0"/>
                </a:solidFill>
                <a:latin typeface="Stencil"/>
                <a:ea typeface="Stencil"/>
                <a:cs typeface="Stencil"/>
                <a:sym typeface="Stencil"/>
              </a:rPr>
              <a:t> DATAFLOW DIAGRAM</a:t>
            </a:r>
            <a:endParaRPr lang="en-US" sz="3413" dirty="0">
              <a:solidFill>
                <a:srgbClr val="7030A0"/>
              </a:solidFill>
              <a:latin typeface="Stencil"/>
              <a:ea typeface="Stencil"/>
              <a:cs typeface="Stencil"/>
              <a:sym typeface="Stenci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A59C9-67FE-F465-68B5-4E93995C0617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33256-A1DA-3487-2E51-979AF6389A10}"/>
              </a:ext>
            </a:extLst>
          </p:cNvPr>
          <p:cNvSpPr txBox="1"/>
          <p:nvPr/>
        </p:nvSpPr>
        <p:spPr>
          <a:xfrm>
            <a:off x="639227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DAEF79-72FB-EF48-F792-FB5862097F9E}"/>
              </a:ext>
            </a:extLst>
          </p:cNvPr>
          <p:cNvGrpSpPr/>
          <p:nvPr/>
        </p:nvGrpSpPr>
        <p:grpSpPr>
          <a:xfrm>
            <a:off x="1367362" y="2798847"/>
            <a:ext cx="7569200" cy="1438300"/>
            <a:chOff x="1117600" y="2278380"/>
            <a:chExt cx="9956802" cy="20807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5F1DED-ACA0-B2B9-4894-CC1D5B5163A9}"/>
                </a:ext>
              </a:extLst>
            </p:cNvPr>
            <p:cNvSpPr/>
            <p:nvPr/>
          </p:nvSpPr>
          <p:spPr>
            <a:xfrm>
              <a:off x="1117600" y="2326640"/>
              <a:ext cx="2296160" cy="1005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ADMIN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98D71A-A1DF-1434-11D2-D3AC76B8209C}"/>
                </a:ext>
              </a:extLst>
            </p:cNvPr>
            <p:cNvSpPr/>
            <p:nvPr/>
          </p:nvSpPr>
          <p:spPr>
            <a:xfrm>
              <a:off x="8778242" y="2326640"/>
              <a:ext cx="2296160" cy="10058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" name="Cylinder 9">
              <a:extLst>
                <a:ext uri="{FF2B5EF4-FFF2-40B4-BE49-F238E27FC236}">
                  <a16:creationId xmlns:a16="http://schemas.microsoft.com/office/drawing/2014/main" id="{0408E824-D831-7429-B4CB-130692E9C8F2}"/>
                </a:ext>
              </a:extLst>
            </p:cNvPr>
            <p:cNvSpPr/>
            <p:nvPr/>
          </p:nvSpPr>
          <p:spPr>
            <a:xfrm>
              <a:off x="5288281" y="2278380"/>
              <a:ext cx="1615440" cy="1102360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DATABASE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24189D-2FD6-91F5-240F-12691BD3D045}"/>
                </a:ext>
              </a:extLst>
            </p:cNvPr>
            <p:cNvCxnSpPr>
              <a:stCxn id="9" idx="1"/>
              <a:endCxn id="10" idx="4"/>
            </p:cNvCxnSpPr>
            <p:nvPr/>
          </p:nvCxnSpPr>
          <p:spPr>
            <a:xfrm flipH="1">
              <a:off x="6903721" y="2829560"/>
              <a:ext cx="1874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F10130-3010-3810-7EF4-8A9D26F538DD}"/>
                </a:ext>
              </a:extLst>
            </p:cNvPr>
            <p:cNvCxnSpPr>
              <a:stCxn id="10" idx="2"/>
              <a:endCxn id="7" idx="3"/>
            </p:cNvCxnSpPr>
            <p:nvPr/>
          </p:nvCxnSpPr>
          <p:spPr>
            <a:xfrm flipH="1">
              <a:off x="3413760" y="2829560"/>
              <a:ext cx="18745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E7CE72-F2AC-DC7E-7D89-1F714D1FF6ED}"/>
                </a:ext>
              </a:extLst>
            </p:cNvPr>
            <p:cNvSpPr txBox="1"/>
            <p:nvPr/>
          </p:nvSpPr>
          <p:spPr>
            <a:xfrm>
              <a:off x="7296576" y="2367405"/>
              <a:ext cx="9728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Product </a:t>
              </a:r>
            </a:p>
            <a:p>
              <a:r>
                <a:rPr lang="en-IN" dirty="0"/>
                <a:t>details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3B66FF-485D-7015-3108-857460A6F489}"/>
                </a:ext>
              </a:extLst>
            </p:cNvPr>
            <p:cNvSpPr txBox="1"/>
            <p:nvPr/>
          </p:nvSpPr>
          <p:spPr>
            <a:xfrm>
              <a:off x="3864605" y="2353694"/>
              <a:ext cx="9728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Product </a:t>
              </a:r>
            </a:p>
            <a:p>
              <a:r>
                <a:rPr lang="en-IN" dirty="0"/>
                <a:t>details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A71F4731-1483-E0E5-4268-A6C6A950C491}"/>
                </a:ext>
              </a:extLst>
            </p:cNvPr>
            <p:cNvCxnSpPr>
              <a:stCxn id="7" idx="2"/>
              <a:endCxn id="10" idx="3"/>
            </p:cNvCxnSpPr>
            <p:nvPr/>
          </p:nvCxnSpPr>
          <p:spPr>
            <a:xfrm rot="16200000" flipH="1">
              <a:off x="4156710" y="1441449"/>
              <a:ext cx="48260" cy="3830321"/>
            </a:xfrm>
            <a:prstGeom prst="curvedConnector3">
              <a:avLst>
                <a:gd name="adj1" fmla="val 168947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AEAA94-D001-9942-CB12-8056E3D93F91}"/>
                </a:ext>
              </a:extLst>
            </p:cNvPr>
            <p:cNvSpPr txBox="1"/>
            <p:nvPr/>
          </p:nvSpPr>
          <p:spPr>
            <a:xfrm>
              <a:off x="3649540" y="3649736"/>
              <a:ext cx="10625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Manage</a:t>
              </a:r>
            </a:p>
            <a:p>
              <a:r>
                <a:rPr lang="en-IN" dirty="0"/>
                <a:t>Products 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EFE62CD8-9A58-5EDC-BC5D-CAE4E0CB2FB6}"/>
                </a:ext>
              </a:extLst>
            </p:cNvPr>
            <p:cNvCxnSpPr>
              <a:cxnSpLocks/>
              <a:stCxn id="9" idx="2"/>
              <a:endCxn id="10" idx="3"/>
            </p:cNvCxnSpPr>
            <p:nvPr/>
          </p:nvCxnSpPr>
          <p:spPr>
            <a:xfrm rot="5400000">
              <a:off x="7987032" y="1441450"/>
              <a:ext cx="48260" cy="3830321"/>
            </a:xfrm>
            <a:prstGeom prst="curvedConnector3">
              <a:avLst>
                <a:gd name="adj1" fmla="val 181578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64B27B-1DB9-18EB-0975-75C0A0AF425B}"/>
                </a:ext>
              </a:extLst>
            </p:cNvPr>
            <p:cNvSpPr txBox="1"/>
            <p:nvPr/>
          </p:nvSpPr>
          <p:spPr>
            <a:xfrm>
              <a:off x="7656724" y="3712751"/>
              <a:ext cx="7008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Place</a:t>
              </a:r>
            </a:p>
            <a:p>
              <a:r>
                <a:rPr lang="en-IN" dirty="0"/>
                <a:t>order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C8A542D-4799-A17F-8443-4BB8D10DF5F8}"/>
              </a:ext>
            </a:extLst>
          </p:cNvPr>
          <p:cNvSpPr txBox="1"/>
          <p:nvPr/>
        </p:nvSpPr>
        <p:spPr>
          <a:xfrm>
            <a:off x="3796170" y="5244940"/>
            <a:ext cx="344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0)</a:t>
            </a:r>
            <a:endParaRPr lang="en-IN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E45BB-488B-119A-6580-AD3DF5BA8267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9DF55-8023-3085-A5FE-82404AC62B41}"/>
              </a:ext>
            </a:extLst>
          </p:cNvPr>
          <p:cNvSpPr txBox="1"/>
          <p:nvPr/>
        </p:nvSpPr>
        <p:spPr>
          <a:xfrm>
            <a:off x="653276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47397E9-FFEF-9C57-54A2-CBDDD1C2E5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43" y="2209800"/>
            <a:ext cx="7838619" cy="262167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6425A6C-E39E-8598-FC06-C69679362F0D}"/>
              </a:ext>
            </a:extLst>
          </p:cNvPr>
          <p:cNvSpPr txBox="1"/>
          <p:nvPr/>
        </p:nvSpPr>
        <p:spPr>
          <a:xfrm>
            <a:off x="3200400" y="5427007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1 Admin side)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 descr="kec2blackborder png.PNG"/>
          <p:cNvSpPr/>
          <p:nvPr/>
        </p:nvSpPr>
        <p:spPr>
          <a:xfrm>
            <a:off x="0" y="-12841"/>
            <a:ext cx="542091" cy="674908"/>
          </a:xfrm>
          <a:custGeom>
            <a:avLst/>
            <a:gdLst/>
            <a:ahLst/>
            <a:cxnLst/>
            <a:rect l="l" t="t" r="r" b="b"/>
            <a:pathLst>
              <a:path w="542091" h="674908">
                <a:moveTo>
                  <a:pt x="0" y="0"/>
                </a:moveTo>
                <a:lnTo>
                  <a:pt x="542091" y="0"/>
                </a:lnTo>
                <a:lnTo>
                  <a:pt x="542091" y="674908"/>
                </a:lnTo>
                <a:lnTo>
                  <a:pt x="0" y="67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071" r="-4071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729F7-B4ED-7408-74B3-9FCDDC5F9AA5}"/>
              </a:ext>
            </a:extLst>
          </p:cNvPr>
          <p:cNvSpPr txBox="1"/>
          <p:nvPr/>
        </p:nvSpPr>
        <p:spPr>
          <a:xfrm>
            <a:off x="8936562" y="482516"/>
            <a:ext cx="5917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ea typeface="Calibri"/>
                <a:cs typeface="Calibri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D29C8-2547-E217-602C-22A8F1A06C51}"/>
              </a:ext>
            </a:extLst>
          </p:cNvPr>
          <p:cNvSpPr txBox="1"/>
          <p:nvPr/>
        </p:nvSpPr>
        <p:spPr>
          <a:xfrm>
            <a:off x="653276" y="67866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24-12-2024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D73F3-FF08-F60F-1738-36B4A57BF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39" y="2133600"/>
            <a:ext cx="8534400" cy="2694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2742DB-F69B-E256-C8D1-625A61CBA57C}"/>
              </a:ext>
            </a:extLst>
          </p:cNvPr>
          <p:cNvSpPr txBox="1"/>
          <p:nvPr/>
        </p:nvSpPr>
        <p:spPr>
          <a:xfrm>
            <a:off x="2971800" y="54102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(Level 1 user side)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3364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684</Words>
  <Application>Microsoft Office PowerPoint</Application>
  <PresentationFormat>Custom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 New Roman Bold</vt:lpstr>
      <vt:lpstr>Times New Roman</vt:lpstr>
      <vt:lpstr>Calibri</vt:lpstr>
      <vt:lpstr>Arial</vt:lpstr>
      <vt:lpstr>Stencil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Ideathon sample ppt.pptx</dc:title>
  <cp:lastModifiedBy>DIVYA BOOMIBALAKAN</cp:lastModifiedBy>
  <cp:revision>502</cp:revision>
  <dcterms:created xsi:type="dcterms:W3CDTF">2006-08-16T00:00:00Z</dcterms:created>
  <dcterms:modified xsi:type="dcterms:W3CDTF">2024-12-23T19:06:20Z</dcterms:modified>
  <dc:identifier>DAGUmU-cBjk</dc:identifier>
</cp:coreProperties>
</file>