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wdp" ContentType="image/vnd.ms-photo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98" r:id="rId2"/>
    <p:sldMasterId id="2147483691" r:id="rId3"/>
    <p:sldMasterId id="2147483676" r:id="rId4"/>
  </p:sldMasterIdLst>
  <p:notesMasterIdLst>
    <p:notesMasterId r:id="rId67"/>
  </p:notesMasterIdLst>
  <p:handoutMasterIdLst>
    <p:handoutMasterId r:id="rId68"/>
  </p:handoutMasterIdLst>
  <p:sldIdLst>
    <p:sldId id="905" r:id="rId5"/>
    <p:sldId id="941" r:id="rId6"/>
    <p:sldId id="986" r:id="rId7"/>
    <p:sldId id="928" r:id="rId8"/>
    <p:sldId id="929" r:id="rId9"/>
    <p:sldId id="939" r:id="rId10"/>
    <p:sldId id="938" r:id="rId11"/>
    <p:sldId id="910" r:id="rId12"/>
    <p:sldId id="916" r:id="rId13"/>
    <p:sldId id="930" r:id="rId14"/>
    <p:sldId id="911" r:id="rId15"/>
    <p:sldId id="931" r:id="rId16"/>
    <p:sldId id="940" r:id="rId17"/>
    <p:sldId id="917" r:id="rId18"/>
    <p:sldId id="918" r:id="rId19"/>
    <p:sldId id="919" r:id="rId20"/>
    <p:sldId id="975" r:id="rId21"/>
    <p:sldId id="932" r:id="rId22"/>
    <p:sldId id="937" r:id="rId23"/>
    <p:sldId id="933" r:id="rId24"/>
    <p:sldId id="944" r:id="rId25"/>
    <p:sldId id="943" r:id="rId26"/>
    <p:sldId id="945" r:id="rId27"/>
    <p:sldId id="946" r:id="rId28"/>
    <p:sldId id="947" r:id="rId29"/>
    <p:sldId id="925" r:id="rId30"/>
    <p:sldId id="959" r:id="rId31"/>
    <p:sldId id="958" r:id="rId32"/>
    <p:sldId id="948" r:id="rId33"/>
    <p:sldId id="949" r:id="rId34"/>
    <p:sldId id="950" r:id="rId35"/>
    <p:sldId id="951" r:id="rId36"/>
    <p:sldId id="934" r:id="rId37"/>
    <p:sldId id="976" r:id="rId38"/>
    <p:sldId id="957" r:id="rId39"/>
    <p:sldId id="953" r:id="rId40"/>
    <p:sldId id="954" r:id="rId41"/>
    <p:sldId id="955" r:id="rId42"/>
    <p:sldId id="956" r:id="rId43"/>
    <p:sldId id="920" r:id="rId44"/>
    <p:sldId id="924" r:id="rId45"/>
    <p:sldId id="969" r:id="rId46"/>
    <p:sldId id="970" r:id="rId47"/>
    <p:sldId id="971" r:id="rId48"/>
    <p:sldId id="983" r:id="rId49"/>
    <p:sldId id="973" r:id="rId50"/>
    <p:sldId id="964" r:id="rId51"/>
    <p:sldId id="926" r:id="rId52"/>
    <p:sldId id="960" r:id="rId53"/>
    <p:sldId id="963" r:id="rId54"/>
    <p:sldId id="962" r:id="rId55"/>
    <p:sldId id="965" r:id="rId56"/>
    <p:sldId id="966" r:id="rId57"/>
    <p:sldId id="967" r:id="rId58"/>
    <p:sldId id="974" r:id="rId59"/>
    <p:sldId id="968" r:id="rId60"/>
    <p:sldId id="978" r:id="rId61"/>
    <p:sldId id="979" r:id="rId62"/>
    <p:sldId id="980" r:id="rId63"/>
    <p:sldId id="982" r:id="rId64"/>
    <p:sldId id="985" r:id="rId65"/>
    <p:sldId id="984" r:id="rId6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F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34" autoAdjust="0"/>
    <p:restoredTop sz="99890" autoAdjust="0"/>
  </p:normalViewPr>
  <p:slideViewPr>
    <p:cSldViewPr snapToGrid="0" snapToObjects="1">
      <p:cViewPr varScale="1">
        <p:scale>
          <a:sx n="87" d="100"/>
          <a:sy n="87" d="100"/>
        </p:scale>
        <p:origin x="-117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4408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2" d="100"/>
        <a:sy n="42" d="100"/>
      </p:scale>
      <p:origin x="0" y="0"/>
    </p:cViewPr>
  </p:sorterViewPr>
  <p:notesViewPr>
    <p:cSldViewPr snapToGrid="0" snapToObjects="1">
      <p:cViewPr varScale="1">
        <p:scale>
          <a:sx n="80" d="100"/>
          <a:sy n="80" d="100"/>
        </p:scale>
        <p:origin x="-197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63" Type="http://schemas.openxmlformats.org/officeDocument/2006/relationships/slide" Target="slides/slide59.xml"/><Relationship Id="rId64" Type="http://schemas.openxmlformats.org/officeDocument/2006/relationships/slide" Target="slides/slide60.xml"/><Relationship Id="rId65" Type="http://schemas.openxmlformats.org/officeDocument/2006/relationships/slide" Target="slides/slide61.xml"/><Relationship Id="rId66" Type="http://schemas.openxmlformats.org/officeDocument/2006/relationships/slide" Target="slides/slide62.xml"/><Relationship Id="rId67" Type="http://schemas.openxmlformats.org/officeDocument/2006/relationships/notesMaster" Target="notesMasters/notesMaster1.xml"/><Relationship Id="rId68" Type="http://schemas.openxmlformats.org/officeDocument/2006/relationships/handoutMaster" Target="handoutMasters/handoutMaster1.xml"/><Relationship Id="rId69" Type="http://schemas.openxmlformats.org/officeDocument/2006/relationships/printerSettings" Target="printerSettings/printerSettings1.bin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70" Type="http://schemas.openxmlformats.org/officeDocument/2006/relationships/presProps" Target="presProps.xml"/><Relationship Id="rId71" Type="http://schemas.openxmlformats.org/officeDocument/2006/relationships/viewProps" Target="viewProps.xml"/><Relationship Id="rId72" Type="http://schemas.openxmlformats.org/officeDocument/2006/relationships/theme" Target="theme/theme1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73" Type="http://schemas.openxmlformats.org/officeDocument/2006/relationships/tableStyles" Target="tableStyles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516F404-E493-419E-9BBC-9147E3B13F3E}" type="datetimeFigureOut">
              <a:rPr lang="en-US"/>
              <a:pPr>
                <a:defRPr/>
              </a:pPr>
              <a:t>4/5/12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733CD3A-F045-4599-A272-046E81D5A8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3546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D1B413C-2ED0-4BF3-A7FF-4DE5BD8F343E}" type="datetimeFigureOut">
              <a:rPr lang="en-US"/>
              <a:pPr>
                <a:defRPr/>
              </a:pPr>
              <a:t>4/5/12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6393214-E01E-4B40-BFB0-E8DC1336EA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863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393214-E01E-4B40-BFB0-E8DC1336EA3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97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52C959D-33E6-45FF-8D19-6DD3FE0196CE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52C959D-33E6-45FF-8D19-6DD3FE0196CE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52C959D-33E6-45FF-8D19-6DD3FE0196CE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e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jpeg"/><Relationship Id="rId3" Type="http://schemas.openxmlformats.org/officeDocument/2006/relationships/image" Target="../media/image6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 bwMode="gray">
          <a:xfrm>
            <a:off x="6524625" y="6696076"/>
            <a:ext cx="2343150" cy="18466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© 2009 VMware Inc. All rights reserved</a:t>
            </a:r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30200"/>
            <a:ext cx="8382000" cy="533400"/>
          </a:xfrm>
        </p:spPr>
        <p:txBody>
          <a:bodyPr anchor="t"/>
          <a:lstStyle>
            <a:lvl1pPr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0050" y="1095376"/>
            <a:ext cx="8382000" cy="1295400"/>
          </a:xfrm>
        </p:spPr>
        <p:txBody>
          <a:bodyPr/>
          <a:lstStyle>
            <a:lvl1pPr>
              <a:defRPr sz="1800" b="0" i="1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6" descr="grass_fade_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759450"/>
            <a:ext cx="9144000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2"/>
          <p:cNvSpPr>
            <a:spLocks noChangeArrowheads="1"/>
          </p:cNvSpPr>
          <p:nvPr userDrawn="1"/>
        </p:nvSpPr>
        <p:spPr bwMode="auto">
          <a:xfrm>
            <a:off x="228600" y="6607176"/>
            <a:ext cx="6656388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0" hangingPunct="0">
              <a:spcAft>
                <a:spcPct val="0"/>
              </a:spcAft>
              <a:defRPr/>
            </a:pPr>
            <a:r>
              <a:rPr lang="en-US" sz="600" b="1" dirty="0">
                <a:solidFill>
                  <a:srgbClr val="FFFFFF"/>
                </a:solidFill>
                <a:latin typeface="Verdana" pitchFamily="34" charset="0"/>
              </a:rPr>
              <a:t>Copyright 2009 SpringSource.  Copying, publishing or distributing without express written permission is prohibited.</a:t>
            </a:r>
            <a:endParaRPr lang="en-US" sz="1200" b="1" dirty="0">
              <a:solidFill>
                <a:srgbClr val="FFFFFF"/>
              </a:solidFill>
              <a:latin typeface="Verdana" pitchFamily="34" charset="0"/>
            </a:endParaRPr>
          </a:p>
        </p:txBody>
      </p:sp>
      <p:pic>
        <p:nvPicPr>
          <p:cNvPr id="6" name="Picture 13" descr="springsource-logo-color-Registered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23065" y="130175"/>
            <a:ext cx="2282825" cy="67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62" name="Rectangle 18"/>
          <p:cNvSpPr>
            <a:spLocks noGrp="1" noChangeArrowheads="1"/>
          </p:cNvSpPr>
          <p:nvPr>
            <p:ph type="ctrTitle"/>
          </p:nvPr>
        </p:nvSpPr>
        <p:spPr>
          <a:xfrm>
            <a:off x="657225" y="2076450"/>
            <a:ext cx="7772400" cy="1143000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63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1314450" y="3671888"/>
            <a:ext cx="6400800" cy="1752600"/>
          </a:xfrm>
          <a:ln w="9525"/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5442" y="1432560"/>
            <a:ext cx="4140835" cy="428244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7" y="1432560"/>
            <a:ext cx="4119245" cy="428244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600" y="1372553"/>
            <a:ext cx="41417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5600" y="2012315"/>
            <a:ext cx="4141788" cy="395128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372553"/>
            <a:ext cx="41433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012315"/>
            <a:ext cx="4143375" cy="395128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4488" y="80963"/>
            <a:ext cx="8443912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2425" y="786384"/>
            <a:ext cx="8385048" cy="5010912"/>
          </a:xfrm>
        </p:spPr>
        <p:txBody>
          <a:bodyPr/>
          <a:lstStyle>
            <a:lvl1pPr marL="114300" indent="-114300">
              <a:buFont typeface="Arial" pitchFamily="34" charset="0"/>
              <a:buChar char=" 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9A9C9E-7C20-43EC-914E-056323CD36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5"/>
          </p:nvPr>
        </p:nvSpPr>
        <p:spPr>
          <a:xfrm>
            <a:off x="3516315" y="6446838"/>
            <a:ext cx="211137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VMware Confidential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9538" y="80965"/>
            <a:ext cx="2036762" cy="56340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4488" y="80965"/>
            <a:ext cx="5962650" cy="56340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887" y="231095"/>
            <a:ext cx="8336881" cy="9801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887" y="231095"/>
            <a:ext cx="8336881" cy="9801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1885" y="1446845"/>
            <a:ext cx="4114856" cy="45816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23910" y="1446845"/>
            <a:ext cx="4114856" cy="4581676"/>
          </a:xfrm>
        </p:spPr>
        <p:txBody>
          <a:bodyPr/>
          <a:lstStyle/>
          <a:p>
            <a:pPr lvl="0"/>
            <a:endParaRPr lang="en-US" noProof="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3192" y="330200"/>
            <a:ext cx="8446008" cy="533400"/>
          </a:xfrm>
        </p:spPr>
        <p:txBody>
          <a:bodyPr anchor="t"/>
          <a:lstStyle>
            <a:lvl1pPr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0050" y="1095376"/>
            <a:ext cx="8382000" cy="1295400"/>
          </a:xfrm>
        </p:spPr>
        <p:txBody>
          <a:bodyPr/>
          <a:lstStyle>
            <a:lvl1pPr>
              <a:buFont typeface="Arial" pitchFamily="34" charset="0"/>
              <a:buNone/>
              <a:defRPr sz="1800" b="0" i="1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TextBox 4"/>
          <p:cNvSpPr txBox="1"/>
          <p:nvPr userDrawn="1"/>
        </p:nvSpPr>
        <p:spPr bwMode="gray">
          <a:xfrm>
            <a:off x="6524625" y="6696046"/>
            <a:ext cx="23431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" dirty="0" smtClean="0">
                <a:solidFill>
                  <a:schemeClr val="bg2">
                    <a:lumMod val="75000"/>
                  </a:schemeClr>
                </a:solidFill>
              </a:rPr>
              <a:t>© 2009 VMware Inc. All rights reserved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2425" y="786384"/>
            <a:ext cx="8385048" cy="5010912"/>
          </a:xfrm>
        </p:spPr>
        <p:txBody>
          <a:bodyPr/>
          <a:lstStyle>
            <a:lvl1pPr marL="233363" indent="-233363"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3844896" y="6367747"/>
            <a:ext cx="1403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smtClean="0">
                <a:solidFill>
                  <a:schemeClr val="bg1"/>
                </a:solidFill>
                <a:latin typeface="+mn-lt"/>
                <a:ea typeface="+mn-ea"/>
              </a:rPr>
              <a:t>Confidential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2336" y="784226"/>
            <a:ext cx="7704582" cy="1079626"/>
          </a:xfrm>
        </p:spPr>
        <p:txBody>
          <a:bodyPr anchor="b"/>
          <a:lstStyle>
            <a:lvl1pPr algn="l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00" y="312279"/>
            <a:ext cx="8858250" cy="419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61950" y="2210437"/>
            <a:ext cx="7592568" cy="3748405"/>
          </a:xfrm>
        </p:spPr>
        <p:txBody>
          <a:bodyPr/>
          <a:lstStyle>
            <a:lvl1pPr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260" y="2162175"/>
            <a:ext cx="7254240" cy="1241425"/>
          </a:xfrm>
        </p:spPr>
        <p:txBody>
          <a:bodyPr anchor="b"/>
          <a:lstStyle>
            <a:lvl1pPr algn="ctr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00" y="312279"/>
            <a:ext cx="8858250" cy="419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923927" y="3486151"/>
            <a:ext cx="7267575" cy="628650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b="0"/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784226"/>
            <a:ext cx="4038600" cy="5006975"/>
          </a:xfrm>
        </p:spPr>
        <p:txBody>
          <a:bodyPr/>
          <a:lstStyle>
            <a:lvl1pPr marL="233363" indent="-233363"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000"/>
            </a:lvl1pPr>
            <a:lvl2pPr>
              <a:buClr>
                <a:schemeClr val="accent1">
                  <a:lumMod val="75000"/>
                </a:schemeClr>
              </a:buClr>
              <a:defRPr sz="1800"/>
            </a:lvl2pPr>
            <a:lvl3pPr>
              <a:buClr>
                <a:schemeClr val="accent1">
                  <a:lumMod val="75000"/>
                </a:schemeClr>
              </a:buClr>
              <a:defRPr sz="1600"/>
            </a:lvl3pPr>
            <a:lvl4pPr>
              <a:buClr>
                <a:schemeClr val="accent1">
                  <a:lumMod val="75000"/>
                </a:schemeClr>
              </a:buClr>
              <a:defRPr sz="1600"/>
            </a:lvl4pPr>
            <a:lvl5pPr>
              <a:buClr>
                <a:schemeClr val="accent1">
                  <a:lumMod val="75000"/>
                </a:schemeClr>
              </a:buCl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784226"/>
            <a:ext cx="4038600" cy="5006975"/>
          </a:xfrm>
        </p:spPr>
        <p:txBody>
          <a:bodyPr/>
          <a:lstStyle>
            <a:lvl1pPr marL="233363" indent="-233363">
              <a:buClr>
                <a:schemeClr val="accent1">
                  <a:lumMod val="75000"/>
                </a:schemeClr>
              </a:buClr>
              <a:defRPr sz="2000"/>
            </a:lvl1pPr>
            <a:lvl2pPr>
              <a:buClr>
                <a:schemeClr val="accent1">
                  <a:lumMod val="75000"/>
                </a:schemeClr>
              </a:buClr>
              <a:defRPr sz="1800"/>
            </a:lvl2pPr>
            <a:lvl3pPr>
              <a:buClr>
                <a:schemeClr val="accent1">
                  <a:lumMod val="75000"/>
                </a:schemeClr>
              </a:buClr>
              <a:defRPr sz="1600"/>
            </a:lvl3pPr>
            <a:lvl4pPr>
              <a:buClr>
                <a:schemeClr val="accent1">
                  <a:lumMod val="75000"/>
                </a:schemeClr>
              </a:buClr>
              <a:defRPr sz="1600"/>
            </a:lvl4pPr>
            <a:lvl5pPr>
              <a:buClr>
                <a:schemeClr val="accent1">
                  <a:lumMod val="75000"/>
                </a:schemeClr>
              </a:buCl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0E5B4A43-8F16-44E0-92DA-3381DB0EB480}" type="datetimeFigureOut">
              <a:rPr lang="en-US" smtClean="0"/>
              <a:pPr/>
              <a:t>4/5/12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953DCD78-3B5D-4026-9DBC-13B4EB4BBF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738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DBEB03-F02E-4606-94EE-B44BD7661A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3516315" y="6446838"/>
            <a:ext cx="211137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VMware Confidential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6" descr="ppt cover graphic dark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6715" y="2046288"/>
            <a:ext cx="841057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5"/>
          <p:cNvSpPr>
            <a:spLocks noChangeArrowheads="1"/>
          </p:cNvSpPr>
          <p:nvPr/>
        </p:nvSpPr>
        <p:spPr bwMode="gray">
          <a:xfrm>
            <a:off x="8834440" y="6735764"/>
            <a:ext cx="288925" cy="1231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 eaLnBrk="0" hangingPunct="0">
              <a:defRPr/>
            </a:pPr>
            <a:fld id="{9AD1B8F2-CBE9-469B-A175-3C908B2ECFD7}" type="slidenum">
              <a:rPr lang="en-US" sz="800" b="0">
                <a:solidFill>
                  <a:srgbClr val="000000"/>
                </a:solidFill>
                <a:ea typeface="+mn-ea"/>
                <a:cs typeface="Arial" charset="0"/>
              </a:rPr>
              <a:pPr algn="r" eaLnBrk="0" hangingPunct="0">
                <a:defRPr/>
              </a:pPr>
              <a:t>‹#›</a:t>
            </a:fld>
            <a:endParaRPr lang="en-US" sz="800" b="0">
              <a:solidFill>
                <a:srgbClr val="000000"/>
              </a:solidFill>
              <a:ea typeface="+mn-ea"/>
              <a:cs typeface="Arial" charset="0"/>
            </a:endParaRPr>
          </a:p>
        </p:txBody>
      </p:sp>
      <p:pic>
        <p:nvPicPr>
          <p:cNvPr id="6" name="Picture 76" descr="EMC_tag_29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67615" y="260351"/>
            <a:ext cx="1209675" cy="455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97"/>
          <p:cNvSpPr txBox="1">
            <a:spLocks noChangeArrowheads="1"/>
          </p:cNvSpPr>
          <p:nvPr/>
        </p:nvSpPr>
        <p:spPr bwMode="gray">
          <a:xfrm>
            <a:off x="366714" y="6719453"/>
            <a:ext cx="216726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>
              <a:tabLst>
                <a:tab pos="9090025" algn="r"/>
              </a:tabLst>
              <a:defRPr/>
            </a:pPr>
            <a:r>
              <a:rPr lang="en-US" sz="800">
                <a:solidFill>
                  <a:srgbClr val="000000"/>
                </a:solidFill>
                <a:ea typeface="+mn-ea"/>
                <a:cs typeface="Arial" charset="0"/>
              </a:rPr>
              <a:t>EMC CONFIDENTIAL—INTERNAL USE ONLY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06575" y="4351339"/>
            <a:ext cx="4494213" cy="307777"/>
          </a:xfr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806575" y="2219326"/>
            <a:ext cx="4494213" cy="1612900"/>
          </a:xfrm>
          <a:ln algn="ctr"/>
        </p:spPr>
        <p:txBody>
          <a:bodyPr anchor="b"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6715" y="1585913"/>
            <a:ext cx="4129087" cy="5011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5913"/>
            <a:ext cx="4129088" cy="5011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700" y="312738"/>
            <a:ext cx="88582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784226"/>
            <a:ext cx="7630668" cy="1079626"/>
          </a:xfrm>
        </p:spPr>
        <p:txBody>
          <a:bodyPr anchor="b"/>
          <a:lstStyle>
            <a:lvl1pPr algn="l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61950" y="2210437"/>
            <a:ext cx="7592568" cy="3748405"/>
          </a:xfrm>
        </p:spPr>
        <p:txBody>
          <a:bodyPr/>
          <a:lstStyle>
            <a:lvl1pPr>
              <a:buFont typeface="Arial" pitchFamily="34" charset="0"/>
              <a:buChar char=" 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31C945E-8A03-47EA-80FC-C82E0C55B4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5438" y="231775"/>
            <a:ext cx="2101850" cy="6365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6715" y="231775"/>
            <a:ext cx="6156325" cy="6365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0" y="231776"/>
            <a:ext cx="6280150" cy="863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6715" y="1585913"/>
            <a:ext cx="4129087" cy="50117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585913"/>
            <a:ext cx="4129088" cy="50117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596900" y="231776"/>
            <a:ext cx="6280150" cy="863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66715" y="1585913"/>
            <a:ext cx="4129087" cy="24288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585913"/>
            <a:ext cx="4129088" cy="24288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66715" y="4167189"/>
            <a:ext cx="4129087" cy="24304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167189"/>
            <a:ext cx="4129088" cy="24304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0" y="231776"/>
            <a:ext cx="6280150" cy="863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6715" y="1585913"/>
            <a:ext cx="4129087" cy="50117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585913"/>
            <a:ext cx="4129088" cy="24288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67189"/>
            <a:ext cx="4129088" cy="24304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700" y="312738"/>
            <a:ext cx="88582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260" y="2162175"/>
            <a:ext cx="7254240" cy="1241425"/>
          </a:xfrm>
        </p:spPr>
        <p:txBody>
          <a:bodyPr anchor="b"/>
          <a:lstStyle>
            <a:lvl1pPr algn="ctr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923927" y="3486151"/>
            <a:ext cx="7267575" cy="628650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10DB0D9-8C4C-4740-B29B-4699E5AF82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784226"/>
            <a:ext cx="4038600" cy="5006975"/>
          </a:xfrm>
        </p:spPr>
        <p:txBody>
          <a:bodyPr/>
          <a:lstStyle>
            <a:lvl1pPr marL="114300" indent="-114300">
              <a:buFont typeface="Arial" pitchFamily="34" charset="0"/>
              <a:buChar char=" 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784226"/>
            <a:ext cx="4038600" cy="5006975"/>
          </a:xfrm>
        </p:spPr>
        <p:txBody>
          <a:bodyPr/>
          <a:lstStyle>
            <a:lvl1pPr marL="114300" indent="-11430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66D0DF-2558-4B22-A4A6-9BC4F23A10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3516315" y="6446838"/>
            <a:ext cx="211137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VMware Confidential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596900" y="231776"/>
            <a:ext cx="6280150" cy="863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66715" y="1585913"/>
            <a:ext cx="4129087" cy="24288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585913"/>
            <a:ext cx="4129088" cy="24288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66715" y="4167189"/>
            <a:ext cx="4129087" cy="24304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167189"/>
            <a:ext cx="4129088" cy="24304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strips dir="r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theme" Target="../theme/theme2.xml"/><Relationship Id="rId15" Type="http://schemas.openxmlformats.org/officeDocument/2006/relationships/image" Target="../media/image2.jpeg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theme" Target="../theme/theme3.xml"/><Relationship Id="rId9" Type="http://schemas.openxmlformats.org/officeDocument/2006/relationships/image" Target="../media/image4.jpe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3.xml"/><Relationship Id="rId15" Type="http://schemas.openxmlformats.org/officeDocument/2006/relationships/theme" Target="../theme/theme4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30.xml"/><Relationship Id="rId2" Type="http://schemas.openxmlformats.org/officeDocument/2006/relationships/slideLayout" Target="../slideLayouts/slideLayout31.xml"/><Relationship Id="rId3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3.xml"/><Relationship Id="rId5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6.xml"/><Relationship Id="rId8" Type="http://schemas.openxmlformats.org/officeDocument/2006/relationships/slideLayout" Target="../slideLayouts/slideLayout37.xml"/><Relationship Id="rId9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6725" y="171450"/>
            <a:ext cx="8382000" cy="333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2425" y="784226"/>
            <a:ext cx="8382000" cy="500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454025" y="6446838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eaLnBrk="0" fontAlgn="auto" hangingPunct="0">
              <a:spcBef>
                <a:spcPts val="0"/>
              </a:spcBef>
              <a:spcAft>
                <a:spcPct val="0"/>
              </a:spcAft>
              <a:defRPr sz="10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CD51827-670B-42FA-AC3B-C5396A1429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70662" name="Line 6"/>
          <p:cNvSpPr>
            <a:spLocks noChangeShapeType="1"/>
          </p:cNvSpPr>
          <p:nvPr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rgbClr val="003D79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5" r:id="rId2"/>
    <p:sldLayoutId id="2147483666" r:id="rId3"/>
    <p:sldLayoutId id="2147483669" r:id="rId4"/>
    <p:sldLayoutId id="2147483670" r:id="rId5"/>
    <p:sldLayoutId id="2147483667" r:id="rId6"/>
    <p:sldLayoutId id="2147483675" r:id="rId7"/>
    <p:sldLayoutId id="2147483712" r:id="rId8"/>
    <p:sldLayoutId id="2147483713" r:id="rId9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+mj-lt"/>
          <a:ea typeface="+mj-ea"/>
          <a:cs typeface="ＭＳ Ｐゴシック"/>
        </a:defRPr>
      </a:lvl1pPr>
      <a:lvl2pPr algn="l" rtl="0" fontAlgn="base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Arial" charset="0"/>
          <a:ea typeface="ＭＳ Ｐゴシック" pitchFamily="34" charset="-128"/>
          <a:cs typeface="ＭＳ Ｐゴシック"/>
        </a:defRPr>
      </a:lvl2pPr>
      <a:lvl3pPr algn="l" rtl="0" fontAlgn="base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Arial" charset="0"/>
          <a:ea typeface="ＭＳ Ｐゴシック" pitchFamily="34" charset="-128"/>
          <a:cs typeface="ＭＳ Ｐゴシック"/>
        </a:defRPr>
      </a:lvl3pPr>
      <a:lvl4pPr algn="l" rtl="0" fontAlgn="base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Arial" charset="0"/>
          <a:ea typeface="ＭＳ Ｐゴシック" pitchFamily="34" charset="-128"/>
          <a:cs typeface="ＭＳ Ｐゴシック"/>
        </a:defRPr>
      </a:lvl4pPr>
      <a:lvl5pPr algn="l" rtl="0" fontAlgn="base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Arial" charset="0"/>
          <a:ea typeface="ＭＳ Ｐゴシック" pitchFamily="34" charset="-128"/>
          <a:cs typeface="ＭＳ Ｐゴシック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9pPr>
    </p:titleStyle>
    <p:bodyStyle>
      <a:lvl1pPr marL="114300" indent="-114300" algn="l" rtl="0" fontAlgn="base">
        <a:lnSpc>
          <a:spcPts val="2400"/>
        </a:lnSpc>
        <a:spcBef>
          <a:spcPts val="1000"/>
        </a:spcBef>
        <a:spcAft>
          <a:spcPct val="0"/>
        </a:spcAft>
        <a:buClr>
          <a:srgbClr val="246978"/>
        </a:buClr>
        <a:buFont typeface="Arial" charset="0"/>
        <a:buChar char=" "/>
        <a:defRPr sz="2000" b="1">
          <a:solidFill>
            <a:srgbClr val="333333"/>
          </a:solidFill>
          <a:latin typeface="+mn-lt"/>
          <a:ea typeface="+mn-ea"/>
          <a:cs typeface="ＭＳ Ｐゴシック"/>
        </a:defRPr>
      </a:lvl1pPr>
      <a:lvl2pPr marL="400050" indent="-171450" algn="l" rtl="0" fontAlgn="base">
        <a:lnSpc>
          <a:spcPts val="2200"/>
        </a:lnSpc>
        <a:spcBef>
          <a:spcPts val="800"/>
        </a:spcBef>
        <a:spcAft>
          <a:spcPct val="0"/>
        </a:spcAft>
        <a:buClr>
          <a:srgbClr val="246978"/>
        </a:buClr>
        <a:buSzPct val="110000"/>
        <a:buFont typeface="Times"/>
        <a:buChar char="•"/>
        <a:defRPr>
          <a:solidFill>
            <a:srgbClr val="333333"/>
          </a:solidFill>
          <a:latin typeface="+mn-lt"/>
          <a:ea typeface="+mn-ea"/>
          <a:cs typeface="ＭＳ Ｐゴシック"/>
        </a:defRPr>
      </a:lvl2pPr>
      <a:lvl3pPr marL="628650" indent="-171450" algn="l" rtl="0" fontAlgn="base">
        <a:lnSpc>
          <a:spcPts val="2000"/>
        </a:lnSpc>
        <a:spcBef>
          <a:spcPts val="600"/>
        </a:spcBef>
        <a:spcAft>
          <a:spcPct val="0"/>
        </a:spcAft>
        <a:buClr>
          <a:srgbClr val="246978"/>
        </a:buClr>
        <a:buFont typeface="Wingdings" pitchFamily="2" charset="2"/>
        <a:buChar char="§"/>
        <a:defRPr sz="1600">
          <a:solidFill>
            <a:srgbClr val="333333"/>
          </a:solidFill>
          <a:latin typeface="+mn-lt"/>
          <a:ea typeface="+mn-ea"/>
          <a:cs typeface="ＭＳ Ｐゴシック"/>
        </a:defRPr>
      </a:lvl3pPr>
      <a:lvl4pPr marL="914400" indent="-171450" algn="l" rtl="0" fontAlgn="base">
        <a:lnSpc>
          <a:spcPts val="2000"/>
        </a:lnSpc>
        <a:spcBef>
          <a:spcPts val="600"/>
        </a:spcBef>
        <a:spcAft>
          <a:spcPct val="0"/>
        </a:spcAft>
        <a:buClr>
          <a:srgbClr val="246978"/>
        </a:buClr>
        <a:buFont typeface="Arial" charset="0"/>
        <a:buChar char="­"/>
        <a:defRPr sz="1600">
          <a:solidFill>
            <a:srgbClr val="333333"/>
          </a:solidFill>
          <a:latin typeface="+mn-lt"/>
          <a:ea typeface="+mn-ea"/>
          <a:cs typeface="ＭＳ Ｐゴシック"/>
        </a:defRPr>
      </a:lvl4pPr>
      <a:lvl5pPr marL="1200150" indent="-171450" algn="l" rtl="0" fontAlgn="base">
        <a:lnSpc>
          <a:spcPts val="2000"/>
        </a:lnSpc>
        <a:spcBef>
          <a:spcPts val="600"/>
        </a:spcBef>
        <a:spcAft>
          <a:spcPct val="0"/>
        </a:spcAft>
        <a:buClr>
          <a:srgbClr val="246978"/>
        </a:buClr>
        <a:buFont typeface="Arial" charset="0"/>
        <a:buChar char="­"/>
        <a:defRPr sz="1600">
          <a:solidFill>
            <a:srgbClr val="333333"/>
          </a:solidFill>
          <a:latin typeface="+mn-lt"/>
          <a:ea typeface="+mn-ea"/>
          <a:cs typeface="ＭＳ Ｐゴシック"/>
        </a:defRPr>
      </a:lvl5pPr>
      <a:lvl6pPr marL="16002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6pPr>
      <a:lvl7pPr marL="20574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7pPr>
      <a:lvl8pPr marL="25146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8pPr>
      <a:lvl9pPr marL="29718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4" descr="grass_fade_4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5759450"/>
            <a:ext cx="9144000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4490" y="80963"/>
            <a:ext cx="84232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6240" y="1452565"/>
            <a:ext cx="8402637" cy="4262437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52" name="Rectangle 28"/>
          <p:cNvSpPr>
            <a:spLocks noChangeArrowheads="1"/>
          </p:cNvSpPr>
          <p:nvPr/>
        </p:nvSpPr>
        <p:spPr bwMode="auto">
          <a:xfrm>
            <a:off x="228600" y="6607176"/>
            <a:ext cx="6656388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0" hangingPunct="0">
              <a:spcAft>
                <a:spcPct val="0"/>
              </a:spcAft>
              <a:defRPr/>
            </a:pPr>
            <a:r>
              <a:rPr lang="en-US" sz="600" b="1" dirty="0">
                <a:solidFill>
                  <a:srgbClr val="FFFFFF"/>
                </a:solidFill>
                <a:latin typeface="Verdana" pitchFamily="34" charset="0"/>
              </a:rPr>
              <a:t>Copyright 2009 SpringSource.  Copying, publishing or distributing without express written permission is prohibited.</a:t>
            </a:r>
            <a:endParaRPr lang="en-US" sz="1200" b="1" dirty="0">
              <a:solidFill>
                <a:srgbClr val="FFFFFF"/>
              </a:solidFill>
              <a:latin typeface="Verdana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7043738" y="65452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>
              <a:spcAft>
                <a:spcPct val="0"/>
              </a:spcAft>
              <a:defRPr/>
            </a:pPr>
            <a:fld id="{C64AD76C-5575-429F-842B-6CFB3C6035B5}" type="slidenum">
              <a:rPr lang="en-US" sz="1200" b="1">
                <a:solidFill>
                  <a:srgbClr val="FFFFFF"/>
                </a:solidFill>
                <a:latin typeface="Arial" pitchFamily="34" charset="0"/>
              </a:rPr>
              <a:pPr algn="r" eaLnBrk="0" hangingPunct="0">
                <a:spcAft>
                  <a:spcPct val="0"/>
                </a:spcAft>
                <a:defRPr/>
              </a:pPr>
              <a:t>‹#›</a:t>
            </a:fld>
            <a:endParaRPr lang="en-US" sz="1200" b="1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1054" name="AutoShape 30"/>
          <p:cNvSpPr>
            <a:spLocks noChangeArrowheads="1"/>
          </p:cNvSpPr>
          <p:nvPr/>
        </p:nvSpPr>
        <p:spPr bwMode="auto">
          <a:xfrm flipV="1">
            <a:off x="188915" y="1204913"/>
            <a:ext cx="8764587" cy="42862"/>
          </a:xfrm>
          <a:prstGeom prst="roundRect">
            <a:avLst>
              <a:gd name="adj" fmla="val 50000"/>
            </a:avLst>
          </a:prstGeom>
          <a:solidFill>
            <a:srgbClr val="143015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l" eaLnBrk="0" hangingPunct="0"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5791200"/>
            <a:ext cx="9144000" cy="706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0" hangingPunct="0"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0" y="6477000"/>
            <a:ext cx="9144000" cy="0"/>
          </a:xfrm>
          <a:prstGeom prst="line">
            <a:avLst/>
          </a:prstGeom>
          <a:noFill/>
          <a:ln w="34925">
            <a:solidFill>
              <a:srgbClr val="5A6F0B"/>
            </a:solidFill>
            <a:round/>
            <a:headEnd/>
            <a:tailEnd/>
          </a:ln>
          <a:effectLst/>
        </p:spPr>
        <p:txBody>
          <a:bodyPr/>
          <a:lstStyle/>
          <a:p>
            <a:pPr algn="l" eaLnBrk="0" hangingPunct="0"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ea typeface="ＭＳ Ｐゴシック" pitchFamily="6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1E481F"/>
          </a:solidFill>
          <a:latin typeface="+mj-lt"/>
          <a:ea typeface="MS PGothic" pitchFamily="34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1E481F"/>
          </a:solidFill>
          <a:latin typeface="Verdana" pitchFamily="34" charset="0"/>
          <a:ea typeface="MS PGothic" pitchFamily="34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1E481F"/>
          </a:solidFill>
          <a:latin typeface="Verdana" pitchFamily="34" charset="0"/>
          <a:ea typeface="MS PGothic" pitchFamily="34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1E481F"/>
          </a:solidFill>
          <a:latin typeface="Verdana" pitchFamily="34" charset="0"/>
          <a:ea typeface="MS PGothic" pitchFamily="34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1E481F"/>
          </a:solidFill>
          <a:latin typeface="Verdana" pitchFamily="34" charset="0"/>
          <a:ea typeface="MS PGothic" pitchFamily="34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1E481F"/>
          </a:solidFill>
          <a:latin typeface="Verdana" pitchFamily="34" charset="0"/>
          <a:ea typeface="ＭＳ Ｐゴシック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1E481F"/>
          </a:solidFill>
          <a:latin typeface="Verdana" pitchFamily="34" charset="0"/>
          <a:ea typeface="ＭＳ Ｐゴシック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1E481F"/>
          </a:solidFill>
          <a:latin typeface="Verdana" pitchFamily="34" charset="0"/>
          <a:ea typeface="ＭＳ Ｐゴシック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1E481F"/>
          </a:solidFill>
          <a:latin typeface="Verdana" pitchFamily="34" charset="0"/>
          <a:ea typeface="ＭＳ Ｐゴシック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9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906" y="171450"/>
            <a:ext cx="8473821" cy="333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2425" y="784226"/>
            <a:ext cx="8382000" cy="500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70662" name="Line 6"/>
          <p:cNvSpPr>
            <a:spLocks noChangeShapeType="1"/>
          </p:cNvSpPr>
          <p:nvPr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rgbClr val="003D79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7066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7517" y="5943600"/>
            <a:ext cx="838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white">
          <a:xfrm>
            <a:off x="454025" y="6446520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A03F51-2955-4EA9-BE4E-42B6F90C747F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714" r:id="rId7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9pPr>
    </p:titleStyle>
    <p:bodyStyle>
      <a:lvl1pPr marL="233363" indent="-233363" algn="l" rtl="0" eaLnBrk="0" fontAlgn="base" hangingPunct="0">
        <a:lnSpc>
          <a:spcPts val="2400"/>
        </a:lnSpc>
        <a:spcBef>
          <a:spcPts val="1000"/>
        </a:spcBef>
        <a:spcAft>
          <a:spcPct val="0"/>
        </a:spcAft>
        <a:buClr>
          <a:schemeClr val="accent1">
            <a:lumMod val="75000"/>
          </a:schemeClr>
        </a:buClr>
        <a:buSzPct val="115000"/>
        <a:buFont typeface="Wingdings" pitchFamily="2" charset="2"/>
        <a:buChar char="§"/>
        <a:defRPr sz="2000" b="1">
          <a:solidFill>
            <a:srgbClr val="333333"/>
          </a:solidFill>
          <a:latin typeface="+mn-lt"/>
          <a:ea typeface="+mn-ea"/>
          <a:cs typeface="+mn-cs"/>
        </a:defRPr>
      </a:lvl1pPr>
      <a:lvl2pPr marL="400050" indent="-171450" algn="l" rtl="0" eaLnBrk="0" fontAlgn="base" hangingPunct="0">
        <a:lnSpc>
          <a:spcPts val="2200"/>
        </a:lnSpc>
        <a:spcBef>
          <a:spcPts val="8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Times" pitchFamily="18" charset="0"/>
        <a:buChar char="•"/>
        <a:defRPr>
          <a:solidFill>
            <a:srgbClr val="333333"/>
          </a:solidFill>
          <a:latin typeface="+mn-lt"/>
          <a:ea typeface="+mn-ea"/>
        </a:defRPr>
      </a:lvl2pPr>
      <a:lvl3pPr marL="62865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Arial" pitchFamily="34" charset="0"/>
        <a:buChar char="•"/>
        <a:defRPr sz="1600">
          <a:solidFill>
            <a:srgbClr val="333333"/>
          </a:solidFill>
          <a:latin typeface="+mn-lt"/>
          <a:ea typeface="+mn-ea"/>
        </a:defRPr>
      </a:lvl3pPr>
      <a:lvl4pPr marL="91440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Arial" pitchFamily="34" charset="0"/>
        <a:buChar char="•"/>
        <a:defRPr sz="1600">
          <a:solidFill>
            <a:srgbClr val="333333"/>
          </a:solidFill>
          <a:latin typeface="+mn-lt"/>
          <a:ea typeface="+mn-ea"/>
        </a:defRPr>
      </a:lvl4pPr>
      <a:lvl5pPr marL="120015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Arial" pitchFamily="34" charset="0"/>
        <a:buChar char="•"/>
        <a:defRPr sz="1600">
          <a:solidFill>
            <a:srgbClr val="333333"/>
          </a:solidFill>
          <a:latin typeface="+mn-lt"/>
          <a:ea typeface="+mn-ea"/>
        </a:defRPr>
      </a:lvl5pPr>
      <a:lvl6pPr marL="16002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6pPr>
      <a:lvl7pPr marL="20574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7pPr>
      <a:lvl8pPr marL="25146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8pPr>
      <a:lvl9pPr marL="29718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AutoShape 58"/>
          <p:cNvSpPr>
            <a:spLocks noChangeArrowheads="1"/>
          </p:cNvSpPr>
          <p:nvPr/>
        </p:nvSpPr>
        <p:spPr bwMode="auto">
          <a:xfrm>
            <a:off x="309565" y="87313"/>
            <a:ext cx="8524875" cy="1152526"/>
          </a:xfrm>
          <a:prstGeom prst="roundRect">
            <a:avLst>
              <a:gd name="adj" fmla="val 6380"/>
            </a:avLst>
          </a:prstGeom>
          <a:solidFill>
            <a:srgbClr val="DDDDDD"/>
          </a:solidFill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endParaRPr lang="en-US" sz="2000" b="0">
              <a:solidFill>
                <a:srgbClr val="000000"/>
              </a:solidFill>
              <a:ea typeface="+mn-ea"/>
              <a:cs typeface="Arial" charset="0"/>
            </a:endParaRPr>
          </a:p>
        </p:txBody>
      </p:sp>
      <p:sp>
        <p:nvSpPr>
          <p:cNvPr id="1078" name="AutoShape 54"/>
          <p:cNvSpPr>
            <a:spLocks noChangeArrowheads="1"/>
          </p:cNvSpPr>
          <p:nvPr/>
        </p:nvSpPr>
        <p:spPr bwMode="auto">
          <a:xfrm>
            <a:off x="366715" y="146050"/>
            <a:ext cx="8410575" cy="1036638"/>
          </a:xfrm>
          <a:prstGeom prst="roundRect">
            <a:avLst>
              <a:gd name="adj" fmla="val 6380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endParaRPr lang="en-US" sz="2000" b="0">
              <a:solidFill>
                <a:srgbClr val="000000"/>
              </a:solidFill>
              <a:ea typeface="+mn-ea"/>
              <a:cs typeface="Arial" charset="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66715" y="1585913"/>
            <a:ext cx="8410575" cy="501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068" name="Rectangle 44"/>
          <p:cNvSpPr>
            <a:spLocks noChangeArrowheads="1"/>
          </p:cNvSpPr>
          <p:nvPr/>
        </p:nvSpPr>
        <p:spPr bwMode="gray">
          <a:xfrm>
            <a:off x="8834440" y="6735764"/>
            <a:ext cx="288925" cy="1231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 eaLnBrk="0" hangingPunct="0">
              <a:defRPr/>
            </a:pPr>
            <a:fld id="{2423DD20-12BA-4897-97F1-04C19B6CC3F0}" type="slidenum">
              <a:rPr lang="en-US" sz="800" b="0">
                <a:solidFill>
                  <a:srgbClr val="000000"/>
                </a:solidFill>
                <a:ea typeface="+mn-ea"/>
                <a:cs typeface="Arial" charset="0"/>
              </a:rPr>
              <a:pPr algn="r" eaLnBrk="0" hangingPunct="0">
                <a:defRPr/>
              </a:pPr>
              <a:t>‹#›</a:t>
            </a:fld>
            <a:endParaRPr lang="en-US" sz="800" b="0">
              <a:solidFill>
                <a:srgbClr val="000000"/>
              </a:solidFill>
              <a:ea typeface="+mn-ea"/>
              <a:cs typeface="Arial" charset="0"/>
            </a:endParaRPr>
          </a:p>
        </p:txBody>
      </p:sp>
      <p:pic>
        <p:nvPicPr>
          <p:cNvPr id="5126" name="Picture 50" descr="EMC_tag_294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7280277" y="436563"/>
            <a:ext cx="120967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7" name="Rectangle 53"/>
          <p:cNvSpPr>
            <a:spLocks noGrp="1" noChangeArrowheads="1"/>
          </p:cNvSpPr>
          <p:nvPr>
            <p:ph type="title"/>
          </p:nvPr>
        </p:nvSpPr>
        <p:spPr bwMode="auto">
          <a:xfrm>
            <a:off x="596900" y="231776"/>
            <a:ext cx="628015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83" name="Text Box 59"/>
          <p:cNvSpPr txBox="1">
            <a:spLocks noChangeArrowheads="1"/>
          </p:cNvSpPr>
          <p:nvPr/>
        </p:nvSpPr>
        <p:spPr bwMode="gray">
          <a:xfrm>
            <a:off x="366714" y="6719453"/>
            <a:ext cx="216726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>
              <a:tabLst>
                <a:tab pos="9090025" algn="r"/>
              </a:tabLst>
              <a:defRPr/>
            </a:pPr>
            <a:r>
              <a:rPr lang="en-US" sz="800">
                <a:solidFill>
                  <a:srgbClr val="000000"/>
                </a:solidFill>
                <a:ea typeface="+mn-ea"/>
                <a:cs typeface="Arial" charset="0"/>
              </a:rPr>
              <a:t>EMC CONFIDENTIAL—INTERNAL USE ONLY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buClr>
          <a:schemeClr val="tx2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2pPr>
      <a:lvl3pPr marL="1084263" indent="-16986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3pPr>
      <a:lvl4pPr marL="1371600" indent="-109538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•"/>
        <a:defRPr sz="1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5000"/>
        </a:lnSpc>
        <a:spcBef>
          <a:spcPct val="25000"/>
        </a:spcBef>
        <a:spcAft>
          <a:spcPct val="0"/>
        </a:spcAft>
        <a:buClr>
          <a:schemeClr val="accent2"/>
        </a:buClr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lnSpc>
          <a:spcPct val="85000"/>
        </a:lnSpc>
        <a:spcBef>
          <a:spcPct val="25000"/>
        </a:spcBef>
        <a:spcAft>
          <a:spcPct val="0"/>
        </a:spcAft>
        <a:buClr>
          <a:schemeClr val="accent2"/>
        </a:buClr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lnSpc>
          <a:spcPct val="85000"/>
        </a:lnSpc>
        <a:spcBef>
          <a:spcPct val="25000"/>
        </a:spcBef>
        <a:spcAft>
          <a:spcPct val="0"/>
        </a:spcAft>
        <a:buClr>
          <a:schemeClr val="accent2"/>
        </a:buClr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lnSpc>
          <a:spcPct val="85000"/>
        </a:lnSpc>
        <a:spcBef>
          <a:spcPct val="25000"/>
        </a:spcBef>
        <a:spcAft>
          <a:spcPct val="0"/>
        </a:spcAft>
        <a:buClr>
          <a:schemeClr val="accent2"/>
        </a:buClr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lnSpc>
          <a:spcPct val="85000"/>
        </a:lnSpc>
        <a:spcBef>
          <a:spcPct val="25000"/>
        </a:spcBef>
        <a:spcAft>
          <a:spcPct val="0"/>
        </a:spcAft>
        <a:buClr>
          <a:schemeClr val="accent2"/>
        </a:buClr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1.jpeg"/><Relationship Id="rId3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2.jpeg"/><Relationship Id="rId3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4.png"/><Relationship Id="rId3" Type="http://schemas.openxmlformats.org/officeDocument/2006/relationships/hyperlink" Target="https://github.com/joyent/node/wiki/modules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hyperlink" Target="http://search.npmjs.org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4.png"/><Relationship Id="rId12" Type="http://schemas.openxmlformats.org/officeDocument/2006/relationships/image" Target="../media/image25.emf"/><Relationship Id="rId13" Type="http://schemas.openxmlformats.org/officeDocument/2006/relationships/image" Target="../media/image26.png"/><Relationship Id="rId14" Type="http://schemas.openxmlformats.org/officeDocument/2006/relationships/image" Target="../media/image27.png"/><Relationship Id="rId15" Type="http://schemas.openxmlformats.org/officeDocument/2006/relationships/image" Target="../media/image28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Relationship Id="rId4" Type="http://schemas.openxmlformats.org/officeDocument/2006/relationships/image" Target="../media/image17.gif"/><Relationship Id="rId5" Type="http://schemas.openxmlformats.org/officeDocument/2006/relationships/image" Target="../media/image18.png"/><Relationship Id="rId6" Type="http://schemas.openxmlformats.org/officeDocument/2006/relationships/image" Target="../media/image19.jpe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1.png"/><Relationship Id="rId12" Type="http://schemas.openxmlformats.org/officeDocument/2006/relationships/image" Target="../media/image22.png"/><Relationship Id="rId13" Type="http://schemas.openxmlformats.org/officeDocument/2006/relationships/image" Target="../media/image23.png"/><Relationship Id="rId14" Type="http://schemas.openxmlformats.org/officeDocument/2006/relationships/image" Target="../media/image24.png"/><Relationship Id="rId15" Type="http://schemas.openxmlformats.org/officeDocument/2006/relationships/image" Target="../media/image18.png"/><Relationship Id="rId16" Type="http://schemas.openxmlformats.org/officeDocument/2006/relationships/image" Target="../media/image25.emf"/><Relationship Id="rId17" Type="http://schemas.openxmlformats.org/officeDocument/2006/relationships/image" Target="../media/image34.png"/><Relationship Id="rId18" Type="http://schemas.openxmlformats.org/officeDocument/2006/relationships/image" Target="../media/image35.png"/><Relationship Id="rId19" Type="http://schemas.openxmlformats.org/officeDocument/2006/relationships/image" Target="../media/image36.png"/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0.jpeg"/><Relationship Id="rId4" Type="http://schemas.openxmlformats.org/officeDocument/2006/relationships/image" Target="../media/image31.png"/><Relationship Id="rId5" Type="http://schemas.openxmlformats.org/officeDocument/2006/relationships/image" Target="../media/image16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17.gif"/><Relationship Id="rId9" Type="http://schemas.openxmlformats.org/officeDocument/2006/relationships/image" Target="../media/image19.jpeg"/><Relationship Id="rId10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1.png"/><Relationship Id="rId12" Type="http://schemas.openxmlformats.org/officeDocument/2006/relationships/image" Target="../media/image22.png"/><Relationship Id="rId13" Type="http://schemas.openxmlformats.org/officeDocument/2006/relationships/image" Target="../media/image23.png"/><Relationship Id="rId14" Type="http://schemas.openxmlformats.org/officeDocument/2006/relationships/image" Target="../media/image24.png"/><Relationship Id="rId15" Type="http://schemas.openxmlformats.org/officeDocument/2006/relationships/image" Target="../media/image18.png"/><Relationship Id="rId16" Type="http://schemas.openxmlformats.org/officeDocument/2006/relationships/image" Target="../media/image25.emf"/><Relationship Id="rId17" Type="http://schemas.openxmlformats.org/officeDocument/2006/relationships/image" Target="../media/image37.png"/><Relationship Id="rId18" Type="http://schemas.openxmlformats.org/officeDocument/2006/relationships/image" Target="../media/image38.png"/><Relationship Id="rId19" Type="http://schemas.openxmlformats.org/officeDocument/2006/relationships/image" Target="../media/image39.png"/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0.jpeg"/><Relationship Id="rId4" Type="http://schemas.openxmlformats.org/officeDocument/2006/relationships/image" Target="../media/image31.png"/><Relationship Id="rId5" Type="http://schemas.openxmlformats.org/officeDocument/2006/relationships/image" Target="../media/image16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17.gif"/><Relationship Id="rId9" Type="http://schemas.openxmlformats.org/officeDocument/2006/relationships/image" Target="../media/image19.jpeg"/><Relationship Id="rId10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hyperlink" Target="https://github.com/cloudfoundry-samples/cloudfoundry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hyperlink" Target="https://github.com/cloudfoundry-samples/cloudfoundry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40.png"/><Relationship Id="rId3" Type="http://schemas.openxmlformats.org/officeDocument/2006/relationships/hyperlink" Target="https://github.com/rajaraodv/mongoapp1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1" Type="http://schemas.openxmlformats.org/officeDocument/2006/relationships/slideLayout" Target="../slideLayouts/slideLayout24.xml"/><Relationship Id="rId2" Type="http://schemas.openxmlformats.org/officeDocument/2006/relationships/hyperlink" Target="https://github.com/rajaraodv/express1" TargetMode="Externa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4" Type="http://schemas.openxmlformats.org/officeDocument/2006/relationships/hyperlink" Target="https://github.com/rajaraodv/socketio1" TargetMode="External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44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3192" y="564902"/>
            <a:ext cx="8446008" cy="533400"/>
          </a:xfrm>
        </p:spPr>
        <p:txBody>
          <a:bodyPr/>
          <a:lstStyle/>
          <a:p>
            <a:r>
              <a:rPr lang="en-US" sz="3600" dirty="0" smtClean="0">
                <a:cs typeface="Calibri"/>
              </a:rPr>
              <a:t>Becoming a </a:t>
            </a:r>
            <a:r>
              <a:rPr lang="en-US" sz="3600" dirty="0" err="1" smtClean="0">
                <a:cs typeface="Calibri"/>
              </a:rPr>
              <a:t>Node.js</a:t>
            </a:r>
            <a:r>
              <a:rPr lang="en-US" sz="3600" dirty="0" smtClean="0">
                <a:cs typeface="Calibri"/>
              </a:rPr>
              <a:t> ninja on</a:t>
            </a:r>
            <a:br>
              <a:rPr lang="en-US" sz="3600" dirty="0" smtClean="0">
                <a:cs typeface="Calibri"/>
              </a:rPr>
            </a:br>
            <a:r>
              <a:rPr lang="en-US" sz="3600" dirty="0" smtClean="0">
                <a:cs typeface="Calibri"/>
              </a:rPr>
              <a:t>Cloud Foundry</a:t>
            </a:r>
            <a:endParaRPr lang="en-US" sz="3200" dirty="0"/>
          </a:p>
        </p:txBody>
      </p:sp>
      <p:sp>
        <p:nvSpPr>
          <p:cNvPr id="2" name="Rectangle 1"/>
          <p:cNvSpPr/>
          <p:nvPr/>
        </p:nvSpPr>
        <p:spPr>
          <a:xfrm>
            <a:off x="265114" y="6239343"/>
            <a:ext cx="14036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March 2012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" name="Picture 2" descr="VMW-LGO-CloudFoundry-217-square.ps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216" y="685392"/>
            <a:ext cx="1756035" cy="1756036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00050" y="1953116"/>
            <a:ext cx="8382000" cy="702659"/>
          </a:xfrm>
        </p:spPr>
        <p:txBody>
          <a:bodyPr>
            <a:noAutofit/>
          </a:bodyPr>
          <a:lstStyle/>
          <a:p>
            <a:pPr marL="0" indent="0"/>
            <a:r>
              <a:rPr lang="en-US" dirty="0" smtClean="0">
                <a:solidFill>
                  <a:srgbClr val="003D79"/>
                </a:solidFill>
              </a:rPr>
              <a:t>Raja </a:t>
            </a:r>
            <a:r>
              <a:rPr lang="en-US" dirty="0" err="1" smtClean="0">
                <a:solidFill>
                  <a:srgbClr val="003D79"/>
                </a:solidFill>
              </a:rPr>
              <a:t>Rao</a:t>
            </a:r>
            <a:r>
              <a:rPr lang="en-US" dirty="0" smtClean="0">
                <a:solidFill>
                  <a:srgbClr val="003D79"/>
                </a:solidFill>
              </a:rPr>
              <a:t> DV  (@</a:t>
            </a:r>
            <a:r>
              <a:rPr lang="en-US" dirty="0" err="1" smtClean="0">
                <a:solidFill>
                  <a:srgbClr val="003D79"/>
                </a:solidFill>
              </a:rPr>
              <a:t>rajaraodv</a:t>
            </a:r>
            <a:r>
              <a:rPr lang="en-US" dirty="0" smtClean="0">
                <a:solidFill>
                  <a:srgbClr val="003D79"/>
                </a:solidFill>
              </a:rPr>
              <a:t>)</a:t>
            </a:r>
          </a:p>
          <a:p>
            <a:pPr marL="0" indent="0"/>
            <a:r>
              <a:rPr lang="en-US" sz="1400" i="0" dirty="0" smtClean="0">
                <a:solidFill>
                  <a:srgbClr val="003D79"/>
                </a:solidFill>
              </a:rPr>
              <a:t>Cloud Foundry Developer Advocate (</a:t>
            </a:r>
            <a:r>
              <a:rPr lang="en-US" sz="1400" i="0" dirty="0" err="1" smtClean="0">
                <a:solidFill>
                  <a:srgbClr val="003D79"/>
                </a:solidFill>
              </a:rPr>
              <a:t>Node.js</a:t>
            </a:r>
            <a:r>
              <a:rPr lang="en-US" sz="1400" i="0" dirty="0" smtClean="0">
                <a:solidFill>
                  <a:srgbClr val="003D79"/>
                </a:solidFill>
              </a:rPr>
              <a:t>)</a:t>
            </a:r>
            <a:endParaRPr lang="en-US" sz="1400" i="0" dirty="0">
              <a:solidFill>
                <a:srgbClr val="003D79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08146" y="6201790"/>
            <a:ext cx="30629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 smtClean="0">
                <a:solidFill>
                  <a:srgbClr val="FFFFFF"/>
                </a:solidFill>
              </a:rPr>
              <a:t>www.cloudfoundry.com</a:t>
            </a:r>
            <a:endParaRPr lang="en-US" sz="2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3136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Event-driven, non-blocking I/O server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48666" y="2459504"/>
            <a:ext cx="5846673" cy="1200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Multi</a:t>
            </a:r>
            <a:r>
              <a:rPr lang="en-US" sz="2400" dirty="0"/>
              <a:t>-threaded blocking </a:t>
            </a:r>
            <a:r>
              <a:rPr lang="en-US" sz="2400" dirty="0" smtClean="0"/>
              <a:t>server </a:t>
            </a:r>
            <a:r>
              <a:rPr lang="en-US" sz="2400" dirty="0" smtClean="0">
                <a:solidFill>
                  <a:srgbClr val="FFFF00"/>
                </a:solidFill>
              </a:rPr>
              <a:t>(Apache) </a:t>
            </a:r>
          </a:p>
          <a:p>
            <a:pPr algn="ctr"/>
            <a:r>
              <a:rPr lang="en-US" sz="2400" dirty="0" smtClean="0"/>
              <a:t>v</a:t>
            </a:r>
            <a:r>
              <a:rPr lang="en-US" sz="2400" dirty="0"/>
              <a:t>/s </a:t>
            </a:r>
            <a:endParaRPr lang="en-US" sz="2400" dirty="0" smtClean="0"/>
          </a:p>
          <a:p>
            <a:pPr algn="ctr"/>
            <a:r>
              <a:rPr lang="en-US" sz="2400" dirty="0"/>
              <a:t>E</a:t>
            </a:r>
            <a:r>
              <a:rPr lang="en-US" sz="2400" dirty="0" smtClean="0"/>
              <a:t>vent</a:t>
            </a:r>
            <a:r>
              <a:rPr lang="en-US" sz="2400" dirty="0"/>
              <a:t>-driven, non-</a:t>
            </a:r>
            <a:r>
              <a:rPr lang="en-US" sz="2400" dirty="0" smtClean="0"/>
              <a:t>blocking server </a:t>
            </a:r>
            <a:r>
              <a:rPr lang="en-US" sz="2400" dirty="0" smtClean="0">
                <a:solidFill>
                  <a:srgbClr val="FFFF00"/>
                </a:solidFill>
              </a:rPr>
              <a:t>(</a:t>
            </a:r>
            <a:r>
              <a:rPr lang="en-US" sz="2400" dirty="0" err="1" smtClean="0">
                <a:solidFill>
                  <a:srgbClr val="FFFF00"/>
                </a:solidFill>
              </a:rPr>
              <a:t>Nginx</a:t>
            </a:r>
            <a:r>
              <a:rPr lang="en-US" sz="2400" dirty="0" smtClean="0">
                <a:solidFill>
                  <a:srgbClr val="FFFF00"/>
                </a:solidFill>
              </a:rPr>
              <a:t>)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06143" y="1199805"/>
            <a:ext cx="8473821" cy="698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D79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2400" dirty="0" smtClean="0"/>
              <a:t>Real-world example of the two models?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0674775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V/s </a:t>
            </a:r>
            <a:r>
              <a:rPr lang="en-US" dirty="0" err="1" smtClean="0"/>
              <a:t>Nginx</a:t>
            </a:r>
            <a:r>
              <a:rPr lang="en-US" dirty="0" smtClean="0"/>
              <a:t>: performance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contrast="-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8980" y="655660"/>
            <a:ext cx="7566045" cy="382631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644920" y="6001522"/>
            <a:ext cx="3854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333333"/>
                </a:solidFill>
                <a:latin typeface="+mn-lt"/>
                <a:ea typeface="+mn-ea"/>
              </a:rPr>
              <a:t>Ref: http</a:t>
            </a:r>
            <a:r>
              <a:rPr lang="en-US" sz="1200" dirty="0">
                <a:solidFill>
                  <a:srgbClr val="333333"/>
                </a:solidFill>
                <a:latin typeface="+mn-lt"/>
                <a:ea typeface="+mn-ea"/>
              </a:rPr>
              <a:t>://</a:t>
            </a:r>
            <a:r>
              <a:rPr lang="en-US" sz="1200" dirty="0" err="1">
                <a:solidFill>
                  <a:srgbClr val="333333"/>
                </a:solidFill>
                <a:latin typeface="+mn-lt"/>
                <a:ea typeface="+mn-ea"/>
              </a:rPr>
              <a:t>blog.webfaction.com</a:t>
            </a:r>
            <a:r>
              <a:rPr lang="en-US" sz="1200" dirty="0">
                <a:solidFill>
                  <a:srgbClr val="333333"/>
                </a:solidFill>
                <a:latin typeface="+mn-lt"/>
                <a:ea typeface="+mn-ea"/>
              </a:rPr>
              <a:t>/a-little-holiday-present</a:t>
            </a:r>
            <a:endParaRPr lang="en-US" sz="1200" dirty="0" smtClean="0">
              <a:solidFill>
                <a:srgbClr val="333333"/>
              </a:solidFill>
              <a:latin typeface="+mn-lt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03179" y="4312694"/>
            <a:ext cx="3537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3D79"/>
                </a:solidFill>
                <a:latin typeface="+mn-lt"/>
                <a:ea typeface="+mn-ea"/>
              </a:rPr>
              <a:t>Reqs/sec v/s concurrent connections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620186" y="4858396"/>
            <a:ext cx="3826689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  <a:latin typeface="+mn-lt"/>
                <a:ea typeface="+mn-ea"/>
              </a:rPr>
              <a:t>At ~4000 concurrent connections, 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  <a:latin typeface="+mn-lt"/>
                <a:ea typeface="+mn-ea"/>
              </a:rPr>
              <a:t>- </a:t>
            </a:r>
            <a:r>
              <a:rPr lang="en-US" dirty="0" err="1" smtClean="0">
                <a:solidFill>
                  <a:schemeClr val="bg1"/>
                </a:solidFill>
                <a:latin typeface="+mn-lt"/>
                <a:ea typeface="+mn-ea"/>
              </a:rPr>
              <a:t>Nginx</a:t>
            </a:r>
            <a:r>
              <a:rPr lang="en-US" dirty="0" smtClean="0">
                <a:solidFill>
                  <a:schemeClr val="bg1"/>
                </a:solidFill>
                <a:latin typeface="+mn-lt"/>
                <a:ea typeface="+mn-ea"/>
              </a:rPr>
              <a:t> can serve ~9000 </a:t>
            </a:r>
            <a:r>
              <a:rPr lang="en-US" dirty="0" err="1" smtClean="0">
                <a:solidFill>
                  <a:schemeClr val="bg1"/>
                </a:solidFill>
                <a:latin typeface="+mn-lt"/>
                <a:ea typeface="+mn-ea"/>
              </a:rPr>
              <a:t>reqs</a:t>
            </a:r>
            <a:r>
              <a:rPr lang="en-US" dirty="0" smtClean="0">
                <a:solidFill>
                  <a:schemeClr val="bg1"/>
                </a:solidFill>
                <a:latin typeface="+mn-lt"/>
                <a:ea typeface="+mn-ea"/>
              </a:rPr>
              <a:t>/sec 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  <a:latin typeface="+mn-lt"/>
                <a:ea typeface="+mn-ea"/>
              </a:rPr>
              <a:t>- Apache can serve ~3000 </a:t>
            </a:r>
            <a:r>
              <a:rPr lang="en-US" dirty="0" err="1" smtClean="0">
                <a:solidFill>
                  <a:schemeClr val="bg1"/>
                </a:solidFill>
                <a:latin typeface="+mn-lt"/>
                <a:ea typeface="+mn-ea"/>
              </a:rPr>
              <a:t>reqs</a:t>
            </a:r>
            <a:r>
              <a:rPr lang="en-US" dirty="0" smtClean="0">
                <a:solidFill>
                  <a:schemeClr val="bg1"/>
                </a:solidFill>
                <a:latin typeface="+mn-lt"/>
                <a:ea typeface="+mn-ea"/>
              </a:rPr>
              <a:t>/sec</a:t>
            </a:r>
          </a:p>
        </p:txBody>
      </p:sp>
    </p:spTree>
    <p:extLst>
      <p:ext uri="{BB962C8B-B14F-4D97-AF65-F5344CB8AC3E}">
        <p14:creationId xmlns:p14="http://schemas.microsoft.com/office/powerpoint/2010/main" val="23118117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V/s </a:t>
            </a:r>
            <a:r>
              <a:rPr lang="en-US" dirty="0" err="1" smtClean="0"/>
              <a:t>Nginx</a:t>
            </a:r>
            <a:r>
              <a:rPr lang="en-US" dirty="0" smtClean="0"/>
              <a:t>: Memory usage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6381" y="655660"/>
            <a:ext cx="8131243" cy="364015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338055" y="5964410"/>
            <a:ext cx="4467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3D79"/>
                </a:solidFill>
                <a:latin typeface="+mn-lt"/>
                <a:ea typeface="+mn-ea"/>
              </a:rPr>
              <a:t>Ref: http</a:t>
            </a:r>
            <a:r>
              <a:rPr lang="en-US" sz="1400" dirty="0">
                <a:solidFill>
                  <a:srgbClr val="003D79"/>
                </a:solidFill>
                <a:latin typeface="+mn-lt"/>
                <a:ea typeface="+mn-ea"/>
              </a:rPr>
              <a:t>://</a:t>
            </a:r>
            <a:r>
              <a:rPr lang="en-US" sz="1400" dirty="0" err="1">
                <a:solidFill>
                  <a:srgbClr val="003D79"/>
                </a:solidFill>
                <a:latin typeface="+mn-lt"/>
                <a:ea typeface="+mn-ea"/>
              </a:rPr>
              <a:t>blog.webfaction.com</a:t>
            </a:r>
            <a:r>
              <a:rPr lang="en-US" sz="1400" dirty="0">
                <a:solidFill>
                  <a:srgbClr val="003D79"/>
                </a:solidFill>
                <a:latin typeface="+mn-lt"/>
                <a:ea typeface="+mn-ea"/>
              </a:rPr>
              <a:t>/a-little-holiday-present</a:t>
            </a:r>
            <a:endParaRPr lang="en-US" sz="1400" dirty="0" smtClean="0">
              <a:solidFill>
                <a:srgbClr val="003D79"/>
              </a:solidFill>
              <a:latin typeface="+mn-lt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60336" y="4312694"/>
            <a:ext cx="34233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3D79"/>
                </a:solidFill>
                <a:latin typeface="+mn-lt"/>
                <a:ea typeface="+mn-ea"/>
              </a:rPr>
              <a:t>Memory v/s concurrent connections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50524" y="4858396"/>
            <a:ext cx="3642957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  <a:latin typeface="+mn-lt"/>
                <a:ea typeface="+mn-ea"/>
              </a:rPr>
              <a:t>At ~4000 concurrent connections, 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  <a:latin typeface="+mn-lt"/>
                <a:ea typeface="+mn-ea"/>
              </a:rPr>
              <a:t>- </a:t>
            </a:r>
            <a:r>
              <a:rPr lang="en-US" dirty="0" err="1" smtClean="0">
                <a:solidFill>
                  <a:schemeClr val="bg1"/>
                </a:solidFill>
                <a:latin typeface="+mn-lt"/>
                <a:ea typeface="+mn-ea"/>
              </a:rPr>
              <a:t>Nginx</a:t>
            </a:r>
            <a:r>
              <a:rPr lang="en-US" dirty="0" smtClean="0">
                <a:solidFill>
                  <a:schemeClr val="bg1"/>
                </a:solidFill>
                <a:latin typeface="+mn-lt"/>
                <a:ea typeface="+mn-ea"/>
              </a:rPr>
              <a:t> uses 3MB memory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  <a:latin typeface="+mn-lt"/>
                <a:ea typeface="+mn-ea"/>
              </a:rPr>
              <a:t>- Apache uses 40MB memory</a:t>
            </a:r>
          </a:p>
        </p:txBody>
      </p:sp>
    </p:spTree>
    <p:extLst>
      <p:ext uri="{BB962C8B-B14F-4D97-AF65-F5344CB8AC3E}">
        <p14:creationId xmlns:p14="http://schemas.microsoft.com/office/powerpoint/2010/main" val="133395341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I/O is great, what else is happening w/ </a:t>
            </a:r>
            <a:r>
              <a:rPr lang="en-US" dirty="0" err="1" smtClean="0"/>
              <a:t>Node.js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1880" y="2828837"/>
            <a:ext cx="7614735" cy="1200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Let’s look at community, libraries, buzz around </a:t>
            </a:r>
            <a:r>
              <a:rPr lang="en-US" sz="2400" dirty="0" err="1" smtClean="0"/>
              <a:t>Node.js</a:t>
            </a:r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06143" y="1199805"/>
            <a:ext cx="8473821" cy="698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D79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973973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things going on for </a:t>
            </a:r>
            <a:r>
              <a:rPr lang="en-US" dirty="0" err="1" smtClean="0"/>
              <a:t>Node.js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914137" y="770522"/>
            <a:ext cx="3315731" cy="3385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FFFF"/>
                </a:solidFill>
                <a:latin typeface="+mn-lt"/>
                <a:ea typeface="+mn-ea"/>
              </a:rPr>
              <a:t>2</a:t>
            </a:r>
            <a:r>
              <a:rPr lang="en-US" sz="1600" b="1" baseline="30000" dirty="0" smtClean="0">
                <a:solidFill>
                  <a:srgbClr val="FFFFFF"/>
                </a:solidFill>
                <a:latin typeface="+mn-lt"/>
                <a:ea typeface="+mn-ea"/>
              </a:rPr>
              <a:t>nd</a:t>
            </a:r>
            <a:r>
              <a:rPr lang="en-US" sz="1600" b="1" dirty="0" smtClean="0">
                <a:solidFill>
                  <a:srgbClr val="FFFFFF"/>
                </a:solidFill>
                <a:latin typeface="+mn-lt"/>
                <a:ea typeface="+mn-ea"/>
              </a:rPr>
              <a:t> most popular watched on </a:t>
            </a:r>
            <a:r>
              <a:rPr lang="en-US" sz="1600" b="1" dirty="0" err="1" smtClean="0">
                <a:solidFill>
                  <a:srgbClr val="FFFFFF"/>
                </a:solidFill>
                <a:latin typeface="+mn-lt"/>
                <a:ea typeface="+mn-ea"/>
              </a:rPr>
              <a:t>git</a:t>
            </a:r>
            <a:endParaRPr lang="en-US" sz="1600" b="1" dirty="0" smtClean="0">
              <a:solidFill>
                <a:srgbClr val="FFFFFF"/>
              </a:solidFill>
              <a:latin typeface="+mn-lt"/>
              <a:ea typeface="+mn-ea"/>
            </a:endParaRPr>
          </a:p>
        </p:txBody>
      </p:sp>
      <p:pic>
        <p:nvPicPr>
          <p:cNvPr id="4" name="Picture 3" descr="Screen shot 2012-03-16 at 1.19.5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1270001"/>
            <a:ext cx="6718300" cy="4318000"/>
          </a:xfrm>
          <a:prstGeom prst="rect">
            <a:avLst/>
          </a:prstGeom>
        </p:spPr>
      </p:pic>
      <p:sp>
        <p:nvSpPr>
          <p:cNvPr id="5" name="Frame 4"/>
          <p:cNvSpPr/>
          <p:nvPr/>
        </p:nvSpPr>
        <p:spPr bwMode="auto">
          <a:xfrm>
            <a:off x="1206500" y="2810977"/>
            <a:ext cx="7313154" cy="1027363"/>
          </a:xfrm>
          <a:prstGeom prst="frame">
            <a:avLst>
              <a:gd name="adj1" fmla="val 4166"/>
            </a:avLst>
          </a:prstGeom>
          <a:solidFill>
            <a:srgbClr val="FF0000"/>
          </a:solidFill>
          <a:ln w="12700">
            <a:solidFill>
              <a:schemeClr val="accent3"/>
            </a:solidFill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800" dirty="0" err="1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1156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things going on for </a:t>
            </a:r>
            <a:r>
              <a:rPr lang="en-US" dirty="0" err="1" smtClean="0"/>
              <a:t>Node.js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91344" y="770522"/>
            <a:ext cx="3361317" cy="3385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FFFF"/>
                </a:solidFill>
                <a:latin typeface="+mn-lt"/>
                <a:ea typeface="+mn-ea"/>
              </a:rPr>
              <a:t>8,000+ libraries/modules/servers</a:t>
            </a:r>
          </a:p>
        </p:txBody>
      </p:sp>
      <p:pic>
        <p:nvPicPr>
          <p:cNvPr id="3" name="Picture 2" descr="Screen shot 2012-03-16 at 1.22.4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380" y="1200869"/>
            <a:ext cx="6331245" cy="876400"/>
          </a:xfrm>
          <a:prstGeom prst="rect">
            <a:avLst/>
          </a:prstGeom>
        </p:spPr>
      </p:pic>
      <p:sp>
        <p:nvSpPr>
          <p:cNvPr id="5" name="Frame 4"/>
          <p:cNvSpPr/>
          <p:nvPr/>
        </p:nvSpPr>
        <p:spPr bwMode="auto">
          <a:xfrm>
            <a:off x="5822479" y="1441159"/>
            <a:ext cx="1898013" cy="442337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800" dirty="0" err="1" smtClean="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3748" y="2882321"/>
            <a:ext cx="1399166" cy="33547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3D79"/>
                </a:solidFill>
                <a:latin typeface="+mn-lt"/>
                <a:ea typeface="+mn-ea"/>
              </a:rPr>
              <a:t>Web frameworks</a:t>
            </a:r>
          </a:p>
          <a:p>
            <a:r>
              <a:rPr lang="en-US" sz="1200" dirty="0">
                <a:solidFill>
                  <a:srgbClr val="003D79"/>
                </a:solidFill>
                <a:latin typeface="+mn-lt"/>
                <a:ea typeface="+mn-ea"/>
              </a:rPr>
              <a:t>Routers</a:t>
            </a:r>
          </a:p>
          <a:p>
            <a:r>
              <a:rPr lang="en-US" sz="1200" dirty="0">
                <a:solidFill>
                  <a:srgbClr val="003D79"/>
                </a:solidFill>
                <a:latin typeface="+mn-lt"/>
                <a:ea typeface="+mn-ea"/>
              </a:rPr>
              <a:t>Static file servers</a:t>
            </a:r>
          </a:p>
          <a:p>
            <a:r>
              <a:rPr lang="en-US" sz="1200" dirty="0" err="1">
                <a:solidFill>
                  <a:srgbClr val="003D79"/>
                </a:solidFill>
                <a:latin typeface="+mn-lt"/>
                <a:ea typeface="+mn-ea"/>
              </a:rPr>
              <a:t>Microframeworks</a:t>
            </a:r>
            <a:endParaRPr lang="en-US" sz="1200" dirty="0">
              <a:solidFill>
                <a:srgbClr val="003D79"/>
              </a:solidFill>
              <a:latin typeface="+mn-lt"/>
              <a:ea typeface="+mn-ea"/>
            </a:endParaRPr>
          </a:p>
          <a:p>
            <a:r>
              <a:rPr lang="en-US" sz="1200" dirty="0">
                <a:solidFill>
                  <a:srgbClr val="003D79"/>
                </a:solidFill>
                <a:latin typeface="+mn-lt"/>
                <a:ea typeface="+mn-ea"/>
              </a:rPr>
              <a:t>Frameworks</a:t>
            </a:r>
          </a:p>
          <a:p>
            <a:r>
              <a:rPr lang="en-US" sz="1200" dirty="0">
                <a:solidFill>
                  <a:srgbClr val="003D79"/>
                </a:solidFill>
                <a:latin typeface="+mn-lt"/>
                <a:ea typeface="+mn-ea"/>
              </a:rPr>
              <a:t>Middleware</a:t>
            </a:r>
          </a:p>
          <a:p>
            <a:r>
              <a:rPr lang="en-US" sz="1200" dirty="0">
                <a:solidFill>
                  <a:srgbClr val="003D79"/>
                </a:solidFill>
                <a:latin typeface="+mn-lt"/>
                <a:ea typeface="+mn-ea"/>
              </a:rPr>
              <a:t>JSGI</a:t>
            </a:r>
          </a:p>
          <a:p>
            <a:r>
              <a:rPr lang="en-US" sz="1200" dirty="0">
                <a:solidFill>
                  <a:srgbClr val="003D79"/>
                </a:solidFill>
                <a:latin typeface="+mn-lt"/>
                <a:ea typeface="+mn-ea"/>
              </a:rPr>
              <a:t>Connect</a:t>
            </a:r>
          </a:p>
          <a:p>
            <a:r>
              <a:rPr lang="en-US" sz="1200" dirty="0">
                <a:solidFill>
                  <a:srgbClr val="003D79"/>
                </a:solidFill>
                <a:latin typeface="+mn-lt"/>
                <a:ea typeface="+mn-ea"/>
              </a:rPr>
              <a:t>Other middleware</a:t>
            </a:r>
          </a:p>
          <a:p>
            <a:r>
              <a:rPr lang="en-US" sz="1200" dirty="0" smtClean="0">
                <a:solidFill>
                  <a:srgbClr val="003D79"/>
                </a:solidFill>
                <a:latin typeface="+mn-lt"/>
                <a:ea typeface="+mn-ea"/>
              </a:rPr>
              <a:t>Other</a:t>
            </a:r>
          </a:p>
          <a:p>
            <a:r>
              <a:rPr lang="en-US" sz="1200" dirty="0">
                <a:solidFill>
                  <a:srgbClr val="003D79"/>
                </a:solidFill>
              </a:rPr>
              <a:t>Database</a:t>
            </a:r>
          </a:p>
          <a:p>
            <a:r>
              <a:rPr lang="en-US" sz="1200" dirty="0">
                <a:solidFill>
                  <a:srgbClr val="003D79"/>
                </a:solidFill>
              </a:rPr>
              <a:t>MS SQL Server</a:t>
            </a:r>
          </a:p>
          <a:p>
            <a:r>
              <a:rPr lang="en-US" sz="1200" dirty="0" err="1">
                <a:solidFill>
                  <a:srgbClr val="003D79"/>
                </a:solidFill>
              </a:rPr>
              <a:t>PostgreSQL</a:t>
            </a:r>
            <a:endParaRPr lang="en-US" sz="1200" dirty="0">
              <a:solidFill>
                <a:srgbClr val="003D79"/>
              </a:solidFill>
            </a:endParaRPr>
          </a:p>
          <a:p>
            <a:r>
              <a:rPr lang="en-US" sz="1200" dirty="0">
                <a:solidFill>
                  <a:srgbClr val="003D79"/>
                </a:solidFill>
              </a:rPr>
              <a:t>MySQL</a:t>
            </a:r>
          </a:p>
          <a:p>
            <a:r>
              <a:rPr lang="en-US" sz="1200" dirty="0">
                <a:solidFill>
                  <a:srgbClr val="003D79"/>
                </a:solidFill>
              </a:rPr>
              <a:t>SQLite</a:t>
            </a:r>
          </a:p>
          <a:p>
            <a:endParaRPr lang="en-US" sz="1200" dirty="0">
              <a:solidFill>
                <a:srgbClr val="003D79"/>
              </a:solidFill>
              <a:latin typeface="+mn-lt"/>
              <a:ea typeface="+mn-ea"/>
            </a:endParaRPr>
          </a:p>
          <a:p>
            <a:pPr algn="l"/>
            <a:endParaRPr lang="en-US" sz="2000" dirty="0" err="1" smtClean="0">
              <a:solidFill>
                <a:srgbClr val="003D79"/>
              </a:solidFill>
              <a:latin typeface="+mn-lt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37585" y="2882321"/>
            <a:ext cx="2176234" cy="3139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003D79"/>
                </a:solidFill>
                <a:latin typeface="+mn-lt"/>
                <a:ea typeface="+mn-ea"/>
              </a:rPr>
              <a:t>Oracle</a:t>
            </a:r>
            <a:endParaRPr lang="en-US" sz="1100" dirty="0">
              <a:solidFill>
                <a:srgbClr val="003D79"/>
              </a:solidFill>
              <a:latin typeface="+mn-lt"/>
              <a:ea typeface="+mn-ea"/>
            </a:endParaRPr>
          </a:p>
          <a:p>
            <a:r>
              <a:rPr lang="en-US" sz="1100" dirty="0" err="1">
                <a:solidFill>
                  <a:srgbClr val="003D79"/>
                </a:solidFill>
                <a:latin typeface="+mn-lt"/>
                <a:ea typeface="+mn-ea"/>
              </a:rPr>
              <a:t>NoSQL</a:t>
            </a:r>
            <a:r>
              <a:rPr lang="en-US" sz="1100" dirty="0">
                <a:solidFill>
                  <a:srgbClr val="003D79"/>
                </a:solidFill>
                <a:latin typeface="+mn-lt"/>
                <a:ea typeface="+mn-ea"/>
              </a:rPr>
              <a:t> and Key/Value</a:t>
            </a:r>
          </a:p>
          <a:p>
            <a:r>
              <a:rPr lang="en-US" sz="1100" dirty="0">
                <a:solidFill>
                  <a:srgbClr val="003D79"/>
                </a:solidFill>
                <a:latin typeface="+mn-lt"/>
                <a:ea typeface="+mn-ea"/>
              </a:rPr>
              <a:t>Mongo</a:t>
            </a:r>
          </a:p>
          <a:p>
            <a:r>
              <a:rPr lang="en-US" sz="1100" dirty="0">
                <a:solidFill>
                  <a:srgbClr val="003D79"/>
                </a:solidFill>
                <a:latin typeface="+mn-lt"/>
                <a:ea typeface="+mn-ea"/>
              </a:rPr>
              <a:t>Hive</a:t>
            </a:r>
          </a:p>
          <a:p>
            <a:r>
              <a:rPr lang="en-US" sz="1100" dirty="0" err="1">
                <a:solidFill>
                  <a:srgbClr val="003D79"/>
                </a:solidFill>
                <a:latin typeface="+mn-lt"/>
                <a:ea typeface="+mn-ea"/>
              </a:rPr>
              <a:t>Redis</a:t>
            </a:r>
            <a:endParaRPr lang="en-US" sz="1100" dirty="0">
              <a:solidFill>
                <a:srgbClr val="003D79"/>
              </a:solidFill>
              <a:latin typeface="+mn-lt"/>
              <a:ea typeface="+mn-ea"/>
            </a:endParaRPr>
          </a:p>
          <a:p>
            <a:r>
              <a:rPr lang="en-US" sz="1100" dirty="0" err="1">
                <a:solidFill>
                  <a:srgbClr val="003D79"/>
                </a:solidFill>
                <a:latin typeface="+mn-lt"/>
                <a:ea typeface="+mn-ea"/>
              </a:rPr>
              <a:t>CouchDB</a:t>
            </a:r>
            <a:endParaRPr lang="en-US" sz="1100" dirty="0">
              <a:solidFill>
                <a:srgbClr val="003D79"/>
              </a:solidFill>
              <a:latin typeface="+mn-lt"/>
              <a:ea typeface="+mn-ea"/>
            </a:endParaRPr>
          </a:p>
          <a:p>
            <a:r>
              <a:rPr lang="en-US" sz="1100" dirty="0">
                <a:solidFill>
                  <a:srgbClr val="003D79"/>
                </a:solidFill>
                <a:latin typeface="+mn-lt"/>
                <a:ea typeface="+mn-ea"/>
              </a:rPr>
              <a:t>Other </a:t>
            </a:r>
            <a:r>
              <a:rPr lang="en-US" sz="1100" dirty="0" err="1">
                <a:solidFill>
                  <a:srgbClr val="003D79"/>
                </a:solidFill>
                <a:latin typeface="+mn-lt"/>
                <a:ea typeface="+mn-ea"/>
              </a:rPr>
              <a:t>NoSQL</a:t>
            </a:r>
            <a:r>
              <a:rPr lang="en-US" sz="1100" dirty="0">
                <a:solidFill>
                  <a:srgbClr val="003D79"/>
                </a:solidFill>
                <a:latin typeface="+mn-lt"/>
                <a:ea typeface="+mn-ea"/>
              </a:rPr>
              <a:t> implementations</a:t>
            </a:r>
          </a:p>
          <a:p>
            <a:r>
              <a:rPr lang="en-US" sz="1100" dirty="0">
                <a:solidFill>
                  <a:srgbClr val="003D79"/>
                </a:solidFill>
                <a:latin typeface="+mn-lt"/>
                <a:ea typeface="+mn-ea"/>
              </a:rPr>
              <a:t>Miscellaneous and multiple </a:t>
            </a:r>
            <a:r>
              <a:rPr lang="en-US" sz="1100" dirty="0" smtClean="0">
                <a:solidFill>
                  <a:srgbClr val="003D79"/>
                </a:solidFill>
                <a:latin typeface="+mn-lt"/>
                <a:ea typeface="+mn-ea"/>
              </a:rPr>
              <a:t>DB</a:t>
            </a:r>
          </a:p>
          <a:p>
            <a:r>
              <a:rPr lang="en-US" sz="1100" dirty="0" err="1">
                <a:solidFill>
                  <a:srgbClr val="003D79"/>
                </a:solidFill>
              </a:rPr>
              <a:t>Templating</a:t>
            </a:r>
            <a:endParaRPr lang="en-US" sz="1100" dirty="0">
              <a:solidFill>
                <a:srgbClr val="003D79"/>
              </a:solidFill>
            </a:endParaRPr>
          </a:p>
          <a:p>
            <a:r>
              <a:rPr lang="en-US" sz="1100" dirty="0">
                <a:solidFill>
                  <a:srgbClr val="003D79"/>
                </a:solidFill>
              </a:rPr>
              <a:t>CSS Engines</a:t>
            </a:r>
          </a:p>
          <a:p>
            <a:r>
              <a:rPr lang="en-US" sz="1100" dirty="0">
                <a:solidFill>
                  <a:srgbClr val="003D79"/>
                </a:solidFill>
              </a:rPr>
              <a:t>Content Management Systems</a:t>
            </a:r>
          </a:p>
          <a:p>
            <a:r>
              <a:rPr lang="en-US" sz="1100" dirty="0">
                <a:solidFill>
                  <a:srgbClr val="003D79"/>
                </a:solidFill>
              </a:rPr>
              <a:t>Build and Deployment</a:t>
            </a:r>
          </a:p>
          <a:p>
            <a:r>
              <a:rPr lang="en-US" sz="1100" dirty="0">
                <a:solidFill>
                  <a:srgbClr val="003D79"/>
                </a:solidFill>
              </a:rPr>
              <a:t>Package Management Systems</a:t>
            </a:r>
          </a:p>
          <a:p>
            <a:r>
              <a:rPr lang="en-US" sz="1100" dirty="0">
                <a:solidFill>
                  <a:srgbClr val="003D79"/>
                </a:solidFill>
              </a:rPr>
              <a:t>Module Loader</a:t>
            </a:r>
          </a:p>
          <a:p>
            <a:r>
              <a:rPr lang="en-US" sz="1100" dirty="0" err="1">
                <a:solidFill>
                  <a:srgbClr val="003D79"/>
                </a:solidFill>
              </a:rPr>
              <a:t>OpenSSL</a:t>
            </a:r>
            <a:r>
              <a:rPr lang="en-US" sz="1100" dirty="0">
                <a:solidFill>
                  <a:srgbClr val="003D79"/>
                </a:solidFill>
              </a:rPr>
              <a:t> / Crypto / Hashing</a:t>
            </a:r>
          </a:p>
          <a:p>
            <a:r>
              <a:rPr lang="en-US" sz="1100" dirty="0">
                <a:solidFill>
                  <a:srgbClr val="003D79"/>
                </a:solidFill>
              </a:rPr>
              <a:t>SMTP</a:t>
            </a:r>
          </a:p>
          <a:p>
            <a:r>
              <a:rPr lang="en-US" sz="1100" dirty="0">
                <a:solidFill>
                  <a:srgbClr val="003D79"/>
                </a:solidFill>
              </a:rPr>
              <a:t>TCP / IP</a:t>
            </a:r>
          </a:p>
          <a:p>
            <a:endParaRPr lang="en-US" sz="1100" dirty="0" smtClean="0">
              <a:solidFill>
                <a:srgbClr val="003D79"/>
              </a:solidFill>
              <a:latin typeface="+mn-lt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93674" y="2882322"/>
            <a:ext cx="1898664" cy="2970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003D79"/>
                </a:solidFill>
              </a:rPr>
              <a:t>Multiple </a:t>
            </a:r>
            <a:r>
              <a:rPr lang="en-US" sz="1100" dirty="0">
                <a:solidFill>
                  <a:srgbClr val="003D79"/>
                </a:solidFill>
              </a:rPr>
              <a:t>protocols</a:t>
            </a:r>
          </a:p>
          <a:p>
            <a:r>
              <a:rPr lang="en-US" sz="1100" dirty="0">
                <a:solidFill>
                  <a:srgbClr val="003D79"/>
                </a:solidFill>
              </a:rPr>
              <a:t>HTTP</a:t>
            </a:r>
          </a:p>
          <a:p>
            <a:r>
              <a:rPr lang="en-US" sz="1100" dirty="0" smtClean="0">
                <a:solidFill>
                  <a:srgbClr val="003D79"/>
                </a:solidFill>
              </a:rPr>
              <a:t>FTP</a:t>
            </a:r>
          </a:p>
          <a:p>
            <a:r>
              <a:rPr lang="en-US" sz="1100" dirty="0">
                <a:solidFill>
                  <a:srgbClr val="003D79"/>
                </a:solidFill>
              </a:rPr>
              <a:t>E-mail</a:t>
            </a:r>
          </a:p>
          <a:p>
            <a:r>
              <a:rPr lang="en-US" sz="1100" dirty="0">
                <a:solidFill>
                  <a:srgbClr val="003D79"/>
                </a:solidFill>
              </a:rPr>
              <a:t>XMPP</a:t>
            </a:r>
          </a:p>
          <a:p>
            <a:r>
              <a:rPr lang="en-US" sz="1100" dirty="0">
                <a:solidFill>
                  <a:srgbClr val="003D79"/>
                </a:solidFill>
              </a:rPr>
              <a:t>Other networking</a:t>
            </a:r>
          </a:p>
          <a:p>
            <a:r>
              <a:rPr lang="en-US" sz="1100" dirty="0">
                <a:solidFill>
                  <a:srgbClr val="003D79"/>
                </a:solidFill>
              </a:rPr>
              <a:t>RPC</a:t>
            </a:r>
          </a:p>
          <a:p>
            <a:r>
              <a:rPr lang="en-US" sz="1100" dirty="0">
                <a:solidFill>
                  <a:srgbClr val="003D79"/>
                </a:solidFill>
              </a:rPr>
              <a:t>Web Sockets &amp; Ajax</a:t>
            </a:r>
          </a:p>
          <a:p>
            <a:r>
              <a:rPr lang="en-US" sz="1100" dirty="0">
                <a:solidFill>
                  <a:srgbClr val="003D79"/>
                </a:solidFill>
              </a:rPr>
              <a:t>Message Queues</a:t>
            </a:r>
          </a:p>
          <a:p>
            <a:r>
              <a:rPr lang="en-US" sz="1100" dirty="0">
                <a:solidFill>
                  <a:srgbClr val="003D79"/>
                </a:solidFill>
              </a:rPr>
              <a:t>Class systems</a:t>
            </a:r>
          </a:p>
          <a:p>
            <a:r>
              <a:rPr lang="en-US" sz="1100" dirty="0">
                <a:solidFill>
                  <a:srgbClr val="003D79"/>
                </a:solidFill>
              </a:rPr>
              <a:t>Testing / Spec Frameworks</a:t>
            </a:r>
          </a:p>
          <a:p>
            <a:r>
              <a:rPr lang="en-US" sz="1100" dirty="0">
                <a:solidFill>
                  <a:srgbClr val="003D79"/>
                </a:solidFill>
              </a:rPr>
              <a:t>Wrappers</a:t>
            </a:r>
          </a:p>
          <a:p>
            <a:r>
              <a:rPr lang="en-US" sz="1100" dirty="0">
                <a:solidFill>
                  <a:srgbClr val="003D79"/>
                </a:solidFill>
              </a:rPr>
              <a:t>Parsers</a:t>
            </a:r>
          </a:p>
          <a:p>
            <a:r>
              <a:rPr lang="en-US" sz="1100" dirty="0">
                <a:solidFill>
                  <a:srgbClr val="003D79"/>
                </a:solidFill>
              </a:rPr>
              <a:t>JSON</a:t>
            </a:r>
          </a:p>
          <a:p>
            <a:r>
              <a:rPr lang="en-US" sz="1100" dirty="0">
                <a:solidFill>
                  <a:srgbClr val="003D79"/>
                </a:solidFill>
              </a:rPr>
              <a:t>XML</a:t>
            </a:r>
          </a:p>
          <a:p>
            <a:endParaRPr lang="en-US" sz="1100" dirty="0">
              <a:solidFill>
                <a:srgbClr val="003D79"/>
              </a:solidFill>
            </a:endParaRPr>
          </a:p>
          <a:p>
            <a:endParaRPr lang="en-US" sz="1100" dirty="0">
              <a:solidFill>
                <a:srgbClr val="003D79"/>
              </a:solidFill>
              <a:latin typeface="+mn-lt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79182" y="2882321"/>
            <a:ext cx="1945214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3D79"/>
                </a:solidFill>
                <a:latin typeface="+mn-lt"/>
                <a:ea typeface="+mn-ea"/>
              </a:rPr>
              <a:t>Command </a:t>
            </a:r>
            <a:r>
              <a:rPr lang="en-US" sz="1000" dirty="0">
                <a:solidFill>
                  <a:srgbClr val="003D79"/>
                </a:solidFill>
                <a:latin typeface="+mn-lt"/>
                <a:ea typeface="+mn-ea"/>
              </a:rPr>
              <a:t>Line Option Parsers</a:t>
            </a:r>
          </a:p>
          <a:p>
            <a:r>
              <a:rPr lang="en-US" sz="1000" dirty="0">
                <a:solidFill>
                  <a:srgbClr val="003D79"/>
                </a:solidFill>
                <a:latin typeface="+mn-lt"/>
                <a:ea typeface="+mn-ea"/>
              </a:rPr>
              <a:t>Parser Generators</a:t>
            </a:r>
          </a:p>
          <a:p>
            <a:r>
              <a:rPr lang="en-US" sz="1000" dirty="0">
                <a:solidFill>
                  <a:srgbClr val="003D79"/>
                </a:solidFill>
                <a:latin typeface="+mn-lt"/>
                <a:ea typeface="+mn-ea"/>
              </a:rPr>
              <a:t>Other Parsers</a:t>
            </a:r>
          </a:p>
          <a:p>
            <a:r>
              <a:rPr lang="en-US" sz="1000" dirty="0">
                <a:solidFill>
                  <a:srgbClr val="003D79"/>
                </a:solidFill>
                <a:latin typeface="+mn-lt"/>
                <a:ea typeface="+mn-ea"/>
              </a:rPr>
              <a:t>Debugging / Console Utilities</a:t>
            </a:r>
          </a:p>
          <a:p>
            <a:r>
              <a:rPr lang="en-US" sz="1000" dirty="0">
                <a:solidFill>
                  <a:srgbClr val="003D79"/>
                </a:solidFill>
                <a:latin typeface="+mn-lt"/>
                <a:ea typeface="+mn-ea"/>
              </a:rPr>
              <a:t>Compression</a:t>
            </a:r>
          </a:p>
          <a:p>
            <a:r>
              <a:rPr lang="en-US" sz="1000" dirty="0">
                <a:solidFill>
                  <a:srgbClr val="003D79"/>
                </a:solidFill>
                <a:latin typeface="+mn-lt"/>
                <a:ea typeface="+mn-ea"/>
              </a:rPr>
              <a:t>Graphics</a:t>
            </a:r>
          </a:p>
          <a:p>
            <a:r>
              <a:rPr lang="en-US" sz="1000" dirty="0">
                <a:solidFill>
                  <a:srgbClr val="003D79"/>
                </a:solidFill>
                <a:latin typeface="+mn-lt"/>
                <a:ea typeface="+mn-ea"/>
              </a:rPr>
              <a:t>Sound</a:t>
            </a:r>
          </a:p>
          <a:p>
            <a:r>
              <a:rPr lang="en-US" sz="1000" dirty="0">
                <a:solidFill>
                  <a:srgbClr val="003D79"/>
                </a:solidFill>
                <a:latin typeface="+mn-lt"/>
                <a:ea typeface="+mn-ea"/>
              </a:rPr>
              <a:t>Payment Gateways</a:t>
            </a:r>
          </a:p>
          <a:p>
            <a:r>
              <a:rPr lang="en-US" sz="1000" dirty="0">
                <a:solidFill>
                  <a:srgbClr val="003D79"/>
                </a:solidFill>
                <a:latin typeface="+mn-lt"/>
                <a:ea typeface="+mn-ea"/>
              </a:rPr>
              <a:t>API clients</a:t>
            </a:r>
          </a:p>
          <a:p>
            <a:r>
              <a:rPr lang="en-US" sz="1000" dirty="0">
                <a:solidFill>
                  <a:srgbClr val="003D79"/>
                </a:solidFill>
                <a:latin typeface="+mn-lt"/>
                <a:ea typeface="+mn-ea"/>
              </a:rPr>
              <a:t>Control flow / Async goodies</a:t>
            </a:r>
          </a:p>
          <a:p>
            <a:r>
              <a:rPr lang="en-US" sz="1000" dirty="0">
                <a:solidFill>
                  <a:srgbClr val="003D79"/>
                </a:solidFill>
                <a:latin typeface="+mn-lt"/>
                <a:ea typeface="+mn-ea"/>
              </a:rPr>
              <a:t>I18n and L10n modules</a:t>
            </a:r>
          </a:p>
          <a:p>
            <a:r>
              <a:rPr lang="en-US" sz="1000" dirty="0">
                <a:solidFill>
                  <a:srgbClr val="003D79"/>
                </a:solidFill>
                <a:latin typeface="+mn-lt"/>
                <a:ea typeface="+mn-ea"/>
              </a:rPr>
              <a:t>Boilerplates</a:t>
            </a:r>
          </a:p>
          <a:p>
            <a:r>
              <a:rPr lang="en-US" sz="1000" dirty="0">
                <a:solidFill>
                  <a:srgbClr val="003D79"/>
                </a:solidFill>
                <a:latin typeface="+mn-lt"/>
                <a:ea typeface="+mn-ea"/>
              </a:rPr>
              <a:t>Continuous Integration Tools</a:t>
            </a:r>
          </a:p>
          <a:p>
            <a:r>
              <a:rPr lang="en-US" sz="1000" dirty="0">
                <a:solidFill>
                  <a:srgbClr val="003D79"/>
                </a:solidFill>
                <a:latin typeface="+mn-lt"/>
                <a:ea typeface="+mn-ea"/>
              </a:rPr>
              <a:t>DDD, CQRS, </a:t>
            </a:r>
            <a:r>
              <a:rPr lang="en-US" sz="1000" dirty="0" err="1">
                <a:solidFill>
                  <a:srgbClr val="003D79"/>
                </a:solidFill>
                <a:latin typeface="+mn-lt"/>
                <a:ea typeface="+mn-ea"/>
              </a:rPr>
              <a:t>EventSourcing</a:t>
            </a:r>
            <a:endParaRPr lang="en-US" sz="1000" dirty="0">
              <a:solidFill>
                <a:srgbClr val="003D79"/>
              </a:solidFill>
              <a:latin typeface="+mn-lt"/>
              <a:ea typeface="+mn-ea"/>
            </a:endParaRPr>
          </a:p>
          <a:p>
            <a:r>
              <a:rPr lang="en-US" sz="1000" dirty="0">
                <a:solidFill>
                  <a:srgbClr val="003D79"/>
                </a:solidFill>
                <a:latin typeface="+mn-lt"/>
                <a:ea typeface="+mn-ea"/>
              </a:rPr>
              <a:t>Desktop application related</a:t>
            </a:r>
          </a:p>
          <a:p>
            <a:r>
              <a:rPr lang="en-US" sz="1000" dirty="0">
                <a:solidFill>
                  <a:srgbClr val="003D79"/>
                </a:solidFill>
                <a:latin typeface="+mn-lt"/>
                <a:ea typeface="+mn-ea"/>
              </a:rPr>
              <a:t>JavaScript threads</a:t>
            </a:r>
          </a:p>
          <a:p>
            <a:r>
              <a:rPr lang="en-US" sz="1000" dirty="0">
                <a:solidFill>
                  <a:srgbClr val="003D79"/>
                </a:solidFill>
                <a:latin typeface="+mn-lt"/>
                <a:ea typeface="+mn-ea"/>
              </a:rPr>
              <a:t>Other</a:t>
            </a:r>
            <a:endParaRPr lang="en-US" sz="1000" dirty="0" smtClean="0">
              <a:solidFill>
                <a:srgbClr val="003D79"/>
              </a:solidFill>
              <a:latin typeface="+mn-lt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59632" y="2490553"/>
            <a:ext cx="2932914" cy="3385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FFFF"/>
                </a:solidFill>
                <a:latin typeface="+mn-lt"/>
                <a:ea typeface="+mn-ea"/>
              </a:rPr>
              <a:t>High-level library categories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91279" y="5821587"/>
            <a:ext cx="3161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333333"/>
                </a:solidFill>
                <a:latin typeface="+mn-lt"/>
                <a:ea typeface="+mn-ea"/>
                <a:hlinkClick r:id="rId3"/>
              </a:rPr>
              <a:t>https://github.com/joyent/node/wiki/</a:t>
            </a:r>
            <a:r>
              <a:rPr lang="en-US" sz="1200" dirty="0" smtClean="0">
                <a:solidFill>
                  <a:srgbClr val="333333"/>
                </a:solidFill>
                <a:latin typeface="+mn-lt"/>
                <a:ea typeface="+mn-ea"/>
                <a:hlinkClick r:id="rId3"/>
              </a:rPr>
              <a:t>modules</a:t>
            </a:r>
            <a:r>
              <a:rPr lang="en-US" sz="1200" dirty="0" smtClean="0">
                <a:solidFill>
                  <a:srgbClr val="333333"/>
                </a:solidFill>
                <a:latin typeface="+mn-lt"/>
                <a:ea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3022012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things going on for </a:t>
            </a:r>
            <a:r>
              <a:rPr lang="en-US" dirty="0" err="1" smtClean="0"/>
              <a:t>Node.js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6280" y="841868"/>
            <a:ext cx="807144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 smtClean="0">
                <a:solidFill>
                  <a:srgbClr val="003D79"/>
                </a:solidFill>
                <a:latin typeface="Arial"/>
                <a:ea typeface="+mn-ea"/>
                <a:cs typeface="Arial"/>
              </a:rPr>
              <a:t>Node in Production!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>
                <a:solidFill>
                  <a:srgbClr val="003D79"/>
                </a:solidFill>
                <a:latin typeface="Arial"/>
                <a:ea typeface="+mn-ea"/>
                <a:cs typeface="Arial"/>
              </a:rPr>
              <a:t>LinkedIn, Yahoo!, Yammer, eBay, Twitter etc</a:t>
            </a:r>
            <a:r>
              <a:rPr lang="en-US" dirty="0">
                <a:solidFill>
                  <a:srgbClr val="003D79"/>
                </a:solidFill>
                <a:latin typeface="Arial"/>
                <a:ea typeface="+mn-ea"/>
                <a:cs typeface="Arial"/>
              </a:rPr>
              <a:t>.</a:t>
            </a:r>
            <a:endParaRPr lang="en-US" dirty="0" smtClean="0">
              <a:solidFill>
                <a:srgbClr val="003D79"/>
              </a:solidFill>
              <a:latin typeface="Arial"/>
              <a:ea typeface="+mn-ea"/>
              <a:cs typeface="Arial"/>
            </a:endParaRPr>
          </a:p>
          <a:p>
            <a:pPr marL="800100" lvl="1" indent="-342900">
              <a:buFont typeface="Arial"/>
              <a:buChar char="•"/>
            </a:pPr>
            <a:r>
              <a:rPr lang="en-US" dirty="0" smtClean="0">
                <a:solidFill>
                  <a:srgbClr val="003D79"/>
                </a:solidFill>
                <a:latin typeface="Arial"/>
                <a:ea typeface="+mn-ea"/>
                <a:cs typeface="Arial"/>
              </a:rPr>
              <a:t>&gt;1000 other companies/startups are using it in production</a:t>
            </a:r>
          </a:p>
          <a:p>
            <a:pPr algn="l"/>
            <a:endParaRPr lang="en-US" dirty="0">
              <a:solidFill>
                <a:srgbClr val="003D79"/>
              </a:solidFill>
              <a:latin typeface="Arial"/>
              <a:ea typeface="+mn-ea"/>
              <a:cs typeface="Arial"/>
            </a:endParaRPr>
          </a:p>
          <a:p>
            <a:pPr algn="l"/>
            <a:r>
              <a:rPr lang="en-US" b="1" dirty="0" smtClean="0">
                <a:solidFill>
                  <a:srgbClr val="003D79"/>
                </a:solidFill>
                <a:latin typeface="Arial"/>
                <a:ea typeface="+mn-ea"/>
                <a:cs typeface="Arial"/>
              </a:rPr>
              <a:t>All kinds of interesting apps:</a:t>
            </a:r>
          </a:p>
          <a:p>
            <a:pPr lvl="1"/>
            <a:r>
              <a:rPr lang="en-US" dirty="0" smtClean="0">
                <a:solidFill>
                  <a:srgbClr val="003D79"/>
                </a:solidFill>
                <a:latin typeface="Arial"/>
                <a:cs typeface="Arial"/>
              </a:rPr>
              <a:t>End</a:t>
            </a:r>
            <a:r>
              <a:rPr lang="en-US" dirty="0">
                <a:solidFill>
                  <a:srgbClr val="003D79"/>
                </a:solidFill>
                <a:latin typeface="Arial"/>
                <a:cs typeface="Arial"/>
              </a:rPr>
              <a:t>-user apps: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>
                <a:solidFill>
                  <a:srgbClr val="003D79"/>
                </a:solidFill>
                <a:latin typeface="Arial"/>
                <a:cs typeface="Arial"/>
              </a:rPr>
              <a:t>Real-time apps 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>
                <a:solidFill>
                  <a:srgbClr val="003D79"/>
                </a:solidFill>
                <a:latin typeface="Arial"/>
                <a:cs typeface="Arial"/>
              </a:rPr>
              <a:t>Mobile apps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>
                <a:solidFill>
                  <a:srgbClr val="003D79"/>
                </a:solidFill>
                <a:latin typeface="Arial"/>
                <a:cs typeface="Arial"/>
              </a:rPr>
              <a:t>CRMs, </a:t>
            </a:r>
            <a:r>
              <a:rPr lang="en-US" dirty="0">
                <a:solidFill>
                  <a:srgbClr val="003D79"/>
                </a:solidFill>
                <a:latin typeface="Arial"/>
                <a:cs typeface="Arial"/>
              </a:rPr>
              <a:t>Web </a:t>
            </a:r>
            <a:r>
              <a:rPr lang="en-US" dirty="0" smtClean="0">
                <a:solidFill>
                  <a:srgbClr val="003D79"/>
                </a:solidFill>
                <a:latin typeface="Arial"/>
                <a:cs typeface="Arial"/>
              </a:rPr>
              <a:t>sites etc. etc.</a:t>
            </a:r>
            <a:endParaRPr lang="en-US" dirty="0">
              <a:solidFill>
                <a:srgbClr val="003D79"/>
              </a:solidFill>
              <a:latin typeface="Arial"/>
              <a:cs typeface="Arial"/>
            </a:endParaRPr>
          </a:p>
          <a:p>
            <a:pPr lvl="1"/>
            <a:endParaRPr lang="en-US" dirty="0" smtClean="0">
              <a:solidFill>
                <a:srgbClr val="003D79"/>
              </a:solidFill>
              <a:latin typeface="Arial"/>
              <a:ea typeface="+mn-ea"/>
              <a:cs typeface="Arial"/>
            </a:endParaRPr>
          </a:p>
          <a:p>
            <a:pPr lvl="1"/>
            <a:r>
              <a:rPr lang="en-US" dirty="0" smtClean="0">
                <a:solidFill>
                  <a:srgbClr val="003D79"/>
                </a:solidFill>
                <a:latin typeface="Arial"/>
                <a:ea typeface="+mn-ea"/>
                <a:cs typeface="Arial"/>
              </a:rPr>
              <a:t>Platform apps (Servers / Services):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>
                <a:solidFill>
                  <a:srgbClr val="003D79"/>
                </a:solidFill>
                <a:latin typeface="Arial"/>
                <a:ea typeface="+mn-ea"/>
                <a:cs typeface="Arial"/>
              </a:rPr>
              <a:t>Node-http-proxy  - </a:t>
            </a:r>
            <a:r>
              <a:rPr lang="en-US" dirty="0" err="1" smtClean="0">
                <a:solidFill>
                  <a:srgbClr val="003D79"/>
                </a:solidFill>
                <a:latin typeface="Arial"/>
                <a:ea typeface="+mn-ea"/>
                <a:cs typeface="Arial"/>
              </a:rPr>
              <a:t>Node.js</a:t>
            </a:r>
            <a:r>
              <a:rPr lang="en-US" dirty="0" smtClean="0">
                <a:solidFill>
                  <a:srgbClr val="003D79"/>
                </a:solidFill>
                <a:latin typeface="Arial"/>
                <a:ea typeface="+mn-ea"/>
                <a:cs typeface="Arial"/>
              </a:rPr>
              <a:t> implementation of reverse proxy like </a:t>
            </a:r>
            <a:r>
              <a:rPr lang="en-US" dirty="0" err="1" smtClean="0">
                <a:solidFill>
                  <a:srgbClr val="003D79"/>
                </a:solidFill>
                <a:latin typeface="Arial"/>
                <a:ea typeface="+mn-ea"/>
                <a:cs typeface="Arial"/>
              </a:rPr>
              <a:t>nginx</a:t>
            </a:r>
            <a:endParaRPr lang="en-US" dirty="0" smtClean="0">
              <a:solidFill>
                <a:srgbClr val="003D79"/>
              </a:solidFill>
              <a:latin typeface="Arial"/>
              <a:ea typeface="+mn-ea"/>
              <a:cs typeface="Arial"/>
            </a:endParaRPr>
          </a:p>
          <a:p>
            <a:pPr marL="800100" lvl="1" indent="-342900">
              <a:buFont typeface="Arial"/>
              <a:buChar char="•"/>
            </a:pPr>
            <a:r>
              <a:rPr lang="en-US" dirty="0" err="1" smtClean="0">
                <a:solidFill>
                  <a:srgbClr val="003D79"/>
                </a:solidFill>
                <a:latin typeface="Arial"/>
                <a:ea typeface="+mn-ea"/>
                <a:cs typeface="Arial"/>
              </a:rPr>
              <a:t>LdapJS.org</a:t>
            </a:r>
            <a:r>
              <a:rPr lang="en-US" dirty="0" smtClean="0">
                <a:solidFill>
                  <a:srgbClr val="003D79"/>
                </a:solidFill>
                <a:latin typeface="Arial"/>
                <a:ea typeface="+mn-ea"/>
                <a:cs typeface="Arial"/>
              </a:rPr>
              <a:t> – </a:t>
            </a:r>
            <a:r>
              <a:rPr lang="en-US" dirty="0">
                <a:solidFill>
                  <a:srgbClr val="003D79"/>
                </a:solidFill>
                <a:latin typeface="Arial"/>
                <a:cs typeface="Arial"/>
              </a:rPr>
              <a:t>- </a:t>
            </a:r>
            <a:r>
              <a:rPr lang="en-US" dirty="0" err="1">
                <a:solidFill>
                  <a:srgbClr val="003D79"/>
                </a:solidFill>
                <a:latin typeface="Arial"/>
                <a:cs typeface="Arial"/>
              </a:rPr>
              <a:t>Node.js</a:t>
            </a:r>
            <a:r>
              <a:rPr lang="en-US" dirty="0">
                <a:solidFill>
                  <a:srgbClr val="003D79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003D79"/>
                </a:solidFill>
                <a:latin typeface="Arial"/>
                <a:cs typeface="Arial"/>
              </a:rPr>
              <a:t>implementation of LDAP server itself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>
                <a:solidFill>
                  <a:srgbClr val="003D79"/>
                </a:solidFill>
                <a:latin typeface="Arial"/>
                <a:cs typeface="Arial"/>
              </a:rPr>
              <a:t>SMTP – </a:t>
            </a:r>
            <a:r>
              <a:rPr lang="en-US" dirty="0" err="1" smtClean="0">
                <a:solidFill>
                  <a:srgbClr val="003D79"/>
                </a:solidFill>
                <a:latin typeface="Arial"/>
                <a:cs typeface="Arial"/>
              </a:rPr>
              <a:t>Node.js</a:t>
            </a:r>
            <a:r>
              <a:rPr lang="en-US" dirty="0" smtClean="0">
                <a:solidFill>
                  <a:srgbClr val="003D79"/>
                </a:solidFill>
                <a:latin typeface="Arial"/>
                <a:cs typeface="Arial"/>
              </a:rPr>
              <a:t> implementation of SMTP server itself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>
                <a:solidFill>
                  <a:srgbClr val="003D79"/>
                </a:solidFill>
                <a:latin typeface="Arial"/>
                <a:cs typeface="Arial"/>
              </a:rPr>
              <a:t>XMPP, SSH, RPC, </a:t>
            </a:r>
            <a:r>
              <a:rPr lang="en-US" dirty="0">
                <a:solidFill>
                  <a:srgbClr val="003D79"/>
                </a:solidFill>
                <a:latin typeface="Arial"/>
                <a:cs typeface="Arial"/>
              </a:rPr>
              <a:t>m</a:t>
            </a:r>
            <a:r>
              <a:rPr lang="en-US" dirty="0" smtClean="0">
                <a:solidFill>
                  <a:srgbClr val="003D79"/>
                </a:solidFill>
                <a:latin typeface="Arial"/>
                <a:cs typeface="Arial"/>
              </a:rPr>
              <a:t>any more.</a:t>
            </a:r>
            <a:endParaRPr lang="en-US" dirty="0">
              <a:solidFill>
                <a:srgbClr val="003D79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724709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– part 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9471" y="1043732"/>
            <a:ext cx="8305058" cy="477053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600" dirty="0" smtClean="0"/>
              <a:t>About </a:t>
            </a:r>
            <a:r>
              <a:rPr lang="en-US" sz="1600" dirty="0" err="1" smtClean="0"/>
              <a:t>Node.js</a:t>
            </a:r>
            <a:endParaRPr lang="en-US" sz="1600" dirty="0" smtClean="0"/>
          </a:p>
          <a:p>
            <a:pPr marL="914400" lvl="1" indent="-457200">
              <a:buFont typeface="Arial"/>
              <a:buChar char="•"/>
            </a:pPr>
            <a:r>
              <a:rPr lang="en-US" sz="1600" dirty="0" smtClean="0"/>
              <a:t>Internal working of </a:t>
            </a:r>
            <a:r>
              <a:rPr lang="en-US" sz="1600" dirty="0" err="1" smtClean="0"/>
              <a:t>Node.js</a:t>
            </a:r>
            <a:endParaRPr lang="en-US" sz="1600" dirty="0" smtClean="0"/>
          </a:p>
          <a:p>
            <a:pPr marL="914400" lvl="1" indent="-457200">
              <a:buFont typeface="Arial"/>
              <a:buChar char="•"/>
            </a:pPr>
            <a:r>
              <a:rPr lang="en-US" sz="1600" dirty="0" smtClean="0"/>
              <a:t>Buzz around </a:t>
            </a:r>
            <a:r>
              <a:rPr lang="en-US" sz="1600" dirty="0" err="1" smtClean="0"/>
              <a:t>Node.js</a:t>
            </a:r>
            <a:endParaRPr lang="en-US" sz="1600" dirty="0" smtClean="0"/>
          </a:p>
          <a:p>
            <a:pPr marL="914400" lvl="1" indent="-457200">
              <a:buFont typeface="Arial"/>
              <a:buChar char="•"/>
            </a:pPr>
            <a:r>
              <a:rPr lang="en-US" sz="1600" dirty="0" smtClean="0"/>
              <a:t>Who is using it</a:t>
            </a:r>
          </a:p>
          <a:p>
            <a:pPr marL="914400" lvl="1" indent="-457200">
              <a:buFont typeface="Arial"/>
              <a:buChar char="•"/>
            </a:pPr>
            <a:r>
              <a:rPr lang="en-US" sz="1600" dirty="0" smtClean="0"/>
              <a:t>What kind of apps are being built</a:t>
            </a:r>
          </a:p>
          <a:p>
            <a:pPr marL="914400" lvl="1" indent="-457200">
              <a:buFont typeface="Arial"/>
              <a:buChar char="•"/>
            </a:pPr>
            <a:endParaRPr lang="en-US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>
                <a:solidFill>
                  <a:srgbClr val="FFFF00"/>
                </a:solidFill>
              </a:rPr>
              <a:t>Coding in </a:t>
            </a:r>
            <a:r>
              <a:rPr lang="en-US" sz="1600" dirty="0" err="1" smtClean="0">
                <a:solidFill>
                  <a:srgbClr val="FFFF00"/>
                </a:solidFill>
              </a:rPr>
              <a:t>Node.js</a:t>
            </a:r>
            <a:endParaRPr lang="en-US" sz="1600" dirty="0" smtClean="0">
              <a:solidFill>
                <a:srgbClr val="FFFF00"/>
              </a:solidFill>
            </a:endParaRPr>
          </a:p>
          <a:p>
            <a:pPr marL="914400" lvl="1" indent="-457200">
              <a:buFont typeface="Arial"/>
              <a:buChar char="•"/>
            </a:pPr>
            <a:r>
              <a:rPr lang="en-US" sz="1600" dirty="0" smtClean="0">
                <a:solidFill>
                  <a:srgbClr val="FFFF00"/>
                </a:solidFill>
              </a:rPr>
              <a:t>Sync v/s </a:t>
            </a:r>
            <a:r>
              <a:rPr lang="en-US" sz="1600" dirty="0" err="1" smtClean="0">
                <a:solidFill>
                  <a:srgbClr val="FFFF00"/>
                </a:solidFill>
              </a:rPr>
              <a:t>Async</a:t>
            </a:r>
            <a:r>
              <a:rPr lang="en-US" sz="1600" dirty="0" smtClean="0">
                <a:solidFill>
                  <a:srgbClr val="FFFF00"/>
                </a:solidFill>
              </a:rPr>
              <a:t> coding (Callbacks)</a:t>
            </a:r>
          </a:p>
          <a:p>
            <a:pPr marL="914400" lvl="1" indent="-457200">
              <a:buFont typeface="Arial"/>
              <a:buChar char="•"/>
            </a:pPr>
            <a:r>
              <a:rPr lang="en-US" sz="1600" dirty="0" smtClean="0">
                <a:solidFill>
                  <a:srgbClr val="FFFF00"/>
                </a:solidFill>
              </a:rPr>
              <a:t>Classes &amp; Modules (</a:t>
            </a:r>
            <a:r>
              <a:rPr lang="en-US" sz="1600" dirty="0" err="1" smtClean="0">
                <a:solidFill>
                  <a:srgbClr val="FFFF00"/>
                </a:solidFill>
              </a:rPr>
              <a:t>CommonJS</a:t>
            </a:r>
            <a:r>
              <a:rPr lang="en-US" sz="1600" dirty="0" smtClean="0">
                <a:solidFill>
                  <a:srgbClr val="FFFF00"/>
                </a:solidFill>
              </a:rPr>
              <a:t>)</a:t>
            </a:r>
          </a:p>
          <a:p>
            <a:pPr marL="914400" lvl="1" indent="-457200">
              <a:buFont typeface="Arial"/>
              <a:buChar char="•"/>
            </a:pPr>
            <a:r>
              <a:rPr lang="en-US" sz="1600" dirty="0" err="1">
                <a:solidFill>
                  <a:srgbClr val="FFFF00"/>
                </a:solidFill>
              </a:rPr>
              <a:t>npm</a:t>
            </a:r>
            <a:r>
              <a:rPr lang="en-US" sz="1600" dirty="0">
                <a:solidFill>
                  <a:srgbClr val="FFFF00"/>
                </a:solidFill>
              </a:rPr>
              <a:t> &amp; </a:t>
            </a:r>
            <a:r>
              <a:rPr lang="en-US" sz="1600" dirty="0" err="1" smtClean="0">
                <a:solidFill>
                  <a:srgbClr val="FFFF00"/>
                </a:solidFill>
              </a:rPr>
              <a:t>package.json</a:t>
            </a:r>
            <a:endParaRPr lang="en-US" sz="1600" dirty="0" smtClean="0">
              <a:solidFill>
                <a:srgbClr val="FFFF00"/>
              </a:solidFill>
            </a:endParaRPr>
          </a:p>
          <a:p>
            <a:pPr marL="914400" lvl="1" indent="-457200">
              <a:buFont typeface="Arial"/>
              <a:buChar char="•"/>
            </a:pPr>
            <a:r>
              <a:rPr lang="en-US" sz="1600" dirty="0" err="1" smtClean="0">
                <a:solidFill>
                  <a:srgbClr val="FFFF00"/>
                </a:solidFill>
              </a:rPr>
              <a:t>Node.js</a:t>
            </a:r>
            <a:r>
              <a:rPr lang="en-US" sz="1600" dirty="0" smtClean="0">
                <a:solidFill>
                  <a:srgbClr val="FFFF00"/>
                </a:solidFill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</a:rPr>
              <a:t>EventEmitters</a:t>
            </a:r>
            <a:r>
              <a:rPr lang="en-US" sz="1600" dirty="0" smtClean="0">
                <a:solidFill>
                  <a:srgbClr val="FFFF00"/>
                </a:solidFill>
              </a:rPr>
              <a:t> </a:t>
            </a:r>
          </a:p>
          <a:p>
            <a:pPr marL="914400" lvl="1" indent="-457200">
              <a:buFont typeface="Arial"/>
              <a:buChar char="•"/>
            </a:pPr>
            <a:endParaRPr lang="en-US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1600" dirty="0" err="1" smtClean="0"/>
              <a:t>Node.js</a:t>
            </a:r>
            <a:r>
              <a:rPr lang="en-US" sz="1600" dirty="0" smtClean="0"/>
              <a:t> &amp; Cloud Foundry (w/ demo)</a:t>
            </a:r>
          </a:p>
          <a:p>
            <a:pPr marL="914400" lvl="1" indent="-457200">
              <a:buFont typeface="Arial"/>
              <a:buChar char="•"/>
            </a:pPr>
            <a:r>
              <a:rPr lang="en-US" sz="1600" dirty="0" smtClean="0"/>
              <a:t>Hello World app in Cloud Foundry </a:t>
            </a:r>
          </a:p>
          <a:p>
            <a:pPr marL="914400" lvl="1" indent="-457200">
              <a:buFont typeface="Arial"/>
              <a:buChar char="•"/>
            </a:pPr>
            <a:r>
              <a:rPr lang="en-US" sz="1600" dirty="0" smtClean="0"/>
              <a:t>Using Sticky Sessions </a:t>
            </a:r>
          </a:p>
          <a:p>
            <a:pPr marL="914400" lvl="1" indent="-457200">
              <a:buFont typeface="Arial"/>
              <a:buChar char="•"/>
            </a:pPr>
            <a:r>
              <a:rPr lang="en-US" sz="1600" dirty="0" err="1" smtClean="0"/>
              <a:t>CloudFoundry</a:t>
            </a:r>
            <a:r>
              <a:rPr lang="en-US" sz="1600" dirty="0" smtClean="0"/>
              <a:t> </a:t>
            </a:r>
            <a:r>
              <a:rPr lang="en-US" sz="1600" dirty="0"/>
              <a:t>Module &amp; connecting to </a:t>
            </a:r>
            <a:r>
              <a:rPr lang="en-US" sz="1600" dirty="0" err="1"/>
              <a:t>Redis</a:t>
            </a:r>
            <a:r>
              <a:rPr lang="en-US" sz="1600" dirty="0"/>
              <a:t>, </a:t>
            </a:r>
            <a:r>
              <a:rPr lang="en-US" sz="1600" dirty="0" err="1"/>
              <a:t>MongoDB</a:t>
            </a:r>
            <a:r>
              <a:rPr lang="en-US" sz="1600" dirty="0"/>
              <a:t> </a:t>
            </a:r>
            <a:r>
              <a:rPr lang="en-US" sz="1600" dirty="0" smtClean="0"/>
              <a:t>etc</a:t>
            </a:r>
            <a:r>
              <a:rPr lang="en-US" sz="1600" dirty="0"/>
              <a:t>.</a:t>
            </a:r>
            <a:r>
              <a:rPr lang="en-US" sz="1600" dirty="0" smtClean="0"/>
              <a:t> </a:t>
            </a:r>
          </a:p>
          <a:p>
            <a:pPr marL="914400" lvl="1" indent="-457200">
              <a:buFont typeface="Arial"/>
              <a:buChar char="•"/>
            </a:pPr>
            <a:r>
              <a:rPr lang="en-US" sz="1600" dirty="0" err="1" smtClean="0"/>
              <a:t>Express.js</a:t>
            </a:r>
            <a:r>
              <a:rPr lang="en-US" sz="1600" dirty="0" smtClean="0"/>
              <a:t> (</a:t>
            </a:r>
            <a:r>
              <a:rPr lang="en-US" sz="1600" dirty="0" err="1" smtClean="0"/>
              <a:t>RESTful</a:t>
            </a:r>
            <a:r>
              <a:rPr lang="en-US" sz="1600" dirty="0" smtClean="0"/>
              <a:t>) app	</a:t>
            </a:r>
          </a:p>
          <a:p>
            <a:pPr marL="914400" lvl="1" indent="-457200">
              <a:buFont typeface="Arial"/>
              <a:buChar char="•"/>
            </a:pPr>
            <a:r>
              <a:rPr lang="en-US" sz="1600" dirty="0" err="1" smtClean="0"/>
              <a:t>Socket.io</a:t>
            </a:r>
            <a:r>
              <a:rPr lang="en-US" sz="1600" dirty="0" smtClean="0"/>
              <a:t>  + </a:t>
            </a:r>
            <a:r>
              <a:rPr lang="en-US" sz="1600" dirty="0" err="1" smtClean="0"/>
              <a:t>Express.js</a:t>
            </a:r>
            <a:r>
              <a:rPr lang="en-US" sz="1600" dirty="0" smtClean="0"/>
              <a:t> (Real-time) app</a:t>
            </a:r>
          </a:p>
          <a:p>
            <a:pPr marL="914400" lvl="1" indent="-457200">
              <a:buFont typeface="Arial"/>
              <a:buChar char="•"/>
            </a:pPr>
            <a:endParaRPr lang="en-US" sz="1600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06143" y="1199805"/>
            <a:ext cx="8473821" cy="698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D79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9217212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look at the code..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87434" y="2828837"/>
            <a:ext cx="2969132" cy="1200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Synchronous code</a:t>
            </a:r>
          </a:p>
          <a:p>
            <a:pPr algn="ctr"/>
            <a:r>
              <a:rPr lang="en-US" sz="2400" dirty="0" smtClean="0"/>
              <a:t>v</a:t>
            </a:r>
            <a:r>
              <a:rPr lang="en-US" sz="2400" dirty="0"/>
              <a:t>/s </a:t>
            </a:r>
            <a:endParaRPr lang="en-US" sz="2400" dirty="0" smtClean="0"/>
          </a:p>
          <a:p>
            <a:pPr algn="ctr"/>
            <a:r>
              <a:rPr lang="en-US" sz="2400" dirty="0" smtClean="0"/>
              <a:t>Asynchronous Code</a:t>
            </a:r>
            <a:endParaRPr lang="en-US" sz="2400" dirty="0" smtClean="0">
              <a:solidFill>
                <a:srgbClr val="333333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06143" y="1199804"/>
            <a:ext cx="8473821" cy="1106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D79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2000" dirty="0" smtClean="0"/>
              <a:t>How does async code differ from sync(regular) code?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08434644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Callbacks – Control flow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5522" y="4304689"/>
            <a:ext cx="36766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 smtClean="0">
                <a:solidFill>
                  <a:srgbClr val="003D79"/>
                </a:solidFill>
                <a:latin typeface="+mn-lt"/>
                <a:ea typeface="+mn-ea"/>
              </a:rPr>
              <a:t>Things to note: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solidFill>
                  <a:srgbClr val="003D79"/>
                </a:solidFill>
              </a:rPr>
              <a:t>Async code doesn’t directly ‘return’ anything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solidFill>
                  <a:srgbClr val="003D79"/>
                </a:solidFill>
                <a:latin typeface="+mn-lt"/>
                <a:ea typeface="+mn-ea"/>
              </a:rPr>
              <a:t>Instead, it takes a function(callback) &amp; calls that function when result becomes available</a:t>
            </a:r>
          </a:p>
          <a:p>
            <a:pPr lvl="1"/>
            <a:endParaRPr lang="en-US" sz="1600" dirty="0" smtClean="0">
              <a:solidFill>
                <a:srgbClr val="003D79"/>
              </a:solidFill>
              <a:latin typeface="+mn-lt"/>
              <a:ea typeface="+mn-ea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374906" y="705684"/>
            <a:ext cx="8473821" cy="333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D79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1600" dirty="0" smtClean="0"/>
              <a:t>Use case: Let’s say we have an item’s id and want to get its name from DB and print it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185520" y="1371484"/>
            <a:ext cx="3945794" cy="26776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1400" b="1" dirty="0" smtClean="0">
                <a:solidFill>
                  <a:srgbClr val="FFFF00"/>
                </a:solidFill>
              </a:rPr>
              <a:t>//Synchronous &amp; blocking code</a:t>
            </a:r>
          </a:p>
          <a:p>
            <a:pPr algn="l"/>
            <a:r>
              <a:rPr lang="en-US" sz="1400" dirty="0"/>
              <a:t>f</a:t>
            </a:r>
            <a:r>
              <a:rPr lang="en-US" sz="1400" dirty="0" smtClean="0"/>
              <a:t>unction getItemNameById(id) {</a:t>
            </a:r>
          </a:p>
          <a:p>
            <a:pPr algn="l"/>
            <a:r>
              <a:rPr lang="en-US" sz="1400" dirty="0">
                <a:solidFill>
                  <a:srgbClr val="FFFF00"/>
                </a:solidFill>
              </a:rPr>
              <a:t> </a:t>
            </a:r>
            <a:r>
              <a:rPr lang="en-US" sz="1400" dirty="0" smtClean="0">
                <a:solidFill>
                  <a:srgbClr val="FFFF00"/>
                </a:solidFill>
              </a:rPr>
              <a:t>        //blocks or waits for DB</a:t>
            </a:r>
          </a:p>
          <a:p>
            <a:r>
              <a:rPr lang="en-US" sz="1400" dirty="0" smtClean="0"/>
              <a:t>	return db.get(id);</a:t>
            </a:r>
            <a:r>
              <a:rPr lang="en-US" sz="1400" dirty="0" smtClean="0">
                <a:solidFill>
                  <a:srgbClr val="FFFF00"/>
                </a:solidFill>
              </a:rPr>
              <a:t>  </a:t>
            </a:r>
            <a:r>
              <a:rPr lang="en-US" sz="1400" dirty="0">
                <a:solidFill>
                  <a:srgbClr val="FFFF00"/>
                </a:solidFill>
              </a:rPr>
              <a:t>/</a:t>
            </a:r>
            <a:r>
              <a:rPr lang="en-US" sz="1400" dirty="0" smtClean="0">
                <a:solidFill>
                  <a:srgbClr val="FFFF00"/>
                </a:solidFill>
              </a:rPr>
              <a:t>/step 2</a:t>
            </a:r>
          </a:p>
          <a:p>
            <a:pPr algn="l"/>
            <a:r>
              <a:rPr lang="en-US" sz="1400" dirty="0" smtClean="0"/>
              <a:t>}</a:t>
            </a:r>
          </a:p>
          <a:p>
            <a:pPr algn="l"/>
            <a:endParaRPr lang="en-US" sz="1400" dirty="0" smtClean="0"/>
          </a:p>
          <a:p>
            <a:r>
              <a:rPr lang="en-US" sz="1400" dirty="0" err="1" smtClean="0"/>
              <a:t>var</a:t>
            </a:r>
            <a:r>
              <a:rPr lang="en-US" sz="1400" dirty="0" smtClean="0"/>
              <a:t> name = </a:t>
            </a:r>
            <a:r>
              <a:rPr lang="en-US" sz="1400" dirty="0" err="1" smtClean="0"/>
              <a:t>getItemNameById</a:t>
            </a:r>
            <a:r>
              <a:rPr lang="en-US" sz="1400" dirty="0"/>
              <a:t>(</a:t>
            </a:r>
            <a:r>
              <a:rPr lang="en-US" sz="1400" dirty="0" smtClean="0"/>
              <a:t>100); </a:t>
            </a:r>
            <a:r>
              <a:rPr lang="en-US" sz="1400" dirty="0" smtClean="0">
                <a:solidFill>
                  <a:srgbClr val="FFFF00"/>
                </a:solidFill>
              </a:rPr>
              <a:t>//step 1</a:t>
            </a:r>
          </a:p>
          <a:p>
            <a:endParaRPr lang="en-US" sz="1400" dirty="0" smtClean="0"/>
          </a:p>
          <a:p>
            <a:r>
              <a:rPr lang="en-US" sz="1400" dirty="0" smtClean="0"/>
              <a:t>//print name in step 3</a:t>
            </a:r>
          </a:p>
          <a:p>
            <a:r>
              <a:rPr lang="en-US" sz="1400" dirty="0" err="1" smtClean="0"/>
              <a:t>console.log</a:t>
            </a:r>
            <a:r>
              <a:rPr lang="en-US" sz="1400" dirty="0" smtClean="0"/>
              <a:t>(name</a:t>
            </a:r>
            <a:r>
              <a:rPr lang="en-US" sz="1400" dirty="0"/>
              <a:t>)</a:t>
            </a:r>
            <a:r>
              <a:rPr lang="en-US" sz="1400" dirty="0" smtClean="0"/>
              <a:t>; </a:t>
            </a:r>
            <a:r>
              <a:rPr lang="en-US" sz="1400" dirty="0" smtClean="0">
                <a:solidFill>
                  <a:srgbClr val="FFFF00"/>
                </a:solidFill>
              </a:rPr>
              <a:t>//step </a:t>
            </a:r>
            <a:r>
              <a:rPr lang="en-US" sz="1400" dirty="0">
                <a:solidFill>
                  <a:srgbClr val="FFFF00"/>
                </a:solidFill>
              </a:rPr>
              <a:t>3</a:t>
            </a:r>
            <a:endParaRPr lang="en-US" sz="1400" dirty="0" smtClean="0">
              <a:solidFill>
                <a:srgbClr val="FFFF00"/>
              </a:solidFill>
            </a:endParaRPr>
          </a:p>
          <a:p>
            <a:endParaRPr lang="en-US" sz="1400" dirty="0" smtClean="0">
              <a:solidFill>
                <a:srgbClr val="FFFF00"/>
              </a:solidFill>
            </a:endParaRPr>
          </a:p>
          <a:p>
            <a:pPr algn="l"/>
            <a:endParaRPr lang="en-US" sz="1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233504" y="1371485"/>
            <a:ext cx="4759041" cy="35394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1400" b="1" dirty="0" smtClean="0">
                <a:solidFill>
                  <a:srgbClr val="FFFF00"/>
                </a:solidFill>
              </a:rPr>
              <a:t>//Async &amp; non-blocking code 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</a:rPr>
              <a:t>f</a:t>
            </a:r>
            <a:r>
              <a:rPr lang="en-US" sz="1400" dirty="0" smtClean="0">
                <a:solidFill>
                  <a:schemeClr val="bg1"/>
                </a:solidFill>
              </a:rPr>
              <a:t>unction getItemNameById(id, </a:t>
            </a:r>
            <a:r>
              <a:rPr lang="en-US" sz="1400" dirty="0" smtClean="0">
                <a:solidFill>
                  <a:schemeClr val="accent5"/>
                </a:solidFill>
              </a:rPr>
              <a:t>callback</a:t>
            </a:r>
            <a:r>
              <a:rPr lang="en-US" sz="1400" dirty="0" smtClean="0">
                <a:solidFill>
                  <a:schemeClr val="bg1"/>
                </a:solidFill>
              </a:rPr>
              <a:t>) {</a:t>
            </a:r>
          </a:p>
          <a:p>
            <a:pPr algn="l"/>
            <a:r>
              <a:rPr lang="en-US" sz="1400" dirty="0" smtClean="0">
                <a:solidFill>
                  <a:schemeClr val="bg1"/>
                </a:solidFill>
              </a:rPr>
              <a:t>	db.get(id, </a:t>
            </a:r>
            <a:r>
              <a:rPr lang="en-US" sz="1400" dirty="0" smtClean="0">
                <a:solidFill>
                  <a:srgbClr val="F8981D"/>
                </a:solidFill>
              </a:rPr>
              <a:t>callback</a:t>
            </a:r>
            <a:r>
              <a:rPr lang="en-US" sz="1400" dirty="0" smtClean="0">
                <a:solidFill>
                  <a:schemeClr val="bg1"/>
                </a:solidFill>
              </a:rPr>
              <a:t>); </a:t>
            </a:r>
            <a:r>
              <a:rPr lang="en-US" sz="1400" dirty="0" smtClean="0">
                <a:solidFill>
                  <a:srgbClr val="FFFF00"/>
                </a:solidFill>
              </a:rPr>
              <a:t>//step 2</a:t>
            </a:r>
          </a:p>
          <a:p>
            <a:pPr algn="l"/>
            <a:r>
              <a:rPr lang="en-US" sz="1400" dirty="0">
                <a:solidFill>
                  <a:srgbClr val="89CBDF"/>
                </a:solidFill>
              </a:rPr>
              <a:t>	</a:t>
            </a:r>
            <a:r>
              <a:rPr lang="en-US" sz="1400" dirty="0" smtClean="0">
                <a:solidFill>
                  <a:srgbClr val="89CBDF"/>
                </a:solidFill>
              </a:rPr>
              <a:t>//nothing is returned here</a:t>
            </a:r>
          </a:p>
          <a:p>
            <a:pPr algn="l"/>
            <a:r>
              <a:rPr lang="en-US" sz="1400" dirty="0" smtClean="0">
                <a:solidFill>
                  <a:schemeClr val="bg1"/>
                </a:solidFill>
              </a:rPr>
              <a:t>}</a:t>
            </a:r>
          </a:p>
          <a:p>
            <a:pPr algn="l"/>
            <a:endParaRPr lang="en-US" sz="1400" dirty="0">
              <a:solidFill>
                <a:schemeClr val="bg1"/>
              </a:solidFill>
            </a:endParaRPr>
          </a:p>
          <a:p>
            <a:pPr algn="l"/>
            <a:r>
              <a:rPr lang="en-US" sz="1400" dirty="0" smtClean="0">
                <a:solidFill>
                  <a:srgbClr val="FFFF00"/>
                </a:solidFill>
              </a:rPr>
              <a:t>//step 3</a:t>
            </a:r>
          </a:p>
          <a:p>
            <a:pPr algn="l"/>
            <a:r>
              <a:rPr lang="en-US" sz="1400" dirty="0" smtClean="0">
                <a:solidFill>
                  <a:srgbClr val="FFFF00"/>
                </a:solidFill>
              </a:rPr>
              <a:t>Some internal function calls the callback w/ result</a:t>
            </a:r>
          </a:p>
          <a:p>
            <a:pPr algn="l"/>
            <a:endParaRPr lang="en-US" sz="1400" dirty="0" smtClean="0">
              <a:solidFill>
                <a:schemeClr val="bg1"/>
              </a:solidFill>
            </a:endParaRPr>
          </a:p>
          <a:p>
            <a:pPr algn="l"/>
            <a:r>
              <a:rPr lang="en-US" sz="1400" dirty="0" smtClean="0">
                <a:solidFill>
                  <a:schemeClr val="accent2"/>
                </a:solidFill>
              </a:rPr>
              <a:t>//You create a </a:t>
            </a:r>
            <a:r>
              <a:rPr lang="en-US" sz="1400" dirty="0" smtClean="0">
                <a:solidFill>
                  <a:srgbClr val="F8981D"/>
                </a:solidFill>
              </a:rPr>
              <a:t>callback</a:t>
            </a:r>
            <a:r>
              <a:rPr lang="en-US" sz="1400" dirty="0" smtClean="0">
                <a:solidFill>
                  <a:schemeClr val="accent2"/>
                </a:solidFill>
              </a:rPr>
              <a:t> helper function </a:t>
            </a:r>
          </a:p>
          <a:p>
            <a:r>
              <a:rPr lang="en-US" sz="1400" dirty="0" smtClean="0">
                <a:solidFill>
                  <a:srgbClr val="F8981D"/>
                </a:solidFill>
              </a:rPr>
              <a:t>function displayHelperCallback(name) </a:t>
            </a:r>
            <a:r>
              <a:rPr lang="en-US" sz="1400" dirty="0">
                <a:solidFill>
                  <a:srgbClr val="F8981D"/>
                </a:solidFill>
              </a:rPr>
              <a:t>{</a:t>
            </a:r>
          </a:p>
          <a:p>
            <a:r>
              <a:rPr lang="en-US" sz="1400" dirty="0">
                <a:solidFill>
                  <a:srgbClr val="F8981D"/>
                </a:solidFill>
              </a:rPr>
              <a:t>	</a:t>
            </a:r>
            <a:r>
              <a:rPr lang="en-US" sz="1400" dirty="0" smtClean="0">
                <a:solidFill>
                  <a:srgbClr val="F8981D"/>
                </a:solidFill>
              </a:rPr>
              <a:t>console.log(name); </a:t>
            </a:r>
            <a:r>
              <a:rPr lang="en-US" sz="1400" dirty="0" smtClean="0">
                <a:solidFill>
                  <a:srgbClr val="FFFF00"/>
                </a:solidFill>
              </a:rPr>
              <a:t>//step 4</a:t>
            </a:r>
            <a:endParaRPr lang="en-US" sz="1400" dirty="0">
              <a:solidFill>
                <a:srgbClr val="FFFF00"/>
              </a:solidFill>
            </a:endParaRPr>
          </a:p>
          <a:p>
            <a:r>
              <a:rPr lang="en-US" sz="1400" dirty="0">
                <a:solidFill>
                  <a:srgbClr val="F8981D"/>
                </a:solidFill>
              </a:rPr>
              <a:t>}</a:t>
            </a:r>
          </a:p>
          <a:p>
            <a:pPr algn="l"/>
            <a:endParaRPr lang="en-US" sz="1400" dirty="0" smtClean="0">
              <a:solidFill>
                <a:schemeClr val="bg1"/>
              </a:solidFill>
            </a:endParaRPr>
          </a:p>
          <a:p>
            <a:pPr algn="l"/>
            <a:r>
              <a:rPr lang="en-US" sz="1400" dirty="0" smtClean="0">
                <a:solidFill>
                  <a:srgbClr val="89CBDF"/>
                </a:solidFill>
              </a:rPr>
              <a:t>//pass callback function to consume the result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getItemNameById(100, </a:t>
            </a:r>
            <a:r>
              <a:rPr lang="en-US" sz="1400" dirty="0" smtClean="0">
                <a:solidFill>
                  <a:srgbClr val="F8981D"/>
                </a:solidFill>
              </a:rPr>
              <a:t>displayHelperCallback</a:t>
            </a:r>
            <a:r>
              <a:rPr lang="en-US" sz="1400" dirty="0" smtClean="0">
                <a:solidFill>
                  <a:schemeClr val="bg1"/>
                </a:solidFill>
              </a:rPr>
              <a:t>); </a:t>
            </a:r>
            <a:r>
              <a:rPr lang="en-US" sz="1400" dirty="0" smtClean="0">
                <a:solidFill>
                  <a:srgbClr val="FFFF00"/>
                </a:solidFill>
              </a:rPr>
              <a:t>//step 1</a:t>
            </a:r>
          </a:p>
        </p:txBody>
      </p:sp>
    </p:spTree>
    <p:extLst>
      <p:ext uri="{BB962C8B-B14F-4D97-AF65-F5344CB8AC3E}">
        <p14:creationId xmlns:p14="http://schemas.microsoft.com/office/powerpoint/2010/main" val="8387272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9471" y="1043732"/>
            <a:ext cx="8305058" cy="477053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600" dirty="0" smtClean="0"/>
              <a:t>About </a:t>
            </a:r>
            <a:r>
              <a:rPr lang="en-US" sz="1600" dirty="0" err="1" smtClean="0"/>
              <a:t>Node.js</a:t>
            </a:r>
            <a:endParaRPr lang="en-US" sz="1600" dirty="0" smtClean="0"/>
          </a:p>
          <a:p>
            <a:pPr marL="914400" lvl="1" indent="-457200">
              <a:buFont typeface="Arial"/>
              <a:buChar char="•"/>
            </a:pPr>
            <a:r>
              <a:rPr lang="en-US" sz="1600" dirty="0" smtClean="0"/>
              <a:t>Internal working of </a:t>
            </a:r>
            <a:r>
              <a:rPr lang="en-US" sz="1600" dirty="0" err="1" smtClean="0"/>
              <a:t>Node.js</a:t>
            </a:r>
            <a:endParaRPr lang="en-US" sz="1600" dirty="0" smtClean="0"/>
          </a:p>
          <a:p>
            <a:pPr marL="914400" lvl="1" indent="-457200">
              <a:buFont typeface="Arial"/>
              <a:buChar char="•"/>
            </a:pPr>
            <a:r>
              <a:rPr lang="en-US" sz="1600" dirty="0" smtClean="0"/>
              <a:t>Buzz around </a:t>
            </a:r>
            <a:r>
              <a:rPr lang="en-US" sz="1600" dirty="0" err="1" smtClean="0"/>
              <a:t>Node.js</a:t>
            </a:r>
            <a:endParaRPr lang="en-US" sz="1600" dirty="0" smtClean="0"/>
          </a:p>
          <a:p>
            <a:pPr marL="914400" lvl="1" indent="-457200">
              <a:buFont typeface="Arial"/>
              <a:buChar char="•"/>
            </a:pPr>
            <a:r>
              <a:rPr lang="en-US" sz="1600" dirty="0" smtClean="0"/>
              <a:t>Who is using it</a:t>
            </a:r>
          </a:p>
          <a:p>
            <a:pPr marL="914400" lvl="1" indent="-457200">
              <a:buFont typeface="Arial"/>
              <a:buChar char="•"/>
            </a:pPr>
            <a:r>
              <a:rPr lang="en-US" sz="1600" dirty="0" smtClean="0"/>
              <a:t>What kind of apps are being built</a:t>
            </a:r>
          </a:p>
          <a:p>
            <a:pPr marL="914400" lvl="1" indent="-457200">
              <a:buFont typeface="Arial"/>
              <a:buChar char="•"/>
            </a:pPr>
            <a:endParaRPr lang="en-US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/>
              <a:t>Coding in </a:t>
            </a:r>
            <a:r>
              <a:rPr lang="en-US" sz="1600" dirty="0" err="1" smtClean="0"/>
              <a:t>Node.js</a:t>
            </a:r>
            <a:endParaRPr lang="en-US" sz="1600" dirty="0" smtClean="0"/>
          </a:p>
          <a:p>
            <a:pPr marL="914400" lvl="1" indent="-457200">
              <a:buFont typeface="Arial"/>
              <a:buChar char="•"/>
            </a:pPr>
            <a:r>
              <a:rPr lang="en-US" sz="1600" dirty="0" smtClean="0"/>
              <a:t>Sync v/s </a:t>
            </a:r>
            <a:r>
              <a:rPr lang="en-US" sz="1600" dirty="0" err="1" smtClean="0"/>
              <a:t>Async</a:t>
            </a:r>
            <a:r>
              <a:rPr lang="en-US" sz="1600" dirty="0" smtClean="0"/>
              <a:t> coding (Callbacks)</a:t>
            </a:r>
          </a:p>
          <a:p>
            <a:pPr marL="914400" lvl="1" indent="-457200">
              <a:buFont typeface="Arial"/>
              <a:buChar char="•"/>
            </a:pPr>
            <a:r>
              <a:rPr lang="en-US" sz="1600" dirty="0" smtClean="0"/>
              <a:t>Classes &amp; Modules (</a:t>
            </a:r>
            <a:r>
              <a:rPr lang="en-US" sz="1600" dirty="0" err="1" smtClean="0"/>
              <a:t>CommonJS</a:t>
            </a:r>
            <a:r>
              <a:rPr lang="en-US" sz="1600" dirty="0" smtClean="0"/>
              <a:t>)</a:t>
            </a:r>
          </a:p>
          <a:p>
            <a:pPr marL="914400" lvl="1" indent="-457200">
              <a:buFont typeface="Arial"/>
              <a:buChar char="•"/>
            </a:pPr>
            <a:r>
              <a:rPr lang="en-US" sz="1600" dirty="0" err="1"/>
              <a:t>npm</a:t>
            </a:r>
            <a:r>
              <a:rPr lang="en-US" sz="1600" dirty="0"/>
              <a:t> &amp; </a:t>
            </a:r>
            <a:r>
              <a:rPr lang="en-US" sz="1600" dirty="0" err="1" smtClean="0"/>
              <a:t>package.json</a:t>
            </a:r>
            <a:endParaRPr lang="en-US" sz="1600" dirty="0" smtClean="0"/>
          </a:p>
          <a:p>
            <a:pPr marL="914400" lvl="1" indent="-457200">
              <a:buFont typeface="Arial"/>
              <a:buChar char="•"/>
            </a:pPr>
            <a:r>
              <a:rPr lang="en-US" sz="1600" dirty="0" err="1" smtClean="0"/>
              <a:t>Node.js</a:t>
            </a:r>
            <a:r>
              <a:rPr lang="en-US" sz="1600" dirty="0" smtClean="0"/>
              <a:t> </a:t>
            </a:r>
            <a:r>
              <a:rPr lang="en-US" sz="1600" dirty="0" err="1" smtClean="0"/>
              <a:t>EventEmitters</a:t>
            </a:r>
            <a:r>
              <a:rPr lang="en-US" sz="1600" dirty="0" smtClean="0"/>
              <a:t> </a:t>
            </a:r>
          </a:p>
          <a:p>
            <a:pPr marL="914400" lvl="1" indent="-457200">
              <a:buFont typeface="Arial"/>
              <a:buChar char="•"/>
            </a:pPr>
            <a:endParaRPr lang="en-US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1600" dirty="0" err="1" smtClean="0"/>
              <a:t>Node.js</a:t>
            </a:r>
            <a:r>
              <a:rPr lang="en-US" sz="1600" dirty="0" smtClean="0"/>
              <a:t> &amp; Cloud Foundry (w/ demo)</a:t>
            </a:r>
          </a:p>
          <a:p>
            <a:pPr marL="914400" lvl="1" indent="-457200">
              <a:buFont typeface="Arial"/>
              <a:buChar char="•"/>
            </a:pPr>
            <a:r>
              <a:rPr lang="en-US" sz="1600" dirty="0" smtClean="0"/>
              <a:t>Hello World app in Cloud Foundry </a:t>
            </a:r>
          </a:p>
          <a:p>
            <a:pPr marL="914400" lvl="1" indent="-457200">
              <a:buFont typeface="Arial"/>
              <a:buChar char="•"/>
            </a:pPr>
            <a:r>
              <a:rPr lang="en-US" sz="1600" dirty="0" smtClean="0"/>
              <a:t>Using Sticky Sessions </a:t>
            </a:r>
          </a:p>
          <a:p>
            <a:pPr marL="914400" lvl="1" indent="-457200">
              <a:buFont typeface="Arial"/>
              <a:buChar char="•"/>
            </a:pPr>
            <a:r>
              <a:rPr lang="en-US" sz="1600" dirty="0" err="1" smtClean="0"/>
              <a:t>CloudFoundry</a:t>
            </a:r>
            <a:r>
              <a:rPr lang="en-US" sz="1600" dirty="0" smtClean="0"/>
              <a:t> </a:t>
            </a:r>
            <a:r>
              <a:rPr lang="en-US" sz="1600" dirty="0"/>
              <a:t>Module &amp; connecting to </a:t>
            </a:r>
            <a:r>
              <a:rPr lang="en-US" sz="1600" dirty="0" err="1"/>
              <a:t>Redis</a:t>
            </a:r>
            <a:r>
              <a:rPr lang="en-US" sz="1600" dirty="0"/>
              <a:t>, </a:t>
            </a:r>
            <a:r>
              <a:rPr lang="en-US" sz="1600" dirty="0" err="1"/>
              <a:t>MongoDB</a:t>
            </a:r>
            <a:r>
              <a:rPr lang="en-US" sz="1600" dirty="0"/>
              <a:t> </a:t>
            </a:r>
            <a:r>
              <a:rPr lang="en-US" sz="1600" dirty="0" smtClean="0"/>
              <a:t>etc</a:t>
            </a:r>
            <a:r>
              <a:rPr lang="en-US" sz="1600" dirty="0"/>
              <a:t>.</a:t>
            </a:r>
            <a:r>
              <a:rPr lang="en-US" sz="1600" dirty="0" smtClean="0"/>
              <a:t> </a:t>
            </a:r>
          </a:p>
          <a:p>
            <a:pPr marL="914400" lvl="1" indent="-457200">
              <a:buFont typeface="Arial"/>
              <a:buChar char="•"/>
            </a:pPr>
            <a:r>
              <a:rPr lang="en-US" sz="1600" dirty="0" err="1" smtClean="0"/>
              <a:t>Express.js</a:t>
            </a:r>
            <a:r>
              <a:rPr lang="en-US" sz="1600" dirty="0" smtClean="0"/>
              <a:t> (</a:t>
            </a:r>
            <a:r>
              <a:rPr lang="en-US" sz="1600" dirty="0" err="1" smtClean="0"/>
              <a:t>RESTful</a:t>
            </a:r>
            <a:r>
              <a:rPr lang="en-US" sz="1600" dirty="0" smtClean="0"/>
              <a:t>) app	</a:t>
            </a:r>
          </a:p>
          <a:p>
            <a:pPr marL="914400" lvl="1" indent="-457200">
              <a:buFont typeface="Arial"/>
              <a:buChar char="•"/>
            </a:pPr>
            <a:r>
              <a:rPr lang="en-US" sz="1600" dirty="0" err="1" smtClean="0"/>
              <a:t>Socket.io</a:t>
            </a:r>
            <a:r>
              <a:rPr lang="en-US" sz="1600" dirty="0" smtClean="0"/>
              <a:t>  + </a:t>
            </a:r>
            <a:r>
              <a:rPr lang="en-US" sz="1600" dirty="0" err="1" smtClean="0"/>
              <a:t>Express.js</a:t>
            </a:r>
            <a:r>
              <a:rPr lang="en-US" sz="1600" dirty="0" smtClean="0"/>
              <a:t> (Real-time) app</a:t>
            </a:r>
          </a:p>
          <a:p>
            <a:pPr marL="914400" lvl="1" indent="-457200">
              <a:buFont typeface="Arial"/>
              <a:buChar char="•"/>
            </a:pPr>
            <a:endParaRPr lang="en-US" sz="1600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06143" y="1199805"/>
            <a:ext cx="8473821" cy="698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D79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8542" y="970287"/>
            <a:ext cx="184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sz="2000" dirty="0" err="1" smtClean="0">
              <a:solidFill>
                <a:srgbClr val="333333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4503106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Callbacks – Control flow </a:t>
            </a:r>
            <a:r>
              <a:rPr lang="en-US" dirty="0" smtClean="0">
                <a:solidFill>
                  <a:srgbClr val="FF6600"/>
                </a:solidFill>
              </a:rPr>
              <a:t>(detailed version in </a:t>
            </a:r>
            <a:r>
              <a:rPr lang="en-US" dirty="0" err="1" smtClean="0">
                <a:solidFill>
                  <a:srgbClr val="FF6600"/>
                </a:solidFill>
              </a:rPr>
              <a:t>Node.js</a:t>
            </a:r>
            <a:r>
              <a:rPr lang="en-US" dirty="0" smtClean="0">
                <a:solidFill>
                  <a:srgbClr val="FF6600"/>
                </a:solidFill>
              </a:rPr>
              <a:t>)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5125" y="3431533"/>
            <a:ext cx="4738293" cy="28623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1200" dirty="0" smtClean="0">
                <a:solidFill>
                  <a:srgbClr val="FFFF00"/>
                </a:solidFill>
              </a:rPr>
              <a:t>//INTERNALS OF A DB LIBRARY (HIGH LEVEL)</a:t>
            </a:r>
          </a:p>
          <a:p>
            <a:pPr algn="l"/>
            <a:endParaRPr lang="en-US" sz="1200" dirty="0" smtClean="0">
              <a:solidFill>
                <a:schemeClr val="bg1"/>
              </a:solidFill>
            </a:endParaRPr>
          </a:p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function </a:t>
            </a:r>
            <a:r>
              <a:rPr lang="en-US" sz="1200" dirty="0" err="1" smtClean="0">
                <a:solidFill>
                  <a:schemeClr val="bg1"/>
                </a:solidFill>
              </a:rPr>
              <a:t>db</a:t>
            </a:r>
            <a:r>
              <a:rPr lang="en-US" sz="1200" dirty="0" smtClean="0">
                <a:solidFill>
                  <a:schemeClr val="bg1"/>
                </a:solidFill>
              </a:rPr>
              <a:t>() {</a:t>
            </a:r>
          </a:p>
          <a:p>
            <a:pPr algn="l"/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this.dbConnection</a:t>
            </a:r>
            <a:r>
              <a:rPr lang="en-US" sz="1200" dirty="0" smtClean="0">
                <a:solidFill>
                  <a:schemeClr val="bg1"/>
                </a:solidFill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</a:rPr>
              <a:t>net.connection</a:t>
            </a:r>
            <a:r>
              <a:rPr lang="en-US" sz="1200" dirty="0" smtClean="0">
                <a:solidFill>
                  <a:schemeClr val="bg1"/>
                </a:solidFill>
              </a:rPr>
              <a:t>();</a:t>
            </a:r>
            <a:r>
              <a:rPr lang="en-US" sz="1200" dirty="0" smtClean="0">
                <a:solidFill>
                  <a:srgbClr val="FFFF00"/>
                </a:solidFill>
              </a:rPr>
              <a:t> //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smtClean="0">
                <a:solidFill>
                  <a:srgbClr val="FFFF00"/>
                </a:solidFill>
              </a:rPr>
              <a:t>connects to DB</a:t>
            </a:r>
          </a:p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}</a:t>
            </a:r>
          </a:p>
          <a:p>
            <a:pPr algn="l"/>
            <a:r>
              <a:rPr lang="en-US" sz="1200" dirty="0" err="1" smtClean="0">
                <a:solidFill>
                  <a:schemeClr val="bg1"/>
                </a:solidFill>
              </a:rPr>
              <a:t>db.protorype.</a:t>
            </a:r>
            <a:r>
              <a:rPr lang="en-US" sz="1200" dirty="0" err="1" smtClean="0">
                <a:solidFill>
                  <a:srgbClr val="FFFF00"/>
                </a:solidFill>
              </a:rPr>
              <a:t>get</a:t>
            </a:r>
            <a:r>
              <a:rPr lang="en-US" sz="1200" dirty="0" smtClean="0">
                <a:solidFill>
                  <a:schemeClr val="bg1"/>
                </a:solidFill>
              </a:rPr>
              <a:t> = function(id, callback) {</a:t>
            </a:r>
          </a:p>
          <a:p>
            <a:pPr algn="l"/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smtClean="0">
                <a:solidFill>
                  <a:schemeClr val="bg1"/>
                </a:solidFill>
              </a:rPr>
              <a:t>  </a:t>
            </a:r>
            <a:r>
              <a:rPr lang="en-US" sz="1200" dirty="0" err="1" smtClean="0">
                <a:solidFill>
                  <a:schemeClr val="bg1"/>
                </a:solidFill>
              </a:rPr>
              <a:t>var</a:t>
            </a:r>
            <a:r>
              <a:rPr lang="en-US" sz="1200" dirty="0" smtClean="0">
                <a:solidFill>
                  <a:schemeClr val="bg1"/>
                </a:solidFill>
              </a:rPr>
              <a:t> self = this; </a:t>
            </a:r>
            <a:r>
              <a:rPr lang="en-US" sz="1200" dirty="0" smtClean="0">
                <a:solidFill>
                  <a:srgbClr val="FFFF00"/>
                </a:solidFill>
              </a:rPr>
              <a:t>//step 3 &amp; //step4 is </a:t>
            </a:r>
            <a:r>
              <a:rPr lang="en-US" sz="1200" dirty="0" err="1" smtClean="0">
                <a:solidFill>
                  <a:srgbClr val="FFFF00"/>
                </a:solidFill>
              </a:rPr>
              <a:t>dbConnection.read</a:t>
            </a:r>
            <a:r>
              <a:rPr lang="en-US" sz="1200" dirty="0" smtClean="0">
                <a:solidFill>
                  <a:srgbClr val="FFFF00"/>
                </a:solidFill>
              </a:rPr>
              <a:t> (below)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  </a:t>
            </a:r>
            <a:r>
              <a:rPr lang="en-US" sz="1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this.dbConnection.read</a:t>
            </a:r>
            <a:r>
              <a:rPr lang="en-US" sz="1200" dirty="0" smtClean="0">
                <a:solidFill>
                  <a:schemeClr val="bg1"/>
                </a:solidFill>
              </a:rPr>
              <a:t>(id, function(result, callback) {</a:t>
            </a:r>
          </a:p>
          <a:p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smtClean="0">
                <a:solidFill>
                  <a:schemeClr val="bg1"/>
                </a:solidFill>
              </a:rPr>
              <a:t>   self.</a:t>
            </a:r>
            <a:r>
              <a:rPr lang="en-US" sz="1200" dirty="0" smtClean="0">
                <a:solidFill>
                  <a:srgbClr val="F2BAA3"/>
                </a:solidFill>
              </a:rPr>
              <a:t> </a:t>
            </a:r>
            <a:r>
              <a:rPr lang="en-US" sz="1200" dirty="0" err="1" smtClean="0">
                <a:solidFill>
                  <a:srgbClr val="F2BAA3"/>
                </a:solidFill>
              </a:rPr>
              <a:t>receiveFromDB</a:t>
            </a:r>
            <a:r>
              <a:rPr lang="en-US" sz="1200" dirty="0" smtClean="0">
                <a:solidFill>
                  <a:schemeClr val="bg1"/>
                </a:solidFill>
              </a:rPr>
              <a:t>(result, callback);</a:t>
            </a:r>
            <a:r>
              <a:rPr lang="en-US" sz="1200" dirty="0" smtClean="0">
                <a:solidFill>
                  <a:srgbClr val="FFFF00"/>
                </a:solidFill>
              </a:rPr>
              <a:t>//step 101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  }); 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}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err="1" smtClean="0">
                <a:solidFill>
                  <a:schemeClr val="bg1"/>
                </a:solidFill>
              </a:rPr>
              <a:t>db.protorype.</a:t>
            </a:r>
            <a:r>
              <a:rPr lang="en-US" sz="1200" dirty="0" err="1" smtClean="0">
                <a:solidFill>
                  <a:srgbClr val="F2BAA3"/>
                </a:solidFill>
              </a:rPr>
              <a:t>receiveFromDB</a:t>
            </a:r>
            <a:r>
              <a:rPr lang="en-US" sz="1200" dirty="0" smtClean="0">
                <a:solidFill>
                  <a:srgbClr val="F2BAA3"/>
                </a:solidFill>
              </a:rPr>
              <a:t> = </a:t>
            </a:r>
            <a:r>
              <a:rPr lang="en-US" sz="1200" dirty="0" smtClean="0">
                <a:solidFill>
                  <a:schemeClr val="bg1"/>
                </a:solidFill>
              </a:rPr>
              <a:t>function</a:t>
            </a:r>
            <a:r>
              <a:rPr lang="en-US" sz="1200" dirty="0" smtClean="0">
                <a:solidFill>
                  <a:srgbClr val="FFFFFF"/>
                </a:solidFill>
              </a:rPr>
              <a:t>(result, </a:t>
            </a:r>
            <a:r>
              <a:rPr lang="en-US" sz="1200" dirty="0" smtClean="0">
                <a:solidFill>
                  <a:schemeClr val="accent5"/>
                </a:solidFill>
              </a:rPr>
              <a:t>callback</a:t>
            </a:r>
            <a:r>
              <a:rPr lang="en-US" sz="1200" dirty="0" smtClean="0">
                <a:solidFill>
                  <a:srgbClr val="FFFFFF"/>
                </a:solidFill>
              </a:rPr>
              <a:t>) {</a:t>
            </a:r>
          </a:p>
          <a:p>
            <a:r>
              <a:rPr lang="en-US" sz="1200" dirty="0" smtClean="0">
                <a:solidFill>
                  <a:srgbClr val="FFFFFF"/>
                </a:solidFill>
              </a:rPr>
              <a:t>   callback(result);  </a:t>
            </a:r>
            <a:r>
              <a:rPr lang="en-US" sz="1200" dirty="0" smtClean="0">
                <a:solidFill>
                  <a:srgbClr val="FFFF00"/>
                </a:solidFill>
              </a:rPr>
              <a:t>//Execute callback step step 102</a:t>
            </a:r>
            <a:r>
              <a:rPr lang="en-US" sz="1200" dirty="0" smtClean="0">
                <a:solidFill>
                  <a:srgbClr val="FFFFFF"/>
                </a:solidFill>
              </a:rPr>
              <a:t>	</a:t>
            </a:r>
          </a:p>
          <a:p>
            <a:r>
              <a:rPr lang="en-US" sz="1200" dirty="0" smtClean="0">
                <a:solidFill>
                  <a:srgbClr val="FFFFFF"/>
                </a:solidFill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5125" y="757367"/>
            <a:ext cx="4738293" cy="24929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1200" b="1" dirty="0" smtClean="0">
                <a:solidFill>
                  <a:srgbClr val="FFFF00"/>
                </a:solidFill>
              </a:rPr>
              <a:t>//YOUR APP</a:t>
            </a:r>
          </a:p>
          <a:p>
            <a:pPr algn="l"/>
            <a:r>
              <a:rPr lang="en-US" sz="1200" dirty="0" err="1" smtClean="0">
                <a:solidFill>
                  <a:schemeClr val="bg1"/>
                </a:solidFill>
              </a:rPr>
              <a:t>var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db</a:t>
            </a:r>
            <a:r>
              <a:rPr lang="en-US" sz="1200" dirty="0" smtClean="0">
                <a:solidFill>
                  <a:schemeClr val="bg1"/>
                </a:solidFill>
              </a:rPr>
              <a:t> = require(‘</a:t>
            </a:r>
            <a:r>
              <a:rPr lang="en-US" sz="1200" dirty="0" err="1" smtClean="0">
                <a:solidFill>
                  <a:schemeClr val="bg1"/>
                </a:solidFill>
              </a:rPr>
              <a:t>db</a:t>
            </a:r>
            <a:r>
              <a:rPr lang="en-US" sz="1200" dirty="0" smtClean="0">
                <a:solidFill>
                  <a:schemeClr val="bg1"/>
                </a:solidFill>
              </a:rPr>
              <a:t>’);</a:t>
            </a:r>
          </a:p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function getItemNameById(id, callback) {</a:t>
            </a:r>
          </a:p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	db.</a:t>
            </a:r>
            <a:r>
              <a:rPr lang="en-US" sz="1200" dirty="0" smtClean="0">
                <a:solidFill>
                  <a:srgbClr val="FFFF00"/>
                </a:solidFill>
              </a:rPr>
              <a:t>get</a:t>
            </a:r>
            <a:r>
              <a:rPr lang="en-US" sz="1200" dirty="0" smtClean="0">
                <a:solidFill>
                  <a:schemeClr val="bg1"/>
                </a:solidFill>
              </a:rPr>
              <a:t>(id, callback);</a:t>
            </a:r>
            <a:r>
              <a:rPr lang="en-US" sz="1200" dirty="0" smtClean="0">
                <a:solidFill>
                  <a:srgbClr val="FFFF00"/>
                </a:solidFill>
              </a:rPr>
              <a:t> //step 2</a:t>
            </a:r>
          </a:p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}</a:t>
            </a:r>
          </a:p>
          <a:p>
            <a:pPr algn="l"/>
            <a:endParaRPr lang="en-US" sz="1200" dirty="0" smtClean="0">
              <a:solidFill>
                <a:schemeClr val="bg1"/>
              </a:solidFill>
            </a:endParaRPr>
          </a:p>
          <a:p>
            <a:pPr algn="l"/>
            <a:r>
              <a:rPr lang="en-US" sz="1200" dirty="0" smtClean="0">
                <a:solidFill>
                  <a:schemeClr val="accent2"/>
                </a:solidFill>
              </a:rPr>
              <a:t>//You create a </a:t>
            </a:r>
            <a:r>
              <a:rPr lang="en-US" sz="1200" dirty="0" smtClean="0">
                <a:solidFill>
                  <a:srgbClr val="F8981D"/>
                </a:solidFill>
              </a:rPr>
              <a:t>callback</a:t>
            </a:r>
            <a:r>
              <a:rPr lang="en-US" sz="1200" dirty="0" smtClean="0">
                <a:solidFill>
                  <a:schemeClr val="accent2"/>
                </a:solidFill>
              </a:rPr>
              <a:t> helper function </a:t>
            </a:r>
          </a:p>
          <a:p>
            <a:r>
              <a:rPr lang="en-US" sz="1200" dirty="0" smtClean="0">
                <a:solidFill>
                  <a:srgbClr val="F8981D"/>
                </a:solidFill>
              </a:rPr>
              <a:t>function displayHelperCallback(name) </a:t>
            </a:r>
            <a:r>
              <a:rPr lang="en-US" sz="1200" dirty="0">
                <a:solidFill>
                  <a:srgbClr val="F8981D"/>
                </a:solidFill>
              </a:rPr>
              <a:t>{</a:t>
            </a:r>
          </a:p>
          <a:p>
            <a:r>
              <a:rPr lang="en-US" sz="1200" dirty="0">
                <a:solidFill>
                  <a:srgbClr val="F8981D"/>
                </a:solidFill>
              </a:rPr>
              <a:t>	</a:t>
            </a:r>
            <a:r>
              <a:rPr lang="en-US" sz="1200" dirty="0" smtClean="0">
                <a:solidFill>
                  <a:srgbClr val="F8981D"/>
                </a:solidFill>
              </a:rPr>
              <a:t>console.log(name); </a:t>
            </a:r>
            <a:r>
              <a:rPr lang="en-US" sz="1200" dirty="0" smtClean="0">
                <a:solidFill>
                  <a:srgbClr val="FFFF00"/>
                </a:solidFill>
              </a:rPr>
              <a:t>//step 103</a:t>
            </a:r>
            <a:endParaRPr lang="en-US" sz="1200" dirty="0">
              <a:solidFill>
                <a:srgbClr val="FFFF00"/>
              </a:solidFill>
            </a:endParaRPr>
          </a:p>
          <a:p>
            <a:r>
              <a:rPr lang="en-US" sz="1200" dirty="0">
                <a:solidFill>
                  <a:srgbClr val="F8981D"/>
                </a:solidFill>
              </a:rPr>
              <a:t>}</a:t>
            </a:r>
          </a:p>
          <a:p>
            <a:pPr algn="l"/>
            <a:endParaRPr lang="en-US" sz="1200" dirty="0" smtClean="0">
              <a:solidFill>
                <a:schemeClr val="bg1"/>
              </a:solidFill>
            </a:endParaRPr>
          </a:p>
          <a:p>
            <a:pPr algn="l"/>
            <a:r>
              <a:rPr lang="en-US" sz="1200" dirty="0" smtClean="0">
                <a:solidFill>
                  <a:srgbClr val="89CBDF"/>
                </a:solidFill>
              </a:rPr>
              <a:t>//pass callback function to consume the result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getItemNameById(100, </a:t>
            </a:r>
            <a:r>
              <a:rPr lang="en-US" sz="1200" dirty="0" smtClean="0">
                <a:solidFill>
                  <a:srgbClr val="F8981D"/>
                </a:solidFill>
              </a:rPr>
              <a:t>displayHelperCallback</a:t>
            </a:r>
            <a:r>
              <a:rPr lang="en-US" sz="1200" dirty="0" smtClean="0">
                <a:solidFill>
                  <a:schemeClr val="bg1"/>
                </a:solidFill>
              </a:rPr>
              <a:t>); </a:t>
            </a:r>
            <a:r>
              <a:rPr lang="en-US" sz="1200" dirty="0" smtClean="0">
                <a:solidFill>
                  <a:srgbClr val="FFFF00"/>
                </a:solidFill>
              </a:rPr>
              <a:t>//step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86480" y="2753544"/>
            <a:ext cx="3830143" cy="35394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solidFill>
                  <a:srgbClr val="FFFF00"/>
                </a:solidFill>
              </a:rPr>
              <a:t>//step </a:t>
            </a:r>
            <a:r>
              <a:rPr lang="en-US" sz="1400" dirty="0">
                <a:solidFill>
                  <a:srgbClr val="FFFF00"/>
                </a:solidFill>
              </a:rPr>
              <a:t>5</a:t>
            </a:r>
            <a:endParaRPr lang="en-US" sz="1400" dirty="0" smtClean="0">
              <a:solidFill>
                <a:srgbClr val="FFFF00"/>
              </a:solidFill>
            </a:endParaRPr>
          </a:p>
          <a:p>
            <a:pPr algn="l"/>
            <a:r>
              <a:rPr lang="en-US" sz="1400" dirty="0" smtClean="0">
                <a:solidFill>
                  <a:srgbClr val="FFFF00"/>
                </a:solidFill>
              </a:rPr>
              <a:t>V8 is free to run other functions in the event-loop. </a:t>
            </a:r>
          </a:p>
          <a:p>
            <a:pPr algn="l"/>
            <a:endParaRPr lang="en-US" sz="1400" dirty="0" smtClean="0">
              <a:solidFill>
                <a:srgbClr val="FFFF00"/>
              </a:solidFill>
            </a:endParaRPr>
          </a:p>
          <a:p>
            <a:pPr algn="l"/>
            <a:r>
              <a:rPr lang="en-US" sz="1400" dirty="0" smtClean="0">
                <a:solidFill>
                  <a:srgbClr val="FFFF00"/>
                </a:solidFill>
              </a:rPr>
              <a:t>//step 5, step </a:t>
            </a:r>
            <a:r>
              <a:rPr lang="en-US" sz="1400" dirty="0">
                <a:solidFill>
                  <a:srgbClr val="FFFF00"/>
                </a:solidFill>
              </a:rPr>
              <a:t>6</a:t>
            </a:r>
            <a:r>
              <a:rPr lang="en-US" sz="1400" dirty="0" smtClean="0">
                <a:solidFill>
                  <a:srgbClr val="FFFF00"/>
                </a:solidFill>
              </a:rPr>
              <a:t> ..step 100</a:t>
            </a:r>
          </a:p>
          <a:p>
            <a:pPr algn="l"/>
            <a:r>
              <a:rPr lang="en-US" sz="1400" dirty="0" smtClean="0">
                <a:solidFill>
                  <a:srgbClr val="FFFF00"/>
                </a:solidFill>
              </a:rPr>
              <a:t>Say v8 notices 95 other things to do (in the event loop), </a:t>
            </a:r>
            <a:r>
              <a:rPr lang="en-US" sz="1400" dirty="0">
                <a:solidFill>
                  <a:srgbClr val="FFFF00"/>
                </a:solidFill>
              </a:rPr>
              <a:t>i</a:t>
            </a:r>
            <a:r>
              <a:rPr lang="en-US" sz="1400" dirty="0" smtClean="0">
                <a:solidFill>
                  <a:srgbClr val="FFFF00"/>
                </a:solidFill>
              </a:rPr>
              <a:t>t starts executing them one by one.</a:t>
            </a:r>
          </a:p>
          <a:p>
            <a:pPr algn="l"/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rgbClr val="FFFF00"/>
                </a:solidFill>
              </a:rPr>
              <a:t>At some point b/w step 3 and step 100,  returns result &amp; asks to run </a:t>
            </a:r>
            <a:r>
              <a:rPr lang="en-US" sz="14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dbConnection.write’s</a:t>
            </a:r>
            <a:r>
              <a:rPr lang="en-US" sz="1400" dirty="0" smtClean="0">
                <a:solidFill>
                  <a:srgbClr val="FFFF00"/>
                </a:solidFill>
              </a:rPr>
              <a:t> callback.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rgbClr val="FFFF00"/>
                </a:solidFill>
              </a:rPr>
              <a:t>This event goes to the back of the queue as step 101</a:t>
            </a:r>
          </a:p>
          <a:p>
            <a:endParaRPr lang="en-US" sz="1400" dirty="0" smtClean="0">
              <a:solidFill>
                <a:schemeClr val="bg1"/>
              </a:solidFill>
            </a:endParaRPr>
          </a:p>
        </p:txBody>
      </p:sp>
      <p:cxnSp>
        <p:nvCxnSpPr>
          <p:cNvPr id="11" name="Elbow Connector 10"/>
          <p:cNvCxnSpPr/>
          <p:nvPr/>
        </p:nvCxnSpPr>
        <p:spPr bwMode="auto">
          <a:xfrm>
            <a:off x="3484893" y="2198910"/>
            <a:ext cx="2050276" cy="880508"/>
          </a:xfrm>
          <a:prstGeom prst="bentConnector3">
            <a:avLst>
              <a:gd name="adj1" fmla="val 89552"/>
            </a:avLst>
          </a:prstGeom>
          <a:solidFill>
            <a:srgbClr val="0095D3"/>
          </a:solidFill>
          <a:ln w="9525" cap="flat" cmpd="sng" algn="ctr">
            <a:noFill/>
            <a:prstDash val="solid"/>
            <a:round/>
            <a:headEnd type="arrow"/>
            <a:tailEnd type="arrow"/>
          </a:ln>
          <a:effectLst/>
        </p:spPr>
      </p:cxnSp>
      <p:cxnSp>
        <p:nvCxnSpPr>
          <p:cNvPr id="29" name="Elbow Connector 28"/>
          <p:cNvCxnSpPr/>
          <p:nvPr/>
        </p:nvCxnSpPr>
        <p:spPr bwMode="auto">
          <a:xfrm>
            <a:off x="4697273" y="3250357"/>
            <a:ext cx="914400" cy="914400"/>
          </a:xfrm>
          <a:prstGeom prst="bentConnector3">
            <a:avLst/>
          </a:prstGeom>
          <a:solidFill>
            <a:srgbClr val="0095D3"/>
          </a:solidFill>
          <a:ln w="9525" cap="flat" cmpd="sng" algn="ctr">
            <a:noFill/>
            <a:prstDash val="solid"/>
            <a:round/>
            <a:headEnd type="arrow"/>
            <a:tailEnd type="arrow"/>
          </a:ln>
          <a:effectLst/>
        </p:spPr>
      </p:cxnSp>
      <p:sp>
        <p:nvSpPr>
          <p:cNvPr id="17" name="Right Arrow 16"/>
          <p:cNvSpPr/>
          <p:nvPr/>
        </p:nvSpPr>
        <p:spPr bwMode="auto">
          <a:xfrm>
            <a:off x="4208069" y="4646686"/>
            <a:ext cx="978408" cy="484632"/>
          </a:xfrm>
          <a:prstGeom prst="rightArrow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FFFFFF"/>
                </a:solidFill>
              </a:rPr>
              <a:t>Step 5</a:t>
            </a:r>
          </a:p>
        </p:txBody>
      </p:sp>
      <p:cxnSp>
        <p:nvCxnSpPr>
          <p:cNvPr id="19" name="Elbow Connector 18"/>
          <p:cNvCxnSpPr/>
          <p:nvPr/>
        </p:nvCxnSpPr>
        <p:spPr bwMode="auto">
          <a:xfrm rot="10800000">
            <a:off x="3649571" y="5131318"/>
            <a:ext cx="1536921" cy="74747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01288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Node.js</a:t>
            </a:r>
            <a:r>
              <a:rPr lang="en-US" dirty="0" smtClean="0"/>
              <a:t> Programming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50110" y="2828837"/>
            <a:ext cx="4443795" cy="1200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Classes &amp;  </a:t>
            </a:r>
            <a:r>
              <a:rPr lang="en-US" sz="2400" dirty="0" err="1" smtClean="0"/>
              <a:t>CommonJS</a:t>
            </a:r>
            <a:r>
              <a:rPr lang="en-US" sz="2400" dirty="0" smtClean="0"/>
              <a:t> module</a:t>
            </a:r>
          </a:p>
          <a:p>
            <a:pPr algn="ctr"/>
            <a:endParaRPr lang="en-US" sz="2400" dirty="0" smtClean="0">
              <a:solidFill>
                <a:srgbClr val="333333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06143" y="1199804"/>
            <a:ext cx="8473821" cy="1106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D79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2000" dirty="0" smtClean="0"/>
              <a:t>How can I better organize my code?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66251436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Classes (</a:t>
            </a:r>
            <a:r>
              <a:rPr lang="en-US" dirty="0" err="1" smtClean="0"/>
              <a:t>util.inherits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9492" y="777809"/>
            <a:ext cx="7765016" cy="52629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FFFF00"/>
                </a:solidFill>
              </a:rPr>
              <a:t>Node.js</a:t>
            </a:r>
            <a:r>
              <a:rPr lang="en-US" sz="1600" dirty="0" smtClean="0">
                <a:solidFill>
                  <a:srgbClr val="FFFF00"/>
                </a:solidFill>
              </a:rPr>
              <a:t> provides handy </a:t>
            </a:r>
            <a:r>
              <a:rPr lang="en-US" sz="1600" b="1" dirty="0" err="1" smtClean="0">
                <a:solidFill>
                  <a:srgbClr val="FFFF00"/>
                </a:solidFill>
              </a:rPr>
              <a:t>util.inherits</a:t>
            </a:r>
            <a:r>
              <a:rPr lang="en-US" sz="1600" dirty="0" smtClean="0">
                <a:solidFill>
                  <a:srgbClr val="FFFF00"/>
                </a:solidFill>
              </a:rPr>
              <a:t> function to inherit a class.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rgbClr val="FFFF00"/>
                </a:solidFill>
              </a:rPr>
              <a:t>This also provides ‘</a:t>
            </a:r>
            <a:r>
              <a:rPr lang="en-US" sz="1600" dirty="0" err="1" smtClean="0">
                <a:solidFill>
                  <a:srgbClr val="FFFF00"/>
                </a:solidFill>
              </a:rPr>
              <a:t>subclass.super</a:t>
            </a:r>
            <a:r>
              <a:rPr lang="en-US" sz="1600" dirty="0" smtClean="0">
                <a:solidFill>
                  <a:srgbClr val="FFFF00"/>
                </a:solidFill>
              </a:rPr>
              <a:t>_’ to access super class’ functions</a:t>
            </a:r>
          </a:p>
          <a:p>
            <a:endParaRPr lang="en-US" sz="1600" dirty="0">
              <a:solidFill>
                <a:srgbClr val="FFFF00"/>
              </a:solidFill>
            </a:endParaRPr>
          </a:p>
          <a:p>
            <a:r>
              <a:rPr lang="en-US" sz="1600" dirty="0" err="1" smtClean="0">
                <a:solidFill>
                  <a:srgbClr val="FFFF00"/>
                </a:solidFill>
              </a:rPr>
              <a:t>var</a:t>
            </a:r>
            <a:r>
              <a:rPr lang="en-US" sz="1600" dirty="0" smtClean="0">
                <a:solidFill>
                  <a:srgbClr val="FFFF00"/>
                </a:solidFill>
              </a:rPr>
              <a:t> require(‘</a:t>
            </a:r>
            <a:r>
              <a:rPr lang="en-US" sz="1600" dirty="0" err="1" smtClean="0">
                <a:solidFill>
                  <a:srgbClr val="FFFF00"/>
                </a:solidFill>
              </a:rPr>
              <a:t>util</a:t>
            </a:r>
            <a:r>
              <a:rPr lang="en-US" sz="1600" dirty="0" smtClean="0">
                <a:solidFill>
                  <a:srgbClr val="FFFF00"/>
                </a:solidFill>
              </a:rPr>
              <a:t>’); //import </a:t>
            </a:r>
            <a:r>
              <a:rPr lang="en-US" sz="1600" dirty="0" err="1" smtClean="0">
                <a:solidFill>
                  <a:srgbClr val="FFFF00"/>
                </a:solidFill>
              </a:rPr>
              <a:t>util</a:t>
            </a:r>
            <a:r>
              <a:rPr lang="en-US" sz="1600" dirty="0" smtClean="0">
                <a:solidFill>
                  <a:srgbClr val="FFFF00"/>
                </a:solidFill>
              </a:rPr>
              <a:t> module</a:t>
            </a: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rgbClr val="FFFF00"/>
                </a:solidFill>
              </a:rPr>
              <a:t>//Super Class</a:t>
            </a:r>
          </a:p>
          <a:p>
            <a:r>
              <a:rPr lang="en-US" sz="1600" dirty="0" smtClean="0">
                <a:solidFill>
                  <a:srgbClr val="FF6600"/>
                </a:solidFill>
              </a:rPr>
              <a:t>function Automobile(license, model) {</a:t>
            </a:r>
          </a:p>
          <a:p>
            <a:r>
              <a:rPr lang="en-US" sz="1600" dirty="0" smtClean="0">
                <a:solidFill>
                  <a:srgbClr val="FF6600"/>
                </a:solidFill>
              </a:rPr>
              <a:t>  </a:t>
            </a:r>
            <a:r>
              <a:rPr lang="en-US" sz="1600" dirty="0" err="1" smtClean="0">
                <a:solidFill>
                  <a:srgbClr val="FF6600"/>
                </a:solidFill>
              </a:rPr>
              <a:t>this.license</a:t>
            </a:r>
            <a:r>
              <a:rPr lang="en-US" sz="1600" dirty="0" smtClean="0">
                <a:solidFill>
                  <a:srgbClr val="FF6600"/>
                </a:solidFill>
              </a:rPr>
              <a:t> = license;</a:t>
            </a:r>
          </a:p>
          <a:p>
            <a:r>
              <a:rPr lang="en-US" sz="1600" dirty="0">
                <a:solidFill>
                  <a:srgbClr val="FF6600"/>
                </a:solidFill>
              </a:rPr>
              <a:t> </a:t>
            </a:r>
            <a:r>
              <a:rPr lang="en-US" sz="1600" dirty="0" smtClean="0">
                <a:solidFill>
                  <a:srgbClr val="FF6600"/>
                </a:solidFill>
              </a:rPr>
              <a:t> </a:t>
            </a:r>
            <a:r>
              <a:rPr lang="en-US" sz="1600" dirty="0" err="1" smtClean="0">
                <a:solidFill>
                  <a:srgbClr val="FF6600"/>
                </a:solidFill>
              </a:rPr>
              <a:t>this.model</a:t>
            </a:r>
            <a:r>
              <a:rPr lang="en-US" sz="1600" dirty="0" smtClean="0">
                <a:solidFill>
                  <a:srgbClr val="FF6600"/>
                </a:solidFill>
              </a:rPr>
              <a:t> =  model;</a:t>
            </a:r>
            <a:endParaRPr lang="en-US" sz="1600" dirty="0">
              <a:solidFill>
                <a:srgbClr val="FF6600"/>
              </a:solidFill>
            </a:endParaRPr>
          </a:p>
          <a:p>
            <a:r>
              <a:rPr lang="en-US" sz="1600" dirty="0" smtClean="0">
                <a:solidFill>
                  <a:srgbClr val="FF6600"/>
                </a:solidFill>
              </a:rPr>
              <a:t>}</a:t>
            </a:r>
          </a:p>
          <a:p>
            <a:endParaRPr lang="en-US" sz="1600" dirty="0">
              <a:solidFill>
                <a:srgbClr val="FF6600"/>
              </a:solidFill>
            </a:endParaRPr>
          </a:p>
          <a:p>
            <a:r>
              <a:rPr lang="en-US" sz="1600" dirty="0" err="1">
                <a:solidFill>
                  <a:srgbClr val="FF6600"/>
                </a:solidFill>
              </a:rPr>
              <a:t>Automobile.prototype.getModel</a:t>
            </a:r>
            <a:r>
              <a:rPr lang="en-US" sz="1600" dirty="0">
                <a:solidFill>
                  <a:srgbClr val="FF6600"/>
                </a:solidFill>
              </a:rPr>
              <a:t> </a:t>
            </a:r>
            <a:r>
              <a:rPr lang="en-US" sz="1600" dirty="0" smtClean="0">
                <a:solidFill>
                  <a:srgbClr val="FF6600"/>
                </a:solidFill>
              </a:rPr>
              <a:t>= function() {</a:t>
            </a:r>
          </a:p>
          <a:p>
            <a:r>
              <a:rPr lang="en-US" sz="1600" dirty="0" smtClean="0">
                <a:solidFill>
                  <a:srgbClr val="FF6600"/>
                </a:solidFill>
              </a:rPr>
              <a:t>  return model;</a:t>
            </a:r>
            <a:endParaRPr lang="en-US" sz="1600" dirty="0">
              <a:solidFill>
                <a:srgbClr val="FF6600"/>
              </a:solidFill>
            </a:endParaRPr>
          </a:p>
          <a:p>
            <a:r>
              <a:rPr lang="en-US" sz="1600" dirty="0" smtClean="0">
                <a:solidFill>
                  <a:srgbClr val="FF6600"/>
                </a:solidFill>
              </a:rPr>
              <a:t>}</a:t>
            </a:r>
          </a:p>
          <a:p>
            <a:endParaRPr lang="en-US" sz="1600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r>
              <a:rPr lang="en-US" sz="1600" dirty="0" smtClean="0">
                <a:solidFill>
                  <a:srgbClr val="FFFF00"/>
                </a:solidFill>
              </a:rPr>
              <a:t>//Sub class</a:t>
            </a:r>
          </a:p>
          <a:p>
            <a:r>
              <a:rPr lang="en-US" sz="1600" dirty="0">
                <a:solidFill>
                  <a:srgbClr val="B1D8FF"/>
                </a:solidFill>
              </a:rPr>
              <a:t>f</a:t>
            </a:r>
            <a:r>
              <a:rPr lang="en-US" sz="1600" dirty="0" smtClean="0">
                <a:solidFill>
                  <a:srgbClr val="B1D8FF"/>
                </a:solidFill>
              </a:rPr>
              <a:t>unction Car(license, model) {</a:t>
            </a:r>
          </a:p>
          <a:p>
            <a:r>
              <a:rPr lang="en-US" sz="1600" dirty="0" smtClean="0">
                <a:solidFill>
                  <a:srgbClr val="B1D8FF"/>
                </a:solidFill>
              </a:rPr>
              <a:t>  </a:t>
            </a:r>
            <a:r>
              <a:rPr lang="en-US" sz="1600" dirty="0" err="1" smtClean="0">
                <a:solidFill>
                  <a:srgbClr val="B1D8FF"/>
                </a:solidFill>
              </a:rPr>
              <a:t>Automobile.call</a:t>
            </a:r>
            <a:r>
              <a:rPr lang="en-US" sz="1600" dirty="0" smtClean="0">
                <a:solidFill>
                  <a:srgbClr val="B1D8FF"/>
                </a:solidFill>
              </a:rPr>
              <a:t>(this, license, model);</a:t>
            </a:r>
            <a:endParaRPr lang="en-US" sz="1600" dirty="0">
              <a:solidFill>
                <a:srgbClr val="B1D8FF"/>
              </a:solidFill>
            </a:endParaRPr>
          </a:p>
          <a:p>
            <a:r>
              <a:rPr lang="en-US" sz="1600" dirty="0" smtClean="0">
                <a:solidFill>
                  <a:srgbClr val="B1D8FF"/>
                </a:solidFill>
              </a:rPr>
              <a:t>}</a:t>
            </a:r>
          </a:p>
          <a:p>
            <a:endParaRPr lang="en-US" sz="1600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r>
              <a:rPr lang="en-US" sz="1600" dirty="0" err="1" smtClean="0">
                <a:solidFill>
                  <a:srgbClr val="FFFF00"/>
                </a:solidFill>
              </a:rPr>
              <a:t>util.inherits</a:t>
            </a:r>
            <a:r>
              <a:rPr lang="en-US" sz="1600" dirty="0" smtClean="0">
                <a:solidFill>
                  <a:srgbClr val="FFFF00"/>
                </a:solidFill>
              </a:rPr>
              <a:t>(Car, Automobile); </a:t>
            </a:r>
            <a:endParaRPr lang="en-US" sz="1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51773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CommonJS</a:t>
            </a:r>
            <a:r>
              <a:rPr lang="en-US" dirty="0" smtClean="0"/>
              <a:t> modules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1914" y="777809"/>
            <a:ext cx="4952911" cy="24622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00"/>
                </a:solidFill>
              </a:rPr>
              <a:t>//</a:t>
            </a:r>
            <a:r>
              <a:rPr lang="en-US" sz="1400" dirty="0" err="1" smtClean="0">
                <a:solidFill>
                  <a:srgbClr val="FFFF00"/>
                </a:solidFill>
              </a:rPr>
              <a:t>Automobile.js</a:t>
            </a:r>
            <a:r>
              <a:rPr lang="en-US" sz="1400" dirty="0" smtClean="0">
                <a:solidFill>
                  <a:srgbClr val="FFFF00"/>
                </a:solidFill>
              </a:rPr>
              <a:t> file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function Automobile(license, model) {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</a:t>
            </a:r>
            <a:r>
              <a:rPr lang="en-US" sz="1400" dirty="0" err="1" smtClean="0">
                <a:solidFill>
                  <a:schemeClr val="bg1"/>
                </a:solidFill>
              </a:rPr>
              <a:t>this.license</a:t>
            </a:r>
            <a:r>
              <a:rPr lang="en-US" sz="1400" dirty="0" smtClean="0">
                <a:solidFill>
                  <a:schemeClr val="bg1"/>
                </a:solidFill>
              </a:rPr>
              <a:t> = license;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this.model</a:t>
            </a:r>
            <a:r>
              <a:rPr lang="en-US" sz="1400" dirty="0" smtClean="0">
                <a:solidFill>
                  <a:schemeClr val="bg1"/>
                </a:solidFill>
              </a:rPr>
              <a:t> =  model;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}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err="1">
                <a:solidFill>
                  <a:schemeClr val="bg1"/>
                </a:solidFill>
              </a:rPr>
              <a:t>Automobile.prototype.getModel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= function() {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return model;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}</a:t>
            </a:r>
          </a:p>
          <a:p>
            <a:r>
              <a:rPr lang="en-US" sz="1400" dirty="0" err="1" smtClean="0">
                <a:solidFill>
                  <a:srgbClr val="FFFF00"/>
                </a:solidFill>
              </a:rPr>
              <a:t>exports.Automobile</a:t>
            </a:r>
            <a:r>
              <a:rPr lang="en-US" sz="1400" dirty="0" smtClean="0">
                <a:solidFill>
                  <a:srgbClr val="FFFF00"/>
                </a:solidFill>
              </a:rPr>
              <a:t> = Automobile;</a:t>
            </a:r>
          </a:p>
          <a:p>
            <a:endParaRPr lang="en-US" sz="1400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1912" y="3399358"/>
            <a:ext cx="4952912" cy="26776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00"/>
                </a:solidFill>
              </a:rPr>
              <a:t>//</a:t>
            </a:r>
            <a:r>
              <a:rPr lang="en-US" sz="1400" dirty="0" err="1" smtClean="0">
                <a:solidFill>
                  <a:srgbClr val="FFFF00"/>
                </a:solidFill>
              </a:rPr>
              <a:t>Car.js</a:t>
            </a:r>
            <a:r>
              <a:rPr lang="en-US" sz="1400" dirty="0" smtClean="0">
                <a:solidFill>
                  <a:srgbClr val="FFFF00"/>
                </a:solidFill>
              </a:rPr>
              <a:t> file</a:t>
            </a:r>
          </a:p>
          <a:p>
            <a:r>
              <a:rPr lang="en-US" sz="1400" dirty="0" err="1">
                <a:solidFill>
                  <a:schemeClr val="bg1"/>
                </a:solidFill>
              </a:rPr>
              <a:t>var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util</a:t>
            </a:r>
            <a:r>
              <a:rPr lang="en-US" sz="1400" dirty="0">
                <a:solidFill>
                  <a:schemeClr val="bg1"/>
                </a:solidFill>
              </a:rPr>
              <a:t> = require('</a:t>
            </a:r>
            <a:r>
              <a:rPr lang="en-US" sz="1400" dirty="0" err="1">
                <a:solidFill>
                  <a:schemeClr val="bg1"/>
                </a:solidFill>
              </a:rPr>
              <a:t>util</a:t>
            </a:r>
            <a:r>
              <a:rPr lang="en-US" sz="1400" dirty="0">
                <a:solidFill>
                  <a:schemeClr val="bg1"/>
                </a:solidFill>
              </a:rPr>
              <a:t>');</a:t>
            </a:r>
          </a:p>
          <a:p>
            <a:r>
              <a:rPr lang="en-US" sz="1400" dirty="0" err="1" smtClean="0">
                <a:solidFill>
                  <a:srgbClr val="FFFF00"/>
                </a:solidFill>
              </a:rPr>
              <a:t>var</a:t>
            </a:r>
            <a:r>
              <a:rPr lang="en-US" sz="1400" dirty="0" smtClean="0">
                <a:solidFill>
                  <a:srgbClr val="FFFF00"/>
                </a:solidFill>
              </a:rPr>
              <a:t> module = </a:t>
            </a:r>
            <a:r>
              <a:rPr lang="en-US" sz="1400" dirty="0">
                <a:solidFill>
                  <a:srgbClr val="FFFF00"/>
                </a:solidFill>
              </a:rPr>
              <a:t>require('./Automobile'</a:t>
            </a:r>
            <a:r>
              <a:rPr lang="en-US" sz="1400" dirty="0" smtClean="0">
                <a:solidFill>
                  <a:srgbClr val="FFFF00"/>
                </a:solidFill>
              </a:rPr>
              <a:t>);</a:t>
            </a:r>
          </a:p>
          <a:p>
            <a:r>
              <a:rPr lang="en-US" sz="1400" dirty="0" err="1" smtClean="0">
                <a:solidFill>
                  <a:srgbClr val="FFFF00"/>
                </a:solidFill>
              </a:rPr>
              <a:t>var</a:t>
            </a:r>
            <a:r>
              <a:rPr lang="en-US" sz="1400" dirty="0" smtClean="0">
                <a:solidFill>
                  <a:srgbClr val="FFFF00"/>
                </a:solidFill>
              </a:rPr>
              <a:t> Automobile  = </a:t>
            </a:r>
            <a:r>
              <a:rPr lang="en-US" sz="1400" dirty="0" err="1" smtClean="0">
                <a:solidFill>
                  <a:srgbClr val="FFFF00"/>
                </a:solidFill>
              </a:rPr>
              <a:t>module.Automobile</a:t>
            </a:r>
            <a:r>
              <a:rPr lang="en-US" sz="1400" dirty="0">
                <a:solidFill>
                  <a:srgbClr val="FFFF00"/>
                </a:solidFill>
              </a:rPr>
              <a:t>;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function Car(license, model) {</a:t>
            </a:r>
          </a:p>
          <a:p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en-US" sz="1400" dirty="0" err="1">
                <a:solidFill>
                  <a:schemeClr val="bg1"/>
                </a:solidFill>
              </a:rPr>
              <a:t>Automobile.call</a:t>
            </a:r>
            <a:r>
              <a:rPr lang="en-US" sz="1400" dirty="0">
                <a:solidFill>
                  <a:schemeClr val="bg1"/>
                </a:solidFill>
              </a:rPr>
              <a:t>(this, license, model);</a:t>
            </a:r>
          </a:p>
          <a:p>
            <a:r>
              <a:rPr lang="en-US" sz="1400" dirty="0">
                <a:solidFill>
                  <a:schemeClr val="bg1"/>
                </a:solidFill>
              </a:rPr>
              <a:t>}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err="1">
                <a:solidFill>
                  <a:schemeClr val="bg1"/>
                </a:solidFill>
              </a:rPr>
              <a:t>util.inherits</a:t>
            </a:r>
            <a:r>
              <a:rPr lang="en-US" sz="1400" dirty="0">
                <a:solidFill>
                  <a:schemeClr val="bg1"/>
                </a:solidFill>
              </a:rPr>
              <a:t>(Car, Automobile);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err="1">
                <a:solidFill>
                  <a:schemeClr val="bg1"/>
                </a:solidFill>
              </a:rPr>
              <a:t>console.log</a:t>
            </a:r>
            <a:r>
              <a:rPr lang="en-US" sz="1400" dirty="0">
                <a:solidFill>
                  <a:schemeClr val="bg1"/>
                </a:solidFill>
              </a:rPr>
              <a:t>(new Car("1232", "BMW").model)</a:t>
            </a:r>
            <a:r>
              <a:rPr lang="en-US" sz="1400" dirty="0" smtClean="0">
                <a:solidFill>
                  <a:schemeClr val="bg1"/>
                </a:solidFill>
              </a:rPr>
              <a:t>; //prints BMW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57572" y="794578"/>
            <a:ext cx="3676675" cy="4031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 smtClean="0">
                <a:solidFill>
                  <a:srgbClr val="003D79"/>
                </a:solidFill>
                <a:latin typeface="+mn-lt"/>
                <a:ea typeface="+mn-ea"/>
              </a:rPr>
              <a:t>Things to note: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solidFill>
                  <a:srgbClr val="003D79"/>
                </a:solidFill>
              </a:rPr>
              <a:t>Allows keeping JS code in separate files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 smtClean="0">
              <a:solidFill>
                <a:srgbClr val="003D79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solidFill>
                  <a:srgbClr val="003D79"/>
                </a:solidFill>
              </a:rPr>
              <a:t>Use </a:t>
            </a:r>
            <a:r>
              <a:rPr lang="en-US" sz="1600" b="1" dirty="0" smtClean="0">
                <a:solidFill>
                  <a:srgbClr val="003D79"/>
                </a:solidFill>
              </a:rPr>
              <a:t>“exports.&lt;name&gt;”</a:t>
            </a:r>
            <a:r>
              <a:rPr lang="en-US" sz="1600" dirty="0" smtClean="0">
                <a:solidFill>
                  <a:srgbClr val="003D79"/>
                </a:solidFill>
              </a:rPr>
              <a:t> to export something</a:t>
            </a:r>
            <a:endParaRPr lang="en-US" sz="1600" dirty="0">
              <a:solidFill>
                <a:srgbClr val="003D79"/>
              </a:solidFill>
            </a:endParaRPr>
          </a:p>
          <a:p>
            <a:pPr algn="l"/>
            <a:endParaRPr lang="en-US" sz="1600" b="1" dirty="0" smtClean="0">
              <a:solidFill>
                <a:srgbClr val="003D79"/>
              </a:solidFill>
              <a:latin typeface="+mn-lt"/>
              <a:ea typeface="+mn-ea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600" dirty="0" smtClean="0">
                <a:solidFill>
                  <a:srgbClr val="003D79"/>
                </a:solidFill>
                <a:latin typeface="+mn-lt"/>
                <a:ea typeface="+mn-ea"/>
              </a:rPr>
              <a:t>Use </a:t>
            </a:r>
            <a:r>
              <a:rPr lang="en-US" sz="1600" b="1" dirty="0" smtClean="0">
                <a:solidFill>
                  <a:srgbClr val="003D79"/>
                </a:solidFill>
                <a:latin typeface="+mn-lt"/>
                <a:ea typeface="+mn-ea"/>
              </a:rPr>
              <a:t>require(‘path/to/module’)</a:t>
            </a:r>
            <a:r>
              <a:rPr lang="en-US" sz="1600" dirty="0" smtClean="0">
                <a:solidFill>
                  <a:srgbClr val="003D79"/>
                </a:solidFill>
                <a:latin typeface="+mn-lt"/>
                <a:ea typeface="+mn-ea"/>
              </a:rPr>
              <a:t> to import it</a:t>
            </a:r>
          </a:p>
          <a:p>
            <a:pPr marL="342900" indent="-342900" algn="l">
              <a:buFont typeface="+mj-lt"/>
              <a:buAutoNum type="arabicPeriod"/>
            </a:pPr>
            <a:endParaRPr lang="en-US" sz="1600" dirty="0" smtClean="0">
              <a:solidFill>
                <a:srgbClr val="003D79"/>
              </a:solidFill>
              <a:latin typeface="+mn-lt"/>
              <a:ea typeface="+mn-ea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600" dirty="0" smtClean="0">
                <a:solidFill>
                  <a:srgbClr val="003D79"/>
                </a:solidFill>
                <a:latin typeface="+mn-lt"/>
                <a:ea typeface="+mn-ea"/>
              </a:rPr>
              <a:t>use </a:t>
            </a:r>
            <a:r>
              <a:rPr lang="en-US" sz="1600" b="1" dirty="0" smtClean="0">
                <a:solidFill>
                  <a:srgbClr val="003D79"/>
                </a:solidFill>
                <a:latin typeface="+mn-lt"/>
                <a:ea typeface="+mn-ea"/>
              </a:rPr>
              <a:t>require(‘module’).&lt;name&gt;</a:t>
            </a:r>
            <a:r>
              <a:rPr lang="en-US" sz="1600" dirty="0" smtClean="0">
                <a:solidFill>
                  <a:srgbClr val="003D79"/>
                </a:solidFill>
                <a:latin typeface="+mn-lt"/>
                <a:ea typeface="+mn-ea"/>
              </a:rPr>
              <a:t> to access things inside module</a:t>
            </a:r>
            <a:endParaRPr lang="en-US" sz="1600" dirty="0">
              <a:solidFill>
                <a:srgbClr val="003D79"/>
              </a:solidFill>
              <a:latin typeface="+mn-lt"/>
              <a:ea typeface="+mn-ea"/>
            </a:endParaRPr>
          </a:p>
          <a:p>
            <a:pPr lvl="1"/>
            <a:endParaRPr lang="en-US" sz="1600" dirty="0" smtClean="0">
              <a:solidFill>
                <a:srgbClr val="003D79"/>
              </a:solidFill>
              <a:latin typeface="+mn-lt"/>
              <a:ea typeface="+mn-ea"/>
            </a:endParaRPr>
          </a:p>
          <a:p>
            <a:pPr lvl="1"/>
            <a:endParaRPr lang="en-US" sz="1400" dirty="0" smtClean="0">
              <a:solidFill>
                <a:srgbClr val="003D79"/>
              </a:solidFill>
              <a:latin typeface="+mn-lt"/>
              <a:ea typeface="+mn-ea"/>
            </a:endParaRPr>
          </a:p>
          <a:p>
            <a:pPr lvl="1"/>
            <a:endParaRPr lang="en-US" sz="1400" dirty="0" smtClean="0">
              <a:solidFill>
                <a:srgbClr val="003D79"/>
              </a:solidFill>
              <a:latin typeface="+mn-lt"/>
              <a:ea typeface="+mn-ea"/>
            </a:endParaRPr>
          </a:p>
          <a:p>
            <a:pPr algn="l"/>
            <a:endParaRPr lang="en-US" sz="2000" dirty="0" smtClean="0">
              <a:solidFill>
                <a:srgbClr val="003D79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679713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CommonJS</a:t>
            </a:r>
            <a:r>
              <a:rPr lang="en-US" dirty="0" smtClean="0"/>
              <a:t> modules: Exporting multiple things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1914" y="777808"/>
            <a:ext cx="4952911" cy="18158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00"/>
                </a:solidFill>
              </a:rPr>
              <a:t>//</a:t>
            </a:r>
            <a:r>
              <a:rPr lang="en-US" sz="1400" dirty="0" err="1" smtClean="0">
                <a:solidFill>
                  <a:srgbClr val="FFFF00"/>
                </a:solidFill>
              </a:rPr>
              <a:t>myModule.js</a:t>
            </a:r>
            <a:r>
              <a:rPr lang="en-US" sz="1400" dirty="0" smtClean="0">
                <a:solidFill>
                  <a:srgbClr val="FFFF00"/>
                </a:solidFill>
              </a:rPr>
              <a:t> file</a:t>
            </a:r>
          </a:p>
          <a:p>
            <a:r>
              <a:rPr lang="en-US" sz="1400" dirty="0" err="1" smtClean="0">
                <a:solidFill>
                  <a:schemeClr val="bg1"/>
                </a:solidFill>
              </a:rPr>
              <a:t>exports.myFunction</a:t>
            </a:r>
            <a:r>
              <a:rPr lang="en-US" sz="1400" dirty="0" smtClean="0">
                <a:solidFill>
                  <a:schemeClr val="bg1"/>
                </a:solidFill>
              </a:rPr>
              <a:t> = function () {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return ‘hi there’;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}</a:t>
            </a:r>
          </a:p>
          <a:p>
            <a:r>
              <a:rPr lang="en-US" sz="1400" dirty="0" err="1" smtClean="0">
                <a:solidFill>
                  <a:schemeClr val="bg1"/>
                </a:solidFill>
              </a:rPr>
              <a:t>exports.myArray</a:t>
            </a:r>
            <a:r>
              <a:rPr lang="en-US" sz="1400" dirty="0" smtClean="0">
                <a:solidFill>
                  <a:schemeClr val="bg1"/>
                </a:solidFill>
              </a:rPr>
              <a:t> = [‘foo’, ‘bar’];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err="1" smtClean="0">
                <a:solidFill>
                  <a:schemeClr val="bg1"/>
                </a:solidFill>
              </a:rPr>
              <a:t>exports.myVariable</a:t>
            </a:r>
            <a:r>
              <a:rPr lang="en-US" sz="1400" dirty="0" smtClean="0">
                <a:solidFill>
                  <a:schemeClr val="bg1"/>
                </a:solidFill>
              </a:rPr>
              <a:t> = ‘I’m a variable’;</a:t>
            </a:r>
          </a:p>
          <a:p>
            <a:endParaRPr lang="en-US" sz="1400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1911" y="2891357"/>
            <a:ext cx="4952912" cy="16004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00"/>
                </a:solidFill>
              </a:rPr>
              <a:t>//</a:t>
            </a:r>
            <a:r>
              <a:rPr lang="en-US" sz="1400" dirty="0" err="1" smtClean="0">
                <a:solidFill>
                  <a:srgbClr val="FFFF00"/>
                </a:solidFill>
              </a:rPr>
              <a:t>app.js</a:t>
            </a:r>
            <a:r>
              <a:rPr lang="en-US" sz="1400" dirty="0" smtClean="0">
                <a:solidFill>
                  <a:srgbClr val="FFFF00"/>
                </a:solidFill>
              </a:rPr>
              <a:t> file</a:t>
            </a:r>
          </a:p>
          <a:p>
            <a:r>
              <a:rPr lang="en-US" sz="1400" dirty="0" err="1" smtClean="0">
                <a:solidFill>
                  <a:srgbClr val="FFFF00"/>
                </a:solidFill>
              </a:rPr>
              <a:t>var</a:t>
            </a:r>
            <a:r>
              <a:rPr lang="en-US" sz="1400" dirty="0" smtClean="0">
                <a:solidFill>
                  <a:srgbClr val="FFFF00"/>
                </a:solidFill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</a:rPr>
              <a:t>myModule</a:t>
            </a:r>
            <a:r>
              <a:rPr lang="en-US" sz="1400" dirty="0" smtClean="0">
                <a:solidFill>
                  <a:srgbClr val="FFFF00"/>
                </a:solidFill>
              </a:rPr>
              <a:t> = </a:t>
            </a:r>
            <a:r>
              <a:rPr lang="en-US" sz="1400" dirty="0">
                <a:solidFill>
                  <a:srgbClr val="FFFF00"/>
                </a:solidFill>
              </a:rPr>
              <a:t>require('.</a:t>
            </a:r>
            <a:r>
              <a:rPr lang="en-US" sz="1400" dirty="0" smtClean="0">
                <a:solidFill>
                  <a:srgbClr val="FFFF00"/>
                </a:solidFill>
              </a:rPr>
              <a:t>/</a:t>
            </a:r>
            <a:r>
              <a:rPr lang="en-US" sz="1400" dirty="0" err="1" smtClean="0">
                <a:solidFill>
                  <a:srgbClr val="FFFF00"/>
                </a:solidFill>
              </a:rPr>
              <a:t>myModule</a:t>
            </a:r>
            <a:r>
              <a:rPr lang="en-US" sz="1400" dirty="0" smtClean="0">
                <a:solidFill>
                  <a:srgbClr val="FFFF00"/>
                </a:solidFill>
              </a:rPr>
              <a:t>');</a:t>
            </a: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err="1">
                <a:solidFill>
                  <a:schemeClr val="bg1"/>
                </a:solidFill>
              </a:rPr>
              <a:t>c</a:t>
            </a:r>
            <a:r>
              <a:rPr lang="en-US" sz="1400" dirty="0" err="1" smtClean="0">
                <a:solidFill>
                  <a:schemeClr val="bg1"/>
                </a:solidFill>
              </a:rPr>
              <a:t>onsole.log</a:t>
            </a:r>
            <a:r>
              <a:rPr lang="en-US" sz="1400" dirty="0" smtClean="0">
                <a:solidFill>
                  <a:schemeClr val="bg1"/>
                </a:solidFill>
              </a:rPr>
              <a:t>(</a:t>
            </a:r>
            <a:r>
              <a:rPr lang="en-US" sz="1400" dirty="0" err="1" smtClean="0">
                <a:solidFill>
                  <a:schemeClr val="bg1"/>
                </a:solidFill>
              </a:rPr>
              <a:t>myModule.myFunction</a:t>
            </a:r>
            <a:r>
              <a:rPr lang="en-US" sz="1400" dirty="0" smtClean="0">
                <a:solidFill>
                  <a:schemeClr val="bg1"/>
                </a:solidFill>
              </a:rPr>
              <a:t>()); //prints ‘’hi there’</a:t>
            </a:r>
          </a:p>
          <a:p>
            <a:r>
              <a:rPr lang="en-US" sz="1400" dirty="0" err="1" smtClean="0">
                <a:solidFill>
                  <a:schemeClr val="bg1"/>
                </a:solidFill>
              </a:rPr>
              <a:t>console.log</a:t>
            </a:r>
            <a:r>
              <a:rPr lang="en-US" sz="1400" dirty="0" smtClean="0">
                <a:solidFill>
                  <a:schemeClr val="bg1"/>
                </a:solidFill>
              </a:rPr>
              <a:t>(</a:t>
            </a:r>
            <a:r>
              <a:rPr lang="en-US" sz="1400" dirty="0" err="1" smtClean="0">
                <a:solidFill>
                  <a:schemeClr val="bg1"/>
                </a:solidFill>
              </a:rPr>
              <a:t>myModule.myArray</a:t>
            </a:r>
            <a:r>
              <a:rPr lang="en-US" sz="1400" dirty="0" smtClean="0">
                <a:solidFill>
                  <a:schemeClr val="bg1"/>
                </a:solidFill>
              </a:rPr>
              <a:t>[1]); //prints ‘bar’</a:t>
            </a:r>
          </a:p>
          <a:p>
            <a:r>
              <a:rPr lang="en-US" sz="1400" dirty="0" err="1">
                <a:solidFill>
                  <a:schemeClr val="bg1"/>
                </a:solidFill>
              </a:rPr>
              <a:t>console.log</a:t>
            </a:r>
            <a:r>
              <a:rPr lang="en-US" sz="1400" dirty="0" smtClean="0">
                <a:solidFill>
                  <a:schemeClr val="bg1"/>
                </a:solidFill>
              </a:rPr>
              <a:t>(</a:t>
            </a:r>
            <a:r>
              <a:rPr lang="en-US" sz="1400" dirty="0" err="1" smtClean="0">
                <a:solidFill>
                  <a:schemeClr val="bg1"/>
                </a:solidFill>
              </a:rPr>
              <a:t>myModule.myVariable</a:t>
            </a:r>
            <a:r>
              <a:rPr lang="en-US" sz="1400" dirty="0" smtClean="0">
                <a:solidFill>
                  <a:schemeClr val="bg1"/>
                </a:solidFill>
              </a:rPr>
              <a:t>); //prints I’m a variable’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57572" y="794578"/>
            <a:ext cx="36766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 smtClean="0">
                <a:solidFill>
                  <a:srgbClr val="003D79"/>
                </a:solidFill>
                <a:latin typeface="+mn-lt"/>
                <a:ea typeface="+mn-ea"/>
              </a:rPr>
              <a:t>Things to note: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solidFill>
                  <a:srgbClr val="003D79"/>
                </a:solidFill>
              </a:rPr>
              <a:t>You can directly export function, arrays, variables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 smtClean="0">
              <a:solidFill>
                <a:srgbClr val="003D79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solidFill>
                  <a:srgbClr val="003D79"/>
                </a:solidFill>
                <a:latin typeface="+mn-lt"/>
                <a:ea typeface="+mn-ea"/>
              </a:rPr>
              <a:t>You can export multiple things from one file using ‘exports’</a:t>
            </a:r>
            <a:endParaRPr lang="en-US" sz="1600" dirty="0">
              <a:solidFill>
                <a:srgbClr val="003D79"/>
              </a:solidFill>
              <a:latin typeface="+mn-lt"/>
              <a:ea typeface="+mn-ea"/>
            </a:endParaRPr>
          </a:p>
          <a:p>
            <a:pPr lvl="1"/>
            <a:endParaRPr lang="en-US" sz="1600" dirty="0" smtClean="0">
              <a:solidFill>
                <a:srgbClr val="003D79"/>
              </a:solidFill>
              <a:latin typeface="+mn-lt"/>
              <a:ea typeface="+mn-ea"/>
            </a:endParaRPr>
          </a:p>
          <a:p>
            <a:pPr lvl="1"/>
            <a:endParaRPr lang="en-US" sz="1400" dirty="0" smtClean="0">
              <a:solidFill>
                <a:srgbClr val="003D79"/>
              </a:solidFill>
              <a:latin typeface="+mn-lt"/>
              <a:ea typeface="+mn-ea"/>
            </a:endParaRPr>
          </a:p>
          <a:p>
            <a:pPr lvl="1"/>
            <a:endParaRPr lang="en-US" sz="1400" dirty="0" smtClean="0">
              <a:solidFill>
                <a:srgbClr val="003D79"/>
              </a:solidFill>
              <a:latin typeface="+mn-lt"/>
              <a:ea typeface="+mn-ea"/>
            </a:endParaRPr>
          </a:p>
          <a:p>
            <a:pPr algn="l"/>
            <a:endParaRPr lang="en-US" sz="2000" dirty="0" smtClean="0">
              <a:solidFill>
                <a:srgbClr val="003D79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0959244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CommonJS</a:t>
            </a:r>
            <a:r>
              <a:rPr lang="en-US" dirty="0" smtClean="0"/>
              <a:t> modules: ‘exports’ v/s ‘</a:t>
            </a:r>
            <a:r>
              <a:rPr lang="en-US" dirty="0" err="1" smtClean="0"/>
              <a:t>module.exports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1914" y="777810"/>
            <a:ext cx="4952911" cy="11695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00"/>
                </a:solidFill>
              </a:rPr>
              <a:t>//</a:t>
            </a:r>
            <a:r>
              <a:rPr lang="en-US" sz="1400" dirty="0" err="1" smtClean="0">
                <a:solidFill>
                  <a:srgbClr val="FFFF00"/>
                </a:solidFill>
              </a:rPr>
              <a:t>myModule.js</a:t>
            </a:r>
            <a:r>
              <a:rPr lang="en-US" sz="1400" dirty="0" smtClean="0">
                <a:solidFill>
                  <a:srgbClr val="FFFF00"/>
                </a:solidFill>
              </a:rPr>
              <a:t> file</a:t>
            </a:r>
          </a:p>
          <a:p>
            <a:r>
              <a:rPr lang="en-US" sz="1400" dirty="0" err="1">
                <a:solidFill>
                  <a:srgbClr val="FFFF00"/>
                </a:solidFill>
              </a:rPr>
              <a:t>m</a:t>
            </a:r>
            <a:r>
              <a:rPr lang="en-US" sz="1400" dirty="0" err="1" smtClean="0">
                <a:solidFill>
                  <a:srgbClr val="FFFF00"/>
                </a:solidFill>
              </a:rPr>
              <a:t>odule</a:t>
            </a:r>
            <a:r>
              <a:rPr lang="en-US" sz="1400" dirty="0" err="1" smtClean="0">
                <a:solidFill>
                  <a:schemeClr val="bg1"/>
                </a:solidFill>
              </a:rPr>
              <a:t>.exports</a:t>
            </a:r>
            <a:r>
              <a:rPr lang="en-US" sz="1400" dirty="0" smtClean="0">
                <a:solidFill>
                  <a:schemeClr val="bg1"/>
                </a:solidFill>
              </a:rPr>
              <a:t> = function () {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return ‘hi there’;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}</a:t>
            </a:r>
          </a:p>
          <a:p>
            <a:endParaRPr lang="en-US" sz="1400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1911" y="2891357"/>
            <a:ext cx="4952912" cy="13849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00"/>
                </a:solidFill>
              </a:rPr>
              <a:t>//</a:t>
            </a:r>
            <a:r>
              <a:rPr lang="en-US" sz="1400" dirty="0" err="1" smtClean="0">
                <a:solidFill>
                  <a:srgbClr val="FFFF00"/>
                </a:solidFill>
              </a:rPr>
              <a:t>app.js</a:t>
            </a:r>
            <a:r>
              <a:rPr lang="en-US" sz="1400" dirty="0" smtClean="0">
                <a:solidFill>
                  <a:srgbClr val="FFFF00"/>
                </a:solidFill>
              </a:rPr>
              <a:t> file</a:t>
            </a:r>
          </a:p>
          <a:p>
            <a:r>
              <a:rPr lang="en-US" sz="1400" dirty="0" err="1" smtClean="0">
                <a:solidFill>
                  <a:srgbClr val="FFFF00"/>
                </a:solidFill>
              </a:rPr>
              <a:t>var</a:t>
            </a:r>
            <a:r>
              <a:rPr lang="en-US" sz="1400" dirty="0" smtClean="0">
                <a:solidFill>
                  <a:srgbClr val="FFFF00"/>
                </a:solidFill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</a:rPr>
              <a:t>myFunction</a:t>
            </a:r>
            <a:r>
              <a:rPr lang="en-US" sz="1400" dirty="0" smtClean="0">
                <a:solidFill>
                  <a:srgbClr val="FFFF00"/>
                </a:solidFill>
              </a:rPr>
              <a:t> = </a:t>
            </a:r>
            <a:r>
              <a:rPr lang="en-US" sz="1400" dirty="0">
                <a:solidFill>
                  <a:srgbClr val="FFFF00"/>
                </a:solidFill>
              </a:rPr>
              <a:t>require('.</a:t>
            </a:r>
            <a:r>
              <a:rPr lang="en-US" sz="1400" dirty="0" smtClean="0">
                <a:solidFill>
                  <a:srgbClr val="FFFF00"/>
                </a:solidFill>
              </a:rPr>
              <a:t>/</a:t>
            </a:r>
            <a:r>
              <a:rPr lang="en-US" sz="1400" dirty="0" err="1" smtClean="0">
                <a:solidFill>
                  <a:srgbClr val="FFFF00"/>
                </a:solidFill>
              </a:rPr>
              <a:t>myModule</a:t>
            </a:r>
            <a:r>
              <a:rPr lang="en-US" sz="1400" dirty="0" smtClean="0">
                <a:solidFill>
                  <a:srgbClr val="FFFF00"/>
                </a:solidFill>
              </a:rPr>
              <a:t>');</a:t>
            </a: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err="1">
                <a:solidFill>
                  <a:schemeClr val="bg1"/>
                </a:solidFill>
              </a:rPr>
              <a:t>c</a:t>
            </a:r>
            <a:r>
              <a:rPr lang="en-US" sz="1400" dirty="0" err="1" smtClean="0">
                <a:solidFill>
                  <a:schemeClr val="bg1"/>
                </a:solidFill>
              </a:rPr>
              <a:t>onsole.log</a:t>
            </a:r>
            <a:r>
              <a:rPr lang="en-US" sz="1400" dirty="0" smtClean="0">
                <a:solidFill>
                  <a:schemeClr val="bg1"/>
                </a:solidFill>
              </a:rPr>
              <a:t>(</a:t>
            </a:r>
            <a:r>
              <a:rPr lang="en-US" sz="1400" dirty="0" err="1" smtClean="0">
                <a:solidFill>
                  <a:schemeClr val="bg1"/>
                </a:solidFill>
              </a:rPr>
              <a:t>myModule.myFunction</a:t>
            </a:r>
            <a:r>
              <a:rPr lang="en-US" sz="1400" dirty="0" smtClean="0">
                <a:solidFill>
                  <a:schemeClr val="bg1"/>
                </a:solidFill>
              </a:rPr>
              <a:t>()); //prints ‘’hi there’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40784" y="794578"/>
            <a:ext cx="379346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 smtClean="0">
                <a:solidFill>
                  <a:srgbClr val="003D79"/>
                </a:solidFill>
                <a:latin typeface="+mn-lt"/>
                <a:ea typeface="+mn-ea"/>
              </a:rPr>
              <a:t>Things to note:</a:t>
            </a:r>
          </a:p>
          <a:p>
            <a:pPr lvl="1"/>
            <a:r>
              <a:rPr lang="en-US" sz="1600" dirty="0" smtClean="0">
                <a:solidFill>
                  <a:srgbClr val="003D79"/>
                </a:solidFill>
                <a:latin typeface="+mn-lt"/>
                <a:ea typeface="+mn-ea"/>
              </a:rPr>
              <a:t>If you want to </a:t>
            </a:r>
            <a:r>
              <a:rPr lang="en-US" sz="1600" b="1" i="1" dirty="0" smtClean="0">
                <a:solidFill>
                  <a:srgbClr val="0000FF"/>
                </a:solidFill>
                <a:latin typeface="+mn-lt"/>
                <a:ea typeface="+mn-ea"/>
              </a:rPr>
              <a:t>export</a:t>
            </a:r>
            <a:r>
              <a:rPr lang="en-US" sz="1600" dirty="0" smtClean="0">
                <a:solidFill>
                  <a:srgbClr val="0000FF"/>
                </a:solidFill>
                <a:latin typeface="+mn-lt"/>
                <a:ea typeface="+mn-ea"/>
              </a:rPr>
              <a:t> </a:t>
            </a:r>
            <a:r>
              <a:rPr lang="en-US" sz="1600" b="1" i="1" dirty="0" smtClean="0">
                <a:solidFill>
                  <a:srgbClr val="0000FF"/>
                </a:solidFill>
                <a:latin typeface="+mn-lt"/>
                <a:ea typeface="+mn-ea"/>
              </a:rPr>
              <a:t>only one class/function</a:t>
            </a:r>
            <a:r>
              <a:rPr lang="en-US" sz="1600" b="1" i="1" dirty="0" smtClean="0">
                <a:solidFill>
                  <a:srgbClr val="003D79"/>
                </a:solidFill>
                <a:latin typeface="+mn-lt"/>
                <a:ea typeface="+mn-ea"/>
              </a:rPr>
              <a:t>..</a:t>
            </a:r>
            <a:r>
              <a:rPr lang="en-US" sz="1600" dirty="0" smtClean="0">
                <a:solidFill>
                  <a:srgbClr val="003D79"/>
                </a:solidFill>
                <a:latin typeface="+mn-lt"/>
                <a:ea typeface="+mn-ea"/>
              </a:rPr>
              <a:t> so that it can be </a:t>
            </a:r>
            <a:r>
              <a:rPr lang="en-US" sz="1600" b="1" dirty="0" smtClean="0">
                <a:solidFill>
                  <a:srgbClr val="003D79"/>
                </a:solidFill>
                <a:latin typeface="+mn-lt"/>
                <a:ea typeface="+mn-ea"/>
              </a:rPr>
              <a:t>used</a:t>
            </a:r>
            <a:r>
              <a:rPr lang="en-US" sz="1600" dirty="0" smtClean="0">
                <a:solidFill>
                  <a:srgbClr val="003D79"/>
                </a:solidFill>
                <a:latin typeface="+mn-lt"/>
                <a:ea typeface="+mn-ea"/>
              </a:rPr>
              <a:t> </a:t>
            </a:r>
            <a:r>
              <a:rPr lang="en-US" sz="1600" b="1" dirty="0" smtClean="0">
                <a:solidFill>
                  <a:srgbClr val="003D79"/>
                </a:solidFill>
                <a:latin typeface="+mn-lt"/>
                <a:ea typeface="+mn-ea"/>
              </a:rPr>
              <a:t>directly by the recipient</a:t>
            </a:r>
            <a:r>
              <a:rPr lang="en-US" sz="1600" dirty="0" smtClean="0">
                <a:solidFill>
                  <a:srgbClr val="003D79"/>
                </a:solidFill>
                <a:latin typeface="+mn-lt"/>
                <a:ea typeface="+mn-ea"/>
              </a:rPr>
              <a:t>, you can use</a:t>
            </a:r>
            <a:r>
              <a:rPr lang="en-US" sz="1600" dirty="0">
                <a:solidFill>
                  <a:srgbClr val="003D79"/>
                </a:solidFill>
                <a:latin typeface="+mn-lt"/>
                <a:ea typeface="+mn-ea"/>
              </a:rPr>
              <a:t>:</a:t>
            </a:r>
            <a:endParaRPr lang="en-US" sz="1600" dirty="0" smtClean="0">
              <a:solidFill>
                <a:srgbClr val="003D79"/>
              </a:solidFill>
              <a:latin typeface="+mn-lt"/>
              <a:ea typeface="+mn-ea"/>
            </a:endParaRPr>
          </a:p>
          <a:p>
            <a:pPr lvl="1"/>
            <a:r>
              <a:rPr lang="en-US" sz="1600" b="1" dirty="0" err="1" smtClean="0">
                <a:solidFill>
                  <a:srgbClr val="0000FF"/>
                </a:solidFill>
                <a:latin typeface="+mn-lt"/>
                <a:ea typeface="+mn-ea"/>
              </a:rPr>
              <a:t>module</a:t>
            </a:r>
            <a:r>
              <a:rPr lang="en-US" sz="1600" b="1" dirty="0" err="1" smtClean="0">
                <a:solidFill>
                  <a:srgbClr val="003D79"/>
                </a:solidFill>
                <a:latin typeface="+mn-lt"/>
                <a:ea typeface="+mn-ea"/>
              </a:rPr>
              <a:t>.exports</a:t>
            </a:r>
            <a:r>
              <a:rPr lang="en-US" sz="1600" b="1" dirty="0" smtClean="0">
                <a:solidFill>
                  <a:srgbClr val="003D79"/>
                </a:solidFill>
                <a:latin typeface="+mn-lt"/>
                <a:ea typeface="+mn-ea"/>
              </a:rPr>
              <a:t> = &lt;something&gt;;</a:t>
            </a:r>
          </a:p>
          <a:p>
            <a:pPr lvl="1"/>
            <a:endParaRPr lang="en-US" sz="1600" b="1" dirty="0" smtClean="0">
              <a:solidFill>
                <a:srgbClr val="003D79"/>
              </a:solidFill>
              <a:latin typeface="+mn-lt"/>
              <a:ea typeface="+mn-ea"/>
            </a:endParaRPr>
          </a:p>
          <a:p>
            <a:pPr lvl="1"/>
            <a:r>
              <a:rPr lang="en-US" sz="1600" b="1" dirty="0" smtClean="0">
                <a:solidFill>
                  <a:srgbClr val="003D79"/>
                </a:solidFill>
                <a:latin typeface="+mn-lt"/>
                <a:ea typeface="+mn-ea"/>
              </a:rPr>
              <a:t>Warning:</a:t>
            </a:r>
          </a:p>
          <a:p>
            <a:pPr lvl="1"/>
            <a:r>
              <a:rPr lang="en-US" sz="1600" b="1" dirty="0" smtClean="0">
                <a:solidFill>
                  <a:srgbClr val="003D79"/>
                </a:solidFill>
                <a:latin typeface="+mn-lt"/>
                <a:ea typeface="+mn-ea"/>
              </a:rPr>
              <a:t>If you use both </a:t>
            </a:r>
            <a:r>
              <a:rPr lang="en-US" sz="1600" b="1" dirty="0" err="1" smtClean="0">
                <a:solidFill>
                  <a:srgbClr val="003D79"/>
                </a:solidFill>
                <a:latin typeface="+mn-lt"/>
                <a:ea typeface="+mn-ea"/>
              </a:rPr>
              <a:t>module.exports</a:t>
            </a:r>
            <a:r>
              <a:rPr lang="en-US" sz="1600" b="1" dirty="0">
                <a:solidFill>
                  <a:srgbClr val="003D79"/>
                </a:solidFill>
                <a:latin typeface="+mn-lt"/>
                <a:ea typeface="+mn-ea"/>
              </a:rPr>
              <a:t> </a:t>
            </a:r>
            <a:r>
              <a:rPr lang="en-US" sz="1600" b="1" dirty="0" smtClean="0">
                <a:solidFill>
                  <a:srgbClr val="003D79"/>
                </a:solidFill>
                <a:latin typeface="+mn-lt"/>
                <a:ea typeface="+mn-ea"/>
              </a:rPr>
              <a:t>and </a:t>
            </a:r>
            <a:r>
              <a:rPr lang="en-US" sz="1600" b="1" dirty="0" err="1" smtClean="0">
                <a:solidFill>
                  <a:srgbClr val="003D79"/>
                </a:solidFill>
                <a:latin typeface="+mn-lt"/>
                <a:ea typeface="+mn-ea"/>
              </a:rPr>
              <a:t>exports.bla</a:t>
            </a:r>
            <a:r>
              <a:rPr lang="en-US" sz="1600" dirty="0" smtClean="0">
                <a:solidFill>
                  <a:srgbClr val="003D79"/>
                </a:solidFill>
                <a:latin typeface="+mn-lt"/>
                <a:ea typeface="+mn-ea"/>
              </a:rPr>
              <a:t>, </a:t>
            </a:r>
            <a:r>
              <a:rPr lang="en-US" sz="1600" dirty="0" err="1" smtClean="0">
                <a:solidFill>
                  <a:srgbClr val="003D79"/>
                </a:solidFill>
                <a:latin typeface="+mn-lt"/>
                <a:ea typeface="+mn-ea"/>
              </a:rPr>
              <a:t>exports.bla</a:t>
            </a:r>
            <a:r>
              <a:rPr lang="en-US" sz="1600" dirty="0" smtClean="0">
                <a:solidFill>
                  <a:srgbClr val="003D79"/>
                </a:solidFill>
                <a:latin typeface="+mn-lt"/>
                <a:ea typeface="+mn-ea"/>
              </a:rPr>
              <a:t> will NOT be exported(ignored)</a:t>
            </a:r>
          </a:p>
          <a:p>
            <a:pPr lvl="1"/>
            <a:endParaRPr lang="en-US" sz="1400" dirty="0" smtClean="0">
              <a:solidFill>
                <a:srgbClr val="333333"/>
              </a:solidFill>
              <a:latin typeface="+mn-lt"/>
              <a:ea typeface="+mn-ea"/>
            </a:endParaRPr>
          </a:p>
          <a:p>
            <a:pPr lvl="1"/>
            <a:endParaRPr lang="en-US" sz="1400" dirty="0" smtClean="0">
              <a:solidFill>
                <a:srgbClr val="333333"/>
              </a:solidFill>
              <a:latin typeface="+mn-lt"/>
              <a:ea typeface="+mn-ea"/>
            </a:endParaRPr>
          </a:p>
          <a:p>
            <a:pPr algn="l"/>
            <a:endParaRPr lang="en-US" sz="2000" dirty="0" smtClean="0">
              <a:solidFill>
                <a:srgbClr val="333333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5354592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external modules – </a:t>
            </a:r>
            <a:r>
              <a:rPr lang="en-US" dirty="0" err="1" smtClean="0"/>
              <a:t>npm</a:t>
            </a:r>
            <a:r>
              <a:rPr lang="en-US" dirty="0" smtClean="0"/>
              <a:t> (Node Package Manager)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02947" y="777808"/>
            <a:ext cx="4538107" cy="18158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Use </a:t>
            </a:r>
            <a:r>
              <a:rPr lang="en-US" sz="1400" dirty="0" err="1" smtClean="0">
                <a:solidFill>
                  <a:srgbClr val="FFFF00"/>
                </a:solidFill>
              </a:rPr>
              <a:t>npm</a:t>
            </a:r>
            <a:r>
              <a:rPr lang="en-US" sz="1400" dirty="0" smtClean="0">
                <a:solidFill>
                  <a:srgbClr val="FFFF00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(</a:t>
            </a:r>
            <a:r>
              <a:rPr lang="en-US" sz="1400" dirty="0" smtClean="0">
                <a:solidFill>
                  <a:srgbClr val="FFFF00"/>
                </a:solidFill>
              </a:rPr>
              <a:t>Node Package Manager</a:t>
            </a:r>
            <a:r>
              <a:rPr lang="en-US" sz="1400" dirty="0" smtClean="0">
                <a:solidFill>
                  <a:schemeClr val="bg1"/>
                </a:solidFill>
              </a:rPr>
              <a:t>) to install modules</a:t>
            </a:r>
          </a:p>
          <a:p>
            <a:r>
              <a:rPr lang="en-US" sz="1400" dirty="0" err="1" smtClean="0">
                <a:solidFill>
                  <a:schemeClr val="bg1"/>
                </a:solidFill>
              </a:rPr>
              <a:t>npm</a:t>
            </a:r>
            <a:r>
              <a:rPr lang="en-US" sz="1400" dirty="0" smtClean="0">
                <a:solidFill>
                  <a:schemeClr val="bg1"/>
                </a:solidFill>
              </a:rPr>
              <a:t> install &lt;</a:t>
            </a:r>
            <a:r>
              <a:rPr lang="en-US" sz="1400" dirty="0" err="1" smtClean="0">
                <a:solidFill>
                  <a:schemeClr val="bg1"/>
                </a:solidFill>
              </a:rPr>
              <a:t>moduleName</a:t>
            </a:r>
            <a:r>
              <a:rPr lang="en-US" sz="1400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en-US" sz="1400" dirty="0" err="1" smtClean="0">
                <a:solidFill>
                  <a:schemeClr val="bg1"/>
                </a:solidFill>
              </a:rPr>
              <a:t>e.x</a:t>
            </a:r>
            <a:r>
              <a:rPr lang="en-US" sz="1400" dirty="0" smtClean="0">
                <a:solidFill>
                  <a:schemeClr val="bg1"/>
                </a:solidFill>
              </a:rPr>
              <a:t>. </a:t>
            </a:r>
            <a:r>
              <a:rPr lang="en-US" sz="1400" dirty="0" err="1" smtClean="0">
                <a:solidFill>
                  <a:srgbClr val="FFFF00"/>
                </a:solidFill>
              </a:rPr>
              <a:t>npm</a:t>
            </a:r>
            <a:r>
              <a:rPr lang="en-US" sz="1400" dirty="0" smtClean="0">
                <a:solidFill>
                  <a:srgbClr val="FFFF00"/>
                </a:solidFill>
              </a:rPr>
              <a:t> install express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rgbClr val="FFFF00"/>
                </a:solidFill>
              </a:rPr>
              <a:t>Modules are copied into ./</a:t>
            </a:r>
            <a:r>
              <a:rPr lang="en-US" sz="1400" dirty="0" err="1" smtClean="0">
                <a:solidFill>
                  <a:srgbClr val="FFFF00"/>
                </a:solidFill>
              </a:rPr>
              <a:t>node_modules</a:t>
            </a:r>
            <a:r>
              <a:rPr lang="en-US" sz="1400" dirty="0" smtClean="0">
                <a:solidFill>
                  <a:srgbClr val="FFFF00"/>
                </a:solidFill>
              </a:rPr>
              <a:t> folder </a:t>
            </a:r>
          </a:p>
          <a:p>
            <a:r>
              <a:rPr lang="en-US" sz="1400" dirty="0" smtClean="0">
                <a:solidFill>
                  <a:srgbClr val="FFFF00"/>
                </a:solidFill>
              </a:rPr>
              <a:t>/</a:t>
            </a:r>
            <a:r>
              <a:rPr lang="en-US" sz="1400" dirty="0" err="1" smtClean="0">
                <a:solidFill>
                  <a:srgbClr val="FFFF00"/>
                </a:solidFill>
              </a:rPr>
              <a:t>myapp</a:t>
            </a:r>
            <a:endParaRPr lang="en-US" sz="1400" dirty="0" smtClean="0">
              <a:solidFill>
                <a:srgbClr val="FFFF00"/>
              </a:solidFill>
            </a:endParaRPr>
          </a:p>
          <a:p>
            <a:r>
              <a:rPr lang="en-US" sz="1400" dirty="0" smtClean="0">
                <a:solidFill>
                  <a:srgbClr val="FFFF00"/>
                </a:solidFill>
              </a:rPr>
              <a:t>/</a:t>
            </a:r>
            <a:r>
              <a:rPr lang="en-US" sz="1400" dirty="0" err="1" smtClean="0">
                <a:solidFill>
                  <a:srgbClr val="FFFF00"/>
                </a:solidFill>
              </a:rPr>
              <a:t>myapp</a:t>
            </a:r>
            <a:r>
              <a:rPr lang="en-US" sz="1400" dirty="0" smtClean="0">
                <a:solidFill>
                  <a:srgbClr val="FFFF00"/>
                </a:solidFill>
              </a:rPr>
              <a:t>/</a:t>
            </a:r>
            <a:r>
              <a:rPr lang="en-US" sz="1400" dirty="0" err="1" smtClean="0">
                <a:solidFill>
                  <a:srgbClr val="FFFF00"/>
                </a:solidFill>
              </a:rPr>
              <a:t>node_modules</a:t>
            </a:r>
            <a:r>
              <a:rPr lang="en-US" sz="1400" dirty="0" smtClean="0">
                <a:solidFill>
                  <a:srgbClr val="FFFF00"/>
                </a:solidFill>
              </a:rPr>
              <a:t>/express</a:t>
            </a: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6966" y="2749420"/>
            <a:ext cx="69283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 smtClean="0">
                <a:solidFill>
                  <a:schemeClr val="accent3"/>
                </a:solidFill>
                <a:latin typeface="+mn-lt"/>
                <a:ea typeface="+mn-ea"/>
              </a:rPr>
              <a:t>Things to note: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 smtClean="0">
                <a:solidFill>
                  <a:schemeClr val="accent3"/>
                </a:solidFill>
              </a:rPr>
              <a:t>npm</a:t>
            </a:r>
            <a:r>
              <a:rPr lang="en-US" sz="1600" dirty="0" smtClean="0">
                <a:solidFill>
                  <a:schemeClr val="accent3"/>
                </a:solidFill>
              </a:rPr>
              <a:t> = Node Package Manager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 smtClean="0">
              <a:solidFill>
                <a:schemeClr val="accent3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solidFill>
                  <a:schemeClr val="accent3"/>
                </a:solidFill>
              </a:rPr>
              <a:t>It is a CLI to install modules from </a:t>
            </a:r>
            <a:r>
              <a:rPr lang="en-US" sz="1600" dirty="0" smtClean="0">
                <a:solidFill>
                  <a:schemeClr val="accent3"/>
                </a:solidFill>
                <a:hlinkClick r:id="rId2"/>
              </a:rPr>
              <a:t>http://search.npmjs.org</a:t>
            </a:r>
            <a:endParaRPr lang="en-US" sz="1600" dirty="0" smtClean="0">
              <a:solidFill>
                <a:schemeClr val="accent3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chemeClr val="accent3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solidFill>
                  <a:schemeClr val="accent3"/>
                </a:solidFill>
              </a:rPr>
              <a:t>LOCAL: </a:t>
            </a:r>
            <a:r>
              <a:rPr lang="en-US" sz="1600" dirty="0" err="1" smtClean="0">
                <a:solidFill>
                  <a:srgbClr val="0000FF"/>
                </a:solidFill>
              </a:rPr>
              <a:t>npm</a:t>
            </a:r>
            <a:r>
              <a:rPr lang="en-US" sz="1600" dirty="0" smtClean="0">
                <a:solidFill>
                  <a:srgbClr val="0000FF"/>
                </a:solidFill>
              </a:rPr>
              <a:t> install express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>
                <a:solidFill>
                  <a:schemeClr val="accent3"/>
                </a:solidFill>
              </a:rPr>
              <a:t>It installs in </a:t>
            </a:r>
            <a:r>
              <a:rPr lang="en-US" sz="1600" dirty="0" err="1" smtClean="0">
                <a:solidFill>
                  <a:schemeClr val="accent3"/>
                </a:solidFill>
              </a:rPr>
              <a:t>myapp</a:t>
            </a:r>
            <a:r>
              <a:rPr lang="en-US" sz="1600" dirty="0" smtClean="0">
                <a:solidFill>
                  <a:schemeClr val="accent3"/>
                </a:solidFill>
              </a:rPr>
              <a:t>/</a:t>
            </a:r>
            <a:r>
              <a:rPr lang="en-US" sz="1600" dirty="0" err="1" smtClean="0">
                <a:solidFill>
                  <a:schemeClr val="accent3"/>
                </a:solidFill>
              </a:rPr>
              <a:t>node_modules</a:t>
            </a:r>
            <a:r>
              <a:rPr lang="en-US" sz="1600" dirty="0" smtClean="0">
                <a:solidFill>
                  <a:schemeClr val="accent3"/>
                </a:solidFill>
              </a:rPr>
              <a:t>/express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chemeClr val="accent3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solidFill>
                  <a:schemeClr val="accent3"/>
                </a:solidFill>
              </a:rPr>
              <a:t>GLOBAL: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 smtClean="0">
                <a:solidFill>
                  <a:srgbClr val="0000FF"/>
                </a:solidFill>
              </a:rPr>
              <a:t>npm</a:t>
            </a:r>
            <a:r>
              <a:rPr lang="en-US" sz="1600" dirty="0" smtClean="0">
                <a:solidFill>
                  <a:srgbClr val="0000FF"/>
                </a:solidFill>
              </a:rPr>
              <a:t> install express -g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>
                <a:solidFill>
                  <a:schemeClr val="accent3"/>
                </a:solidFill>
              </a:rPr>
              <a:t>It installs in /</a:t>
            </a:r>
            <a:r>
              <a:rPr lang="en-US" sz="1600" dirty="0" err="1">
                <a:solidFill>
                  <a:schemeClr val="accent3"/>
                </a:solidFill>
              </a:rPr>
              <a:t>usr</a:t>
            </a:r>
            <a:r>
              <a:rPr lang="en-US" sz="1600" dirty="0">
                <a:solidFill>
                  <a:schemeClr val="accent3"/>
                </a:solidFill>
              </a:rPr>
              <a:t>/local/lib/</a:t>
            </a:r>
            <a:r>
              <a:rPr lang="en-US" sz="1600" dirty="0" err="1">
                <a:solidFill>
                  <a:schemeClr val="accent3"/>
                </a:solidFill>
              </a:rPr>
              <a:t>node_modules</a:t>
            </a:r>
            <a:r>
              <a:rPr lang="en-US" sz="1600" dirty="0" smtClean="0">
                <a:solidFill>
                  <a:schemeClr val="accent3"/>
                </a:solidFill>
              </a:rPr>
              <a:t>/ (default)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>
                <a:solidFill>
                  <a:schemeClr val="accent3"/>
                </a:solidFill>
              </a:rPr>
              <a:t>Installs executable files in </a:t>
            </a:r>
            <a:r>
              <a:rPr lang="en-US" sz="1600" dirty="0">
                <a:solidFill>
                  <a:schemeClr val="accent3"/>
                </a:solidFill>
              </a:rPr>
              <a:t>/</a:t>
            </a:r>
            <a:r>
              <a:rPr lang="en-US" sz="1600" dirty="0" err="1">
                <a:solidFill>
                  <a:schemeClr val="accent3"/>
                </a:solidFill>
              </a:rPr>
              <a:t>usr</a:t>
            </a:r>
            <a:r>
              <a:rPr lang="en-US" sz="1600" dirty="0">
                <a:solidFill>
                  <a:schemeClr val="accent3"/>
                </a:solidFill>
              </a:rPr>
              <a:t>/</a:t>
            </a:r>
            <a:r>
              <a:rPr lang="en-US" sz="1600" dirty="0" smtClean="0">
                <a:solidFill>
                  <a:schemeClr val="accent3"/>
                </a:solidFill>
              </a:rPr>
              <a:t>local/.bin (default)</a:t>
            </a:r>
          </a:p>
          <a:p>
            <a:pPr marL="800100" lvl="1" indent="-342900">
              <a:buFont typeface="+mj-lt"/>
              <a:buAutoNum type="arabicPeriod"/>
            </a:pPr>
            <a:endParaRPr lang="en-US" sz="1600" dirty="0" smtClean="0">
              <a:solidFill>
                <a:schemeClr val="accent3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solidFill>
                  <a:schemeClr val="accent3"/>
                </a:solidFill>
              </a:rPr>
              <a:t>Use GLOBAL when the library has some shell script &amp; want to reuse it for different apps</a:t>
            </a:r>
            <a:endParaRPr lang="en-US" sz="16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77256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external modules - </a:t>
            </a:r>
            <a:r>
              <a:rPr lang="en-US" dirty="0" err="1" smtClean="0"/>
              <a:t>npm</a:t>
            </a:r>
            <a:r>
              <a:rPr lang="en-US" dirty="0" smtClean="0"/>
              <a:t> &amp; </a:t>
            </a:r>
            <a:r>
              <a:rPr lang="en-US" dirty="0" err="1" smtClean="0"/>
              <a:t>package.json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4906" y="794578"/>
            <a:ext cx="4982666" cy="45243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//Instead keep ALL dependencies in </a:t>
            </a:r>
            <a:r>
              <a:rPr lang="en-US" dirty="0" err="1" smtClean="0">
                <a:solidFill>
                  <a:srgbClr val="FFFF00"/>
                </a:solidFill>
              </a:rPr>
              <a:t>package.json</a:t>
            </a:r>
            <a:r>
              <a:rPr lang="en-US" dirty="0" smtClean="0">
                <a:solidFill>
                  <a:srgbClr val="FFFF00"/>
                </a:solidFill>
              </a:rPr>
              <a:t> file in root of your app and run:</a:t>
            </a:r>
          </a:p>
          <a:p>
            <a:r>
              <a:rPr lang="en-US" b="1" dirty="0" err="1" smtClean="0">
                <a:solidFill>
                  <a:srgbClr val="FFFF00"/>
                </a:solidFill>
              </a:rPr>
              <a:t>npm</a:t>
            </a:r>
            <a:r>
              <a:rPr lang="en-US" b="1" dirty="0" smtClean="0">
                <a:solidFill>
                  <a:srgbClr val="FFFF00"/>
                </a:solidFill>
              </a:rPr>
              <a:t> install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//</a:t>
            </a:r>
            <a:r>
              <a:rPr lang="en-US" dirty="0" err="1" smtClean="0">
                <a:solidFill>
                  <a:srgbClr val="FFFF00"/>
                </a:solidFill>
              </a:rPr>
              <a:t>package.json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  "name": </a:t>
            </a:r>
            <a:r>
              <a:rPr lang="en-US" dirty="0" smtClean="0"/>
              <a:t>”</a:t>
            </a:r>
            <a:r>
              <a:rPr lang="en-US" dirty="0" err="1" smtClean="0"/>
              <a:t>MyApp</a:t>
            </a:r>
            <a:r>
              <a:rPr lang="en-US" dirty="0" smtClean="0"/>
              <a:t>"</a:t>
            </a:r>
            <a:r>
              <a:rPr lang="en-US" dirty="0"/>
              <a:t>,</a:t>
            </a:r>
          </a:p>
          <a:p>
            <a:r>
              <a:rPr lang="en-US" dirty="0"/>
              <a:t>  "description": </a:t>
            </a:r>
            <a:r>
              <a:rPr lang="en-US" dirty="0" smtClean="0"/>
              <a:t>”My awesome twitter app"</a:t>
            </a:r>
            <a:r>
              <a:rPr lang="en-US" dirty="0"/>
              <a:t>,</a:t>
            </a:r>
          </a:p>
          <a:p>
            <a:r>
              <a:rPr lang="en-US" dirty="0"/>
              <a:t>  "version": "2.5.8",</a:t>
            </a:r>
          </a:p>
          <a:p>
            <a:r>
              <a:rPr lang="en-US" dirty="0"/>
              <a:t>  "author": </a:t>
            </a:r>
            <a:r>
              <a:rPr lang="en-US" dirty="0" smtClean="0"/>
              <a:t>”Raja &lt;</a:t>
            </a:r>
            <a:r>
              <a:rPr lang="en-US" dirty="0" err="1" smtClean="0"/>
              <a:t>rajar@vmware.com</a:t>
            </a:r>
            <a:r>
              <a:rPr lang="en-US" dirty="0" smtClean="0"/>
              <a:t>&gt;</a:t>
            </a:r>
            <a:r>
              <a:rPr lang="en-US" dirty="0"/>
              <a:t>",</a:t>
            </a:r>
          </a:p>
          <a:p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 "</a:t>
            </a:r>
            <a:r>
              <a:rPr lang="en-US" dirty="0">
                <a:solidFill>
                  <a:srgbClr val="FFFF00"/>
                </a:solidFill>
              </a:rPr>
              <a:t>dependencies": {</a:t>
            </a:r>
          </a:p>
          <a:p>
            <a:r>
              <a:rPr lang="fr-FR" dirty="0">
                <a:solidFill>
                  <a:srgbClr val="FFFF00"/>
                </a:solidFill>
              </a:rPr>
              <a:t>    </a:t>
            </a:r>
            <a:r>
              <a:rPr lang="fr-FR" dirty="0" smtClean="0">
                <a:solidFill>
                  <a:srgbClr val="FFFF00"/>
                </a:solidFill>
              </a:rPr>
              <a:t> "express"</a:t>
            </a:r>
            <a:r>
              <a:rPr lang="fr-FR" dirty="0">
                <a:solidFill>
                  <a:srgbClr val="FFFF00"/>
                </a:solidFill>
              </a:rPr>
              <a:t>: </a:t>
            </a:r>
            <a:r>
              <a:rPr lang="fr-FR" dirty="0" smtClean="0">
                <a:solidFill>
                  <a:srgbClr val="FFFF00"/>
                </a:solidFill>
              </a:rPr>
              <a:t>  </a:t>
            </a:r>
            <a:r>
              <a:rPr lang="en-US" dirty="0">
                <a:solidFill>
                  <a:srgbClr val="FFFF00"/>
                </a:solidFill>
              </a:rPr>
              <a:t>“</a:t>
            </a:r>
            <a:r>
              <a:rPr lang="en-US" dirty="0" smtClean="0">
                <a:solidFill>
                  <a:srgbClr val="FFFF00"/>
                </a:solidFill>
              </a:rPr>
              <a:t>2.3.4”</a:t>
            </a:r>
            <a:r>
              <a:rPr lang="fr-FR" dirty="0" smtClean="0">
                <a:solidFill>
                  <a:srgbClr val="FFFF00"/>
                </a:solidFill>
              </a:rPr>
              <a:t>,</a:t>
            </a:r>
            <a:endParaRPr lang="fr-FR" dirty="0">
              <a:solidFill>
                <a:srgbClr val="FFFF00"/>
              </a:solidFill>
            </a:endParaRPr>
          </a:p>
          <a:p>
            <a:r>
              <a:rPr lang="fr-FR" dirty="0">
                <a:solidFill>
                  <a:srgbClr val="FFFF00"/>
                </a:solidFill>
              </a:rPr>
              <a:t>    </a:t>
            </a:r>
            <a:r>
              <a:rPr lang="fr-FR" dirty="0" smtClean="0">
                <a:solidFill>
                  <a:srgbClr val="FFFF00"/>
                </a:solidFill>
              </a:rPr>
              <a:t> "</a:t>
            </a:r>
            <a:r>
              <a:rPr lang="fr-FR" dirty="0">
                <a:solidFill>
                  <a:srgbClr val="FFFF00"/>
                </a:solidFill>
              </a:rPr>
              <a:t>mime": </a:t>
            </a:r>
            <a:r>
              <a:rPr lang="fr-FR" dirty="0" smtClean="0">
                <a:solidFill>
                  <a:srgbClr val="FFFF00"/>
                </a:solidFill>
              </a:rPr>
              <a:t>  "",</a:t>
            </a:r>
            <a:endParaRPr lang="fr-FR" dirty="0">
              <a:solidFill>
                <a:srgbClr val="FFFF00"/>
              </a:solidFill>
            </a:endParaRPr>
          </a:p>
          <a:p>
            <a:r>
              <a:rPr lang="fr-FR" dirty="0" smtClean="0">
                <a:solidFill>
                  <a:srgbClr val="FFFF00"/>
                </a:solidFill>
              </a:rPr>
              <a:t>     "</a:t>
            </a:r>
            <a:r>
              <a:rPr lang="fr-FR" dirty="0" err="1">
                <a:solidFill>
                  <a:srgbClr val="FFFF00"/>
                </a:solidFill>
              </a:rPr>
              <a:t>connect</a:t>
            </a:r>
            <a:r>
              <a:rPr lang="fr-FR" dirty="0">
                <a:solidFill>
                  <a:srgbClr val="FFFF00"/>
                </a:solidFill>
              </a:rPr>
              <a:t>-redis": "&gt;= 0.0.1"</a:t>
            </a:r>
            <a:r>
              <a:rPr lang="cs-CZ" dirty="0" smtClean="0">
                <a:solidFill>
                  <a:srgbClr val="FFFF00"/>
                </a:solidFill>
              </a:rPr>
              <a:t>  </a:t>
            </a:r>
          </a:p>
          <a:p>
            <a:r>
              <a:rPr lang="cs-CZ" dirty="0">
                <a:solidFill>
                  <a:srgbClr val="FFFF00"/>
                </a:solidFill>
              </a:rPr>
              <a:t> </a:t>
            </a:r>
            <a:r>
              <a:rPr lang="cs-CZ" dirty="0" smtClean="0">
                <a:solidFill>
                  <a:srgbClr val="FFFF00"/>
                </a:solidFill>
              </a:rPr>
              <a:t> }</a:t>
            </a:r>
          </a:p>
          <a:p>
            <a:r>
              <a:rPr lang="cs-CZ" dirty="0">
                <a:solidFill>
                  <a:schemeClr val="bg1"/>
                </a:solidFill>
              </a:rPr>
              <a:t>}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57572" y="794578"/>
            <a:ext cx="367667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 smtClean="0">
                <a:solidFill>
                  <a:schemeClr val="accent3"/>
                </a:solidFill>
                <a:latin typeface="+mn-lt"/>
                <a:ea typeface="+mn-ea"/>
              </a:rPr>
              <a:t>Things to note: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solidFill>
                  <a:schemeClr val="accent3"/>
                </a:solidFill>
              </a:rPr>
              <a:t>If you use </a:t>
            </a:r>
            <a:r>
              <a:rPr lang="en-US" sz="1600" dirty="0" err="1" smtClean="0">
                <a:solidFill>
                  <a:schemeClr val="accent3"/>
                </a:solidFill>
              </a:rPr>
              <a:t>package.json</a:t>
            </a:r>
            <a:r>
              <a:rPr lang="en-US" sz="1600" dirty="0" smtClean="0">
                <a:solidFill>
                  <a:schemeClr val="accent3"/>
                </a:solidFill>
              </a:rPr>
              <a:t>, you can simply do </a:t>
            </a:r>
            <a:r>
              <a:rPr lang="en-US" sz="1600" b="1" dirty="0" err="1" smtClean="0">
                <a:solidFill>
                  <a:srgbClr val="0000FF"/>
                </a:solidFill>
              </a:rPr>
              <a:t>npm</a:t>
            </a:r>
            <a:r>
              <a:rPr lang="en-US" sz="1600" b="1" dirty="0" smtClean="0">
                <a:solidFill>
                  <a:srgbClr val="0000FF"/>
                </a:solidFill>
              </a:rPr>
              <a:t> install (w/o any module names)</a:t>
            </a:r>
          </a:p>
          <a:p>
            <a:pPr marL="342900" indent="-342900">
              <a:buFont typeface="+mj-lt"/>
              <a:buAutoNum type="arabicPeriod"/>
            </a:pPr>
            <a:endParaRPr lang="en-US" sz="1600" b="1" dirty="0" smtClean="0">
              <a:solidFill>
                <a:schemeClr val="accent3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solidFill>
                  <a:schemeClr val="accent3"/>
                </a:solidFill>
              </a:rPr>
              <a:t>Keep </a:t>
            </a:r>
            <a:r>
              <a:rPr lang="en-US" sz="1600" dirty="0" err="1" smtClean="0">
                <a:solidFill>
                  <a:schemeClr val="accent3"/>
                </a:solidFill>
              </a:rPr>
              <a:t>package.json</a:t>
            </a:r>
            <a:r>
              <a:rPr lang="en-US" sz="1600" dirty="0" smtClean="0">
                <a:solidFill>
                  <a:schemeClr val="accent3"/>
                </a:solidFill>
              </a:rPr>
              <a:t> in root directory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 smtClean="0">
              <a:solidFill>
                <a:schemeClr val="accent3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solidFill>
                  <a:schemeClr val="accent3"/>
                </a:solidFill>
              </a:rPr>
              <a:t>Using </a:t>
            </a:r>
            <a:r>
              <a:rPr lang="en-US" sz="1600" b="1" dirty="0" err="1" smtClean="0">
                <a:solidFill>
                  <a:schemeClr val="accent3"/>
                </a:solidFill>
              </a:rPr>
              <a:t>package.json</a:t>
            </a:r>
            <a:r>
              <a:rPr lang="en-US" sz="1600" dirty="0" smtClean="0">
                <a:solidFill>
                  <a:schemeClr val="accent3"/>
                </a:solidFill>
              </a:rPr>
              <a:t> is preferred over individual </a:t>
            </a:r>
            <a:r>
              <a:rPr lang="en-US" sz="1600" dirty="0" err="1" smtClean="0">
                <a:solidFill>
                  <a:schemeClr val="accent3"/>
                </a:solidFill>
              </a:rPr>
              <a:t>npm</a:t>
            </a:r>
            <a:r>
              <a:rPr lang="en-US" sz="1600" dirty="0" smtClean="0">
                <a:solidFill>
                  <a:schemeClr val="accent3"/>
                </a:solidFill>
              </a:rPr>
              <a:t> install &lt;module&gt;</a:t>
            </a:r>
            <a:endParaRPr lang="en-US" sz="1600" dirty="0">
              <a:solidFill>
                <a:schemeClr val="accent3"/>
              </a:solidFill>
            </a:endParaRPr>
          </a:p>
          <a:p>
            <a:pPr algn="l"/>
            <a:endParaRPr lang="en-US" sz="1600" i="1" dirty="0">
              <a:solidFill>
                <a:schemeClr val="accent3"/>
              </a:solidFill>
              <a:latin typeface="+mn-lt"/>
              <a:ea typeface="+mn-ea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600" i="1" dirty="0" smtClean="0">
                <a:solidFill>
                  <a:schemeClr val="accent3"/>
                </a:solidFill>
                <a:latin typeface="+mn-lt"/>
                <a:ea typeface="+mn-ea"/>
              </a:rPr>
              <a:t>You need to have all the modules</a:t>
            </a:r>
          </a:p>
          <a:p>
            <a:pPr algn="l"/>
            <a:r>
              <a:rPr lang="en-US" sz="1600" i="1" dirty="0">
                <a:solidFill>
                  <a:schemeClr val="accent3"/>
                </a:solidFill>
                <a:latin typeface="+mn-lt"/>
                <a:ea typeface="+mn-ea"/>
              </a:rPr>
              <a:t>	</a:t>
            </a:r>
            <a:r>
              <a:rPr lang="en-US" sz="1600" i="1" dirty="0" smtClean="0">
                <a:solidFill>
                  <a:schemeClr val="accent3"/>
                </a:solidFill>
                <a:latin typeface="+mn-lt"/>
                <a:ea typeface="+mn-ea"/>
              </a:rPr>
              <a:t>pre-installed (i.e. </a:t>
            </a:r>
            <a:r>
              <a:rPr lang="en-US" sz="1600" i="1" dirty="0" err="1" smtClean="0">
                <a:solidFill>
                  <a:schemeClr val="accent3"/>
                </a:solidFill>
                <a:latin typeface="+mn-lt"/>
                <a:ea typeface="+mn-ea"/>
              </a:rPr>
              <a:t>npm</a:t>
            </a:r>
            <a:r>
              <a:rPr lang="en-US" sz="1600" i="1" dirty="0" smtClean="0">
                <a:solidFill>
                  <a:schemeClr val="accent3"/>
                </a:solidFill>
                <a:latin typeface="+mn-lt"/>
                <a:ea typeface="+mn-ea"/>
              </a:rPr>
              <a:t> install)</a:t>
            </a:r>
          </a:p>
          <a:p>
            <a:pPr algn="l"/>
            <a:r>
              <a:rPr lang="en-US" sz="1600" i="1" dirty="0">
                <a:solidFill>
                  <a:schemeClr val="accent3"/>
                </a:solidFill>
                <a:latin typeface="+mn-lt"/>
                <a:ea typeface="+mn-ea"/>
              </a:rPr>
              <a:t>	</a:t>
            </a:r>
            <a:r>
              <a:rPr lang="en-US" sz="1600" i="1" dirty="0" smtClean="0">
                <a:solidFill>
                  <a:schemeClr val="accent3"/>
                </a:solidFill>
                <a:latin typeface="+mn-lt"/>
                <a:ea typeface="+mn-ea"/>
              </a:rPr>
              <a:t>before uploading your app to Cloud Foundry</a:t>
            </a:r>
          </a:p>
          <a:p>
            <a:pPr algn="l"/>
            <a:endParaRPr lang="en-US" sz="1600" i="1" dirty="0" smtClean="0">
              <a:solidFill>
                <a:schemeClr val="accent3"/>
              </a:solidFill>
              <a:latin typeface="+mn-lt"/>
              <a:ea typeface="+mn-ea"/>
            </a:endParaRPr>
          </a:p>
          <a:p>
            <a:pPr lvl="1"/>
            <a:endParaRPr lang="en-US" sz="1600" dirty="0" smtClean="0">
              <a:solidFill>
                <a:srgbClr val="333333"/>
              </a:solidFill>
              <a:latin typeface="+mn-lt"/>
              <a:ea typeface="+mn-ea"/>
            </a:endParaRPr>
          </a:p>
          <a:p>
            <a:pPr lvl="1"/>
            <a:endParaRPr lang="en-US" sz="1400" dirty="0" smtClean="0">
              <a:solidFill>
                <a:srgbClr val="333333"/>
              </a:solidFill>
              <a:latin typeface="+mn-lt"/>
              <a:ea typeface="+mn-ea"/>
            </a:endParaRPr>
          </a:p>
          <a:p>
            <a:pPr lvl="1"/>
            <a:endParaRPr lang="en-US" sz="1400" dirty="0" smtClean="0">
              <a:solidFill>
                <a:srgbClr val="333333"/>
              </a:solidFill>
              <a:latin typeface="+mn-lt"/>
              <a:ea typeface="+mn-ea"/>
            </a:endParaRPr>
          </a:p>
          <a:p>
            <a:pPr algn="l"/>
            <a:endParaRPr lang="en-US" sz="2000" dirty="0" smtClean="0">
              <a:solidFill>
                <a:srgbClr val="333333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1807196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err="1"/>
              <a:t>Node.js</a:t>
            </a:r>
            <a:r>
              <a:rPr lang="en-US" sz="2000" dirty="0"/>
              <a:t> </a:t>
            </a:r>
            <a:r>
              <a:rPr lang="en-US" sz="2000" dirty="0" err="1" smtClean="0"/>
              <a:t>EventEmitter</a:t>
            </a:r>
            <a:r>
              <a:rPr lang="en-US" sz="2000" dirty="0" smtClean="0"/>
              <a:t>  (A utility class that allows emitting events)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034267" y="2828837"/>
            <a:ext cx="3075481" cy="1200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endParaRPr lang="en-US" sz="2400" dirty="0" smtClean="0"/>
          </a:p>
          <a:p>
            <a:pPr algn="ctr"/>
            <a:r>
              <a:rPr lang="en-US" sz="2400" dirty="0" err="1" smtClean="0"/>
              <a:t>Node.js</a:t>
            </a:r>
            <a:r>
              <a:rPr lang="en-US" sz="2400" dirty="0" smtClean="0"/>
              <a:t> </a:t>
            </a:r>
            <a:r>
              <a:rPr lang="en-US" sz="2400" dirty="0" err="1" smtClean="0"/>
              <a:t>EventEmitter</a:t>
            </a:r>
            <a:endParaRPr lang="en-US" sz="2400" dirty="0" smtClean="0"/>
          </a:p>
          <a:p>
            <a:pPr algn="ctr"/>
            <a:endParaRPr lang="en-US" sz="2400" dirty="0" smtClean="0">
              <a:solidFill>
                <a:srgbClr val="333333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06143" y="1199805"/>
            <a:ext cx="8473821" cy="146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D79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2000" b="0" dirty="0" err="1" smtClean="0"/>
              <a:t>EventEmitter</a:t>
            </a:r>
            <a:r>
              <a:rPr lang="en-US" sz="2000" b="0" dirty="0" smtClean="0"/>
              <a:t> class implements Observer pattern and provides </a:t>
            </a:r>
            <a:r>
              <a:rPr lang="en-US" sz="2000" b="0" dirty="0" smtClean="0">
                <a:solidFill>
                  <a:srgbClr val="FF6600"/>
                </a:solidFill>
              </a:rPr>
              <a:t>on</a:t>
            </a:r>
            <a:r>
              <a:rPr lang="en-US" sz="2000" b="0" dirty="0" smtClean="0"/>
              <a:t> and </a:t>
            </a:r>
            <a:r>
              <a:rPr lang="en-US" sz="2000" b="0" dirty="0" smtClean="0">
                <a:solidFill>
                  <a:srgbClr val="FF6600"/>
                </a:solidFill>
              </a:rPr>
              <a:t>emit</a:t>
            </a:r>
            <a:r>
              <a:rPr lang="en-US" sz="2000" b="0" dirty="0" smtClean="0"/>
              <a:t> APIs </a:t>
            </a:r>
          </a:p>
          <a:p>
            <a:r>
              <a:rPr lang="en-US" sz="2000" b="0" dirty="0" smtClean="0"/>
              <a:t>- It is used when </a:t>
            </a:r>
            <a:r>
              <a:rPr lang="en-US" sz="2000" b="0" u="sng" dirty="0" smtClean="0">
                <a:solidFill>
                  <a:srgbClr val="FF6600"/>
                </a:solidFill>
              </a:rPr>
              <a:t>creating </a:t>
            </a:r>
            <a:r>
              <a:rPr lang="en-US" sz="2000" b="0" dirty="0" smtClean="0"/>
              <a:t>(not using) an </a:t>
            </a:r>
            <a:r>
              <a:rPr lang="en-US" sz="2000" b="0" dirty="0" err="1" smtClean="0"/>
              <a:t>async</a:t>
            </a:r>
            <a:r>
              <a:rPr lang="en-US" sz="2000" b="0" dirty="0" smtClean="0"/>
              <a:t> library.</a:t>
            </a:r>
          </a:p>
        </p:txBody>
      </p:sp>
    </p:spTree>
    <p:extLst>
      <p:ext uri="{BB962C8B-B14F-4D97-AF65-F5344CB8AC3E}">
        <p14:creationId xmlns:p14="http://schemas.microsoft.com/office/powerpoint/2010/main" val="20587212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 – </a:t>
            </a:r>
            <a:r>
              <a:rPr lang="en-US" dirty="0" err="1" smtClean="0"/>
              <a:t>Node.js</a:t>
            </a:r>
            <a:r>
              <a:rPr lang="en-US" dirty="0" smtClean="0"/>
              <a:t> </a:t>
            </a:r>
            <a:r>
              <a:rPr lang="en-US" dirty="0" err="1" smtClean="0"/>
              <a:t>EventEmitter</a:t>
            </a:r>
            <a:r>
              <a:rPr lang="en-US" dirty="0" smtClean="0"/>
              <a:t> </a:t>
            </a:r>
            <a:r>
              <a:rPr lang="en-US" sz="1200" dirty="0" smtClean="0"/>
              <a:t> (A </a:t>
            </a:r>
            <a:r>
              <a:rPr lang="en-US" sz="1200" dirty="0" err="1" smtClean="0"/>
              <a:t>node.js</a:t>
            </a:r>
            <a:r>
              <a:rPr lang="en-US" sz="1200" dirty="0" smtClean="0"/>
              <a:t> utility class that allows emitting events)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242751" y="777809"/>
            <a:ext cx="8658498" cy="53245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700" dirty="0" smtClean="0">
                <a:solidFill>
                  <a:srgbClr val="FFFF00"/>
                </a:solidFill>
              </a:rPr>
              <a:t>//</a:t>
            </a:r>
            <a:r>
              <a:rPr lang="en-US" sz="1700" b="1" dirty="0" smtClean="0">
                <a:solidFill>
                  <a:srgbClr val="FFFF00"/>
                </a:solidFill>
              </a:rPr>
              <a:t>Simplified</a:t>
            </a:r>
            <a:r>
              <a:rPr lang="en-US" sz="1700" dirty="0" smtClean="0">
                <a:solidFill>
                  <a:srgbClr val="FFFF00"/>
                </a:solidFill>
              </a:rPr>
              <a:t> </a:t>
            </a:r>
            <a:r>
              <a:rPr lang="en-US" sz="1700" b="1" dirty="0" err="1" smtClean="0">
                <a:solidFill>
                  <a:srgbClr val="FFFF00"/>
                </a:solidFill>
              </a:rPr>
              <a:t>EventEmitter</a:t>
            </a:r>
            <a:r>
              <a:rPr lang="en-US" sz="1700" dirty="0" smtClean="0">
                <a:solidFill>
                  <a:srgbClr val="FFFF00"/>
                </a:solidFill>
              </a:rPr>
              <a:t> (Observer pattern)</a:t>
            </a:r>
          </a:p>
          <a:p>
            <a:endParaRPr lang="en-US" sz="1700" dirty="0" smtClean="0">
              <a:solidFill>
                <a:srgbClr val="FFFF00"/>
              </a:solidFill>
            </a:endParaRPr>
          </a:p>
          <a:p>
            <a:r>
              <a:rPr lang="en-US" sz="1700" dirty="0" smtClean="0">
                <a:solidFill>
                  <a:schemeClr val="bg1"/>
                </a:solidFill>
              </a:rPr>
              <a:t>function </a:t>
            </a:r>
            <a:r>
              <a:rPr lang="en-US" sz="1700" dirty="0" err="1" smtClean="0">
                <a:solidFill>
                  <a:schemeClr val="bg1"/>
                </a:solidFill>
              </a:rPr>
              <a:t>EventEmitter</a:t>
            </a:r>
            <a:r>
              <a:rPr lang="en-US" sz="1700" dirty="0" smtClean="0">
                <a:solidFill>
                  <a:schemeClr val="bg1"/>
                </a:solidFill>
              </a:rPr>
              <a:t>() {</a:t>
            </a:r>
          </a:p>
          <a:p>
            <a:r>
              <a:rPr lang="en-US" sz="1700" dirty="0" smtClean="0">
                <a:solidFill>
                  <a:srgbClr val="89CBDF"/>
                </a:solidFill>
              </a:rPr>
              <a:t>  //</a:t>
            </a:r>
            <a:r>
              <a:rPr lang="en-US" sz="1700" dirty="0">
                <a:solidFill>
                  <a:srgbClr val="89CBDF"/>
                </a:solidFill>
              </a:rPr>
              <a:t>store events and callbacks like {event1:  [callback1, callback2] , </a:t>
            </a:r>
            <a:r>
              <a:rPr lang="en-US" sz="1700" dirty="0" smtClean="0">
                <a:solidFill>
                  <a:srgbClr val="89CBDF"/>
                </a:solidFill>
              </a:rPr>
              <a:t>event2 :  </a:t>
            </a:r>
            <a:r>
              <a:rPr lang="en-US" sz="1700" dirty="0">
                <a:solidFill>
                  <a:srgbClr val="89CBDF"/>
                </a:solidFill>
              </a:rPr>
              <a:t>[cb3, cb4</a:t>
            </a:r>
            <a:r>
              <a:rPr lang="en-US" sz="1700" dirty="0" smtClean="0">
                <a:solidFill>
                  <a:srgbClr val="89CBDF"/>
                </a:solidFill>
              </a:rPr>
              <a:t>]…}</a:t>
            </a:r>
          </a:p>
          <a:p>
            <a:r>
              <a:rPr lang="en-US" sz="1700" dirty="0" smtClean="0">
                <a:solidFill>
                  <a:schemeClr val="bg1"/>
                </a:solidFill>
              </a:rPr>
              <a:t>  </a:t>
            </a:r>
            <a:r>
              <a:rPr lang="en-US" sz="1700" dirty="0" err="1" smtClean="0">
                <a:solidFill>
                  <a:srgbClr val="FFFF00"/>
                </a:solidFill>
              </a:rPr>
              <a:t>this.eventNameAndCallbackList</a:t>
            </a:r>
            <a:r>
              <a:rPr lang="en-US" sz="1700" dirty="0" smtClean="0">
                <a:solidFill>
                  <a:srgbClr val="FFFF00"/>
                </a:solidFill>
              </a:rPr>
              <a:t> </a:t>
            </a:r>
            <a:r>
              <a:rPr lang="en-US" sz="1700" dirty="0" smtClean="0">
                <a:solidFill>
                  <a:schemeClr val="bg1"/>
                </a:solidFill>
              </a:rPr>
              <a:t>= {}; </a:t>
            </a:r>
            <a:endParaRPr lang="en-US" sz="1700" dirty="0">
              <a:solidFill>
                <a:srgbClr val="FFFF00"/>
              </a:solidFill>
            </a:endParaRPr>
          </a:p>
          <a:p>
            <a:r>
              <a:rPr lang="en-US" sz="1700" dirty="0" smtClean="0">
                <a:solidFill>
                  <a:schemeClr val="bg1"/>
                </a:solidFill>
              </a:rPr>
              <a:t>}</a:t>
            </a:r>
          </a:p>
          <a:p>
            <a:endParaRPr lang="en-US" sz="1700" dirty="0" smtClean="0">
              <a:solidFill>
                <a:schemeClr val="bg1"/>
              </a:solidFill>
            </a:endParaRPr>
          </a:p>
          <a:p>
            <a:r>
              <a:rPr lang="en-US" sz="1700" dirty="0" smtClean="0">
                <a:solidFill>
                  <a:srgbClr val="89CBDF"/>
                </a:solidFill>
              </a:rPr>
              <a:t>//Allow others to add a callback(function) for a event name(string)</a:t>
            </a:r>
          </a:p>
          <a:p>
            <a:r>
              <a:rPr lang="en-US" sz="1700" dirty="0" err="1" smtClean="0">
                <a:solidFill>
                  <a:schemeClr val="bg1"/>
                </a:solidFill>
              </a:rPr>
              <a:t>EventEmitter.prototype.</a:t>
            </a:r>
            <a:r>
              <a:rPr lang="en-US" sz="1700" dirty="0" err="1" smtClean="0">
                <a:solidFill>
                  <a:srgbClr val="FFFF00"/>
                </a:solidFill>
              </a:rPr>
              <a:t>on</a:t>
            </a:r>
            <a:r>
              <a:rPr lang="en-US" sz="1700" dirty="0" smtClean="0">
                <a:solidFill>
                  <a:schemeClr val="bg1"/>
                </a:solidFill>
              </a:rPr>
              <a:t> = function(</a:t>
            </a:r>
            <a:r>
              <a:rPr lang="en-US" sz="1700" dirty="0" err="1" smtClean="0">
                <a:solidFill>
                  <a:schemeClr val="bg1"/>
                </a:solidFill>
              </a:rPr>
              <a:t>eventName</a:t>
            </a:r>
            <a:r>
              <a:rPr lang="en-US" sz="1700" dirty="0" smtClean="0">
                <a:solidFill>
                  <a:schemeClr val="bg1"/>
                </a:solidFill>
              </a:rPr>
              <a:t>, callback) {</a:t>
            </a:r>
          </a:p>
          <a:p>
            <a:r>
              <a:rPr lang="en-US" sz="1700" dirty="0" smtClean="0">
                <a:solidFill>
                  <a:schemeClr val="accent2"/>
                </a:solidFill>
              </a:rPr>
              <a:t>   //add </a:t>
            </a:r>
            <a:r>
              <a:rPr lang="en-US" sz="1700" dirty="0" err="1" smtClean="0">
                <a:solidFill>
                  <a:schemeClr val="accent2"/>
                </a:solidFill>
              </a:rPr>
              <a:t>eventName</a:t>
            </a:r>
            <a:r>
              <a:rPr lang="en-US" sz="1700" dirty="0" smtClean="0">
                <a:solidFill>
                  <a:schemeClr val="accent2"/>
                </a:solidFill>
              </a:rPr>
              <a:t> and callback to </a:t>
            </a:r>
            <a:r>
              <a:rPr lang="en-US" sz="1700" dirty="0" err="1">
                <a:solidFill>
                  <a:schemeClr val="accent2"/>
                </a:solidFill>
              </a:rPr>
              <a:t>eventNameAndCallbackList</a:t>
            </a:r>
            <a:r>
              <a:rPr lang="en-US" sz="1700" dirty="0">
                <a:solidFill>
                  <a:schemeClr val="accent2"/>
                </a:solidFill>
              </a:rPr>
              <a:t> </a:t>
            </a:r>
            <a:endParaRPr lang="en-US" sz="1700" dirty="0" smtClean="0">
              <a:solidFill>
                <a:schemeClr val="bg1"/>
              </a:solidFill>
            </a:endParaRPr>
          </a:p>
          <a:p>
            <a:r>
              <a:rPr lang="en-US" sz="1700" dirty="0" smtClean="0">
                <a:solidFill>
                  <a:schemeClr val="bg1"/>
                </a:solidFill>
              </a:rPr>
              <a:t>};</a:t>
            </a:r>
          </a:p>
          <a:p>
            <a:endParaRPr lang="en-US" sz="1700" dirty="0" smtClean="0">
              <a:solidFill>
                <a:schemeClr val="bg1"/>
              </a:solidFill>
            </a:endParaRPr>
          </a:p>
          <a:p>
            <a:r>
              <a:rPr lang="en-US" sz="1700" dirty="0" smtClean="0">
                <a:solidFill>
                  <a:srgbClr val="89CBDF"/>
                </a:solidFill>
              </a:rPr>
              <a:t>//When an event is emitted, call each callbacks in a loop</a:t>
            </a:r>
          </a:p>
          <a:p>
            <a:r>
              <a:rPr lang="en-US" sz="1700" dirty="0" err="1" smtClean="0">
                <a:solidFill>
                  <a:schemeClr val="bg1"/>
                </a:solidFill>
              </a:rPr>
              <a:t>EventEmitter.prototype.</a:t>
            </a:r>
            <a:r>
              <a:rPr lang="en-US" sz="1700" dirty="0" err="1" smtClean="0">
                <a:solidFill>
                  <a:srgbClr val="FFFF00"/>
                </a:solidFill>
              </a:rPr>
              <a:t>emit</a:t>
            </a:r>
            <a:r>
              <a:rPr lang="en-US" sz="1700" dirty="0" smtClean="0">
                <a:solidFill>
                  <a:schemeClr val="bg1"/>
                </a:solidFill>
              </a:rPr>
              <a:t> </a:t>
            </a:r>
            <a:r>
              <a:rPr lang="en-US" sz="1700" dirty="0">
                <a:solidFill>
                  <a:schemeClr val="bg1"/>
                </a:solidFill>
              </a:rPr>
              <a:t>= function(</a:t>
            </a:r>
            <a:r>
              <a:rPr lang="en-US" sz="1700" dirty="0" err="1" smtClean="0">
                <a:solidFill>
                  <a:schemeClr val="bg1"/>
                </a:solidFill>
              </a:rPr>
              <a:t>eventName</a:t>
            </a:r>
            <a:r>
              <a:rPr lang="en-US" sz="1700" dirty="0" smtClean="0">
                <a:solidFill>
                  <a:schemeClr val="bg1"/>
                </a:solidFill>
              </a:rPr>
              <a:t>) {</a:t>
            </a:r>
          </a:p>
          <a:p>
            <a:r>
              <a:rPr lang="en-US" sz="1700" dirty="0" smtClean="0">
                <a:solidFill>
                  <a:schemeClr val="bg1"/>
                </a:solidFill>
              </a:rPr>
              <a:t>  for(</a:t>
            </a:r>
            <a:r>
              <a:rPr lang="en-US" sz="1700" dirty="0" err="1" smtClean="0">
                <a:solidFill>
                  <a:schemeClr val="bg1"/>
                </a:solidFill>
              </a:rPr>
              <a:t>var</a:t>
            </a:r>
            <a:r>
              <a:rPr lang="en-US" sz="1700" dirty="0" smtClean="0">
                <a:solidFill>
                  <a:schemeClr val="bg1"/>
                </a:solidFill>
              </a:rPr>
              <a:t> </a:t>
            </a:r>
            <a:r>
              <a:rPr lang="en-US" sz="1700" dirty="0" err="1" smtClean="0">
                <a:solidFill>
                  <a:schemeClr val="bg1"/>
                </a:solidFill>
              </a:rPr>
              <a:t>i</a:t>
            </a:r>
            <a:r>
              <a:rPr lang="en-US" sz="1700" dirty="0" smtClean="0">
                <a:solidFill>
                  <a:schemeClr val="bg1"/>
                </a:solidFill>
              </a:rPr>
              <a:t> =0; </a:t>
            </a:r>
            <a:r>
              <a:rPr lang="en-US" sz="1700" dirty="0" err="1" smtClean="0">
                <a:solidFill>
                  <a:schemeClr val="bg1"/>
                </a:solidFill>
              </a:rPr>
              <a:t>i</a:t>
            </a:r>
            <a:r>
              <a:rPr lang="en-US" sz="1700" dirty="0" smtClean="0">
                <a:solidFill>
                  <a:schemeClr val="bg1"/>
                </a:solidFill>
              </a:rPr>
              <a:t> &lt; </a:t>
            </a:r>
            <a:r>
              <a:rPr lang="en-US" sz="1700" dirty="0" err="1" smtClean="0">
                <a:solidFill>
                  <a:schemeClr val="bg1"/>
                </a:solidFill>
              </a:rPr>
              <a:t>currentCallbacks.length</a:t>
            </a:r>
            <a:r>
              <a:rPr lang="en-US" sz="1700" dirty="0" smtClean="0">
                <a:solidFill>
                  <a:schemeClr val="bg1"/>
                </a:solidFill>
              </a:rPr>
              <a:t> ; </a:t>
            </a:r>
            <a:r>
              <a:rPr lang="en-US" sz="1700" dirty="0" err="1" smtClean="0">
                <a:solidFill>
                  <a:schemeClr val="bg1"/>
                </a:solidFill>
              </a:rPr>
              <a:t>i</a:t>
            </a:r>
            <a:r>
              <a:rPr lang="en-US" sz="1700" dirty="0" smtClean="0">
                <a:solidFill>
                  <a:schemeClr val="bg1"/>
                </a:solidFill>
              </a:rPr>
              <a:t>++) {</a:t>
            </a:r>
          </a:p>
          <a:p>
            <a:r>
              <a:rPr lang="en-US" sz="1700" dirty="0">
                <a:solidFill>
                  <a:schemeClr val="bg1"/>
                </a:solidFill>
              </a:rPr>
              <a:t>	</a:t>
            </a:r>
            <a:r>
              <a:rPr lang="en-US" sz="1700" dirty="0" err="1" smtClean="0">
                <a:solidFill>
                  <a:schemeClr val="bg1"/>
                </a:solidFill>
              </a:rPr>
              <a:t>currentCallbacks</a:t>
            </a:r>
            <a:r>
              <a:rPr lang="en-US" sz="1700" dirty="0" smtClean="0">
                <a:solidFill>
                  <a:schemeClr val="bg1"/>
                </a:solidFill>
              </a:rPr>
              <a:t>[</a:t>
            </a:r>
            <a:r>
              <a:rPr lang="en-US" sz="1700" dirty="0" err="1" smtClean="0">
                <a:solidFill>
                  <a:schemeClr val="bg1"/>
                </a:solidFill>
              </a:rPr>
              <a:t>i</a:t>
            </a:r>
            <a:r>
              <a:rPr lang="en-US" sz="1700" dirty="0" smtClean="0">
                <a:solidFill>
                  <a:schemeClr val="bg1"/>
                </a:solidFill>
              </a:rPr>
              <a:t>](); </a:t>
            </a:r>
            <a:r>
              <a:rPr lang="en-US" sz="1700" dirty="0" smtClean="0">
                <a:solidFill>
                  <a:srgbClr val="89CBDF"/>
                </a:solidFill>
              </a:rPr>
              <a:t>//call each callback</a:t>
            </a:r>
          </a:p>
          <a:p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smtClean="0">
                <a:solidFill>
                  <a:schemeClr val="bg1"/>
                </a:solidFill>
              </a:rPr>
              <a:t>  }	</a:t>
            </a:r>
            <a:endParaRPr lang="en-US" sz="1700" dirty="0">
              <a:solidFill>
                <a:schemeClr val="bg1"/>
              </a:solidFill>
            </a:endParaRPr>
          </a:p>
          <a:p>
            <a:r>
              <a:rPr lang="en-US" sz="1700" dirty="0">
                <a:solidFill>
                  <a:schemeClr val="bg1"/>
                </a:solidFill>
              </a:rPr>
              <a:t>};</a:t>
            </a:r>
          </a:p>
          <a:p>
            <a:endParaRPr lang="en-US" sz="1700" dirty="0">
              <a:solidFill>
                <a:schemeClr val="bg1"/>
              </a:solidFill>
            </a:endParaRPr>
          </a:p>
          <a:p>
            <a:r>
              <a:rPr lang="en-US" sz="1700" dirty="0" err="1" smtClean="0">
                <a:solidFill>
                  <a:schemeClr val="bg1"/>
                </a:solidFill>
              </a:rPr>
              <a:t>exports.EventEmitter</a:t>
            </a:r>
            <a:r>
              <a:rPr lang="en-US" sz="1700" dirty="0" smtClean="0">
                <a:solidFill>
                  <a:schemeClr val="bg1"/>
                </a:solidFill>
              </a:rPr>
              <a:t> = </a:t>
            </a:r>
            <a:r>
              <a:rPr lang="en-US" sz="1700" dirty="0" err="1" smtClean="0">
                <a:solidFill>
                  <a:schemeClr val="bg1"/>
                </a:solidFill>
              </a:rPr>
              <a:t>EventEmitter</a:t>
            </a:r>
            <a:r>
              <a:rPr lang="en-US" sz="1700" dirty="0" smtClean="0">
                <a:solidFill>
                  <a:schemeClr val="bg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4395611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</a:t>
            </a:r>
            <a:r>
              <a:rPr lang="en-US" dirty="0" err="1" smtClean="0"/>
              <a:t>Node.js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0381" y="920621"/>
            <a:ext cx="8503243" cy="470898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endParaRPr lang="en-US" sz="2000" dirty="0" smtClean="0">
              <a:solidFill>
                <a:schemeClr val="bg1"/>
              </a:solidFill>
              <a:latin typeface="+mn-lt"/>
              <a:ea typeface="+mn-ea"/>
            </a:endParaRPr>
          </a:p>
          <a:p>
            <a:r>
              <a:rPr lang="en-US" sz="2000" dirty="0" err="1" smtClean="0">
                <a:solidFill>
                  <a:schemeClr val="bg1"/>
                </a:solidFill>
                <a:latin typeface="+mn-lt"/>
                <a:ea typeface="+mn-ea"/>
              </a:rPr>
              <a:t>Node.js</a:t>
            </a:r>
            <a:r>
              <a:rPr lang="en-US" sz="2000" dirty="0" smtClean="0">
                <a:solidFill>
                  <a:schemeClr val="bg1"/>
                </a:solidFill>
                <a:latin typeface="+mn-lt"/>
                <a:ea typeface="+mn-ea"/>
              </a:rPr>
              <a:t> is a platform to build fast and scalable network applications. It is built on Google Chrome’s v8 engine &amp; implements </a:t>
            </a:r>
            <a:r>
              <a:rPr lang="en-US" sz="2000" i="1" u="sng" dirty="0">
                <a:solidFill>
                  <a:schemeClr val="bg1"/>
                </a:solidFill>
              </a:rPr>
              <a:t>event-driven, non-blocking I/</a:t>
            </a:r>
            <a:r>
              <a:rPr lang="en-US" sz="2000" i="1" u="sng" dirty="0" smtClean="0">
                <a:solidFill>
                  <a:schemeClr val="bg1"/>
                </a:solidFill>
              </a:rPr>
              <a:t>O model.</a:t>
            </a:r>
            <a:endParaRPr lang="en-US" sz="2000" dirty="0" smtClean="0">
              <a:solidFill>
                <a:schemeClr val="bg1"/>
              </a:solidFill>
              <a:latin typeface="+mn-lt"/>
              <a:ea typeface="+mn-ea"/>
            </a:endParaRPr>
          </a:p>
          <a:p>
            <a:pPr algn="l"/>
            <a:endParaRPr lang="en-US" sz="2000" dirty="0" smtClean="0">
              <a:solidFill>
                <a:schemeClr val="bg1"/>
              </a:solidFill>
              <a:latin typeface="+mn-lt"/>
              <a:ea typeface="+mn-ea"/>
            </a:endParaRPr>
          </a:p>
          <a:p>
            <a:pPr marL="342900" indent="-342900" algn="l">
              <a:buFontTx/>
              <a:buChar char="-"/>
            </a:pPr>
            <a:r>
              <a:rPr lang="en-US" sz="2000" dirty="0" smtClean="0">
                <a:solidFill>
                  <a:schemeClr val="bg1"/>
                </a:solidFill>
                <a:latin typeface="+mn-lt"/>
                <a:ea typeface="+mn-ea"/>
              </a:rPr>
              <a:t>It is  ~80% C/C++ &amp; ~20% JS (APIs)</a:t>
            </a:r>
          </a:p>
          <a:p>
            <a:pPr marL="342900" indent="-342900" algn="l">
              <a:buFontTx/>
              <a:buChar char="-"/>
            </a:pPr>
            <a:r>
              <a:rPr lang="en-US" sz="2000" dirty="0" smtClean="0">
                <a:solidFill>
                  <a:schemeClr val="bg1"/>
                </a:solidFill>
                <a:latin typeface="+mn-lt"/>
                <a:ea typeface="+mn-ea"/>
              </a:rPr>
              <a:t>Uses </a:t>
            </a:r>
            <a:r>
              <a:rPr lang="en-US" sz="2000" dirty="0" err="1" smtClean="0">
                <a:solidFill>
                  <a:schemeClr val="bg1"/>
                </a:solidFill>
                <a:latin typeface="+mn-lt"/>
                <a:ea typeface="+mn-ea"/>
              </a:rPr>
              <a:t>CommonJS</a:t>
            </a:r>
            <a:r>
              <a:rPr lang="en-US" sz="2000" dirty="0" smtClean="0">
                <a:solidFill>
                  <a:schemeClr val="bg1"/>
                </a:solidFill>
                <a:latin typeface="+mn-lt"/>
                <a:ea typeface="+mn-ea"/>
              </a:rPr>
              <a:t> module system.</a:t>
            </a:r>
          </a:p>
          <a:p>
            <a:pPr marL="342900" indent="-342900" algn="l">
              <a:buFontTx/>
              <a:buChar char="-"/>
            </a:pPr>
            <a:r>
              <a:rPr lang="en-US" sz="2000" dirty="0" smtClean="0">
                <a:solidFill>
                  <a:schemeClr val="bg1"/>
                </a:solidFill>
                <a:latin typeface="+mn-lt"/>
                <a:ea typeface="+mn-ea"/>
              </a:rPr>
              <a:t>Executes JavaScript on the server</a:t>
            </a:r>
          </a:p>
          <a:p>
            <a:pPr marL="342900" indent="-342900" algn="l">
              <a:buFontTx/>
              <a:buChar char="-"/>
            </a:pPr>
            <a:r>
              <a:rPr lang="en-US" sz="2000" dirty="0" smtClean="0">
                <a:solidFill>
                  <a:schemeClr val="bg1"/>
                </a:solidFill>
                <a:latin typeface="+mn-lt"/>
                <a:ea typeface="+mn-ea"/>
              </a:rPr>
              <a:t>Built by Ryan Dahl </a:t>
            </a:r>
            <a:r>
              <a:rPr lang="en-US" sz="2000" dirty="0" smtClean="0">
                <a:solidFill>
                  <a:schemeClr val="bg1"/>
                </a:solidFill>
                <a:latin typeface="+mn-lt"/>
                <a:ea typeface="+mn-ea"/>
              </a:rPr>
              <a:t>&amp; sponsored </a:t>
            </a:r>
            <a:r>
              <a:rPr lang="en-US" sz="2000" dirty="0" smtClean="0">
                <a:solidFill>
                  <a:schemeClr val="bg1"/>
                </a:solidFill>
                <a:latin typeface="+mn-lt"/>
                <a:ea typeface="+mn-ea"/>
              </a:rPr>
              <a:t>by </a:t>
            </a:r>
            <a:r>
              <a:rPr lang="en-US" sz="2000" dirty="0" err="1" smtClean="0">
                <a:solidFill>
                  <a:schemeClr val="bg1"/>
                </a:solidFill>
                <a:latin typeface="+mn-lt"/>
                <a:ea typeface="+mn-ea"/>
              </a:rPr>
              <a:t>Joyent</a:t>
            </a:r>
            <a:endParaRPr lang="en-US" sz="2000" dirty="0" smtClean="0">
              <a:solidFill>
                <a:schemeClr val="bg1"/>
              </a:solidFill>
              <a:latin typeface="+mn-lt"/>
              <a:ea typeface="+mn-ea"/>
            </a:endParaRPr>
          </a:p>
          <a:p>
            <a:pPr marL="342900" indent="-342900" algn="l">
              <a:buFontTx/>
              <a:buChar char="-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endParaRPr lang="en-US" sz="2000" dirty="0" smtClean="0">
              <a:solidFill>
                <a:schemeClr val="bg1"/>
              </a:solidFill>
              <a:latin typeface="+mn-lt"/>
              <a:ea typeface="+mn-ea"/>
            </a:endParaRPr>
          </a:p>
          <a:p>
            <a:pPr marL="342900" indent="-342900" algn="l">
              <a:buFontTx/>
              <a:buChar char="-"/>
            </a:pPr>
            <a:endParaRPr lang="en-US" sz="2000" dirty="0">
              <a:solidFill>
                <a:schemeClr val="bg1"/>
              </a:solidFill>
            </a:endParaRPr>
          </a:p>
          <a:p>
            <a:pPr algn="l"/>
            <a:endParaRPr lang="en-US" sz="2000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endParaRPr lang="en-US" sz="2000" dirty="0" smtClean="0">
              <a:solidFill>
                <a:schemeClr val="bg1"/>
              </a:solidFill>
              <a:latin typeface="+mn-lt"/>
              <a:ea typeface="+mn-ea"/>
            </a:endParaRPr>
          </a:p>
          <a:p>
            <a:pPr algn="l"/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6" name="Picture 5" descr="Screen shot 2012-03-15 at 4.37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082" y="2933648"/>
            <a:ext cx="1958279" cy="194572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68421" y="5050601"/>
            <a:ext cx="1521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n-lt"/>
                <a:ea typeface="+mn-ea"/>
              </a:rPr>
              <a:t>Ryan Dahl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+mn-lt"/>
                <a:ea typeface="+mn-ea"/>
              </a:rPr>
              <a:t>(</a:t>
            </a:r>
            <a:r>
              <a:rPr lang="en-US" sz="1400" dirty="0" err="1" smtClean="0">
                <a:solidFill>
                  <a:schemeClr val="bg1"/>
                </a:solidFill>
                <a:latin typeface="+mn-lt"/>
                <a:ea typeface="+mn-ea"/>
              </a:rPr>
              <a:t>Node.js</a:t>
            </a:r>
            <a:r>
              <a:rPr lang="en-US" sz="1400" dirty="0" smtClean="0">
                <a:solidFill>
                  <a:schemeClr val="bg1"/>
                </a:solidFill>
                <a:latin typeface="+mn-lt"/>
                <a:ea typeface="+mn-ea"/>
              </a:rPr>
              <a:t> creator)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197" y="116794"/>
            <a:ext cx="184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sz="2000" dirty="0" err="1" smtClean="0">
              <a:solidFill>
                <a:srgbClr val="333333"/>
              </a:solidFill>
              <a:latin typeface="+mn-lt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393" y="1094944"/>
            <a:ext cx="184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sz="2000" dirty="0" err="1" smtClean="0">
              <a:solidFill>
                <a:srgbClr val="333333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7488740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 – </a:t>
            </a:r>
            <a:r>
              <a:rPr lang="en-US" dirty="0" err="1" smtClean="0"/>
              <a:t>Node.js</a:t>
            </a:r>
            <a:r>
              <a:rPr lang="en-US" dirty="0" smtClean="0"/>
              <a:t> </a:t>
            </a:r>
            <a:r>
              <a:rPr lang="en-US" dirty="0" err="1" smtClean="0"/>
              <a:t>EventEmitter</a:t>
            </a:r>
            <a:r>
              <a:rPr lang="en-US" dirty="0" smtClean="0"/>
              <a:t> (continued)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98164" y="2799353"/>
            <a:ext cx="5347677" cy="3323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//</a:t>
            </a:r>
            <a:r>
              <a:rPr lang="en-US" sz="1400" b="1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myIOModule.js</a:t>
            </a:r>
            <a:endParaRPr lang="en-US" sz="1400" b="1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r>
              <a:rPr lang="en-US" sz="1400" dirty="0" err="1" smtClean="0">
                <a:solidFill>
                  <a:schemeClr val="bg1"/>
                </a:solidFill>
              </a:rPr>
              <a:t>var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util</a:t>
            </a:r>
            <a:r>
              <a:rPr lang="en-US" sz="1400" dirty="0">
                <a:solidFill>
                  <a:schemeClr val="bg1"/>
                </a:solidFill>
              </a:rPr>
              <a:t> = require('</a:t>
            </a:r>
            <a:r>
              <a:rPr lang="en-US" sz="1400" dirty="0" err="1">
                <a:solidFill>
                  <a:schemeClr val="bg1"/>
                </a:solidFill>
              </a:rPr>
              <a:t>util</a:t>
            </a:r>
            <a:r>
              <a:rPr lang="en-US" sz="1400" dirty="0">
                <a:solidFill>
                  <a:schemeClr val="bg1"/>
                </a:solidFill>
              </a:rPr>
              <a:t>');</a:t>
            </a:r>
          </a:p>
          <a:p>
            <a:r>
              <a:rPr lang="en-US" sz="1400" dirty="0" err="1">
                <a:solidFill>
                  <a:srgbClr val="FFFF00"/>
                </a:solidFill>
              </a:rPr>
              <a:t>var</a:t>
            </a:r>
            <a:r>
              <a:rPr lang="en-US" sz="1400" dirty="0">
                <a:solidFill>
                  <a:srgbClr val="FFFF00"/>
                </a:solidFill>
              </a:rPr>
              <a:t> events = require('events');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//</a:t>
            </a:r>
            <a:r>
              <a:rPr lang="en-US" sz="1400" dirty="0" err="1">
                <a:solidFill>
                  <a:schemeClr val="bg1"/>
                </a:solidFill>
              </a:rPr>
              <a:t>myIOClass</a:t>
            </a:r>
            <a:r>
              <a:rPr lang="en-US" sz="1400" dirty="0">
                <a:solidFill>
                  <a:schemeClr val="bg1"/>
                </a:solidFill>
              </a:rPr>
              <a:t> is a subclass of </a:t>
            </a:r>
            <a:r>
              <a:rPr lang="en-US" sz="1400" dirty="0" err="1">
                <a:solidFill>
                  <a:schemeClr val="bg1"/>
                </a:solidFill>
              </a:rPr>
              <a:t>events.EventEmitter</a:t>
            </a:r>
            <a:r>
              <a:rPr lang="en-US" sz="1400" dirty="0">
                <a:solidFill>
                  <a:schemeClr val="bg1"/>
                </a:solidFill>
              </a:rPr>
              <a:t> class</a:t>
            </a:r>
          </a:p>
          <a:p>
            <a:r>
              <a:rPr lang="en-US" sz="1400" dirty="0" err="1">
                <a:solidFill>
                  <a:schemeClr val="bg1"/>
                </a:solidFill>
              </a:rPr>
              <a:t>var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MyIOClass</a:t>
            </a:r>
            <a:r>
              <a:rPr lang="en-US" sz="1400" dirty="0">
                <a:solidFill>
                  <a:schemeClr val="bg1"/>
                </a:solidFill>
              </a:rPr>
              <a:t> = function () 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</a:t>
            </a:r>
            <a:r>
              <a:rPr lang="en-US" sz="1400" dirty="0" err="1">
                <a:solidFill>
                  <a:schemeClr val="bg1"/>
                </a:solidFill>
              </a:rPr>
              <a:t>events.EventEmitter.call</a:t>
            </a:r>
            <a:r>
              <a:rPr lang="en-US" sz="1400" dirty="0">
                <a:solidFill>
                  <a:schemeClr val="bg1"/>
                </a:solidFill>
              </a:rPr>
              <a:t>(this);</a:t>
            </a:r>
          </a:p>
          <a:p>
            <a:r>
              <a:rPr lang="en-US" sz="1400" dirty="0">
                <a:solidFill>
                  <a:schemeClr val="bg1"/>
                </a:solidFill>
              </a:rPr>
              <a:t>};</a:t>
            </a:r>
          </a:p>
          <a:p>
            <a:r>
              <a:rPr lang="en-US" sz="1400" dirty="0" err="1">
                <a:solidFill>
                  <a:srgbClr val="FFFF00"/>
                </a:solidFill>
              </a:rPr>
              <a:t>util.inherits</a:t>
            </a:r>
            <a:r>
              <a:rPr lang="en-US" sz="1400" dirty="0">
                <a:solidFill>
                  <a:srgbClr val="FFFF00"/>
                </a:solidFill>
              </a:rPr>
              <a:t>(</a:t>
            </a:r>
            <a:r>
              <a:rPr lang="en-US" sz="1400" dirty="0" err="1">
                <a:solidFill>
                  <a:srgbClr val="FFFF00"/>
                </a:solidFill>
              </a:rPr>
              <a:t>MyIOClass</a:t>
            </a:r>
            <a:r>
              <a:rPr lang="en-US" sz="1400" dirty="0">
                <a:solidFill>
                  <a:srgbClr val="FFFF00"/>
                </a:solidFill>
              </a:rPr>
              <a:t>, </a:t>
            </a:r>
            <a:r>
              <a:rPr lang="en-US" sz="1400" dirty="0" err="1">
                <a:solidFill>
                  <a:srgbClr val="FFFF00"/>
                </a:solidFill>
              </a:rPr>
              <a:t>events.EventEmitter</a:t>
            </a:r>
            <a:r>
              <a:rPr lang="en-US" sz="1400" dirty="0">
                <a:solidFill>
                  <a:srgbClr val="FFFF00"/>
                </a:solidFill>
              </a:rPr>
              <a:t>);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err="1">
                <a:solidFill>
                  <a:schemeClr val="bg1"/>
                </a:solidFill>
              </a:rPr>
              <a:t>MyIOClass.prototype.</a:t>
            </a:r>
            <a:r>
              <a:rPr lang="en-US" sz="14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readFromDB</a:t>
            </a:r>
            <a:r>
              <a:rPr lang="en-US" sz="1400" dirty="0">
                <a:solidFill>
                  <a:schemeClr val="bg1"/>
                </a:solidFill>
              </a:rPr>
              <a:t> = function(query){</a:t>
            </a:r>
          </a:p>
          <a:p>
            <a:r>
              <a:rPr lang="en-US" sz="1400" dirty="0">
                <a:solidFill>
                  <a:schemeClr val="bg1"/>
                </a:solidFill>
              </a:rPr>
              <a:t>	// &lt;--reads data code here --&gt;</a:t>
            </a:r>
          </a:p>
          <a:p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en-US" sz="1400" dirty="0" err="1">
                <a:solidFill>
                  <a:srgbClr val="FFFF00"/>
                </a:solidFill>
              </a:rPr>
              <a:t>this.emit</a:t>
            </a:r>
            <a:r>
              <a:rPr lang="en-US" sz="1400" dirty="0">
                <a:solidFill>
                  <a:srgbClr val="FFFF00"/>
                </a:solidFill>
              </a:rPr>
              <a:t>('data', "some data");</a:t>
            </a:r>
          </a:p>
          <a:p>
            <a:r>
              <a:rPr lang="en-US" sz="1400" dirty="0">
                <a:solidFill>
                  <a:schemeClr val="bg1"/>
                </a:solidFill>
              </a:rPr>
              <a:t>}</a:t>
            </a:r>
          </a:p>
          <a:p>
            <a:r>
              <a:rPr lang="en-US" sz="1400" dirty="0" err="1">
                <a:solidFill>
                  <a:srgbClr val="CCFFCC"/>
                </a:solidFill>
              </a:rPr>
              <a:t>exports</a:t>
            </a:r>
            <a:r>
              <a:rPr lang="en-US" sz="1400" dirty="0" err="1">
                <a:solidFill>
                  <a:schemeClr val="bg1"/>
                </a:solidFill>
              </a:rPr>
              <a:t>.MyIOClass</a:t>
            </a:r>
            <a:r>
              <a:rPr lang="en-US" sz="1400" dirty="0">
                <a:solidFill>
                  <a:schemeClr val="bg1"/>
                </a:solidFill>
              </a:rPr>
              <a:t> = </a:t>
            </a:r>
            <a:r>
              <a:rPr lang="en-US" sz="1400" dirty="0" err="1">
                <a:solidFill>
                  <a:schemeClr val="bg1"/>
                </a:solidFill>
              </a:rPr>
              <a:t>MyIOClass</a:t>
            </a:r>
            <a:r>
              <a:rPr lang="en-US" sz="1400" dirty="0">
                <a:solidFill>
                  <a:schemeClr val="bg1"/>
                </a:solidFill>
              </a:rPr>
              <a:t>; //export the class</a:t>
            </a:r>
            <a:endParaRPr lang="en-US" sz="1400" dirty="0" smtClean="0">
              <a:solidFill>
                <a:schemeClr val="bg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374906" y="823263"/>
            <a:ext cx="8473821" cy="1730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D79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1600" b="0" dirty="0" smtClean="0"/>
              <a:t>Say you are writing an I/O library &amp; writing </a:t>
            </a:r>
            <a:r>
              <a:rPr lang="en-US" sz="1600" b="0" dirty="0" err="1" smtClean="0">
                <a:solidFill>
                  <a:srgbClr val="FF6600"/>
                </a:solidFill>
              </a:rPr>
              <a:t>readFromDB</a:t>
            </a:r>
            <a:r>
              <a:rPr lang="en-US" sz="1600" b="0" dirty="0" smtClean="0">
                <a:solidFill>
                  <a:srgbClr val="FF6600"/>
                </a:solidFill>
              </a:rPr>
              <a:t> </a:t>
            </a:r>
            <a:r>
              <a:rPr lang="en-US" sz="1600" b="0" dirty="0" smtClean="0"/>
              <a:t>function but don’t know how to handle</a:t>
            </a:r>
          </a:p>
          <a:p>
            <a:r>
              <a:rPr lang="en-US" sz="1600" b="0" dirty="0" err="1">
                <a:solidFill>
                  <a:srgbClr val="FF6600"/>
                </a:solidFill>
              </a:rPr>
              <a:t>a</a:t>
            </a:r>
            <a:r>
              <a:rPr lang="en-US" sz="1600" b="0" dirty="0" err="1" smtClean="0">
                <a:solidFill>
                  <a:srgbClr val="FF6600"/>
                </a:solidFill>
              </a:rPr>
              <a:t>sync</a:t>
            </a:r>
            <a:r>
              <a:rPr lang="en-US" sz="1600" b="0" dirty="0" smtClean="0">
                <a:solidFill>
                  <a:srgbClr val="FF6600"/>
                </a:solidFill>
              </a:rPr>
              <a:t> DB result.</a:t>
            </a:r>
            <a:endParaRPr lang="en-US" sz="1600" b="0" dirty="0" smtClean="0"/>
          </a:p>
          <a:p>
            <a:endParaRPr lang="en-US" sz="1600" b="0" dirty="0" smtClean="0"/>
          </a:p>
          <a:p>
            <a:r>
              <a:rPr lang="en-US" sz="1600" b="0" dirty="0" smtClean="0"/>
              <a:t>You can solve it by..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0" dirty="0" smtClean="0"/>
              <a:t>Inheriting your class from </a:t>
            </a:r>
            <a:r>
              <a:rPr lang="en-US" sz="1600" b="0" dirty="0" err="1" smtClean="0"/>
              <a:t>EventEmitter</a:t>
            </a:r>
            <a:r>
              <a:rPr lang="en-US" sz="1600" b="0" dirty="0" smtClean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0" dirty="0" smtClean="0"/>
              <a:t>Then you can use its ‘</a:t>
            </a:r>
            <a:r>
              <a:rPr lang="en-US" sz="1600" b="0" dirty="0" smtClean="0">
                <a:solidFill>
                  <a:srgbClr val="FF6600"/>
                </a:solidFill>
              </a:rPr>
              <a:t>emit</a:t>
            </a:r>
            <a:r>
              <a:rPr lang="en-US" sz="1600" b="0" dirty="0" smtClean="0"/>
              <a:t>’  function to an event when data arrives (asynchronously)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0" dirty="0" smtClean="0"/>
              <a:t>You ask people who’ll be using your library to implement ‘</a:t>
            </a:r>
            <a:r>
              <a:rPr lang="en-US" sz="1600" b="0" dirty="0" smtClean="0">
                <a:solidFill>
                  <a:srgbClr val="FF6600"/>
                </a:solidFill>
              </a:rPr>
              <a:t>on</a:t>
            </a:r>
            <a:r>
              <a:rPr lang="en-US" sz="1600" b="0" dirty="0" smtClean="0"/>
              <a:t>’ function</a:t>
            </a:r>
            <a:endParaRPr 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322924849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– </a:t>
            </a:r>
            <a:r>
              <a:rPr lang="en-US" dirty="0" err="1"/>
              <a:t>Node.js</a:t>
            </a:r>
            <a:r>
              <a:rPr lang="en-US" dirty="0"/>
              <a:t> </a:t>
            </a:r>
            <a:r>
              <a:rPr lang="en-US" dirty="0" err="1"/>
              <a:t>EventEmitter</a:t>
            </a:r>
            <a:r>
              <a:rPr lang="en-US" dirty="0"/>
              <a:t> (continued)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41720" y="2397949"/>
            <a:ext cx="5260565" cy="28007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1600" b="1" dirty="0" smtClean="0">
              <a:solidFill>
                <a:srgbClr val="FCD6A5"/>
              </a:solidFill>
            </a:endParaRPr>
          </a:p>
          <a:p>
            <a:r>
              <a:rPr lang="en-US" sz="1600" b="1" dirty="0" smtClean="0">
                <a:solidFill>
                  <a:srgbClr val="FCD6A5"/>
                </a:solidFill>
              </a:rPr>
              <a:t>//</a:t>
            </a:r>
            <a:r>
              <a:rPr lang="en-US" sz="1600" b="1" dirty="0" err="1" smtClean="0">
                <a:solidFill>
                  <a:srgbClr val="FCD6A5"/>
                </a:solidFill>
              </a:rPr>
              <a:t>app.js</a:t>
            </a:r>
            <a:endParaRPr lang="en-US" sz="1600" b="1" dirty="0" smtClean="0">
              <a:solidFill>
                <a:srgbClr val="FCD6A5"/>
              </a:solidFill>
            </a:endParaRPr>
          </a:p>
          <a:p>
            <a:r>
              <a:rPr lang="en-US" sz="1600" dirty="0" err="1" smtClean="0">
                <a:solidFill>
                  <a:schemeClr val="bg1"/>
                </a:solidFill>
              </a:rPr>
              <a:t>var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myIOModule</a:t>
            </a:r>
            <a:r>
              <a:rPr lang="en-US" sz="1600" dirty="0">
                <a:solidFill>
                  <a:schemeClr val="bg1"/>
                </a:solidFill>
              </a:rPr>
              <a:t> = </a:t>
            </a:r>
            <a:r>
              <a:rPr lang="en-US" sz="1600" dirty="0">
                <a:solidFill>
                  <a:srgbClr val="CCFFCC"/>
                </a:solidFill>
              </a:rPr>
              <a:t>require</a:t>
            </a:r>
            <a:r>
              <a:rPr lang="en-US" sz="1600" dirty="0">
                <a:solidFill>
                  <a:schemeClr val="bg1"/>
                </a:solidFill>
              </a:rPr>
              <a:t>('./</a:t>
            </a:r>
            <a:r>
              <a:rPr lang="en-US" sz="1600" dirty="0" err="1">
                <a:solidFill>
                  <a:schemeClr val="bg1"/>
                </a:solidFill>
              </a:rPr>
              <a:t>myIOModule</a:t>
            </a:r>
            <a:r>
              <a:rPr lang="en-US" sz="1600" dirty="0">
                <a:solidFill>
                  <a:schemeClr val="bg1"/>
                </a:solidFill>
              </a:rPr>
              <a:t>');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err="1">
                <a:solidFill>
                  <a:schemeClr val="bg1"/>
                </a:solidFill>
              </a:rPr>
              <a:t>var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myIOClass</a:t>
            </a:r>
            <a:r>
              <a:rPr lang="en-US" sz="1600" dirty="0">
                <a:solidFill>
                  <a:schemeClr val="bg1"/>
                </a:solidFill>
              </a:rPr>
              <a:t> = new </a:t>
            </a:r>
            <a:r>
              <a:rPr lang="en-US" sz="1600" dirty="0" err="1">
                <a:solidFill>
                  <a:schemeClr val="bg1"/>
                </a:solidFill>
              </a:rPr>
              <a:t>myIOModule.MyIOClass</a:t>
            </a:r>
            <a:r>
              <a:rPr lang="en-US" sz="1600" dirty="0">
                <a:solidFill>
                  <a:schemeClr val="bg1"/>
                </a:solidFill>
              </a:rPr>
              <a:t>();</a:t>
            </a:r>
          </a:p>
          <a:p>
            <a:r>
              <a:rPr lang="en-US" sz="1600" dirty="0" err="1">
                <a:solidFill>
                  <a:srgbClr val="FFFF00"/>
                </a:solidFill>
              </a:rPr>
              <a:t>myIOClass.on</a:t>
            </a:r>
            <a:r>
              <a:rPr lang="en-US" sz="1600" dirty="0">
                <a:solidFill>
                  <a:srgbClr val="FFFF00"/>
                </a:solidFill>
              </a:rPr>
              <a:t>('data', function (data) {</a:t>
            </a:r>
          </a:p>
          <a:p>
            <a:r>
              <a:rPr lang="en-US" sz="1600" dirty="0">
                <a:solidFill>
                  <a:srgbClr val="FFFF00"/>
                </a:solidFill>
              </a:rPr>
              <a:t>  </a:t>
            </a:r>
            <a:r>
              <a:rPr lang="en-US" sz="1600" dirty="0" err="1">
                <a:solidFill>
                  <a:srgbClr val="FFFF00"/>
                </a:solidFill>
              </a:rPr>
              <a:t>console.log</a:t>
            </a:r>
            <a:r>
              <a:rPr lang="en-US" sz="1600" dirty="0">
                <a:solidFill>
                  <a:srgbClr val="FFFF00"/>
                </a:solidFill>
              </a:rPr>
              <a:t>(data);</a:t>
            </a:r>
          </a:p>
          <a:p>
            <a:r>
              <a:rPr lang="en-US" sz="1600" dirty="0">
                <a:solidFill>
                  <a:srgbClr val="FFFF00"/>
                </a:solidFill>
              </a:rPr>
              <a:t>})</a:t>
            </a:r>
            <a:r>
              <a:rPr lang="en-US" sz="1600" dirty="0" smtClean="0">
                <a:solidFill>
                  <a:srgbClr val="FFFF00"/>
                </a:solidFill>
              </a:rPr>
              <a:t>;</a:t>
            </a:r>
          </a:p>
          <a:p>
            <a:endParaRPr lang="en-US" sz="1600" dirty="0">
              <a:solidFill>
                <a:srgbClr val="FFFF00"/>
              </a:solidFill>
            </a:endParaRPr>
          </a:p>
          <a:p>
            <a:r>
              <a:rPr lang="en-US" sz="1600" dirty="0" err="1">
                <a:solidFill>
                  <a:schemeClr val="bg1"/>
                </a:solidFill>
              </a:rPr>
              <a:t>myIOClass.readFromDB</a:t>
            </a:r>
            <a:r>
              <a:rPr lang="en-US" sz="1600" dirty="0">
                <a:solidFill>
                  <a:schemeClr val="bg1"/>
                </a:solidFill>
              </a:rPr>
              <a:t>('select * from users')</a:t>
            </a:r>
            <a:r>
              <a:rPr lang="en-US" sz="1600" dirty="0" smtClean="0">
                <a:solidFill>
                  <a:schemeClr val="bg1"/>
                </a:solidFill>
              </a:rPr>
              <a:t>;</a:t>
            </a:r>
          </a:p>
          <a:p>
            <a:endParaRPr lang="en-US" sz="1600" dirty="0" smtClean="0">
              <a:solidFill>
                <a:schemeClr val="bg1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374906" y="970286"/>
            <a:ext cx="8473821" cy="144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D79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1600" b="0" dirty="0" smtClean="0"/>
              <a:t>Say you are an end-user trying to use DB library to read result from DB..</a:t>
            </a:r>
          </a:p>
          <a:p>
            <a:endParaRPr lang="en-US" sz="1600" b="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600" b="0" dirty="0" smtClean="0"/>
              <a:t>You’ll have to implement ‘</a:t>
            </a:r>
            <a:r>
              <a:rPr lang="en-US" sz="1600" b="0" dirty="0" smtClean="0">
                <a:solidFill>
                  <a:srgbClr val="FF6600"/>
                </a:solidFill>
              </a:rPr>
              <a:t>on</a:t>
            </a:r>
            <a:r>
              <a:rPr lang="en-US" sz="1600" b="0" dirty="0" smtClean="0"/>
              <a:t>’ function for the given event name (‘data’) and set a callback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0" dirty="0" smtClean="0"/>
              <a:t>DB libraries internal function will call your callback when the result comes back </a:t>
            </a:r>
          </a:p>
          <a:p>
            <a:endParaRPr 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276933827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 – A library can emit multiple events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17320" y="769369"/>
            <a:ext cx="7109365" cy="49244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FFFF00"/>
                </a:solidFill>
              </a:rPr>
              <a:t>I/O libraries usually emit multiple events.. connected, disconnected, error, ready, data, result etc.</a:t>
            </a:r>
          </a:p>
          <a:p>
            <a:pPr algn="l"/>
            <a:endParaRPr lang="en-US" dirty="0" smtClean="0">
              <a:solidFill>
                <a:srgbClr val="FFFF00"/>
              </a:solidFill>
            </a:endParaRPr>
          </a:p>
          <a:p>
            <a:pPr algn="l"/>
            <a:r>
              <a:rPr lang="en-US" dirty="0" smtClean="0">
                <a:solidFill>
                  <a:srgbClr val="FFFF00"/>
                </a:solidFill>
              </a:rPr>
              <a:t>//So you can listen to all of them..</a:t>
            </a:r>
          </a:p>
          <a:p>
            <a:pPr algn="l"/>
            <a:r>
              <a:rPr lang="en-US" sz="1600" dirty="0">
                <a:solidFill>
                  <a:schemeClr val="bg1"/>
                </a:solidFill>
              </a:rPr>
              <a:t>f</a:t>
            </a:r>
            <a:r>
              <a:rPr lang="en-US" sz="1600" dirty="0" smtClean="0">
                <a:solidFill>
                  <a:schemeClr val="bg1"/>
                </a:solidFill>
              </a:rPr>
              <a:t>unction </a:t>
            </a:r>
            <a:r>
              <a:rPr lang="en-US" sz="1600" dirty="0" err="1" smtClean="0">
                <a:solidFill>
                  <a:schemeClr val="bg1"/>
                </a:solidFill>
              </a:rPr>
              <a:t>myFunction</a:t>
            </a:r>
            <a:r>
              <a:rPr lang="en-US" sz="1600" dirty="0" smtClean="0">
                <a:solidFill>
                  <a:schemeClr val="bg1"/>
                </a:solidFill>
              </a:rPr>
              <a:t>() {</a:t>
            </a:r>
          </a:p>
          <a:p>
            <a:pPr algn="l"/>
            <a:r>
              <a:rPr lang="en-US" sz="1600" dirty="0" smtClean="0">
                <a:solidFill>
                  <a:srgbClr val="FFFF00"/>
                </a:solidFill>
              </a:rPr>
              <a:t>  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db.on</a:t>
            </a:r>
            <a:r>
              <a:rPr lang="en-US" sz="1600" dirty="0" smtClean="0">
                <a:solidFill>
                  <a:schemeClr val="bg1"/>
                </a:solidFill>
              </a:rPr>
              <a:t>(‘error’, function(e) {</a:t>
            </a:r>
          </a:p>
          <a:p>
            <a:pPr algn="l"/>
            <a:r>
              <a:rPr lang="en-US" sz="1600" dirty="0" smtClean="0">
                <a:solidFill>
                  <a:schemeClr val="bg1"/>
                </a:solidFill>
              </a:rPr>
              <a:t>     </a:t>
            </a:r>
            <a:r>
              <a:rPr lang="en-US" sz="1600" dirty="0" err="1" smtClean="0">
                <a:solidFill>
                  <a:schemeClr val="bg1"/>
                </a:solidFill>
              </a:rPr>
              <a:t>console.error</a:t>
            </a:r>
            <a:r>
              <a:rPr lang="en-US" sz="1600" dirty="0" smtClean="0">
                <a:solidFill>
                  <a:schemeClr val="bg1"/>
                </a:solidFill>
              </a:rPr>
              <a:t>(e); </a:t>
            </a:r>
          </a:p>
          <a:p>
            <a:pPr algn="l"/>
            <a:r>
              <a:rPr lang="en-US" sz="1600" dirty="0" smtClean="0">
                <a:solidFill>
                  <a:schemeClr val="bg1"/>
                </a:solidFill>
              </a:rPr>
              <a:t>  });</a:t>
            </a:r>
          </a:p>
          <a:p>
            <a:pPr algn="l"/>
            <a:r>
              <a:rPr lang="en-US" sz="1600" dirty="0" smtClean="0">
                <a:solidFill>
                  <a:schemeClr val="bg1"/>
                </a:solidFill>
              </a:rPr>
              <a:t>  </a:t>
            </a:r>
          </a:p>
          <a:p>
            <a:pPr algn="l"/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db.on</a:t>
            </a:r>
            <a:r>
              <a:rPr lang="en-US" sz="1600" dirty="0" smtClean="0">
                <a:solidFill>
                  <a:schemeClr val="bg1"/>
                </a:solidFill>
              </a:rPr>
              <a:t>(‘connect’, function() { //</a:t>
            </a:r>
            <a:r>
              <a:rPr lang="en-US" sz="1600" dirty="0" err="1" smtClean="0">
                <a:solidFill>
                  <a:schemeClr val="bg1"/>
                </a:solidFill>
              </a:rPr>
              <a:t>db</a:t>
            </a:r>
            <a:r>
              <a:rPr lang="en-US" sz="1600" dirty="0" smtClean="0">
                <a:solidFill>
                  <a:schemeClr val="bg1"/>
                </a:solidFill>
              </a:rPr>
              <a:t> is connected</a:t>
            </a:r>
          </a:p>
          <a:p>
            <a:pPr algn="l"/>
            <a:r>
              <a:rPr lang="en-US" sz="1600" dirty="0" smtClean="0">
                <a:solidFill>
                  <a:schemeClr val="bg1"/>
                </a:solidFill>
              </a:rPr>
              <a:t>    </a:t>
            </a:r>
            <a:r>
              <a:rPr lang="en-US" sz="1600" dirty="0" err="1" smtClean="0">
                <a:solidFill>
                  <a:schemeClr val="bg1"/>
                </a:solidFill>
              </a:rPr>
              <a:t>db.query</a:t>
            </a:r>
            <a:r>
              <a:rPr lang="en-US" sz="1600" dirty="0" smtClean="0">
                <a:solidFill>
                  <a:schemeClr val="bg1"/>
                </a:solidFill>
              </a:rPr>
              <a:t>(user);</a:t>
            </a:r>
          </a:p>
          <a:p>
            <a:pPr algn="l"/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});</a:t>
            </a:r>
          </a:p>
          <a:p>
            <a:pPr algn="l"/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db.on</a:t>
            </a:r>
            <a:r>
              <a:rPr lang="en-US" sz="1600" dirty="0" smtClean="0">
                <a:solidFill>
                  <a:schemeClr val="bg1"/>
                </a:solidFill>
              </a:rPr>
              <a:t>(‘disconnect’, function(){</a:t>
            </a:r>
          </a:p>
          <a:p>
            <a:pPr algn="l"/>
            <a:r>
              <a:rPr lang="en-US" sz="1600" dirty="0" smtClean="0">
                <a:solidFill>
                  <a:schemeClr val="bg1"/>
                </a:solidFill>
              </a:rPr>
              <a:t>   </a:t>
            </a:r>
            <a:r>
              <a:rPr lang="en-US" sz="1600" dirty="0" err="1" smtClean="0">
                <a:solidFill>
                  <a:schemeClr val="bg1"/>
                </a:solidFill>
              </a:rPr>
              <a:t>console.log</a:t>
            </a:r>
            <a:r>
              <a:rPr lang="en-US" sz="1600" dirty="0" smtClean="0">
                <a:solidFill>
                  <a:schemeClr val="bg1"/>
                </a:solidFill>
              </a:rPr>
              <a:t>(‘</a:t>
            </a:r>
            <a:r>
              <a:rPr lang="en-US" sz="1600" dirty="0" err="1" smtClean="0">
                <a:solidFill>
                  <a:schemeClr val="bg1"/>
                </a:solidFill>
              </a:rPr>
              <a:t>db</a:t>
            </a:r>
            <a:r>
              <a:rPr lang="en-US" sz="1600" dirty="0" smtClean="0">
                <a:solidFill>
                  <a:schemeClr val="bg1"/>
                </a:solidFill>
              </a:rPr>
              <a:t> disconnected’);  </a:t>
            </a:r>
          </a:p>
          <a:p>
            <a:pPr algn="l"/>
            <a:r>
              <a:rPr lang="en-US" sz="1600" dirty="0" smtClean="0">
                <a:solidFill>
                  <a:schemeClr val="bg1"/>
                </a:solidFill>
              </a:rPr>
              <a:t> });</a:t>
            </a:r>
          </a:p>
          <a:p>
            <a:pPr algn="l"/>
            <a:endParaRPr lang="en-US" sz="1600" dirty="0" smtClean="0">
              <a:solidFill>
                <a:schemeClr val="bg1"/>
              </a:solidFill>
            </a:endParaRPr>
          </a:p>
          <a:p>
            <a:pPr algn="l"/>
            <a:r>
              <a:rPr lang="en-US" sz="1600" dirty="0" smtClean="0">
                <a:solidFill>
                  <a:schemeClr val="bg1"/>
                </a:solidFill>
              </a:rPr>
              <a:t>  </a:t>
            </a:r>
            <a:r>
              <a:rPr lang="en-US" sz="1600" dirty="0" err="1" smtClean="0">
                <a:solidFill>
                  <a:schemeClr val="bg1"/>
                </a:solidFill>
              </a:rPr>
              <a:t>db.connect</a:t>
            </a:r>
            <a:r>
              <a:rPr lang="en-US" sz="1600" dirty="0" smtClean="0">
                <a:solidFill>
                  <a:schemeClr val="bg1"/>
                </a:solidFill>
              </a:rPr>
              <a:t>(‘127.0.0.1’, ‘100’);</a:t>
            </a:r>
          </a:p>
          <a:p>
            <a:pPr algn="l"/>
            <a:r>
              <a:rPr lang="en-US" sz="1600" dirty="0" smtClean="0">
                <a:solidFill>
                  <a:schemeClr val="bg1"/>
                </a:solidFill>
              </a:rPr>
              <a:t>}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54299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 – Error/Exception handling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17320" y="844657"/>
            <a:ext cx="7109365" cy="224676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solidFill>
                  <a:srgbClr val="FFFF00"/>
                </a:solidFill>
              </a:rPr>
              <a:t>//Say there was an exception trying to connect to db. </a:t>
            </a:r>
          </a:p>
          <a:p>
            <a:pPr algn="l"/>
            <a:r>
              <a:rPr lang="en-US" sz="1400" dirty="0" smtClean="0">
                <a:solidFill>
                  <a:schemeClr val="bg1"/>
                </a:solidFill>
              </a:rPr>
              <a:t>Function () {</a:t>
            </a:r>
          </a:p>
          <a:p>
            <a:pPr algn="l"/>
            <a:r>
              <a:rPr lang="en-US" sz="1400" dirty="0" smtClean="0">
                <a:solidFill>
                  <a:schemeClr val="bg1"/>
                </a:solidFill>
              </a:rPr>
              <a:t>  try {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  </a:t>
            </a:r>
            <a:r>
              <a:rPr lang="en-US" sz="1400" dirty="0" err="1" smtClean="0">
                <a:solidFill>
                  <a:schemeClr val="bg1"/>
                </a:solidFill>
              </a:rPr>
              <a:t>db.connect</a:t>
            </a:r>
            <a:r>
              <a:rPr lang="en-US" sz="1400" dirty="0" smtClean="0">
                <a:solidFill>
                  <a:schemeClr val="bg1"/>
                </a:solidFill>
              </a:rPr>
              <a:t>(‘127.0.0.1’, ‘4000’)</a:t>
            </a:r>
            <a:r>
              <a:rPr lang="en-US" sz="1400" dirty="0" smtClean="0">
                <a:solidFill>
                  <a:srgbClr val="FFFF00"/>
                </a:solidFill>
              </a:rPr>
              <a:t>; // failed to connect; </a:t>
            </a:r>
            <a:r>
              <a:rPr lang="en-US" sz="1400" dirty="0" err="1" smtClean="0">
                <a:solidFill>
                  <a:srgbClr val="FFFF00"/>
                </a:solidFill>
              </a:rPr>
              <a:t>connectionException</a:t>
            </a:r>
            <a:endParaRPr lang="en-US" sz="1400" dirty="0" smtClean="0">
              <a:solidFill>
                <a:srgbClr val="FFFF00"/>
              </a:solidFill>
            </a:endParaRPr>
          </a:p>
          <a:p>
            <a:pPr algn="l"/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} catch (e) {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  </a:t>
            </a:r>
            <a:r>
              <a:rPr lang="en-US" sz="1400" dirty="0" err="1" smtClean="0">
                <a:solidFill>
                  <a:schemeClr val="bg1"/>
                </a:solidFill>
              </a:rPr>
              <a:t>console.error</a:t>
            </a:r>
            <a:r>
              <a:rPr lang="en-US" sz="1400" dirty="0" smtClean="0">
                <a:solidFill>
                  <a:schemeClr val="bg1"/>
                </a:solidFill>
              </a:rPr>
              <a:t>(e);  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}    </a:t>
            </a:r>
            <a:endParaRPr lang="en-US" sz="1400" dirty="0">
              <a:solidFill>
                <a:schemeClr val="bg1"/>
              </a:solidFill>
            </a:endParaRPr>
          </a:p>
          <a:p>
            <a:pPr algn="l"/>
            <a:r>
              <a:rPr lang="en-US" sz="1400" dirty="0" smtClean="0">
                <a:solidFill>
                  <a:schemeClr val="bg1"/>
                </a:solidFill>
              </a:rPr>
              <a:t>}</a:t>
            </a:r>
          </a:p>
          <a:p>
            <a:pPr algn="l"/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rgbClr val="FFFF00"/>
                </a:solidFill>
              </a:rPr>
              <a:t>Above try</a:t>
            </a:r>
            <a:r>
              <a:rPr lang="en-US" sz="1400" dirty="0">
                <a:solidFill>
                  <a:srgbClr val="FFFF00"/>
                </a:solidFill>
              </a:rPr>
              <a:t>/catch won’t </a:t>
            </a:r>
            <a:r>
              <a:rPr lang="en-US" sz="1400" dirty="0" smtClean="0">
                <a:solidFill>
                  <a:srgbClr val="FFFF00"/>
                </a:solidFill>
              </a:rPr>
              <a:t>handle it because the act </a:t>
            </a:r>
            <a:r>
              <a:rPr lang="en-US" sz="1400" dirty="0">
                <a:solidFill>
                  <a:srgbClr val="FFFF00"/>
                </a:solidFill>
              </a:rPr>
              <a:t>of connection </a:t>
            </a:r>
            <a:r>
              <a:rPr lang="en-US" sz="1400" dirty="0" smtClean="0">
                <a:solidFill>
                  <a:srgbClr val="FFFF00"/>
                </a:solidFill>
              </a:rPr>
              <a:t>itself is </a:t>
            </a:r>
            <a:r>
              <a:rPr lang="en-US" sz="1400" dirty="0">
                <a:solidFill>
                  <a:srgbClr val="FFFF00"/>
                </a:solidFill>
              </a:rPr>
              <a:t>an i/</a:t>
            </a:r>
            <a:r>
              <a:rPr lang="en-US" sz="1400" dirty="0" smtClean="0">
                <a:solidFill>
                  <a:srgbClr val="FFFF00"/>
                </a:solidFill>
              </a:rPr>
              <a:t>o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7320" y="3441034"/>
            <a:ext cx="7109365" cy="24622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solidFill>
                  <a:srgbClr val="FFFF00"/>
                </a:solidFill>
              </a:rPr>
              <a:t>//Say there was an exception trying to connect to db. </a:t>
            </a:r>
          </a:p>
          <a:p>
            <a:pPr algn="l"/>
            <a:r>
              <a:rPr lang="en-US" sz="1400" dirty="0" smtClean="0">
                <a:solidFill>
                  <a:schemeClr val="bg1"/>
                </a:solidFill>
              </a:rPr>
              <a:t>Function () {</a:t>
            </a:r>
          </a:p>
          <a:p>
            <a:pPr algn="l"/>
            <a:r>
              <a:rPr lang="en-US" sz="1400" dirty="0">
                <a:solidFill>
                  <a:srgbClr val="FFFF00"/>
                </a:solidFill>
              </a:rPr>
              <a:t> </a:t>
            </a:r>
            <a:r>
              <a:rPr lang="en-US" sz="1400" dirty="0" smtClean="0">
                <a:solidFill>
                  <a:srgbClr val="FFFF00"/>
                </a:solidFill>
              </a:rPr>
              <a:t> //Typically I/O libraries triggers ‘error’ event (or callback). We’ll need to listen to that event</a:t>
            </a:r>
          </a:p>
          <a:p>
            <a:pPr algn="l"/>
            <a:r>
              <a:rPr lang="en-US" sz="1400" dirty="0">
                <a:solidFill>
                  <a:srgbClr val="FFFF00"/>
                </a:solidFill>
              </a:rPr>
              <a:t> </a:t>
            </a:r>
            <a:r>
              <a:rPr lang="en-US" sz="1400" dirty="0" smtClean="0">
                <a:solidFill>
                  <a:srgbClr val="FFFF00"/>
                </a:solidFill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</a:rPr>
              <a:t>db.on</a:t>
            </a:r>
            <a:r>
              <a:rPr lang="en-US" sz="1400" dirty="0" smtClean="0">
                <a:solidFill>
                  <a:srgbClr val="FFFF00"/>
                </a:solidFill>
              </a:rPr>
              <a:t>(‘error’, function(e) {</a:t>
            </a:r>
          </a:p>
          <a:p>
            <a:pPr algn="l"/>
            <a:r>
              <a:rPr lang="en-US" sz="1400" dirty="0" smtClean="0">
                <a:solidFill>
                  <a:srgbClr val="FFFF00"/>
                </a:solidFill>
              </a:rPr>
              <a:t>     </a:t>
            </a:r>
            <a:r>
              <a:rPr lang="en-US" sz="1400" dirty="0" err="1" smtClean="0">
                <a:solidFill>
                  <a:srgbClr val="FFFF00"/>
                </a:solidFill>
              </a:rPr>
              <a:t>console.error</a:t>
            </a:r>
            <a:r>
              <a:rPr lang="en-US" sz="1400" dirty="0" smtClean="0">
                <a:solidFill>
                  <a:srgbClr val="FFFF00"/>
                </a:solidFill>
              </a:rPr>
              <a:t>(e); </a:t>
            </a:r>
          </a:p>
          <a:p>
            <a:pPr algn="l"/>
            <a:r>
              <a:rPr lang="en-US" sz="1400" dirty="0" smtClean="0">
                <a:solidFill>
                  <a:srgbClr val="FFFF00"/>
                </a:solidFill>
              </a:rPr>
              <a:t>  });</a:t>
            </a:r>
          </a:p>
          <a:p>
            <a:pPr algn="l"/>
            <a:endParaRPr lang="en-US" sz="1400" dirty="0" smtClean="0">
              <a:solidFill>
                <a:schemeClr val="bg1"/>
              </a:solidFill>
            </a:endParaRPr>
          </a:p>
          <a:p>
            <a:pPr algn="l"/>
            <a:r>
              <a:rPr lang="en-US" sz="1400" dirty="0" smtClean="0">
                <a:solidFill>
                  <a:schemeClr val="bg1"/>
                </a:solidFill>
              </a:rPr>
              <a:t>  </a:t>
            </a:r>
            <a:r>
              <a:rPr lang="en-US" sz="1400" dirty="0" err="1" smtClean="0">
                <a:solidFill>
                  <a:schemeClr val="bg1"/>
                </a:solidFill>
              </a:rPr>
              <a:t>db.connect</a:t>
            </a:r>
            <a:r>
              <a:rPr lang="en-US" sz="1400" dirty="0" smtClean="0">
                <a:solidFill>
                  <a:schemeClr val="bg1"/>
                </a:solidFill>
              </a:rPr>
              <a:t>(‘127.0.0.1’, ‘100’)</a:t>
            </a:r>
            <a:r>
              <a:rPr lang="en-US" sz="1400" dirty="0" smtClean="0">
                <a:solidFill>
                  <a:srgbClr val="FFFF00"/>
                </a:solidFill>
              </a:rPr>
              <a:t>; // failed to connect; </a:t>
            </a:r>
            <a:r>
              <a:rPr lang="en-US" sz="1400" dirty="0" err="1" smtClean="0">
                <a:solidFill>
                  <a:srgbClr val="FFFF00"/>
                </a:solidFill>
              </a:rPr>
              <a:t>connectionException</a:t>
            </a:r>
            <a:endParaRPr lang="en-US" sz="1400" dirty="0" smtClean="0">
              <a:solidFill>
                <a:srgbClr val="FFFF00"/>
              </a:solidFill>
            </a:endParaRPr>
          </a:p>
          <a:p>
            <a:pPr algn="l"/>
            <a:r>
              <a:rPr lang="en-US" sz="1400" dirty="0" smtClean="0">
                <a:solidFill>
                  <a:schemeClr val="bg1"/>
                </a:solidFill>
              </a:rPr>
              <a:t>}</a:t>
            </a:r>
          </a:p>
          <a:p>
            <a:pPr algn="l"/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04163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– part 3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9471" y="1043732"/>
            <a:ext cx="8305058" cy="477053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600" dirty="0" smtClean="0">
                <a:solidFill>
                  <a:schemeClr val="bg2"/>
                </a:solidFill>
              </a:rPr>
              <a:t>About </a:t>
            </a:r>
            <a:r>
              <a:rPr lang="en-US" sz="1600" dirty="0" err="1" smtClean="0">
                <a:solidFill>
                  <a:schemeClr val="bg2"/>
                </a:solidFill>
              </a:rPr>
              <a:t>Node.js</a:t>
            </a:r>
            <a:endParaRPr lang="en-US" sz="1600" dirty="0" smtClean="0">
              <a:solidFill>
                <a:schemeClr val="bg2"/>
              </a:solidFill>
            </a:endParaRPr>
          </a:p>
          <a:p>
            <a:pPr marL="914400" lvl="1" indent="-457200">
              <a:buFont typeface="Arial"/>
              <a:buChar char="•"/>
            </a:pPr>
            <a:r>
              <a:rPr lang="en-US" sz="1600" dirty="0" smtClean="0">
                <a:solidFill>
                  <a:schemeClr val="bg2"/>
                </a:solidFill>
              </a:rPr>
              <a:t>Internal working of </a:t>
            </a:r>
            <a:r>
              <a:rPr lang="en-US" sz="1600" dirty="0" err="1" smtClean="0">
                <a:solidFill>
                  <a:schemeClr val="bg2"/>
                </a:solidFill>
              </a:rPr>
              <a:t>Node.js</a:t>
            </a:r>
            <a:endParaRPr lang="en-US" sz="1600" dirty="0" smtClean="0">
              <a:solidFill>
                <a:schemeClr val="bg2"/>
              </a:solidFill>
            </a:endParaRPr>
          </a:p>
          <a:p>
            <a:pPr marL="914400" lvl="1" indent="-457200">
              <a:buFont typeface="Arial"/>
              <a:buChar char="•"/>
            </a:pPr>
            <a:r>
              <a:rPr lang="en-US" sz="1600" dirty="0" smtClean="0">
                <a:solidFill>
                  <a:schemeClr val="bg2"/>
                </a:solidFill>
              </a:rPr>
              <a:t>Buzz around </a:t>
            </a:r>
            <a:r>
              <a:rPr lang="en-US" sz="1600" dirty="0" err="1" smtClean="0">
                <a:solidFill>
                  <a:schemeClr val="bg2"/>
                </a:solidFill>
              </a:rPr>
              <a:t>Node.js</a:t>
            </a:r>
            <a:endParaRPr lang="en-US" sz="1600" dirty="0" smtClean="0">
              <a:solidFill>
                <a:schemeClr val="bg2"/>
              </a:solidFill>
            </a:endParaRPr>
          </a:p>
          <a:p>
            <a:pPr marL="914400" lvl="1" indent="-457200">
              <a:buFont typeface="Arial"/>
              <a:buChar char="•"/>
            </a:pPr>
            <a:r>
              <a:rPr lang="en-US" sz="1600" dirty="0" smtClean="0">
                <a:solidFill>
                  <a:schemeClr val="bg2"/>
                </a:solidFill>
              </a:rPr>
              <a:t>Who is using it</a:t>
            </a:r>
          </a:p>
          <a:p>
            <a:pPr marL="914400" lvl="1" indent="-457200">
              <a:buFont typeface="Arial"/>
              <a:buChar char="•"/>
            </a:pPr>
            <a:r>
              <a:rPr lang="en-US" sz="1600" dirty="0" smtClean="0">
                <a:solidFill>
                  <a:schemeClr val="bg2"/>
                </a:solidFill>
              </a:rPr>
              <a:t>What kind of apps are being built</a:t>
            </a:r>
          </a:p>
          <a:p>
            <a:pPr marL="914400" lvl="1" indent="-457200">
              <a:buFont typeface="Arial"/>
              <a:buChar char="•"/>
            </a:pPr>
            <a:endParaRPr lang="en-US" sz="1600" dirty="0" smtClean="0">
              <a:solidFill>
                <a:schemeClr val="bg2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>
                <a:solidFill>
                  <a:schemeClr val="bg2"/>
                </a:solidFill>
              </a:rPr>
              <a:t>Coding in </a:t>
            </a:r>
            <a:r>
              <a:rPr lang="en-US" sz="1600" dirty="0" err="1" smtClean="0">
                <a:solidFill>
                  <a:schemeClr val="bg2"/>
                </a:solidFill>
              </a:rPr>
              <a:t>Node.js</a:t>
            </a:r>
            <a:endParaRPr lang="en-US" sz="1600" dirty="0" smtClean="0">
              <a:solidFill>
                <a:schemeClr val="bg2"/>
              </a:solidFill>
            </a:endParaRPr>
          </a:p>
          <a:p>
            <a:pPr marL="914400" lvl="1" indent="-457200">
              <a:buFont typeface="Arial"/>
              <a:buChar char="•"/>
            </a:pPr>
            <a:r>
              <a:rPr lang="en-US" sz="1600" dirty="0" smtClean="0">
                <a:solidFill>
                  <a:schemeClr val="bg2"/>
                </a:solidFill>
              </a:rPr>
              <a:t>Sync v/s </a:t>
            </a:r>
            <a:r>
              <a:rPr lang="en-US" sz="1600" dirty="0" err="1" smtClean="0">
                <a:solidFill>
                  <a:schemeClr val="bg2"/>
                </a:solidFill>
              </a:rPr>
              <a:t>Async</a:t>
            </a:r>
            <a:r>
              <a:rPr lang="en-US" sz="1600" dirty="0" smtClean="0">
                <a:solidFill>
                  <a:schemeClr val="bg2"/>
                </a:solidFill>
              </a:rPr>
              <a:t> coding (Callbacks)</a:t>
            </a:r>
          </a:p>
          <a:p>
            <a:pPr marL="914400" lvl="1" indent="-457200">
              <a:buFont typeface="Arial"/>
              <a:buChar char="•"/>
            </a:pPr>
            <a:r>
              <a:rPr lang="en-US" sz="1600" dirty="0" smtClean="0">
                <a:solidFill>
                  <a:schemeClr val="bg2"/>
                </a:solidFill>
              </a:rPr>
              <a:t>Classes &amp; Modules (</a:t>
            </a:r>
            <a:r>
              <a:rPr lang="en-US" sz="1600" dirty="0" err="1" smtClean="0">
                <a:solidFill>
                  <a:schemeClr val="bg2"/>
                </a:solidFill>
              </a:rPr>
              <a:t>CommonJS</a:t>
            </a:r>
            <a:r>
              <a:rPr lang="en-US" sz="1600" dirty="0" smtClean="0">
                <a:solidFill>
                  <a:schemeClr val="bg2"/>
                </a:solidFill>
              </a:rPr>
              <a:t>)</a:t>
            </a:r>
          </a:p>
          <a:p>
            <a:pPr marL="914400" lvl="1" indent="-457200">
              <a:buFont typeface="Arial"/>
              <a:buChar char="•"/>
            </a:pPr>
            <a:r>
              <a:rPr lang="en-US" sz="1600" dirty="0" err="1">
                <a:solidFill>
                  <a:schemeClr val="bg2"/>
                </a:solidFill>
              </a:rPr>
              <a:t>npm</a:t>
            </a:r>
            <a:r>
              <a:rPr lang="en-US" sz="1600" dirty="0">
                <a:solidFill>
                  <a:schemeClr val="bg2"/>
                </a:solidFill>
              </a:rPr>
              <a:t> &amp; </a:t>
            </a:r>
            <a:r>
              <a:rPr lang="en-US" sz="1600" dirty="0" err="1" smtClean="0">
                <a:solidFill>
                  <a:schemeClr val="bg2"/>
                </a:solidFill>
              </a:rPr>
              <a:t>package.json</a:t>
            </a:r>
            <a:endParaRPr lang="en-US" sz="1600" dirty="0" smtClean="0">
              <a:solidFill>
                <a:schemeClr val="bg2"/>
              </a:solidFill>
            </a:endParaRPr>
          </a:p>
          <a:p>
            <a:pPr marL="914400" lvl="1" indent="-457200">
              <a:buFont typeface="Arial"/>
              <a:buChar char="•"/>
            </a:pPr>
            <a:r>
              <a:rPr lang="en-US" sz="1600" dirty="0" err="1" smtClean="0">
                <a:solidFill>
                  <a:schemeClr val="bg2"/>
                </a:solidFill>
              </a:rPr>
              <a:t>Node.js</a:t>
            </a:r>
            <a:r>
              <a:rPr lang="en-US" sz="1600" dirty="0" smtClean="0">
                <a:solidFill>
                  <a:schemeClr val="bg2"/>
                </a:solidFill>
              </a:rPr>
              <a:t> </a:t>
            </a:r>
            <a:r>
              <a:rPr lang="en-US" sz="1600" dirty="0" err="1" smtClean="0">
                <a:solidFill>
                  <a:schemeClr val="bg2"/>
                </a:solidFill>
              </a:rPr>
              <a:t>EventEmitters</a:t>
            </a:r>
            <a:r>
              <a:rPr lang="en-US" sz="1600" dirty="0" smtClean="0">
                <a:solidFill>
                  <a:schemeClr val="bg2"/>
                </a:solidFill>
              </a:rPr>
              <a:t> </a:t>
            </a:r>
          </a:p>
          <a:p>
            <a:pPr marL="914400" lvl="1" indent="-457200">
              <a:buFont typeface="Arial"/>
              <a:buChar char="•"/>
            </a:pPr>
            <a:endParaRPr lang="en-US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1600" dirty="0" err="1" smtClean="0">
                <a:solidFill>
                  <a:srgbClr val="FFFF00"/>
                </a:solidFill>
              </a:rPr>
              <a:t>Node.js</a:t>
            </a:r>
            <a:r>
              <a:rPr lang="en-US" sz="1600" dirty="0" smtClean="0">
                <a:solidFill>
                  <a:srgbClr val="FFFF00"/>
                </a:solidFill>
              </a:rPr>
              <a:t> &amp; Cloud Foundry (w/ demo)</a:t>
            </a:r>
          </a:p>
          <a:p>
            <a:pPr marL="914400" lvl="1" indent="-457200">
              <a:buFont typeface="Arial"/>
              <a:buChar char="•"/>
            </a:pPr>
            <a:r>
              <a:rPr lang="en-US" sz="1600" dirty="0" smtClean="0">
                <a:solidFill>
                  <a:srgbClr val="FFFF00"/>
                </a:solidFill>
              </a:rPr>
              <a:t>Hello World app in Cloud Foundry </a:t>
            </a:r>
          </a:p>
          <a:p>
            <a:pPr marL="914400" lvl="1" indent="-457200">
              <a:buFont typeface="Arial"/>
              <a:buChar char="•"/>
            </a:pPr>
            <a:r>
              <a:rPr lang="en-US" sz="1600" dirty="0" smtClean="0">
                <a:solidFill>
                  <a:srgbClr val="FFFF00"/>
                </a:solidFill>
              </a:rPr>
              <a:t>Using Sticky Sessions </a:t>
            </a:r>
          </a:p>
          <a:p>
            <a:pPr marL="914400" lvl="1" indent="-457200">
              <a:buFont typeface="Arial"/>
              <a:buChar char="•"/>
            </a:pPr>
            <a:r>
              <a:rPr lang="en-US" sz="1600" dirty="0" err="1" smtClean="0">
                <a:solidFill>
                  <a:srgbClr val="FFFF00"/>
                </a:solidFill>
              </a:rPr>
              <a:t>CloudFoundry</a:t>
            </a:r>
            <a:r>
              <a:rPr lang="en-US" sz="1600" dirty="0" smtClean="0">
                <a:solidFill>
                  <a:srgbClr val="FFFF00"/>
                </a:solidFill>
              </a:rPr>
              <a:t> </a:t>
            </a:r>
            <a:r>
              <a:rPr lang="en-US" sz="1600" dirty="0">
                <a:solidFill>
                  <a:srgbClr val="FFFF00"/>
                </a:solidFill>
              </a:rPr>
              <a:t>Module &amp; connecting to </a:t>
            </a:r>
            <a:r>
              <a:rPr lang="en-US" sz="1600" dirty="0" err="1">
                <a:solidFill>
                  <a:srgbClr val="FFFF00"/>
                </a:solidFill>
              </a:rPr>
              <a:t>Redis</a:t>
            </a:r>
            <a:r>
              <a:rPr lang="en-US" sz="1600" dirty="0">
                <a:solidFill>
                  <a:srgbClr val="FFFF00"/>
                </a:solidFill>
              </a:rPr>
              <a:t>, </a:t>
            </a:r>
            <a:r>
              <a:rPr lang="en-US" sz="1600" dirty="0" err="1">
                <a:solidFill>
                  <a:srgbClr val="FFFF00"/>
                </a:solidFill>
              </a:rPr>
              <a:t>MongoDB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 smtClean="0">
                <a:solidFill>
                  <a:srgbClr val="FFFF00"/>
                </a:solidFill>
              </a:rPr>
              <a:t>etc</a:t>
            </a:r>
            <a:r>
              <a:rPr lang="en-US" sz="1600" dirty="0">
                <a:solidFill>
                  <a:srgbClr val="FFFF00"/>
                </a:solidFill>
              </a:rPr>
              <a:t>.</a:t>
            </a:r>
            <a:r>
              <a:rPr lang="en-US" sz="1600" dirty="0" smtClean="0">
                <a:solidFill>
                  <a:srgbClr val="FFFF00"/>
                </a:solidFill>
              </a:rPr>
              <a:t> </a:t>
            </a:r>
          </a:p>
          <a:p>
            <a:pPr marL="914400" lvl="1" indent="-457200">
              <a:buFont typeface="Arial"/>
              <a:buChar char="•"/>
            </a:pPr>
            <a:r>
              <a:rPr lang="en-US" sz="1600" dirty="0" err="1" smtClean="0">
                <a:solidFill>
                  <a:srgbClr val="FFFF00"/>
                </a:solidFill>
              </a:rPr>
              <a:t>Express.js</a:t>
            </a:r>
            <a:r>
              <a:rPr lang="en-US" sz="1600" dirty="0" smtClean="0">
                <a:solidFill>
                  <a:srgbClr val="FFFF00"/>
                </a:solidFill>
              </a:rPr>
              <a:t> (</a:t>
            </a:r>
            <a:r>
              <a:rPr lang="en-US" sz="1600" dirty="0" err="1" smtClean="0">
                <a:solidFill>
                  <a:srgbClr val="FFFF00"/>
                </a:solidFill>
              </a:rPr>
              <a:t>RESTful</a:t>
            </a:r>
            <a:r>
              <a:rPr lang="en-US" sz="1600" dirty="0" smtClean="0">
                <a:solidFill>
                  <a:srgbClr val="FFFF00"/>
                </a:solidFill>
              </a:rPr>
              <a:t>) app	</a:t>
            </a:r>
          </a:p>
          <a:p>
            <a:pPr marL="914400" lvl="1" indent="-457200">
              <a:buFont typeface="Arial"/>
              <a:buChar char="•"/>
            </a:pPr>
            <a:r>
              <a:rPr lang="en-US" sz="1600" dirty="0" err="1" smtClean="0">
                <a:solidFill>
                  <a:srgbClr val="FFFF00"/>
                </a:solidFill>
              </a:rPr>
              <a:t>Socket.io</a:t>
            </a:r>
            <a:r>
              <a:rPr lang="en-US" sz="1600" dirty="0" smtClean="0">
                <a:solidFill>
                  <a:srgbClr val="FFFF00"/>
                </a:solidFill>
              </a:rPr>
              <a:t>  + </a:t>
            </a:r>
            <a:r>
              <a:rPr lang="en-US" sz="1600" dirty="0" err="1" smtClean="0">
                <a:solidFill>
                  <a:srgbClr val="FFFF00"/>
                </a:solidFill>
              </a:rPr>
              <a:t>Express.js</a:t>
            </a:r>
            <a:r>
              <a:rPr lang="en-US" sz="1600" dirty="0" smtClean="0">
                <a:solidFill>
                  <a:srgbClr val="FFFF00"/>
                </a:solidFill>
              </a:rPr>
              <a:t> (Real-time) app</a:t>
            </a:r>
          </a:p>
          <a:p>
            <a:pPr marL="914400" lvl="1" indent="-457200">
              <a:buFont typeface="Arial"/>
              <a:buChar char="•"/>
            </a:pPr>
            <a:endParaRPr lang="en-US" sz="1600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06143" y="1199805"/>
            <a:ext cx="8473821" cy="698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D79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896165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Foundry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17533" y="2828837"/>
            <a:ext cx="6308939" cy="1200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Cloud Foundry – Open Platform as a Service</a:t>
            </a:r>
          </a:p>
          <a:p>
            <a:endParaRPr lang="en-US" sz="2400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06143" y="1199805"/>
            <a:ext cx="8473821" cy="698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D79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3334846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Foundry open Platform as a Service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1" dirty="0" smtClean="0">
                <a:solidFill>
                  <a:schemeClr val="accent3"/>
                </a:solidFill>
              </a:rPr>
              <a:t>The PaaS of choice for the Cloud era</a:t>
            </a:r>
            <a:r>
              <a:rPr lang="en-US" sz="2400" b="0" dirty="0" smtClean="0">
                <a:solidFill>
                  <a:schemeClr val="accent3"/>
                </a:solidFill>
              </a:rPr>
              <a:t/>
            </a:r>
            <a:br>
              <a:rPr lang="en-US" sz="2400" b="0" dirty="0" smtClean="0">
                <a:solidFill>
                  <a:schemeClr val="accent3"/>
                </a:solidFill>
              </a:rPr>
            </a:br>
            <a:endParaRPr lang="en-US" sz="2400" b="0" dirty="0" smtClean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</a:rPr>
              <a:t>Simple</a:t>
            </a:r>
          </a:p>
          <a:p>
            <a:pPr marL="166687" lvl="1" indent="0"/>
            <a:r>
              <a:rPr lang="en-US" sz="1800" dirty="0" smtClean="0">
                <a:solidFill>
                  <a:schemeClr val="accent3"/>
                </a:solidFill>
              </a:rPr>
              <a:t> </a:t>
            </a:r>
            <a:r>
              <a:rPr lang="en-US" sz="2000" dirty="0" smtClean="0">
                <a:solidFill>
                  <a:schemeClr val="accent3"/>
                </a:solidFill>
              </a:rPr>
              <a:t>Let’s developers focus on their code and not wiring middleware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</a:rPr>
              <a:t>Open</a:t>
            </a:r>
          </a:p>
          <a:p>
            <a:pPr marL="166687" lvl="1" indent="0"/>
            <a:r>
              <a:rPr lang="en-US" sz="2000" dirty="0" smtClean="0">
                <a:solidFill>
                  <a:schemeClr val="accent3"/>
                </a:solidFill>
              </a:rPr>
              <a:t> Avoid lock-in to specific cloud, frameworks or service</a:t>
            </a:r>
          </a:p>
          <a:p>
            <a:pPr marL="166687" lvl="1" indent="0"/>
            <a:r>
              <a:rPr lang="en-US" sz="2000" dirty="0" smtClean="0">
                <a:solidFill>
                  <a:schemeClr val="accent3"/>
                </a:solidFill>
              </a:rPr>
              <a:t> Completely open source from day one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</a:rPr>
              <a:t>Flexible and Scalable</a:t>
            </a:r>
          </a:p>
          <a:p>
            <a:pPr marL="166687" lvl="1" indent="0"/>
            <a:r>
              <a:rPr lang="en-US" sz="2000" dirty="0" smtClean="0">
                <a:solidFill>
                  <a:schemeClr val="accent3"/>
                </a:solidFill>
              </a:rPr>
              <a:t> Self service, deploy and scale your applications in seconds</a:t>
            </a:r>
          </a:p>
          <a:p>
            <a:pPr marL="166687" lvl="1" indent="0"/>
            <a:r>
              <a:rPr lang="en-US" sz="2000" dirty="0" smtClean="0">
                <a:solidFill>
                  <a:schemeClr val="accent3"/>
                </a:solidFill>
              </a:rPr>
              <a:t> Extensible architecture to “digest” future cloud innovation</a:t>
            </a:r>
            <a:br>
              <a:rPr lang="en-US" sz="2000" dirty="0" smtClean="0">
                <a:solidFill>
                  <a:schemeClr val="accent3"/>
                </a:solidFill>
              </a:rPr>
            </a:br>
            <a:endParaRPr lang="en-US" sz="2000" dirty="0" smtClean="0">
              <a:solidFill>
                <a:schemeClr val="accent3"/>
              </a:solidFill>
            </a:endParaRPr>
          </a:p>
          <a:p>
            <a:pPr marL="166687" lvl="1" indent="0">
              <a:buNone/>
            </a:pPr>
            <a:endParaRPr lang="en-US" sz="2000" dirty="0" smtClean="0">
              <a:solidFill>
                <a:schemeClr val="accent3"/>
              </a:solidFill>
            </a:endParaRPr>
          </a:p>
          <a:p>
            <a:pPr marL="166687" lvl="1" indent="0">
              <a:buNone/>
            </a:pPr>
            <a:endParaRPr lang="en-US" sz="2000" dirty="0">
              <a:solidFill>
                <a:schemeClr val="accent3"/>
              </a:solidFill>
            </a:endParaRPr>
          </a:p>
          <a:p>
            <a:pPr marL="166687" lvl="1" indent="0">
              <a:buNone/>
            </a:pPr>
            <a:endParaRPr lang="en-US" sz="2000" dirty="0">
              <a:solidFill>
                <a:schemeClr val="accent3"/>
              </a:solidFill>
            </a:endParaRPr>
          </a:p>
        </p:txBody>
      </p:sp>
      <p:pic>
        <p:nvPicPr>
          <p:cNvPr id="4" name="Picture 3" descr="VMW-LGO-CloudFoundry-217-squa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2415" y="2562963"/>
            <a:ext cx="1685058" cy="168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91477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Isosceles Triangle 48"/>
          <p:cNvSpPr/>
          <p:nvPr/>
        </p:nvSpPr>
        <p:spPr>
          <a:xfrm flipH="1" flipV="1">
            <a:off x="2525236" y="2593475"/>
            <a:ext cx="3538703" cy="2514341"/>
          </a:xfrm>
          <a:prstGeom prst="triangle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26" name="Picture 2" descr="C:\Users\CharlesF\AppData\Local\Microsoft\Windows\Temporary Internet Files\Content.Outlook\L718N075\VMW-LGO-CloudFoundry-217-square100x1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29000" y="2653984"/>
            <a:ext cx="1765616" cy="176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374906" y="171450"/>
            <a:ext cx="8473821" cy="333376"/>
          </a:xfrm>
        </p:spPr>
        <p:txBody>
          <a:bodyPr/>
          <a:lstStyle/>
          <a:p>
            <a:r>
              <a:rPr lang="en-US" dirty="0"/>
              <a:t>Cloud Foundry open </a:t>
            </a:r>
            <a:r>
              <a:rPr lang="en-US" dirty="0" err="1"/>
              <a:t>PaaS</a:t>
            </a:r>
            <a:r>
              <a:rPr lang="en-US" dirty="0"/>
              <a:t> - Choice of frameworks</a:t>
            </a:r>
          </a:p>
        </p:txBody>
      </p:sp>
      <p:pic>
        <p:nvPicPr>
          <p:cNvPr id="34" name="Picture 2" descr="http://img.viralpatel.net/java-logo2-150x150.gif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45" r="23671"/>
          <a:stretch/>
        </p:blipFill>
        <p:spPr bwMode="auto">
          <a:xfrm>
            <a:off x="2585245" y="1615730"/>
            <a:ext cx="367233" cy="583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34268" y="2200959"/>
            <a:ext cx="726479" cy="191648"/>
          </a:xfrm>
          <a:prstGeom prst="rect">
            <a:avLst/>
          </a:prstGeom>
        </p:spPr>
      </p:pic>
      <p:sp>
        <p:nvSpPr>
          <p:cNvPr id="36" name="Rounded Rectangle 21"/>
          <p:cNvSpPr>
            <a:spLocks noChangeArrowheads="1"/>
          </p:cNvSpPr>
          <p:nvPr/>
        </p:nvSpPr>
        <p:spPr bwMode="auto">
          <a:xfrm>
            <a:off x="1810306" y="1296773"/>
            <a:ext cx="1201738" cy="1198562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74B230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n-US">
              <a:solidFill>
                <a:srgbClr val="4D4D4D"/>
              </a:solidFill>
              <a:latin typeface="Calibri" pitchFamily="34" charset="0"/>
            </a:endParaRPr>
          </a:p>
        </p:txBody>
      </p:sp>
      <p:pic>
        <p:nvPicPr>
          <p:cNvPr id="37" name="Picture 4" descr="springLogoNew"/>
          <p:cNvPicPr>
            <a:picLocks noChangeAspect="1" noChangeArrowheads="1"/>
          </p:cNvPicPr>
          <p:nvPr/>
        </p:nvPicPr>
        <p:blipFill>
          <a:blip r:embed="rId6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73368" y="1399187"/>
            <a:ext cx="830921" cy="51463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  <p:pic>
        <p:nvPicPr>
          <p:cNvPr id="38" name="Picture 35" descr="ruby.png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65536" y="2036532"/>
            <a:ext cx="325317" cy="325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Picture 36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13970" y="1502056"/>
            <a:ext cx="523803" cy="362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" name="Picture 37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83938" y="1472789"/>
            <a:ext cx="330067" cy="42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Rounded Rectangle 26"/>
          <p:cNvSpPr>
            <a:spLocks noChangeArrowheads="1"/>
          </p:cNvSpPr>
          <p:nvPr/>
        </p:nvSpPr>
        <p:spPr bwMode="auto">
          <a:xfrm>
            <a:off x="4427326" y="1295651"/>
            <a:ext cx="1201737" cy="1198562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74B230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n-US">
              <a:solidFill>
                <a:srgbClr val="4D4D4D"/>
              </a:solidFill>
              <a:latin typeface="Calibri" pitchFamily="34" charset="0"/>
            </a:endParaRPr>
          </a:p>
        </p:txBody>
      </p:sp>
      <p:pic>
        <p:nvPicPr>
          <p:cNvPr id="46" name="Picture 4" descr="http://thescalaside.com/logo.png"/>
          <p:cNvPicPr>
            <a:picLocks noChangeAspect="1" noChangeArrowheads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121804" y="2035702"/>
            <a:ext cx="1125938" cy="324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Rounded Rectangle 68"/>
          <p:cNvSpPr>
            <a:spLocks noChangeArrowheads="1"/>
          </p:cNvSpPr>
          <p:nvPr/>
        </p:nvSpPr>
        <p:spPr bwMode="auto">
          <a:xfrm>
            <a:off x="3083113" y="1295651"/>
            <a:ext cx="1203325" cy="1198562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74B23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4D4D4D"/>
              </a:solidFill>
              <a:latin typeface="Calibri" pitchFamily="34" charset="0"/>
            </a:endParaRPr>
          </a:p>
        </p:txBody>
      </p:sp>
      <p:pic>
        <p:nvPicPr>
          <p:cNvPr id="70" name="Picture 6" descr="http://tutorialbin.com/media/uploads/icons/lift-scala-icon-50x50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46648" y="1468889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ounded Rectangle 32"/>
          <p:cNvSpPr>
            <a:spLocks noChangeArrowheads="1"/>
          </p:cNvSpPr>
          <p:nvPr/>
        </p:nvSpPr>
        <p:spPr bwMode="auto">
          <a:xfrm>
            <a:off x="5709351" y="1301421"/>
            <a:ext cx="1203325" cy="1198562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74B23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4D4D4D"/>
              </a:solidFill>
              <a:latin typeface="Calibri" pitchFamily="34" charset="0"/>
            </a:endParaRPr>
          </a:p>
        </p:txBody>
      </p:sp>
      <p:pic>
        <p:nvPicPr>
          <p:cNvPr id="20" name="Picture 19" descr="nodejs-light.eps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30072">
            <a:off x="5730402" y="1703281"/>
            <a:ext cx="1256978" cy="342812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6808766" y="808676"/>
            <a:ext cx="1852227" cy="1677011"/>
            <a:chOff x="6808764" y="808675"/>
            <a:chExt cx="1852227" cy="1677011"/>
          </a:xfrm>
        </p:grpSpPr>
        <p:sp>
          <p:nvSpPr>
            <p:cNvPr id="19" name="Rounded Rectangle 18"/>
            <p:cNvSpPr>
              <a:spLocks noChangeArrowheads="1"/>
            </p:cNvSpPr>
            <p:nvPr/>
          </p:nvSpPr>
          <p:spPr bwMode="auto">
            <a:xfrm>
              <a:off x="7065074" y="1277892"/>
              <a:ext cx="1203325" cy="1198562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74B230"/>
              </a:solidFill>
              <a:prstDash val="dash"/>
              <a:round/>
              <a:headEnd/>
              <a:tailEnd/>
            </a:ln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4D4D4D"/>
                </a:solidFill>
                <a:latin typeface="Calibri" pitchFamily="34" charset="0"/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231487" y="1399187"/>
              <a:ext cx="1000276" cy="336010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6808764" y="808675"/>
              <a:ext cx="18522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OSS community</a:t>
              </a:r>
              <a:endParaRPr lang="en-US" dirty="0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164155" y="1735197"/>
              <a:ext cx="582641" cy="387721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673268" y="1674099"/>
              <a:ext cx="538235" cy="479445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7323369" y="2036532"/>
              <a:ext cx="699798" cy="4491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0651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TextBox 7"/>
          <p:cNvSpPr txBox="1">
            <a:spLocks noChangeArrowheads="1"/>
          </p:cNvSpPr>
          <p:nvPr/>
        </p:nvSpPr>
        <p:spPr bwMode="auto">
          <a:xfrm rot="3348567">
            <a:off x="1879285" y="3877734"/>
            <a:ext cx="28675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alibri" pitchFamily="34" charset="0"/>
              </a:rPr>
              <a:t>Application Service Interface</a:t>
            </a:r>
          </a:p>
        </p:txBody>
      </p:sp>
      <p:sp>
        <p:nvSpPr>
          <p:cNvPr id="44" name="TextBox 43"/>
          <p:cNvSpPr txBox="1"/>
          <p:nvPr/>
        </p:nvSpPr>
        <p:spPr bwMode="auto">
          <a:xfrm>
            <a:off x="1295400" y="2590800"/>
            <a:ext cx="914400" cy="91440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rgbClr val="92D050"/>
            </a:solidFill>
          </a:ln>
        </p:spPr>
        <p:txBody>
          <a:bodyPr lIns="0" tIns="0" rIns="0" bIns="0" anchor="b" anchorCtr="1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333333"/>
                </a:solidFill>
                <a:latin typeface="+mj-lt"/>
              </a:rPr>
              <a:t>Data </a:t>
            </a:r>
            <a:r>
              <a:rPr lang="en-US" sz="1100" dirty="0" smtClean="0">
                <a:solidFill>
                  <a:srgbClr val="333333"/>
                </a:solidFill>
                <a:latin typeface="+mj-lt"/>
              </a:rPr>
              <a:t>Services</a:t>
            </a:r>
            <a:endParaRPr lang="en-US" sz="1100" dirty="0">
              <a:solidFill>
                <a:srgbClr val="333333"/>
              </a:solidFill>
              <a:latin typeface="+mj-lt"/>
            </a:endParaRPr>
          </a:p>
        </p:txBody>
      </p:sp>
      <p:pic>
        <p:nvPicPr>
          <p:cNvPr id="30747" name="Picture 84" descr="data-warehouse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81844" y="2615185"/>
            <a:ext cx="541515" cy="54864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  <p:grpSp>
        <p:nvGrpSpPr>
          <p:cNvPr id="30730" name="Group 55"/>
          <p:cNvGrpSpPr>
            <a:grpSpLocks/>
          </p:cNvGrpSpPr>
          <p:nvPr/>
        </p:nvGrpSpPr>
        <p:grpSpPr bwMode="auto">
          <a:xfrm>
            <a:off x="2594104" y="4572000"/>
            <a:ext cx="914400" cy="914400"/>
            <a:chOff x="7752750" y="3060700"/>
            <a:chExt cx="914400" cy="914400"/>
          </a:xfrm>
        </p:grpSpPr>
        <p:sp>
          <p:nvSpPr>
            <p:cNvPr id="51" name="TextBox 50"/>
            <p:cNvSpPr txBox="1"/>
            <p:nvPr/>
          </p:nvSpPr>
          <p:spPr>
            <a:xfrm>
              <a:off x="7752750" y="3060700"/>
              <a:ext cx="914400" cy="914400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solidFill>
                <a:srgbClr val="92D050"/>
              </a:solidFill>
            </a:ln>
          </p:spPr>
          <p:txBody>
            <a:bodyPr lIns="0" tIns="0" rIns="0" bIns="0" anchor="b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333333"/>
                  </a:solidFill>
                  <a:latin typeface="+mj-lt"/>
                </a:rPr>
                <a:t>Other Services</a:t>
              </a:r>
            </a:p>
          </p:txBody>
        </p:sp>
        <p:pic>
          <p:nvPicPr>
            <p:cNvPr id="30745" name="Picture 24" descr="ICON_OSWindows_Q308"/>
            <p:cNvPicPr>
              <a:picLocks noChangeAspect="1" noChangeArrowheads="1"/>
            </p:cNvPicPr>
            <p:nvPr/>
          </p:nvPicPr>
          <p:blipFill>
            <a:blip r:embed="rId4">
              <a:grayscl/>
            </a:blip>
            <a:srcRect/>
            <a:stretch>
              <a:fillRect/>
            </a:stretch>
          </p:blipFill>
          <p:spPr bwMode="auto">
            <a:xfrm rot="1204461">
              <a:off x="7952665" y="3090177"/>
              <a:ext cx="495397" cy="548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9" name="Isosceles Triangle 48"/>
          <p:cNvSpPr/>
          <p:nvPr/>
        </p:nvSpPr>
        <p:spPr>
          <a:xfrm flipH="1" flipV="1">
            <a:off x="2525236" y="2593475"/>
            <a:ext cx="3538703" cy="2514341"/>
          </a:xfrm>
          <a:prstGeom prst="triangle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26" name="Picture 2" descr="C:\Users\CharlesF\AppData\Local\Microsoft\Windows\Temporary Internet Files\Content.Outlook\L718N075\VMW-LGO-CloudFoundry-217-square100x10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653984"/>
            <a:ext cx="1765616" cy="176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1832104" y="3581400"/>
            <a:ext cx="914400" cy="914400"/>
            <a:chOff x="1638773" y="144368"/>
            <a:chExt cx="914400" cy="914400"/>
          </a:xfrm>
        </p:grpSpPr>
        <p:sp>
          <p:nvSpPr>
            <p:cNvPr id="45" name="TextBox 44"/>
            <p:cNvSpPr txBox="1"/>
            <p:nvPr/>
          </p:nvSpPr>
          <p:spPr bwMode="auto">
            <a:xfrm>
              <a:off x="1638773" y="144368"/>
              <a:ext cx="914400" cy="914400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solidFill>
                <a:srgbClr val="92D050"/>
              </a:solidFill>
            </a:ln>
          </p:spPr>
          <p:txBody>
            <a:bodyPr lIns="0" tIns="0" rIns="0" bIns="0" anchor="b" anchorCtr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 err="1">
                  <a:solidFill>
                    <a:srgbClr val="333333"/>
                  </a:solidFill>
                  <a:latin typeface="+mj-lt"/>
                </a:rPr>
                <a:t>Msg</a:t>
              </a:r>
              <a:r>
                <a:rPr lang="en-US" sz="1100" dirty="0">
                  <a:solidFill>
                    <a:srgbClr val="333333"/>
                  </a:solidFill>
                  <a:latin typeface="+mj-lt"/>
                </a:rPr>
                <a:t> </a:t>
              </a:r>
              <a:r>
                <a:rPr lang="en-US" sz="1100" dirty="0" smtClean="0">
                  <a:solidFill>
                    <a:srgbClr val="333333"/>
                  </a:solidFill>
                  <a:latin typeface="+mj-lt"/>
                </a:rPr>
                <a:t>Services</a:t>
              </a:r>
              <a:endParaRPr lang="en-US" sz="1100" dirty="0">
                <a:solidFill>
                  <a:srgbClr val="333333"/>
                </a:solidFill>
                <a:latin typeface="+mj-lt"/>
              </a:endParaRPr>
            </a:p>
          </p:txBody>
        </p:sp>
        <p:pic>
          <p:nvPicPr>
            <p:cNvPr id="47" name="Picture 27" descr="ICON_Cloud_Q308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792424" y="329481"/>
              <a:ext cx="595913" cy="37918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</p:pic>
        <p:pic>
          <p:nvPicPr>
            <p:cNvPr id="2050" name="Picture 2" descr="C:\Users\CharlesF\AppData\Local\Microsoft\Windows\Temporary Internet Files\Content.IE5\E3PUD36X\MC900442124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00" y="216313"/>
              <a:ext cx="381000" cy="38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374906" y="171450"/>
            <a:ext cx="8473821" cy="333376"/>
          </a:xfrm>
        </p:spPr>
        <p:txBody>
          <a:bodyPr/>
          <a:lstStyle/>
          <a:p>
            <a:r>
              <a:rPr lang="en-US" dirty="0"/>
              <a:t>Cloud Foundry open </a:t>
            </a:r>
            <a:r>
              <a:rPr lang="en-US" dirty="0" err="1"/>
              <a:t>PaaS</a:t>
            </a:r>
            <a:r>
              <a:rPr lang="en-US" dirty="0"/>
              <a:t> - Choice </a:t>
            </a:r>
            <a:r>
              <a:rPr lang="en-US" dirty="0" smtClean="0"/>
              <a:t>of application services</a:t>
            </a:r>
            <a:endParaRPr lang="en-US" dirty="0"/>
          </a:p>
        </p:txBody>
      </p:sp>
      <p:pic>
        <p:nvPicPr>
          <p:cNvPr id="39" name="Picture 2" descr="http://img.viralpatel.net/java-logo2-150x150.gif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45" r="23671"/>
          <a:stretch/>
        </p:blipFill>
        <p:spPr bwMode="auto">
          <a:xfrm>
            <a:off x="2585245" y="1615730"/>
            <a:ext cx="367233" cy="583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ounded Rectangle 21"/>
          <p:cNvSpPr>
            <a:spLocks noChangeArrowheads="1"/>
          </p:cNvSpPr>
          <p:nvPr/>
        </p:nvSpPr>
        <p:spPr bwMode="auto">
          <a:xfrm>
            <a:off x="1810306" y="1296773"/>
            <a:ext cx="1201738" cy="1198562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74B230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n-US">
              <a:solidFill>
                <a:srgbClr val="4D4D4D"/>
              </a:solidFill>
              <a:latin typeface="Calibri" pitchFamily="34" charset="0"/>
            </a:endParaRPr>
          </a:p>
        </p:txBody>
      </p:sp>
      <p:pic>
        <p:nvPicPr>
          <p:cNvPr id="52" name="Picture 4" descr="springLogoNew"/>
          <p:cNvPicPr>
            <a:picLocks noChangeAspect="1" noChangeArrowheads="1"/>
          </p:cNvPicPr>
          <p:nvPr/>
        </p:nvPicPr>
        <p:blipFill>
          <a:blip r:embed="rId9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73368" y="1399187"/>
            <a:ext cx="830921" cy="51463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  <p:pic>
        <p:nvPicPr>
          <p:cNvPr id="53" name="Picture 35" descr="ruby.png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65536" y="2036532"/>
            <a:ext cx="325317" cy="325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" name="Picture 36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13970" y="1502056"/>
            <a:ext cx="523803" cy="362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" name="Picture 37"/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83938" y="1472789"/>
            <a:ext cx="330067" cy="42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" name="Rounded Rectangle 26"/>
          <p:cNvSpPr>
            <a:spLocks noChangeArrowheads="1"/>
          </p:cNvSpPr>
          <p:nvPr/>
        </p:nvSpPr>
        <p:spPr bwMode="auto">
          <a:xfrm>
            <a:off x="4427326" y="1295651"/>
            <a:ext cx="1201737" cy="1198562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74B230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n-US">
              <a:solidFill>
                <a:srgbClr val="4D4D4D"/>
              </a:solidFill>
              <a:latin typeface="Calibri" pitchFamily="34" charset="0"/>
            </a:endParaRPr>
          </a:p>
        </p:txBody>
      </p:sp>
      <p:pic>
        <p:nvPicPr>
          <p:cNvPr id="57" name="Picture 4" descr="http://thescalaside.com/logo.png"/>
          <p:cNvPicPr>
            <a:picLocks noChangeAspect="1" noChangeArrowheads="1"/>
          </p:cNvPicPr>
          <p:nvPr/>
        </p:nvPicPr>
        <p:blipFill rotWithShape="1"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121804" y="2035702"/>
            <a:ext cx="1125938" cy="324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ounded Rectangle 57"/>
          <p:cNvSpPr>
            <a:spLocks noChangeArrowheads="1"/>
          </p:cNvSpPr>
          <p:nvPr/>
        </p:nvSpPr>
        <p:spPr bwMode="auto">
          <a:xfrm>
            <a:off x="3083113" y="1295651"/>
            <a:ext cx="1203325" cy="1198562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74B23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4D4D4D"/>
              </a:solidFill>
              <a:latin typeface="Calibri" pitchFamily="34" charset="0"/>
            </a:endParaRPr>
          </a:p>
        </p:txBody>
      </p:sp>
      <p:pic>
        <p:nvPicPr>
          <p:cNvPr id="59" name="Picture 6" descr="http://tutorialbin.com/media/uploads/icons/lift-scala-icon-50x50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46648" y="1468889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Rounded Rectangle 60"/>
          <p:cNvSpPr>
            <a:spLocks noChangeArrowheads="1"/>
          </p:cNvSpPr>
          <p:nvPr/>
        </p:nvSpPr>
        <p:spPr bwMode="auto">
          <a:xfrm>
            <a:off x="5709351" y="1301421"/>
            <a:ext cx="1203325" cy="1198562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74B23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4D4D4D"/>
              </a:solidFill>
              <a:latin typeface="Calibri" pitchFamily="34" charset="0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34268" y="2200959"/>
            <a:ext cx="726479" cy="191648"/>
          </a:xfrm>
          <a:prstGeom prst="rect">
            <a:avLst/>
          </a:prstGeom>
        </p:spPr>
      </p:pic>
      <p:pic>
        <p:nvPicPr>
          <p:cNvPr id="36" name="Picture 35" descr="nodejs-light.eps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30072">
            <a:off x="5730402" y="1703281"/>
            <a:ext cx="1256978" cy="342812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87973" y="2494214"/>
            <a:ext cx="3439312" cy="3600916"/>
            <a:chOff x="87973" y="2494213"/>
            <a:chExt cx="3439312" cy="3600917"/>
          </a:xfrm>
        </p:grpSpPr>
        <p:grpSp>
          <p:nvGrpSpPr>
            <p:cNvPr id="37" name="Group 36"/>
            <p:cNvGrpSpPr/>
            <p:nvPr/>
          </p:nvGrpSpPr>
          <p:grpSpPr>
            <a:xfrm>
              <a:off x="87973" y="2494213"/>
              <a:ext cx="2448059" cy="2958902"/>
              <a:chOff x="87973" y="2494213"/>
              <a:chExt cx="2448059" cy="2958902"/>
            </a:xfrm>
          </p:grpSpPr>
          <p:pic>
            <p:nvPicPr>
              <p:cNvPr id="64" name="Picture 63"/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84324" y="3111837"/>
                <a:ext cx="837339" cy="610691"/>
              </a:xfrm>
              <a:prstGeom prst="rect">
                <a:avLst/>
              </a:prstGeom>
            </p:spPr>
          </p:pic>
          <p:pic>
            <p:nvPicPr>
              <p:cNvPr id="66" name="Picture 65"/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68743" y="4964019"/>
                <a:ext cx="1467289" cy="489096"/>
              </a:xfrm>
              <a:prstGeom prst="rect">
                <a:avLst/>
              </a:prstGeom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87973" y="2494213"/>
                <a:ext cx="1114700" cy="584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solidFill>
                      <a:srgbClr val="333333"/>
                    </a:solidFill>
                    <a:latin typeface="+mn-lt"/>
                    <a:ea typeface="+mn-ea"/>
                  </a:rPr>
                  <a:t> </a:t>
                </a:r>
                <a:r>
                  <a:rPr lang="en-US" sz="1600" dirty="0" err="1" smtClean="0">
                    <a:solidFill>
                      <a:srgbClr val="333333"/>
                    </a:solidFill>
                    <a:latin typeface="+mn-lt"/>
                    <a:ea typeface="+mn-ea"/>
                  </a:rPr>
                  <a:t>vFabric</a:t>
                </a:r>
                <a:r>
                  <a:rPr lang="en-US" sz="1600" dirty="0" smtClean="0">
                    <a:solidFill>
                      <a:srgbClr val="333333"/>
                    </a:solidFill>
                    <a:latin typeface="+mn-lt"/>
                    <a:ea typeface="+mn-ea"/>
                  </a:rPr>
                  <a:t> </a:t>
                </a:r>
                <a:r>
                  <a:rPr lang="en-US" sz="1600" dirty="0" err="1" smtClean="0">
                    <a:solidFill>
                      <a:srgbClr val="333333"/>
                    </a:solidFill>
                    <a:latin typeface="+mn-lt"/>
                    <a:ea typeface="+mn-ea"/>
                  </a:rPr>
                  <a:t>Postgres</a:t>
                </a:r>
                <a:endParaRPr lang="en-US" sz="1600" dirty="0" smtClean="0">
                  <a:solidFill>
                    <a:srgbClr val="333333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634355" y="3766513"/>
                <a:ext cx="1435401" cy="584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/>
                  <a:t>vFabric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RabbitMQ</a:t>
                </a:r>
                <a:r>
                  <a:rPr lang="en-US" sz="1200" baseline="30000" dirty="0" err="1" smtClean="0"/>
                  <a:t>TM</a:t>
                </a:r>
                <a:endParaRPr lang="en-US" sz="1600" dirty="0"/>
              </a:p>
            </p:txBody>
          </p:sp>
          <p:pic>
            <p:nvPicPr>
              <p:cNvPr id="28674" name="Picture 2" descr="http://antoniocangiano.com/images/redis.png"/>
              <p:cNvPicPr>
                <a:picLocks noChangeAspect="1" noChangeArrowheads="1"/>
              </p:cNvPicPr>
              <p:nvPr/>
            </p:nvPicPr>
            <p:blipFill>
              <a:blip r:embed="rId19"/>
              <a:srcRect/>
              <a:stretch>
                <a:fillRect/>
              </a:stretch>
            </p:blipFill>
            <p:spPr bwMode="auto">
              <a:xfrm>
                <a:off x="1331353" y="4572000"/>
                <a:ext cx="700165" cy="531607"/>
              </a:xfrm>
              <a:prstGeom prst="rect">
                <a:avLst/>
              </a:prstGeom>
              <a:noFill/>
            </p:spPr>
          </p:pic>
        </p:grpSp>
        <p:sp>
          <p:nvSpPr>
            <p:cNvPr id="35" name="TextBox 34"/>
            <p:cNvSpPr txBox="1"/>
            <p:nvPr/>
          </p:nvSpPr>
          <p:spPr>
            <a:xfrm>
              <a:off x="1400764" y="5571910"/>
              <a:ext cx="21265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Additional partners services …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2263638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TextBox 7"/>
          <p:cNvSpPr txBox="1">
            <a:spLocks noChangeArrowheads="1"/>
          </p:cNvSpPr>
          <p:nvPr/>
        </p:nvSpPr>
        <p:spPr bwMode="auto">
          <a:xfrm rot="3348567">
            <a:off x="1879285" y="3877734"/>
            <a:ext cx="28675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alibri" pitchFamily="34" charset="0"/>
              </a:rPr>
              <a:t>Application Service Interface</a:t>
            </a:r>
          </a:p>
        </p:txBody>
      </p:sp>
      <p:sp>
        <p:nvSpPr>
          <p:cNvPr id="44" name="TextBox 43"/>
          <p:cNvSpPr txBox="1"/>
          <p:nvPr/>
        </p:nvSpPr>
        <p:spPr bwMode="auto">
          <a:xfrm>
            <a:off x="1295400" y="2590800"/>
            <a:ext cx="914400" cy="91440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rgbClr val="92D050"/>
            </a:solidFill>
          </a:ln>
        </p:spPr>
        <p:txBody>
          <a:bodyPr lIns="0" tIns="0" rIns="0" bIns="0" anchor="b" anchorCtr="1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333333"/>
                </a:solidFill>
                <a:latin typeface="+mj-lt"/>
              </a:rPr>
              <a:t>Data </a:t>
            </a:r>
            <a:r>
              <a:rPr lang="en-US" sz="1100" dirty="0" smtClean="0">
                <a:solidFill>
                  <a:srgbClr val="333333"/>
                </a:solidFill>
                <a:latin typeface="+mj-lt"/>
              </a:rPr>
              <a:t>Services</a:t>
            </a:r>
            <a:endParaRPr lang="en-US" sz="1100" dirty="0">
              <a:solidFill>
                <a:srgbClr val="333333"/>
              </a:solidFill>
              <a:latin typeface="+mj-lt"/>
            </a:endParaRPr>
          </a:p>
        </p:txBody>
      </p:sp>
      <p:pic>
        <p:nvPicPr>
          <p:cNvPr id="30747" name="Picture 84" descr="data-warehouse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81844" y="2615185"/>
            <a:ext cx="541515" cy="54864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  <p:grpSp>
        <p:nvGrpSpPr>
          <p:cNvPr id="30730" name="Group 55"/>
          <p:cNvGrpSpPr>
            <a:grpSpLocks/>
          </p:cNvGrpSpPr>
          <p:nvPr/>
        </p:nvGrpSpPr>
        <p:grpSpPr bwMode="auto">
          <a:xfrm>
            <a:off x="2594104" y="4572000"/>
            <a:ext cx="914400" cy="914400"/>
            <a:chOff x="7752750" y="3060700"/>
            <a:chExt cx="914400" cy="914400"/>
          </a:xfrm>
        </p:grpSpPr>
        <p:sp>
          <p:nvSpPr>
            <p:cNvPr id="51" name="TextBox 50"/>
            <p:cNvSpPr txBox="1"/>
            <p:nvPr/>
          </p:nvSpPr>
          <p:spPr>
            <a:xfrm>
              <a:off x="7752750" y="3060700"/>
              <a:ext cx="914400" cy="914400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solidFill>
                <a:srgbClr val="92D050"/>
              </a:solidFill>
            </a:ln>
          </p:spPr>
          <p:txBody>
            <a:bodyPr lIns="0" tIns="0" rIns="0" bIns="0" anchor="b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333333"/>
                  </a:solidFill>
                  <a:latin typeface="+mj-lt"/>
                </a:rPr>
                <a:t>Other Services</a:t>
              </a:r>
            </a:p>
          </p:txBody>
        </p:sp>
        <p:pic>
          <p:nvPicPr>
            <p:cNvPr id="30745" name="Picture 24" descr="ICON_OSWindows_Q308"/>
            <p:cNvPicPr>
              <a:picLocks noChangeAspect="1" noChangeArrowheads="1"/>
            </p:cNvPicPr>
            <p:nvPr/>
          </p:nvPicPr>
          <p:blipFill>
            <a:blip r:embed="rId4">
              <a:grayscl/>
            </a:blip>
            <a:srcRect/>
            <a:stretch>
              <a:fillRect/>
            </a:stretch>
          </p:blipFill>
          <p:spPr bwMode="auto">
            <a:xfrm rot="1204461">
              <a:off x="7952665" y="3090177"/>
              <a:ext cx="495397" cy="548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9" name="Isosceles Triangle 48"/>
          <p:cNvSpPr/>
          <p:nvPr/>
        </p:nvSpPr>
        <p:spPr>
          <a:xfrm flipH="1" flipV="1">
            <a:off x="2525236" y="2593475"/>
            <a:ext cx="3538703" cy="2514341"/>
          </a:xfrm>
          <a:prstGeom prst="triangle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26" name="Picture 2" descr="C:\Users\CharlesF\AppData\Local\Microsoft\Windows\Temporary Internet Files\Content.Outlook\L718N075\VMW-LGO-CloudFoundry-217-square100x10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653984"/>
            <a:ext cx="1765616" cy="176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1832104" y="3581400"/>
            <a:ext cx="914400" cy="914400"/>
            <a:chOff x="1638773" y="144368"/>
            <a:chExt cx="914400" cy="914400"/>
          </a:xfrm>
        </p:grpSpPr>
        <p:sp>
          <p:nvSpPr>
            <p:cNvPr id="45" name="TextBox 44"/>
            <p:cNvSpPr txBox="1"/>
            <p:nvPr/>
          </p:nvSpPr>
          <p:spPr bwMode="auto">
            <a:xfrm>
              <a:off x="1638773" y="144368"/>
              <a:ext cx="914400" cy="914400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solidFill>
                <a:srgbClr val="92D050"/>
              </a:solidFill>
            </a:ln>
          </p:spPr>
          <p:txBody>
            <a:bodyPr lIns="0" tIns="0" rIns="0" bIns="0" anchor="b" anchorCtr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 err="1">
                  <a:solidFill>
                    <a:srgbClr val="333333"/>
                  </a:solidFill>
                  <a:latin typeface="+mj-lt"/>
                </a:rPr>
                <a:t>Msg</a:t>
              </a:r>
              <a:r>
                <a:rPr lang="en-US" sz="1100" dirty="0">
                  <a:solidFill>
                    <a:srgbClr val="333333"/>
                  </a:solidFill>
                  <a:latin typeface="+mj-lt"/>
                </a:rPr>
                <a:t> </a:t>
              </a:r>
              <a:r>
                <a:rPr lang="en-US" sz="1100" dirty="0" smtClean="0">
                  <a:solidFill>
                    <a:srgbClr val="333333"/>
                  </a:solidFill>
                  <a:latin typeface="+mj-lt"/>
                </a:rPr>
                <a:t>Services</a:t>
              </a:r>
              <a:endParaRPr lang="en-US" sz="1100" dirty="0">
                <a:solidFill>
                  <a:srgbClr val="333333"/>
                </a:solidFill>
                <a:latin typeface="+mj-lt"/>
              </a:endParaRPr>
            </a:p>
          </p:txBody>
        </p:sp>
        <p:pic>
          <p:nvPicPr>
            <p:cNvPr id="47" name="Picture 27" descr="ICON_Cloud_Q308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792424" y="329481"/>
              <a:ext cx="595913" cy="37918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</p:pic>
        <p:pic>
          <p:nvPicPr>
            <p:cNvPr id="2050" name="Picture 2" descr="C:\Users\CharlesF\AppData\Local\Microsoft\Windows\Temporary Internet Files\Content.IE5\E3PUD36X\MC900442124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00" y="216313"/>
              <a:ext cx="381000" cy="38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374906" y="171450"/>
            <a:ext cx="8473821" cy="333376"/>
          </a:xfrm>
        </p:spPr>
        <p:txBody>
          <a:bodyPr/>
          <a:lstStyle/>
          <a:p>
            <a:r>
              <a:rPr lang="en-US" dirty="0"/>
              <a:t>Cloud Foundry open </a:t>
            </a:r>
            <a:r>
              <a:rPr lang="en-US" dirty="0" err="1"/>
              <a:t>PaaS</a:t>
            </a:r>
            <a:r>
              <a:rPr lang="en-US" dirty="0"/>
              <a:t> - Choice </a:t>
            </a:r>
            <a:r>
              <a:rPr lang="en-US" dirty="0" smtClean="0"/>
              <a:t>of clouds</a:t>
            </a:r>
            <a:endParaRPr lang="en-US" dirty="0"/>
          </a:p>
        </p:txBody>
      </p:sp>
      <p:pic>
        <p:nvPicPr>
          <p:cNvPr id="39" name="Picture 2" descr="http://img.viralpatel.net/java-logo2-150x150.gif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45" r="23671"/>
          <a:stretch/>
        </p:blipFill>
        <p:spPr bwMode="auto">
          <a:xfrm>
            <a:off x="2585245" y="1615730"/>
            <a:ext cx="367233" cy="583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ounded Rectangle 21"/>
          <p:cNvSpPr>
            <a:spLocks noChangeArrowheads="1"/>
          </p:cNvSpPr>
          <p:nvPr/>
        </p:nvSpPr>
        <p:spPr bwMode="auto">
          <a:xfrm>
            <a:off x="1810306" y="1296773"/>
            <a:ext cx="1201738" cy="1198562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74B230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n-US">
              <a:solidFill>
                <a:srgbClr val="4D4D4D"/>
              </a:solidFill>
              <a:latin typeface="Calibri" pitchFamily="34" charset="0"/>
            </a:endParaRPr>
          </a:p>
        </p:txBody>
      </p:sp>
      <p:pic>
        <p:nvPicPr>
          <p:cNvPr id="52" name="Picture 4" descr="springLogoNew"/>
          <p:cNvPicPr>
            <a:picLocks noChangeAspect="1" noChangeArrowheads="1"/>
          </p:cNvPicPr>
          <p:nvPr/>
        </p:nvPicPr>
        <p:blipFill>
          <a:blip r:embed="rId9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73368" y="1399187"/>
            <a:ext cx="830921" cy="51463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  <p:pic>
        <p:nvPicPr>
          <p:cNvPr id="53" name="Picture 35" descr="ruby.png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65536" y="2036532"/>
            <a:ext cx="325317" cy="325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" name="Picture 36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13970" y="1502056"/>
            <a:ext cx="523803" cy="362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" name="Picture 37"/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83938" y="1472789"/>
            <a:ext cx="330067" cy="42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" name="Rounded Rectangle 26"/>
          <p:cNvSpPr>
            <a:spLocks noChangeArrowheads="1"/>
          </p:cNvSpPr>
          <p:nvPr/>
        </p:nvSpPr>
        <p:spPr bwMode="auto">
          <a:xfrm>
            <a:off x="4427326" y="1295651"/>
            <a:ext cx="1201737" cy="1198562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74B230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en-US">
              <a:solidFill>
                <a:srgbClr val="4D4D4D"/>
              </a:solidFill>
              <a:latin typeface="Calibri" pitchFamily="34" charset="0"/>
            </a:endParaRPr>
          </a:p>
        </p:txBody>
      </p:sp>
      <p:pic>
        <p:nvPicPr>
          <p:cNvPr id="57" name="Picture 4" descr="http://thescalaside.com/logo.png"/>
          <p:cNvPicPr>
            <a:picLocks noChangeAspect="1" noChangeArrowheads="1"/>
          </p:cNvPicPr>
          <p:nvPr/>
        </p:nvPicPr>
        <p:blipFill rotWithShape="1"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121804" y="2035702"/>
            <a:ext cx="1125938" cy="324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ounded Rectangle 57"/>
          <p:cNvSpPr>
            <a:spLocks noChangeArrowheads="1"/>
          </p:cNvSpPr>
          <p:nvPr/>
        </p:nvSpPr>
        <p:spPr bwMode="auto">
          <a:xfrm>
            <a:off x="3083113" y="1295651"/>
            <a:ext cx="1203325" cy="1198562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74B23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4D4D4D"/>
              </a:solidFill>
              <a:latin typeface="Calibri" pitchFamily="34" charset="0"/>
            </a:endParaRPr>
          </a:p>
        </p:txBody>
      </p:sp>
      <p:pic>
        <p:nvPicPr>
          <p:cNvPr id="59" name="Picture 6" descr="http://tutorialbin.com/media/uploads/icons/lift-scala-icon-50x50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46648" y="1468889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Rounded Rectangle 60"/>
          <p:cNvSpPr>
            <a:spLocks noChangeArrowheads="1"/>
          </p:cNvSpPr>
          <p:nvPr/>
        </p:nvSpPr>
        <p:spPr bwMode="auto">
          <a:xfrm>
            <a:off x="5709351" y="1301421"/>
            <a:ext cx="1203325" cy="1198562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74B23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4D4D4D"/>
              </a:solidFill>
              <a:latin typeface="Calibri" pitchFamily="34" charset="0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34268" y="2200959"/>
            <a:ext cx="726479" cy="191648"/>
          </a:xfrm>
          <a:prstGeom prst="rect">
            <a:avLst/>
          </a:prstGeom>
        </p:spPr>
      </p:pic>
      <p:pic>
        <p:nvPicPr>
          <p:cNvPr id="36" name="Picture 35" descr="nodejs-light.eps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30072">
            <a:off x="5730402" y="1703281"/>
            <a:ext cx="1256978" cy="342812"/>
          </a:xfrm>
          <a:prstGeom prst="rect">
            <a:avLst/>
          </a:prstGeom>
        </p:spPr>
      </p:pic>
      <p:grpSp>
        <p:nvGrpSpPr>
          <p:cNvPr id="38" name="Group 37"/>
          <p:cNvGrpSpPr/>
          <p:nvPr/>
        </p:nvGrpSpPr>
        <p:grpSpPr>
          <a:xfrm>
            <a:off x="6096000" y="2743201"/>
            <a:ext cx="1847850" cy="1433513"/>
            <a:chOff x="6096000" y="2743200"/>
            <a:chExt cx="1847850" cy="1433513"/>
          </a:xfrm>
        </p:grpSpPr>
        <p:pic>
          <p:nvPicPr>
            <p:cNvPr id="41" name="Picture 3"/>
            <p:cNvPicPr>
              <a:picLocks noChangeAspect="1"/>
            </p:cNvPicPr>
            <p:nvPr/>
          </p:nvPicPr>
          <p:blipFill>
            <a:blip r:embed="rId17"/>
            <a:srcRect b="-4013"/>
            <a:stretch>
              <a:fillRect/>
            </a:stretch>
          </p:blipFill>
          <p:spPr bwMode="auto">
            <a:xfrm>
              <a:off x="6096000" y="2743200"/>
              <a:ext cx="1847850" cy="1433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2" name="TextBox 56"/>
            <p:cNvSpPr txBox="1">
              <a:spLocks noChangeArrowheads="1"/>
            </p:cNvSpPr>
            <p:nvPr/>
          </p:nvSpPr>
          <p:spPr bwMode="auto">
            <a:xfrm>
              <a:off x="6526840" y="3012408"/>
              <a:ext cx="844364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333333"/>
                  </a:solidFill>
                  <a:latin typeface="Calibri" pitchFamily="34" charset="0"/>
                </a:rPr>
                <a:t>Private </a:t>
              </a:r>
              <a:br>
                <a:rPr lang="en-US" dirty="0">
                  <a:solidFill>
                    <a:srgbClr val="333333"/>
                  </a:solidFill>
                  <a:latin typeface="Calibri" pitchFamily="34" charset="0"/>
                </a:rPr>
              </a:br>
              <a:r>
                <a:rPr lang="en-US" dirty="0">
                  <a:solidFill>
                    <a:srgbClr val="333333"/>
                  </a:solidFill>
                  <a:latin typeface="Calibri" pitchFamily="34" charset="0"/>
                </a:rPr>
                <a:t>Clouds </a:t>
              </a:r>
            </a:p>
          </p:txBody>
        </p:sp>
      </p:grpSp>
      <p:grpSp>
        <p:nvGrpSpPr>
          <p:cNvPr id="46" name="Group 12"/>
          <p:cNvGrpSpPr>
            <a:grpSpLocks/>
          </p:cNvGrpSpPr>
          <p:nvPr/>
        </p:nvGrpSpPr>
        <p:grpSpPr bwMode="auto">
          <a:xfrm>
            <a:off x="5467350" y="3657600"/>
            <a:ext cx="1847850" cy="1433513"/>
            <a:chOff x="7955473" y="4619970"/>
            <a:chExt cx="1847850" cy="1433512"/>
          </a:xfrm>
        </p:grpSpPr>
        <p:pic>
          <p:nvPicPr>
            <p:cNvPr id="48" name="Picture 3"/>
            <p:cNvPicPr>
              <a:picLocks noChangeAspect="1"/>
            </p:cNvPicPr>
            <p:nvPr/>
          </p:nvPicPr>
          <p:blipFill>
            <a:blip r:embed="rId17"/>
            <a:srcRect b="-4013"/>
            <a:stretch>
              <a:fillRect/>
            </a:stretch>
          </p:blipFill>
          <p:spPr bwMode="auto">
            <a:xfrm>
              <a:off x="7955473" y="4619970"/>
              <a:ext cx="1847850" cy="1433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0" name="TextBox 61"/>
            <p:cNvSpPr txBox="1">
              <a:spLocks noChangeArrowheads="1"/>
            </p:cNvSpPr>
            <p:nvPr/>
          </p:nvSpPr>
          <p:spPr bwMode="auto">
            <a:xfrm>
              <a:off x="8393737" y="4975848"/>
              <a:ext cx="815285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333333"/>
                  </a:solidFill>
                  <a:latin typeface="Calibri" pitchFamily="34" charset="0"/>
                </a:rPr>
                <a:t>Public</a:t>
              </a:r>
              <a:r>
                <a:rPr lang="en-US" dirty="0">
                  <a:solidFill>
                    <a:srgbClr val="333333"/>
                  </a:solidFill>
                  <a:latin typeface="Calibri" pitchFamily="34" charset="0"/>
                </a:rPr>
                <a:t/>
              </a:r>
              <a:br>
                <a:rPr lang="en-US" dirty="0">
                  <a:solidFill>
                    <a:srgbClr val="333333"/>
                  </a:solidFill>
                  <a:latin typeface="Calibri" pitchFamily="34" charset="0"/>
                </a:rPr>
              </a:br>
              <a:r>
                <a:rPr lang="en-US" dirty="0">
                  <a:solidFill>
                    <a:srgbClr val="333333"/>
                  </a:solidFill>
                  <a:latin typeface="Calibri" pitchFamily="34" charset="0"/>
                </a:rPr>
                <a:t>Clouds</a:t>
              </a:r>
            </a:p>
          </p:txBody>
        </p:sp>
      </p:grpSp>
      <p:grpSp>
        <p:nvGrpSpPr>
          <p:cNvPr id="60" name="Group 13"/>
          <p:cNvGrpSpPr>
            <a:grpSpLocks/>
          </p:cNvGrpSpPr>
          <p:nvPr/>
        </p:nvGrpSpPr>
        <p:grpSpPr bwMode="auto">
          <a:xfrm>
            <a:off x="4800600" y="4572000"/>
            <a:ext cx="1847850" cy="1433512"/>
            <a:chOff x="4844618" y="4924033"/>
            <a:chExt cx="1847850" cy="1433512"/>
          </a:xfrm>
        </p:grpSpPr>
        <p:pic>
          <p:nvPicPr>
            <p:cNvPr id="62" name="Picture 3"/>
            <p:cNvPicPr>
              <a:picLocks noChangeAspect="1"/>
            </p:cNvPicPr>
            <p:nvPr/>
          </p:nvPicPr>
          <p:blipFill>
            <a:blip r:embed="rId17"/>
            <a:srcRect b="-4013"/>
            <a:stretch>
              <a:fillRect/>
            </a:stretch>
          </p:blipFill>
          <p:spPr bwMode="auto">
            <a:xfrm>
              <a:off x="4844618" y="4924033"/>
              <a:ext cx="1847850" cy="1433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3" name="TextBox 2"/>
            <p:cNvSpPr txBox="1">
              <a:spLocks noChangeArrowheads="1"/>
            </p:cNvSpPr>
            <p:nvPr/>
          </p:nvSpPr>
          <p:spPr bwMode="auto">
            <a:xfrm>
              <a:off x="5281649" y="5288567"/>
              <a:ext cx="815285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333333"/>
                  </a:solidFill>
                  <a:latin typeface="Calibri" pitchFamily="34" charset="0"/>
                </a:rPr>
                <a:t>Micro</a:t>
              </a:r>
            </a:p>
            <a:p>
              <a:pPr algn="ctr"/>
              <a:r>
                <a:rPr lang="en-US" dirty="0" smtClean="0">
                  <a:solidFill>
                    <a:srgbClr val="333333"/>
                  </a:solidFill>
                  <a:latin typeface="Calibri" pitchFamily="34" charset="0"/>
                </a:rPr>
                <a:t>Clouds</a:t>
              </a:r>
              <a:endParaRPr lang="en-US" dirty="0">
                <a:solidFill>
                  <a:srgbClr val="333333"/>
                </a:solidFill>
                <a:latin typeface="Calibri" pitchFamily="34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6350977" y="2804898"/>
            <a:ext cx="2714156" cy="3203045"/>
            <a:chOff x="6350977" y="2804897"/>
            <a:chExt cx="2714156" cy="3203045"/>
          </a:xfrm>
        </p:grpSpPr>
        <p:grpSp>
          <p:nvGrpSpPr>
            <p:cNvPr id="67" name="Group 66"/>
            <p:cNvGrpSpPr/>
            <p:nvPr/>
          </p:nvGrpSpPr>
          <p:grpSpPr>
            <a:xfrm rot="20700441">
              <a:off x="6350977" y="5467818"/>
              <a:ext cx="1113333" cy="540124"/>
              <a:chOff x="5977686" y="5636277"/>
              <a:chExt cx="1211420" cy="485870"/>
            </a:xfrm>
          </p:grpSpPr>
          <p:pic>
            <p:nvPicPr>
              <p:cNvPr id="77" name="Picture 3"/>
              <p:cNvPicPr>
                <a:picLocks noChangeAspect="1" noChangeArrowheads="1"/>
              </p:cNvPicPr>
              <p:nvPr/>
            </p:nvPicPr>
            <p:blipFill>
              <a:blip r:embed="rId18" cstate="print"/>
              <a:srcRect/>
              <a:stretch>
                <a:fillRect/>
              </a:stretch>
            </p:blipFill>
            <p:spPr bwMode="auto">
              <a:xfrm rot="501403">
                <a:off x="5977686" y="5648276"/>
                <a:ext cx="1211420" cy="4738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78" name="Picture 2" descr="C:\Users\CharlesF\AppData\Local\Microsoft\Windows\Temporary Internet Files\Content.Outlook\L718N075\VMW-LGO-CloudFoundry-217-square100x100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01403">
                <a:off x="5978510" y="5636277"/>
                <a:ext cx="357468" cy="3380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8" name="Group 67"/>
            <p:cNvGrpSpPr/>
            <p:nvPr/>
          </p:nvGrpSpPr>
          <p:grpSpPr>
            <a:xfrm>
              <a:off x="7098013" y="2804897"/>
              <a:ext cx="1967120" cy="2413575"/>
              <a:chOff x="7098013" y="2804897"/>
              <a:chExt cx="1967120" cy="2413575"/>
            </a:xfrm>
          </p:grpSpPr>
          <p:pic>
            <p:nvPicPr>
              <p:cNvPr id="69" name="Picture 3"/>
              <p:cNvPicPr>
                <a:picLocks noChangeAspect="1"/>
              </p:cNvPicPr>
              <p:nvPr/>
            </p:nvPicPr>
            <p:blipFill>
              <a:blip r:embed="rId17"/>
              <a:srcRect b="-4013"/>
              <a:stretch>
                <a:fillRect/>
              </a:stretch>
            </p:blipFill>
            <p:spPr bwMode="auto">
              <a:xfrm>
                <a:off x="8096250" y="4024936"/>
                <a:ext cx="803411" cy="6232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70" name="Group 69"/>
              <p:cNvGrpSpPr/>
              <p:nvPr/>
            </p:nvGrpSpPr>
            <p:grpSpPr>
              <a:xfrm>
                <a:off x="7098013" y="4372634"/>
                <a:ext cx="1656644" cy="845838"/>
                <a:chOff x="7098013" y="4372634"/>
                <a:chExt cx="1656644" cy="845838"/>
              </a:xfrm>
            </p:grpSpPr>
            <p:sp>
              <p:nvSpPr>
                <p:cNvPr id="75" name="TextBox 74"/>
                <p:cNvSpPr txBox="1"/>
                <p:nvPr/>
              </p:nvSpPr>
              <p:spPr>
                <a:xfrm>
                  <a:off x="7698970" y="4851214"/>
                  <a:ext cx="1055687" cy="338554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en-US" sz="1600" b="1" i="1" dirty="0" smtClean="0">
                      <a:solidFill>
                        <a:schemeClr val="accent1"/>
                      </a:solidFill>
                      <a:latin typeface="+mn-lt"/>
                      <a:ea typeface="+mn-ea"/>
                    </a:rPr>
                    <a:t>.COM</a:t>
                  </a:r>
                  <a:endParaRPr lang="en-US" sz="1600" b="1" i="1" dirty="0">
                    <a:solidFill>
                      <a:schemeClr val="accent1"/>
                    </a:solidFill>
                    <a:latin typeface="+mn-lt"/>
                    <a:ea typeface="+mn-ea"/>
                  </a:endParaRPr>
                </a:p>
              </p:txBody>
            </p:sp>
            <p:pic>
              <p:nvPicPr>
                <p:cNvPr id="76" name="Picture 2" descr="C:\Users\CharlesF\AppData\Local\Microsoft\Windows\Temporary Internet Files\Content.Outlook\L718N075\VMW-LGO-CloudFoundry-217-square100x100.png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098013" y="4372634"/>
                  <a:ext cx="845838" cy="84583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71" name="Group 70"/>
              <p:cNvGrpSpPr/>
              <p:nvPr/>
            </p:nvGrpSpPr>
            <p:grpSpPr>
              <a:xfrm>
                <a:off x="7872655" y="4184168"/>
                <a:ext cx="890889" cy="623264"/>
                <a:chOff x="8265422" y="2623177"/>
                <a:chExt cx="890889" cy="623264"/>
              </a:xfrm>
            </p:grpSpPr>
            <p:pic>
              <p:nvPicPr>
                <p:cNvPr id="73" name="Picture 3"/>
                <p:cNvPicPr>
                  <a:picLocks noChangeAspect="1"/>
                </p:cNvPicPr>
                <p:nvPr/>
              </p:nvPicPr>
              <p:blipFill>
                <a:blip r:embed="rId17"/>
                <a:srcRect b="-4013"/>
                <a:stretch>
                  <a:fillRect/>
                </a:stretch>
              </p:blipFill>
              <p:spPr bwMode="auto">
                <a:xfrm>
                  <a:off x="8336617" y="2623177"/>
                  <a:ext cx="803411" cy="62326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74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8265422" y="2760264"/>
                  <a:ext cx="890889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dirty="0" smtClean="0">
                      <a:solidFill>
                        <a:srgbClr val="333333"/>
                      </a:solidFill>
                      <a:latin typeface="Calibri" pitchFamily="34" charset="0"/>
                    </a:rPr>
                    <a:t>Partners</a:t>
                  </a:r>
                  <a:endParaRPr lang="en-US" sz="1600" dirty="0">
                    <a:solidFill>
                      <a:srgbClr val="333333"/>
                    </a:solidFill>
                    <a:latin typeface="Calibri" pitchFamily="34" charset="0"/>
                  </a:endParaRPr>
                </a:p>
              </p:txBody>
            </p:sp>
          </p:grpSp>
          <p:pic>
            <p:nvPicPr>
              <p:cNvPr id="72" name="Picture 71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 rot="382048">
                <a:off x="7887000" y="2804897"/>
                <a:ext cx="1178133" cy="1178133"/>
              </a:xfrm>
              <a:prstGeom prst="rect">
                <a:avLst/>
              </a:prstGeom>
            </p:spPr>
          </p:pic>
        </p:grpSp>
      </p:grpSp>
      <p:sp>
        <p:nvSpPr>
          <p:cNvPr id="101" name="TextBox 6"/>
          <p:cNvSpPr txBox="1">
            <a:spLocks noChangeArrowheads="1"/>
          </p:cNvSpPr>
          <p:nvPr/>
        </p:nvSpPr>
        <p:spPr bwMode="auto">
          <a:xfrm rot="18286111">
            <a:off x="4175509" y="3686029"/>
            <a:ext cx="24702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alibri" pitchFamily="34" charset="0"/>
              </a:rPr>
              <a:t>Cloud Provider Interface</a:t>
            </a:r>
          </a:p>
        </p:txBody>
      </p:sp>
      <p:sp>
        <p:nvSpPr>
          <p:cNvPr id="64" name="Rectangle 63"/>
          <p:cNvSpPr/>
          <p:nvPr/>
        </p:nvSpPr>
        <p:spPr>
          <a:xfrm rot="20700212">
            <a:off x="6330472" y="1783286"/>
            <a:ext cx="38007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400" b="1" i="1" dirty="0" smtClean="0">
                <a:solidFill>
                  <a:schemeClr val="accent1">
                    <a:lumMod val="50000"/>
                  </a:schemeClr>
                </a:solidFill>
              </a:rPr>
              <a:t>Avoid </a:t>
            </a:r>
            <a:br>
              <a:rPr lang="en-US" sz="2400" b="1" i="1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400" b="1" i="1" dirty="0" smtClean="0">
                <a:solidFill>
                  <a:schemeClr val="accent1">
                    <a:lumMod val="50000"/>
                  </a:schemeClr>
                </a:solidFill>
              </a:rPr>
              <a:t>Lock-in</a:t>
            </a:r>
            <a:endParaRPr lang="en-US" sz="24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22289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biggest advantage of </a:t>
            </a:r>
            <a:r>
              <a:rPr lang="en-US" dirty="0" err="1" smtClean="0"/>
              <a:t>Node.js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86486" y="2828837"/>
            <a:ext cx="6571030" cy="1200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Biggest thing </a:t>
            </a:r>
            <a:r>
              <a:rPr lang="en-US" sz="2400" dirty="0" err="1" smtClean="0"/>
              <a:t>Node.js</a:t>
            </a:r>
            <a:r>
              <a:rPr lang="en-US" sz="2400" dirty="0" smtClean="0"/>
              <a:t> brings to the table </a:t>
            </a:r>
          </a:p>
          <a:p>
            <a:pPr algn="ctr"/>
            <a:r>
              <a:rPr lang="en-US" sz="2400" dirty="0" smtClean="0"/>
              <a:t>(other than JS, of course) is savings in I/O cost</a:t>
            </a:r>
          </a:p>
          <a:p>
            <a:pPr algn="ctr"/>
            <a:endParaRPr lang="en-US" sz="2400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06143" y="1199805"/>
            <a:ext cx="8473821" cy="698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D79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6747689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73108" y="2890391"/>
            <a:ext cx="5397789" cy="107721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>
                <a:solidFill>
                  <a:srgbClr val="FFFFFF"/>
                </a:solidFill>
              </a:rPr>
              <a:t>Node.js</a:t>
            </a:r>
            <a:r>
              <a:rPr lang="en-US" sz="3600" dirty="0" smtClean="0">
                <a:solidFill>
                  <a:srgbClr val="FFFFFF"/>
                </a:solidFill>
              </a:rPr>
              <a:t> &amp; Cloud foundry </a:t>
            </a:r>
            <a:r>
              <a:rPr lang="en-US" sz="2800" dirty="0" smtClean="0">
                <a:solidFill>
                  <a:srgbClr val="FFFFFF"/>
                </a:solidFill>
              </a:rPr>
              <a:t> (Demos and Examples)</a:t>
            </a:r>
          </a:p>
        </p:txBody>
      </p:sp>
    </p:spTree>
    <p:extLst>
      <p:ext uri="{BB962C8B-B14F-4D97-AF65-F5344CB8AC3E}">
        <p14:creationId xmlns:p14="http://schemas.microsoft.com/office/powerpoint/2010/main" val="60501084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App on Cloud Foundry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4167" y="770524"/>
            <a:ext cx="4366859" cy="224676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//Simple http server </a:t>
            </a:r>
            <a:r>
              <a:rPr lang="en-US" sz="1400" b="1" dirty="0" smtClean="0">
                <a:solidFill>
                  <a:srgbClr val="FFFF00"/>
                </a:solidFill>
              </a:rPr>
              <a:t>on</a:t>
            </a:r>
            <a:r>
              <a:rPr lang="en-US" sz="1400" b="1" dirty="0" smtClean="0">
                <a:solidFill>
                  <a:srgbClr val="FFFFFF"/>
                </a:solidFill>
              </a:rPr>
              <a:t> </a:t>
            </a:r>
            <a:r>
              <a:rPr lang="en-US" sz="1400" b="1" dirty="0" err="1" smtClean="0">
                <a:solidFill>
                  <a:srgbClr val="FFFF00"/>
                </a:solidFill>
              </a:rPr>
              <a:t>localhost</a:t>
            </a:r>
            <a:endParaRPr lang="en-US" sz="1400" b="1" dirty="0" smtClean="0">
              <a:solidFill>
                <a:srgbClr val="FFFF00"/>
              </a:solidFill>
            </a:endParaRPr>
          </a:p>
          <a:p>
            <a:r>
              <a:rPr lang="en-US" sz="1400" dirty="0" err="1" smtClean="0">
                <a:solidFill>
                  <a:srgbClr val="FFFFFF"/>
                </a:solidFill>
              </a:rPr>
              <a:t>var</a:t>
            </a:r>
            <a:r>
              <a:rPr lang="en-US" sz="1400" dirty="0" smtClean="0">
                <a:solidFill>
                  <a:srgbClr val="FFFFFF"/>
                </a:solidFill>
              </a:rPr>
              <a:t> http = require('http');</a:t>
            </a:r>
          </a:p>
          <a:p>
            <a:r>
              <a:rPr lang="en-US" sz="1400" dirty="0" err="1" smtClean="0">
                <a:solidFill>
                  <a:srgbClr val="FFFFFF"/>
                </a:solidFill>
              </a:rPr>
              <a:t>http.createServer</a:t>
            </a:r>
            <a:r>
              <a:rPr lang="en-US" sz="1400" dirty="0" smtClean="0">
                <a:solidFill>
                  <a:srgbClr val="FFFFFF"/>
                </a:solidFill>
              </a:rPr>
              <a:t>(function (</a:t>
            </a:r>
            <a:r>
              <a:rPr lang="en-US" sz="1400" dirty="0" err="1" smtClean="0">
                <a:solidFill>
                  <a:srgbClr val="FFFFFF"/>
                </a:solidFill>
              </a:rPr>
              <a:t>req</a:t>
            </a:r>
            <a:r>
              <a:rPr lang="en-US" sz="1400" dirty="0" smtClean="0">
                <a:solidFill>
                  <a:srgbClr val="FFFFFF"/>
                </a:solidFill>
              </a:rPr>
              <a:t>, res) {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  </a:t>
            </a:r>
            <a:r>
              <a:rPr lang="en-US" sz="1400" dirty="0" err="1" smtClean="0">
                <a:solidFill>
                  <a:srgbClr val="FFFFFF"/>
                </a:solidFill>
              </a:rPr>
              <a:t>res.writeHead</a:t>
            </a:r>
            <a:r>
              <a:rPr lang="en-US" sz="1400" dirty="0" smtClean="0">
                <a:solidFill>
                  <a:srgbClr val="FFFFFF"/>
                </a:solidFill>
              </a:rPr>
              <a:t>(200, {'Content-Type': 'text/plain'});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  </a:t>
            </a:r>
            <a:r>
              <a:rPr lang="en-US" sz="1400" dirty="0" err="1" smtClean="0">
                <a:solidFill>
                  <a:srgbClr val="FFFFFF"/>
                </a:solidFill>
              </a:rPr>
              <a:t>res.end</a:t>
            </a:r>
            <a:r>
              <a:rPr lang="en-US" sz="1400" dirty="0" smtClean="0">
                <a:solidFill>
                  <a:srgbClr val="FFFFFF"/>
                </a:solidFill>
              </a:rPr>
              <a:t>('Hello World\n');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}).listen(</a:t>
            </a:r>
            <a:r>
              <a:rPr lang="en-US" sz="1400" dirty="0" smtClean="0">
                <a:solidFill>
                  <a:srgbClr val="FFFF00"/>
                </a:solidFill>
              </a:rPr>
              <a:t>3000, '127.0.0.1'</a:t>
            </a:r>
            <a:r>
              <a:rPr lang="en-US" sz="1400" dirty="0" smtClean="0">
                <a:solidFill>
                  <a:srgbClr val="FFFFFF"/>
                </a:solidFill>
              </a:rPr>
              <a:t>);</a:t>
            </a:r>
          </a:p>
          <a:p>
            <a:r>
              <a:rPr lang="en-US" sz="1400" dirty="0" err="1" smtClean="0">
                <a:solidFill>
                  <a:srgbClr val="FFFFFF"/>
                </a:solidFill>
              </a:rPr>
              <a:t>console.log</a:t>
            </a:r>
            <a:r>
              <a:rPr lang="en-US" sz="1400" dirty="0" smtClean="0">
                <a:solidFill>
                  <a:srgbClr val="FFFFFF"/>
                </a:solidFill>
              </a:rPr>
              <a:t>('Server running at </a:t>
            </a:r>
            <a:r>
              <a:rPr lang="en-US" sz="1400" dirty="0" smtClean="0">
                <a:solidFill>
                  <a:schemeClr val="bg1"/>
                </a:solidFill>
              </a:rPr>
              <a:t> 127.0.0.1:3000</a:t>
            </a:r>
            <a:r>
              <a:rPr lang="en-US" sz="1400" dirty="0" smtClean="0">
                <a:solidFill>
                  <a:srgbClr val="FFFFFF"/>
                </a:solidFill>
              </a:rPr>
              <a:t>');</a:t>
            </a:r>
          </a:p>
          <a:p>
            <a:endParaRPr lang="en-US" sz="1400" dirty="0" smtClean="0">
              <a:solidFill>
                <a:srgbClr val="FFFFFF"/>
              </a:solidFill>
            </a:endParaRPr>
          </a:p>
          <a:p>
            <a:endParaRPr lang="en-US" sz="1400" dirty="0" smtClean="0">
              <a:solidFill>
                <a:srgbClr val="FFFFFF"/>
              </a:solidFill>
            </a:endParaRPr>
          </a:p>
          <a:p>
            <a:endParaRPr lang="en-US" sz="1400" dirty="0" smtClean="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66545" y="737431"/>
            <a:ext cx="4366857" cy="224676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//Simple http server </a:t>
            </a:r>
            <a:r>
              <a:rPr lang="en-US" sz="1400" b="1" dirty="0" smtClean="0">
                <a:solidFill>
                  <a:srgbClr val="FFFF00"/>
                </a:solidFill>
              </a:rPr>
              <a:t>on Cloud Foundry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var </a:t>
            </a:r>
            <a:r>
              <a:rPr lang="en-US" sz="1400" dirty="0">
                <a:solidFill>
                  <a:srgbClr val="FFFFFF"/>
                </a:solidFill>
              </a:rPr>
              <a:t>http = require('http')</a:t>
            </a:r>
            <a:r>
              <a:rPr lang="en-US" sz="1400" dirty="0" smtClean="0">
                <a:solidFill>
                  <a:srgbClr val="FFFFFF"/>
                </a:solidFill>
              </a:rPr>
              <a:t>;</a:t>
            </a:r>
          </a:p>
          <a:p>
            <a:r>
              <a:rPr lang="en-US" sz="1400" dirty="0" smtClean="0">
                <a:solidFill>
                  <a:srgbClr val="FFFF00"/>
                </a:solidFill>
              </a:rPr>
              <a:t>var host = </a:t>
            </a:r>
            <a:r>
              <a:rPr lang="en-US" sz="1400" dirty="0" err="1" smtClean="0">
                <a:solidFill>
                  <a:srgbClr val="FFFF00"/>
                </a:solidFill>
              </a:rPr>
              <a:t>process.env.VCAP_APP_HOST</a:t>
            </a:r>
            <a:r>
              <a:rPr lang="en-US" sz="1400" dirty="0" smtClean="0">
                <a:solidFill>
                  <a:srgbClr val="FFFF00"/>
                </a:solidFill>
              </a:rPr>
              <a:t> || ‘</a:t>
            </a:r>
            <a:r>
              <a:rPr lang="en-US" sz="1400" dirty="0" err="1" smtClean="0">
                <a:solidFill>
                  <a:srgbClr val="FFFF00"/>
                </a:solidFill>
              </a:rPr>
              <a:t>localhost</a:t>
            </a:r>
            <a:r>
              <a:rPr lang="en-US" sz="1400" dirty="0" smtClean="0">
                <a:solidFill>
                  <a:srgbClr val="FFFF00"/>
                </a:solidFill>
              </a:rPr>
              <a:t>’;</a:t>
            </a:r>
          </a:p>
          <a:p>
            <a:r>
              <a:rPr lang="en-US" sz="1400" dirty="0" smtClean="0">
                <a:solidFill>
                  <a:srgbClr val="FFFF00"/>
                </a:solidFill>
              </a:rPr>
              <a:t>var port = </a:t>
            </a:r>
            <a:r>
              <a:rPr lang="en-US" sz="1400" dirty="0" err="1" smtClean="0">
                <a:solidFill>
                  <a:srgbClr val="FFFF00"/>
                </a:solidFill>
              </a:rPr>
              <a:t>process.env.VCAP_APP_PORT</a:t>
            </a:r>
            <a:r>
              <a:rPr lang="en-US" sz="1400" dirty="0" smtClean="0">
                <a:solidFill>
                  <a:srgbClr val="FFFF00"/>
                </a:solidFill>
              </a:rPr>
              <a:t> || ‘3000’;</a:t>
            </a:r>
            <a:endParaRPr lang="en-US" sz="1400" dirty="0">
              <a:solidFill>
                <a:srgbClr val="FFFF00"/>
              </a:solidFill>
            </a:endParaRPr>
          </a:p>
          <a:p>
            <a:r>
              <a:rPr lang="en-US" sz="1400" dirty="0" err="1">
                <a:solidFill>
                  <a:srgbClr val="FFFFFF"/>
                </a:solidFill>
              </a:rPr>
              <a:t>http.createServer</a:t>
            </a:r>
            <a:r>
              <a:rPr lang="en-US" sz="1400" dirty="0">
                <a:solidFill>
                  <a:srgbClr val="FFFFFF"/>
                </a:solidFill>
              </a:rPr>
              <a:t>(function (</a:t>
            </a:r>
            <a:r>
              <a:rPr lang="en-US" sz="1400" dirty="0" err="1">
                <a:solidFill>
                  <a:srgbClr val="FFFFFF"/>
                </a:solidFill>
              </a:rPr>
              <a:t>req</a:t>
            </a:r>
            <a:r>
              <a:rPr lang="en-US" sz="1400" dirty="0">
                <a:solidFill>
                  <a:srgbClr val="FFFFFF"/>
                </a:solidFill>
              </a:rPr>
              <a:t>, res) {</a:t>
            </a:r>
          </a:p>
          <a:p>
            <a:r>
              <a:rPr lang="en-US" sz="1400" dirty="0">
                <a:solidFill>
                  <a:srgbClr val="FFFFFF"/>
                </a:solidFill>
              </a:rPr>
              <a:t>  </a:t>
            </a:r>
            <a:r>
              <a:rPr lang="en-US" sz="1400" dirty="0" err="1">
                <a:solidFill>
                  <a:srgbClr val="FFFFFF"/>
                </a:solidFill>
              </a:rPr>
              <a:t>res.writeHead</a:t>
            </a:r>
            <a:r>
              <a:rPr lang="en-US" sz="1400" dirty="0">
                <a:solidFill>
                  <a:srgbClr val="FFFFFF"/>
                </a:solidFill>
              </a:rPr>
              <a:t>(200, {'Content-Type': 'text/plain'});</a:t>
            </a:r>
          </a:p>
          <a:p>
            <a:r>
              <a:rPr lang="en-US" sz="1400" dirty="0">
                <a:solidFill>
                  <a:srgbClr val="FFFFFF"/>
                </a:solidFill>
              </a:rPr>
              <a:t>  </a:t>
            </a:r>
            <a:r>
              <a:rPr lang="en-US" sz="1400" dirty="0" err="1">
                <a:solidFill>
                  <a:srgbClr val="FFFFFF"/>
                </a:solidFill>
              </a:rPr>
              <a:t>res.end</a:t>
            </a:r>
            <a:r>
              <a:rPr lang="en-US" sz="1400" dirty="0">
                <a:solidFill>
                  <a:srgbClr val="FFFFFF"/>
                </a:solidFill>
              </a:rPr>
              <a:t>('Hello World\n');</a:t>
            </a:r>
          </a:p>
          <a:p>
            <a:r>
              <a:rPr lang="en-US" sz="1400" dirty="0">
                <a:solidFill>
                  <a:srgbClr val="FFFFFF"/>
                </a:solidFill>
              </a:rPr>
              <a:t>}).listen</a:t>
            </a:r>
            <a:r>
              <a:rPr lang="en-US" sz="1400" dirty="0" smtClean="0">
                <a:solidFill>
                  <a:srgbClr val="FFFFFF"/>
                </a:solidFill>
              </a:rPr>
              <a:t>(</a:t>
            </a:r>
            <a:r>
              <a:rPr lang="en-US" sz="1400" dirty="0" smtClean="0">
                <a:solidFill>
                  <a:srgbClr val="FFFF00"/>
                </a:solidFill>
              </a:rPr>
              <a:t>port, host</a:t>
            </a:r>
            <a:r>
              <a:rPr lang="en-US" sz="1400" dirty="0" smtClean="0">
                <a:solidFill>
                  <a:srgbClr val="FFFFFF"/>
                </a:solidFill>
              </a:rPr>
              <a:t>)</a:t>
            </a:r>
            <a:r>
              <a:rPr lang="en-US" sz="1400" dirty="0">
                <a:solidFill>
                  <a:srgbClr val="FFFFFF"/>
                </a:solidFill>
              </a:rPr>
              <a:t>;</a:t>
            </a:r>
          </a:p>
          <a:p>
            <a:r>
              <a:rPr lang="en-US" sz="1400" dirty="0">
                <a:solidFill>
                  <a:srgbClr val="FFFFFF"/>
                </a:solidFill>
              </a:rPr>
              <a:t>console.log('Server running </a:t>
            </a:r>
            <a:r>
              <a:rPr lang="en-US" sz="1400" dirty="0" smtClean="0">
                <a:solidFill>
                  <a:srgbClr val="FFFFFF"/>
                </a:solidFill>
              </a:rPr>
              <a:t>at ’ + host + “:” + port)</a:t>
            </a:r>
            <a:r>
              <a:rPr lang="en-US" sz="1400" dirty="0">
                <a:solidFill>
                  <a:srgbClr val="FFFFFF"/>
                </a:solidFill>
              </a:rPr>
              <a:t>;</a:t>
            </a:r>
            <a:endParaRPr lang="en-US" sz="1400" dirty="0" smtClean="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2291" y="3624306"/>
            <a:ext cx="803444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 smtClean="0">
                <a:solidFill>
                  <a:srgbClr val="003D79"/>
                </a:solidFill>
                <a:latin typeface="+mn-lt"/>
                <a:ea typeface="+mn-ea"/>
              </a:rPr>
              <a:t>Things to note: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600" dirty="0" smtClean="0">
                <a:solidFill>
                  <a:srgbClr val="003D79"/>
                </a:solidFill>
                <a:latin typeface="+mn-lt"/>
                <a:ea typeface="+mn-ea"/>
              </a:rPr>
              <a:t>Cloud Foundry will provide host and port info in </a:t>
            </a:r>
            <a:r>
              <a:rPr lang="en-US" sz="1600" b="1" dirty="0" err="1" smtClean="0">
                <a:solidFill>
                  <a:srgbClr val="003D79"/>
                </a:solidFill>
                <a:latin typeface="+mn-lt"/>
                <a:ea typeface="+mn-ea"/>
              </a:rPr>
              <a:t>process.env</a:t>
            </a:r>
            <a:r>
              <a:rPr lang="en-US" sz="1600" dirty="0" smtClean="0">
                <a:solidFill>
                  <a:srgbClr val="003D79"/>
                </a:solidFill>
                <a:latin typeface="+mn-lt"/>
                <a:ea typeface="+mn-ea"/>
              </a:rPr>
              <a:t> variable</a:t>
            </a:r>
          </a:p>
          <a:p>
            <a:pPr marL="342900" indent="-342900" algn="l">
              <a:buFont typeface="+mj-lt"/>
              <a:buAutoNum type="arabicPeriod"/>
            </a:pPr>
            <a:endParaRPr lang="en-US" sz="1600" dirty="0" smtClean="0">
              <a:solidFill>
                <a:srgbClr val="003D79"/>
              </a:solidFill>
              <a:latin typeface="+mn-lt"/>
              <a:ea typeface="+mn-ea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600" dirty="0" smtClean="0">
                <a:solidFill>
                  <a:srgbClr val="003D79"/>
                </a:solidFill>
                <a:latin typeface="+mn-lt"/>
                <a:ea typeface="+mn-ea"/>
              </a:rPr>
              <a:t>You can use </a:t>
            </a:r>
            <a:r>
              <a:rPr lang="en-US" sz="1600" b="1" dirty="0" smtClean="0">
                <a:solidFill>
                  <a:srgbClr val="003D79"/>
                </a:solidFill>
                <a:latin typeface="+mn-lt"/>
                <a:ea typeface="+mn-ea"/>
              </a:rPr>
              <a:t>https</a:t>
            </a:r>
            <a:r>
              <a:rPr lang="en-US" sz="1600" dirty="0" smtClean="0">
                <a:solidFill>
                  <a:srgbClr val="003D79"/>
                </a:solidFill>
                <a:latin typeface="+mn-lt"/>
                <a:ea typeface="+mn-ea"/>
              </a:rPr>
              <a:t> to access your app (up to </a:t>
            </a:r>
            <a:r>
              <a:rPr lang="en-US" sz="1600" dirty="0" err="1" smtClean="0">
                <a:solidFill>
                  <a:srgbClr val="003D79"/>
                </a:solidFill>
                <a:latin typeface="+mn-lt"/>
                <a:ea typeface="+mn-ea"/>
              </a:rPr>
              <a:t>nginx</a:t>
            </a:r>
            <a:r>
              <a:rPr lang="en-US" sz="1600" dirty="0" smtClean="0">
                <a:solidFill>
                  <a:srgbClr val="003D79"/>
                </a:solidFill>
                <a:latin typeface="+mn-lt"/>
                <a:ea typeface="+mn-ea"/>
              </a:rPr>
              <a:t>; http w/in CF)</a:t>
            </a:r>
          </a:p>
          <a:p>
            <a:pPr marL="342900" indent="-342900" algn="l">
              <a:buFont typeface="+mj-lt"/>
              <a:buAutoNum type="arabicPeriod"/>
            </a:pPr>
            <a:endParaRPr lang="en-US" sz="1600" dirty="0">
              <a:solidFill>
                <a:srgbClr val="003D79"/>
              </a:solidFill>
              <a:latin typeface="+mn-lt"/>
              <a:ea typeface="+mn-ea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600" dirty="0" smtClean="0">
                <a:solidFill>
                  <a:srgbClr val="003D79"/>
                </a:solidFill>
                <a:latin typeface="+mn-lt"/>
                <a:ea typeface="+mn-ea"/>
              </a:rPr>
              <a:t>Save your app as </a:t>
            </a:r>
            <a:r>
              <a:rPr lang="en-US" sz="1600" dirty="0" err="1" smtClean="0">
                <a:solidFill>
                  <a:srgbClr val="003D79"/>
                </a:solidFill>
                <a:latin typeface="+mn-lt"/>
                <a:ea typeface="+mn-ea"/>
              </a:rPr>
              <a:t>app.js</a:t>
            </a:r>
            <a:r>
              <a:rPr lang="en-US" sz="1600" dirty="0" smtClean="0">
                <a:solidFill>
                  <a:srgbClr val="003D79"/>
                </a:solidFill>
                <a:latin typeface="+mn-lt"/>
                <a:ea typeface="+mn-ea"/>
              </a:rPr>
              <a:t> or </a:t>
            </a:r>
            <a:r>
              <a:rPr lang="en-US" sz="1600" dirty="0" err="1" smtClean="0">
                <a:solidFill>
                  <a:srgbClr val="003D79"/>
                </a:solidFill>
                <a:latin typeface="+mn-lt"/>
                <a:ea typeface="+mn-ea"/>
              </a:rPr>
              <a:t>server.js</a:t>
            </a:r>
            <a:r>
              <a:rPr lang="en-US" sz="1600" dirty="0" smtClean="0">
                <a:solidFill>
                  <a:srgbClr val="003D79"/>
                </a:solidFill>
                <a:latin typeface="+mn-lt"/>
                <a:ea typeface="+mn-ea"/>
              </a:rPr>
              <a:t> to automatically use that as main </a:t>
            </a:r>
            <a:r>
              <a:rPr lang="en-US" sz="1600" dirty="0" err="1" smtClean="0">
                <a:solidFill>
                  <a:srgbClr val="003D79"/>
                </a:solidFill>
                <a:latin typeface="+mn-lt"/>
                <a:ea typeface="+mn-ea"/>
              </a:rPr>
              <a:t>node.js</a:t>
            </a:r>
            <a:endParaRPr lang="en-US" sz="1600" dirty="0" smtClean="0">
              <a:solidFill>
                <a:srgbClr val="003D79"/>
              </a:solidFill>
              <a:latin typeface="+mn-lt"/>
              <a:ea typeface="+mn-ea"/>
            </a:endParaRPr>
          </a:p>
          <a:p>
            <a:pPr algn="l"/>
            <a:endParaRPr lang="en-US" sz="1600" dirty="0" smtClean="0">
              <a:solidFill>
                <a:srgbClr val="003D79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8848730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cloudfoundry</a:t>
            </a:r>
            <a:r>
              <a:rPr lang="en-US" dirty="0" smtClean="0"/>
              <a:t>” module &amp; Connecting to </a:t>
            </a:r>
            <a:r>
              <a:rPr lang="en-US" dirty="0" err="1" smtClean="0"/>
              <a:t>MongoDB</a:t>
            </a:r>
            <a:r>
              <a:rPr lang="en-US" dirty="0" smtClean="0"/>
              <a:t>, </a:t>
            </a:r>
            <a:r>
              <a:rPr lang="en-US" dirty="0" err="1" smtClean="0"/>
              <a:t>Redis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73108" y="2890391"/>
            <a:ext cx="5397789" cy="64633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FF"/>
                </a:solidFill>
              </a:rPr>
              <a:t>Connecting to services</a:t>
            </a:r>
            <a:endParaRPr lang="en-US" sz="2800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68749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cloudfoundry</a:t>
            </a:r>
            <a:r>
              <a:rPr lang="en-US" dirty="0" smtClean="0"/>
              <a:t>” </a:t>
            </a:r>
            <a:r>
              <a:rPr lang="en-US" dirty="0" err="1" smtClean="0"/>
              <a:t>NodeJS</a:t>
            </a:r>
            <a:r>
              <a:rPr lang="en-US" dirty="0" smtClean="0"/>
              <a:t> helper module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4905" y="737430"/>
            <a:ext cx="8473822" cy="378565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FFFF00"/>
                </a:solidFill>
              </a:rPr>
              <a:t>npm</a:t>
            </a:r>
            <a:r>
              <a:rPr lang="en-US" sz="1600" dirty="0" smtClean="0">
                <a:solidFill>
                  <a:srgbClr val="FFFF00"/>
                </a:solidFill>
              </a:rPr>
              <a:t> install </a:t>
            </a:r>
            <a:r>
              <a:rPr lang="en-US" sz="1600" dirty="0" err="1" smtClean="0">
                <a:solidFill>
                  <a:srgbClr val="FFFF00"/>
                </a:solidFill>
              </a:rPr>
              <a:t>cloudfoundry</a:t>
            </a:r>
            <a:endParaRPr lang="en-US" sz="1600" dirty="0" smtClean="0">
              <a:solidFill>
                <a:srgbClr val="FFFF00"/>
              </a:solidFill>
            </a:endParaRPr>
          </a:p>
          <a:p>
            <a:endParaRPr lang="en-US" sz="1600" dirty="0">
              <a:solidFill>
                <a:srgbClr val="FFFF00"/>
              </a:solidFill>
            </a:endParaRPr>
          </a:p>
          <a:p>
            <a:r>
              <a:rPr lang="en-US" sz="1600" dirty="0" err="1" smtClean="0">
                <a:solidFill>
                  <a:srgbClr val="FFFF00"/>
                </a:solidFill>
              </a:rPr>
              <a:t>var</a:t>
            </a:r>
            <a:r>
              <a:rPr lang="en-US" sz="1600" dirty="0" smtClean="0">
                <a:solidFill>
                  <a:srgbClr val="FFFF00"/>
                </a:solidFill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</a:rPr>
              <a:t>cloudfoundry</a:t>
            </a:r>
            <a:r>
              <a:rPr lang="en-US" sz="1600" dirty="0" smtClean="0">
                <a:solidFill>
                  <a:srgbClr val="FFFF00"/>
                </a:solidFill>
              </a:rPr>
              <a:t> =  require(‘</a:t>
            </a:r>
            <a:r>
              <a:rPr lang="en-US" sz="1600" dirty="0" err="1" smtClean="0">
                <a:solidFill>
                  <a:srgbClr val="FFFF00"/>
                </a:solidFill>
              </a:rPr>
              <a:t>cloudfoundry</a:t>
            </a:r>
            <a:r>
              <a:rPr lang="en-US" sz="1600" dirty="0" smtClean="0">
                <a:solidFill>
                  <a:srgbClr val="FFFF00"/>
                </a:solidFill>
              </a:rPr>
              <a:t>’);</a:t>
            </a: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err="1">
                <a:solidFill>
                  <a:srgbClr val="FFFFFF"/>
                </a:solidFill>
              </a:rPr>
              <a:t>c</a:t>
            </a:r>
            <a:r>
              <a:rPr lang="en-US" sz="1600" dirty="0" err="1" smtClean="0">
                <a:solidFill>
                  <a:srgbClr val="FFFFFF"/>
                </a:solidFill>
              </a:rPr>
              <a:t>loudfoundry.cloud</a:t>
            </a:r>
            <a:r>
              <a:rPr lang="en-US" sz="1600" dirty="0" smtClean="0">
                <a:solidFill>
                  <a:srgbClr val="FFFF00"/>
                </a:solidFill>
              </a:rPr>
              <a:t> //is running on Cloud Foundry?</a:t>
            </a:r>
          </a:p>
          <a:p>
            <a:r>
              <a:rPr lang="en-US" sz="1600" dirty="0" err="1">
                <a:solidFill>
                  <a:srgbClr val="FFFFFF"/>
                </a:solidFill>
              </a:rPr>
              <a:t>c</a:t>
            </a:r>
            <a:r>
              <a:rPr lang="en-US" sz="1600" dirty="0" err="1" smtClean="0">
                <a:solidFill>
                  <a:srgbClr val="FFFFFF"/>
                </a:solidFill>
              </a:rPr>
              <a:t>loudfoundry.host</a:t>
            </a:r>
            <a:r>
              <a:rPr lang="en-US" sz="1600" dirty="0" smtClean="0">
                <a:solidFill>
                  <a:srgbClr val="FFFF00"/>
                </a:solidFill>
              </a:rPr>
              <a:t> // host</a:t>
            </a:r>
          </a:p>
          <a:p>
            <a:r>
              <a:rPr lang="en-US" sz="1600" dirty="0" err="1" smtClean="0">
                <a:solidFill>
                  <a:srgbClr val="FFFFFF"/>
                </a:solidFill>
              </a:rPr>
              <a:t>cloudfoundry.port</a:t>
            </a:r>
            <a:r>
              <a:rPr lang="en-US" sz="1600" dirty="0" smtClean="0">
                <a:solidFill>
                  <a:srgbClr val="FFFF00"/>
                </a:solidFill>
              </a:rPr>
              <a:t> // port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rgbClr val="FFFF00"/>
                </a:solidFill>
              </a:rPr>
              <a:t>//Example: Say you are using ‘test-</a:t>
            </a:r>
            <a:r>
              <a:rPr lang="en-US" sz="1600" dirty="0" err="1" smtClean="0">
                <a:solidFill>
                  <a:srgbClr val="FFFF00"/>
                </a:solidFill>
              </a:rPr>
              <a:t>mongodb</a:t>
            </a:r>
            <a:r>
              <a:rPr lang="en-US" sz="1600" dirty="0" smtClean="0">
                <a:solidFill>
                  <a:srgbClr val="FFFF00"/>
                </a:solidFill>
              </a:rPr>
              <a:t>’ </a:t>
            </a:r>
            <a:r>
              <a:rPr lang="en-US" sz="1600" dirty="0" err="1" smtClean="0">
                <a:solidFill>
                  <a:srgbClr val="FFFF00"/>
                </a:solidFill>
              </a:rPr>
              <a:t>MongoDB</a:t>
            </a:r>
            <a:r>
              <a:rPr lang="en-US" sz="1600" dirty="0" smtClean="0">
                <a:solidFill>
                  <a:srgbClr val="FFFF00"/>
                </a:solidFill>
              </a:rPr>
              <a:t> service, you can get its info:</a:t>
            </a:r>
          </a:p>
          <a:p>
            <a:r>
              <a:rPr lang="en-US" sz="1600" dirty="0" err="1" smtClean="0">
                <a:solidFill>
                  <a:schemeClr val="bg1"/>
                </a:solidFill>
              </a:rPr>
              <a:t>cloudfoundry.mongodb</a:t>
            </a:r>
            <a:r>
              <a:rPr lang="en-US" sz="1600" dirty="0">
                <a:solidFill>
                  <a:schemeClr val="bg1"/>
                </a:solidFill>
              </a:rPr>
              <a:t>['test-</a:t>
            </a:r>
            <a:r>
              <a:rPr lang="en-US" sz="1600" dirty="0" err="1">
                <a:solidFill>
                  <a:schemeClr val="bg1"/>
                </a:solidFill>
              </a:rPr>
              <a:t>mongodb</a:t>
            </a:r>
            <a:r>
              <a:rPr lang="en-US" sz="1600" dirty="0">
                <a:solidFill>
                  <a:schemeClr val="bg1"/>
                </a:solidFill>
              </a:rPr>
              <a:t>'].</a:t>
            </a:r>
            <a:r>
              <a:rPr lang="en-US" sz="1600" dirty="0" err="1">
                <a:solidFill>
                  <a:schemeClr val="bg1"/>
                </a:solidFill>
              </a:rPr>
              <a:t>credentials.hostname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err="1">
                <a:solidFill>
                  <a:schemeClr val="bg1"/>
                </a:solidFill>
              </a:rPr>
              <a:t>cloudfoundry.mongodb</a:t>
            </a:r>
            <a:r>
              <a:rPr lang="en-US" sz="1600" dirty="0">
                <a:solidFill>
                  <a:schemeClr val="bg1"/>
                </a:solidFill>
              </a:rPr>
              <a:t>['test-</a:t>
            </a:r>
            <a:r>
              <a:rPr lang="en-US" sz="1600" dirty="0" err="1">
                <a:solidFill>
                  <a:schemeClr val="bg1"/>
                </a:solidFill>
              </a:rPr>
              <a:t>mongodb</a:t>
            </a:r>
            <a:r>
              <a:rPr lang="en-US" sz="1600" dirty="0">
                <a:solidFill>
                  <a:schemeClr val="bg1"/>
                </a:solidFill>
              </a:rPr>
              <a:t>'].</a:t>
            </a:r>
            <a:r>
              <a:rPr lang="en-US" sz="1600" dirty="0" err="1">
                <a:solidFill>
                  <a:schemeClr val="bg1"/>
                </a:solidFill>
              </a:rPr>
              <a:t>credentials.port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err="1">
                <a:solidFill>
                  <a:schemeClr val="bg1"/>
                </a:solidFill>
              </a:rPr>
              <a:t>cloudfoundry.mongodb</a:t>
            </a:r>
            <a:r>
              <a:rPr lang="en-US" sz="1600" dirty="0">
                <a:solidFill>
                  <a:schemeClr val="bg1"/>
                </a:solidFill>
              </a:rPr>
              <a:t>['test-</a:t>
            </a:r>
            <a:r>
              <a:rPr lang="en-US" sz="1600" dirty="0" err="1">
                <a:solidFill>
                  <a:schemeClr val="bg1"/>
                </a:solidFill>
              </a:rPr>
              <a:t>mongodb</a:t>
            </a:r>
            <a:r>
              <a:rPr lang="en-US" sz="1600" dirty="0">
                <a:solidFill>
                  <a:schemeClr val="bg1"/>
                </a:solidFill>
              </a:rPr>
              <a:t>'].</a:t>
            </a:r>
            <a:r>
              <a:rPr lang="en-US" sz="1600" dirty="0" err="1">
                <a:solidFill>
                  <a:schemeClr val="bg1"/>
                </a:solidFill>
              </a:rPr>
              <a:t>credentials.db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err="1">
                <a:solidFill>
                  <a:schemeClr val="bg1"/>
                </a:solidFill>
              </a:rPr>
              <a:t>cloudfoundry.mongodb</a:t>
            </a:r>
            <a:r>
              <a:rPr lang="en-US" sz="1600" dirty="0">
                <a:solidFill>
                  <a:schemeClr val="bg1"/>
                </a:solidFill>
              </a:rPr>
              <a:t>['test-</a:t>
            </a:r>
            <a:r>
              <a:rPr lang="en-US" sz="1600" dirty="0" err="1">
                <a:solidFill>
                  <a:schemeClr val="bg1"/>
                </a:solidFill>
              </a:rPr>
              <a:t>mongodb</a:t>
            </a:r>
            <a:r>
              <a:rPr lang="en-US" sz="1600" dirty="0">
                <a:solidFill>
                  <a:schemeClr val="bg1"/>
                </a:solidFill>
              </a:rPr>
              <a:t>'].</a:t>
            </a:r>
            <a:r>
              <a:rPr lang="en-US" sz="1600" dirty="0" err="1">
                <a:solidFill>
                  <a:schemeClr val="bg1"/>
                </a:solidFill>
              </a:rPr>
              <a:t>credentials.username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err="1">
                <a:solidFill>
                  <a:schemeClr val="bg1"/>
                </a:solidFill>
              </a:rPr>
              <a:t>cloudfoundry.mongodb</a:t>
            </a:r>
            <a:r>
              <a:rPr lang="en-US" sz="1600" dirty="0">
                <a:solidFill>
                  <a:schemeClr val="bg1"/>
                </a:solidFill>
              </a:rPr>
              <a:t>['test-</a:t>
            </a:r>
            <a:r>
              <a:rPr lang="en-US" sz="1600" dirty="0" err="1">
                <a:solidFill>
                  <a:schemeClr val="bg1"/>
                </a:solidFill>
              </a:rPr>
              <a:t>mongodb</a:t>
            </a:r>
            <a:r>
              <a:rPr lang="en-US" sz="1600" dirty="0">
                <a:solidFill>
                  <a:schemeClr val="bg1"/>
                </a:solidFill>
              </a:rPr>
              <a:t>'].</a:t>
            </a:r>
            <a:r>
              <a:rPr lang="en-US" sz="1600" dirty="0" err="1" smtClean="0">
                <a:solidFill>
                  <a:schemeClr val="bg1"/>
                </a:solidFill>
              </a:rPr>
              <a:t>credentials.password</a:t>
            </a:r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 smtClean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77014" y="764969"/>
            <a:ext cx="36717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endParaRPr lang="en-US" dirty="0" smtClean="0">
              <a:solidFill>
                <a:srgbClr val="333333"/>
              </a:solidFill>
              <a:latin typeface="+mn-lt"/>
              <a:ea typeface="+mn-ea"/>
            </a:endParaRPr>
          </a:p>
          <a:p>
            <a:pPr algn="l"/>
            <a:endParaRPr lang="en-US" dirty="0" smtClean="0">
              <a:solidFill>
                <a:srgbClr val="333333"/>
              </a:solidFill>
              <a:latin typeface="+mn-lt"/>
              <a:ea typeface="+mn-ea"/>
            </a:endParaRPr>
          </a:p>
          <a:p>
            <a:pPr algn="l"/>
            <a:endParaRPr lang="en-US" sz="2000" dirty="0" smtClean="0">
              <a:solidFill>
                <a:srgbClr val="333333"/>
              </a:solidFill>
              <a:latin typeface="+mn-lt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4697" y="4723014"/>
            <a:ext cx="80344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 smtClean="0">
                <a:solidFill>
                  <a:srgbClr val="333333"/>
                </a:solidFill>
                <a:latin typeface="+mn-lt"/>
                <a:ea typeface="+mn-ea"/>
              </a:rPr>
              <a:t>Things to note: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600" dirty="0" err="1" smtClean="0">
                <a:solidFill>
                  <a:srgbClr val="333333"/>
                </a:solidFill>
                <a:latin typeface="+mn-lt"/>
                <a:ea typeface="+mn-ea"/>
              </a:rPr>
              <a:t>Cloudfoundry</a:t>
            </a:r>
            <a:r>
              <a:rPr lang="en-US" sz="1600" dirty="0" smtClean="0">
                <a:solidFill>
                  <a:srgbClr val="333333"/>
                </a:solidFill>
                <a:latin typeface="+mn-lt"/>
                <a:ea typeface="+mn-ea"/>
              </a:rPr>
              <a:t> module (built by ‘</a:t>
            </a:r>
            <a:r>
              <a:rPr lang="en-US" sz="1600" dirty="0" err="1" smtClean="0">
                <a:solidFill>
                  <a:srgbClr val="333333"/>
                </a:solidFill>
                <a:latin typeface="+mn-lt"/>
                <a:ea typeface="+mn-ea"/>
              </a:rPr>
              <a:t>igo</a:t>
            </a:r>
            <a:r>
              <a:rPr lang="en-US" sz="1600" dirty="0" smtClean="0">
                <a:solidFill>
                  <a:srgbClr val="333333"/>
                </a:solidFill>
                <a:latin typeface="+mn-lt"/>
                <a:ea typeface="+mn-ea"/>
              </a:rPr>
              <a:t>’) provides easy access to environment variables</a:t>
            </a:r>
          </a:p>
          <a:p>
            <a:pPr marL="342900" indent="-342900" algn="l">
              <a:buFont typeface="+mj-lt"/>
              <a:buAutoNum type="arabicPeriod"/>
            </a:pPr>
            <a:endParaRPr lang="en-US" sz="1600" dirty="0" smtClean="0">
              <a:solidFill>
                <a:srgbClr val="333333"/>
              </a:solidFill>
              <a:latin typeface="+mn-lt"/>
              <a:ea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solidFill>
                  <a:srgbClr val="333333"/>
                </a:solidFill>
                <a:latin typeface="+mn-lt"/>
                <a:ea typeface="+mn-ea"/>
              </a:rPr>
              <a:t>For more, please </a:t>
            </a:r>
            <a:r>
              <a:rPr lang="en-US" sz="1600" dirty="0">
                <a:solidFill>
                  <a:srgbClr val="333333"/>
                </a:solidFill>
                <a:latin typeface="+mn-lt"/>
                <a:ea typeface="+mn-ea"/>
              </a:rPr>
              <a:t>go through </a:t>
            </a:r>
            <a:r>
              <a:rPr lang="en-US" sz="1600" dirty="0">
                <a:solidFill>
                  <a:srgbClr val="333333"/>
                </a:solidFill>
                <a:latin typeface="+mn-lt"/>
                <a:ea typeface="+mn-ea"/>
                <a:hlinkClick r:id="rId2"/>
              </a:rPr>
              <a:t>https://github.com/cloudfoundry-samples/</a:t>
            </a:r>
            <a:r>
              <a:rPr lang="en-US" sz="1600" dirty="0" smtClean="0">
                <a:solidFill>
                  <a:srgbClr val="333333"/>
                </a:solidFill>
                <a:latin typeface="+mn-lt"/>
                <a:ea typeface="+mn-ea"/>
                <a:hlinkClick r:id="rId2"/>
              </a:rPr>
              <a:t>cloudfoundry</a:t>
            </a:r>
            <a:r>
              <a:rPr lang="en-US" sz="1600" dirty="0" smtClean="0">
                <a:solidFill>
                  <a:srgbClr val="333333"/>
                </a:solidFill>
                <a:latin typeface="+mn-lt"/>
                <a:ea typeface="+mn-ea"/>
              </a:rPr>
              <a:t> </a:t>
            </a:r>
          </a:p>
          <a:p>
            <a:pPr marL="342900" indent="-342900" algn="l">
              <a:buFont typeface="+mj-lt"/>
              <a:buAutoNum type="arabicPeriod"/>
            </a:pPr>
            <a:endParaRPr lang="en-US" sz="1600" dirty="0" smtClean="0">
              <a:solidFill>
                <a:srgbClr val="333333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3204373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cloudfoundry</a:t>
            </a:r>
            <a:r>
              <a:rPr lang="en-US" dirty="0" smtClean="0"/>
              <a:t>” </a:t>
            </a:r>
            <a:r>
              <a:rPr lang="en-US" dirty="0" err="1" smtClean="0"/>
              <a:t>NodeJS</a:t>
            </a:r>
            <a:r>
              <a:rPr lang="en-US" dirty="0" smtClean="0"/>
              <a:t> helper module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4905" y="737430"/>
            <a:ext cx="8473822" cy="378565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FFFF00"/>
                </a:solidFill>
              </a:rPr>
              <a:t>npm</a:t>
            </a:r>
            <a:r>
              <a:rPr lang="en-US" sz="1600" dirty="0" smtClean="0">
                <a:solidFill>
                  <a:srgbClr val="FFFF00"/>
                </a:solidFill>
              </a:rPr>
              <a:t> install </a:t>
            </a:r>
            <a:r>
              <a:rPr lang="en-US" sz="1600" dirty="0" err="1" smtClean="0">
                <a:solidFill>
                  <a:srgbClr val="FFFF00"/>
                </a:solidFill>
              </a:rPr>
              <a:t>cloudfoundry</a:t>
            </a:r>
            <a:endParaRPr lang="en-US" sz="1600" dirty="0" smtClean="0">
              <a:solidFill>
                <a:srgbClr val="FFFF00"/>
              </a:solidFill>
            </a:endParaRPr>
          </a:p>
          <a:p>
            <a:endParaRPr lang="en-US" sz="1600" dirty="0">
              <a:solidFill>
                <a:srgbClr val="FFFF00"/>
              </a:solidFill>
            </a:endParaRPr>
          </a:p>
          <a:p>
            <a:r>
              <a:rPr lang="en-US" sz="1600" dirty="0" err="1" smtClean="0">
                <a:solidFill>
                  <a:srgbClr val="FFFF00"/>
                </a:solidFill>
              </a:rPr>
              <a:t>var</a:t>
            </a:r>
            <a:r>
              <a:rPr lang="en-US" sz="1600" dirty="0" smtClean="0">
                <a:solidFill>
                  <a:srgbClr val="FFFF00"/>
                </a:solidFill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</a:rPr>
              <a:t>cloudfoundry</a:t>
            </a:r>
            <a:r>
              <a:rPr lang="en-US" sz="1600" dirty="0" smtClean="0">
                <a:solidFill>
                  <a:srgbClr val="FFFF00"/>
                </a:solidFill>
              </a:rPr>
              <a:t> =  require(‘</a:t>
            </a:r>
            <a:r>
              <a:rPr lang="en-US" sz="1600" dirty="0" err="1" smtClean="0">
                <a:solidFill>
                  <a:srgbClr val="FFFF00"/>
                </a:solidFill>
              </a:rPr>
              <a:t>cloudfoundry</a:t>
            </a:r>
            <a:r>
              <a:rPr lang="en-US" sz="1600" dirty="0" smtClean="0">
                <a:solidFill>
                  <a:srgbClr val="FFFF00"/>
                </a:solidFill>
              </a:rPr>
              <a:t>’);</a:t>
            </a: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err="1">
                <a:solidFill>
                  <a:srgbClr val="FFFFFF"/>
                </a:solidFill>
              </a:rPr>
              <a:t>c</a:t>
            </a:r>
            <a:r>
              <a:rPr lang="en-US" sz="1600" dirty="0" err="1" smtClean="0">
                <a:solidFill>
                  <a:srgbClr val="FFFFFF"/>
                </a:solidFill>
              </a:rPr>
              <a:t>loudfoundry.cloud</a:t>
            </a:r>
            <a:r>
              <a:rPr lang="en-US" sz="1600" dirty="0" smtClean="0">
                <a:solidFill>
                  <a:srgbClr val="FFFF00"/>
                </a:solidFill>
              </a:rPr>
              <a:t> //is running on Cloud Foundry?</a:t>
            </a:r>
          </a:p>
          <a:p>
            <a:r>
              <a:rPr lang="en-US" sz="1600" dirty="0" err="1">
                <a:solidFill>
                  <a:srgbClr val="FFFFFF"/>
                </a:solidFill>
              </a:rPr>
              <a:t>c</a:t>
            </a:r>
            <a:r>
              <a:rPr lang="en-US" sz="1600" dirty="0" err="1" smtClean="0">
                <a:solidFill>
                  <a:srgbClr val="FFFFFF"/>
                </a:solidFill>
              </a:rPr>
              <a:t>loudfoundry.host</a:t>
            </a:r>
            <a:r>
              <a:rPr lang="en-US" sz="1600" dirty="0" smtClean="0">
                <a:solidFill>
                  <a:srgbClr val="FFFF00"/>
                </a:solidFill>
              </a:rPr>
              <a:t> // host</a:t>
            </a:r>
          </a:p>
          <a:p>
            <a:r>
              <a:rPr lang="en-US" sz="1600" dirty="0" err="1" smtClean="0">
                <a:solidFill>
                  <a:srgbClr val="FFFFFF"/>
                </a:solidFill>
              </a:rPr>
              <a:t>cloudfoundry.port</a:t>
            </a:r>
            <a:r>
              <a:rPr lang="en-US" sz="1600" dirty="0" smtClean="0">
                <a:solidFill>
                  <a:srgbClr val="FFFF00"/>
                </a:solidFill>
              </a:rPr>
              <a:t> // port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rgbClr val="FFFF00"/>
                </a:solidFill>
              </a:rPr>
              <a:t>//Example: Say you are using ‘test-</a:t>
            </a:r>
            <a:r>
              <a:rPr lang="en-US" sz="1600" dirty="0" err="1" smtClean="0">
                <a:solidFill>
                  <a:srgbClr val="FFFF00"/>
                </a:solidFill>
              </a:rPr>
              <a:t>mongodb</a:t>
            </a:r>
            <a:r>
              <a:rPr lang="en-US" sz="1600" dirty="0" smtClean="0">
                <a:solidFill>
                  <a:srgbClr val="FFFF00"/>
                </a:solidFill>
              </a:rPr>
              <a:t>’ </a:t>
            </a:r>
            <a:r>
              <a:rPr lang="en-US" sz="1600" dirty="0" err="1" smtClean="0">
                <a:solidFill>
                  <a:srgbClr val="FFFF00"/>
                </a:solidFill>
              </a:rPr>
              <a:t>MongoDB</a:t>
            </a:r>
            <a:r>
              <a:rPr lang="en-US" sz="1600" dirty="0" smtClean="0">
                <a:solidFill>
                  <a:srgbClr val="FFFF00"/>
                </a:solidFill>
              </a:rPr>
              <a:t> service, you can get its info:</a:t>
            </a:r>
          </a:p>
          <a:p>
            <a:r>
              <a:rPr lang="en-US" sz="1600" dirty="0" err="1" smtClean="0">
                <a:solidFill>
                  <a:schemeClr val="bg1"/>
                </a:solidFill>
              </a:rPr>
              <a:t>cloudfoundry.mongodb</a:t>
            </a:r>
            <a:r>
              <a:rPr lang="en-US" sz="1600" dirty="0">
                <a:solidFill>
                  <a:schemeClr val="bg1"/>
                </a:solidFill>
              </a:rPr>
              <a:t>['test-</a:t>
            </a:r>
            <a:r>
              <a:rPr lang="en-US" sz="1600" dirty="0" err="1">
                <a:solidFill>
                  <a:schemeClr val="bg1"/>
                </a:solidFill>
              </a:rPr>
              <a:t>mongodb</a:t>
            </a:r>
            <a:r>
              <a:rPr lang="en-US" sz="1600" dirty="0">
                <a:solidFill>
                  <a:schemeClr val="bg1"/>
                </a:solidFill>
              </a:rPr>
              <a:t>'].</a:t>
            </a:r>
            <a:r>
              <a:rPr lang="en-US" sz="1600" dirty="0" err="1">
                <a:solidFill>
                  <a:schemeClr val="bg1"/>
                </a:solidFill>
              </a:rPr>
              <a:t>credentials.hostname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err="1">
                <a:solidFill>
                  <a:schemeClr val="bg1"/>
                </a:solidFill>
              </a:rPr>
              <a:t>cloudfoundry.mongodb</a:t>
            </a:r>
            <a:r>
              <a:rPr lang="en-US" sz="1600" dirty="0">
                <a:solidFill>
                  <a:schemeClr val="bg1"/>
                </a:solidFill>
              </a:rPr>
              <a:t>['test-</a:t>
            </a:r>
            <a:r>
              <a:rPr lang="en-US" sz="1600" dirty="0" err="1">
                <a:solidFill>
                  <a:schemeClr val="bg1"/>
                </a:solidFill>
              </a:rPr>
              <a:t>mongodb</a:t>
            </a:r>
            <a:r>
              <a:rPr lang="en-US" sz="1600" dirty="0">
                <a:solidFill>
                  <a:schemeClr val="bg1"/>
                </a:solidFill>
              </a:rPr>
              <a:t>'].</a:t>
            </a:r>
            <a:r>
              <a:rPr lang="en-US" sz="1600" dirty="0" err="1">
                <a:solidFill>
                  <a:schemeClr val="bg1"/>
                </a:solidFill>
              </a:rPr>
              <a:t>credentials.port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err="1">
                <a:solidFill>
                  <a:schemeClr val="bg1"/>
                </a:solidFill>
              </a:rPr>
              <a:t>cloudfoundry.mongodb</a:t>
            </a:r>
            <a:r>
              <a:rPr lang="en-US" sz="1600" dirty="0">
                <a:solidFill>
                  <a:schemeClr val="bg1"/>
                </a:solidFill>
              </a:rPr>
              <a:t>['test-</a:t>
            </a:r>
            <a:r>
              <a:rPr lang="en-US" sz="1600" dirty="0" err="1">
                <a:solidFill>
                  <a:schemeClr val="bg1"/>
                </a:solidFill>
              </a:rPr>
              <a:t>mongodb</a:t>
            </a:r>
            <a:r>
              <a:rPr lang="en-US" sz="1600" dirty="0">
                <a:solidFill>
                  <a:schemeClr val="bg1"/>
                </a:solidFill>
              </a:rPr>
              <a:t>'].</a:t>
            </a:r>
            <a:r>
              <a:rPr lang="en-US" sz="1600" dirty="0" err="1">
                <a:solidFill>
                  <a:schemeClr val="bg1"/>
                </a:solidFill>
              </a:rPr>
              <a:t>credentials.db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err="1">
                <a:solidFill>
                  <a:schemeClr val="bg1"/>
                </a:solidFill>
              </a:rPr>
              <a:t>cloudfoundry.mongodb</a:t>
            </a:r>
            <a:r>
              <a:rPr lang="en-US" sz="1600" dirty="0">
                <a:solidFill>
                  <a:schemeClr val="bg1"/>
                </a:solidFill>
              </a:rPr>
              <a:t>['test-</a:t>
            </a:r>
            <a:r>
              <a:rPr lang="en-US" sz="1600" dirty="0" err="1">
                <a:solidFill>
                  <a:schemeClr val="bg1"/>
                </a:solidFill>
              </a:rPr>
              <a:t>mongodb</a:t>
            </a:r>
            <a:r>
              <a:rPr lang="en-US" sz="1600" dirty="0">
                <a:solidFill>
                  <a:schemeClr val="bg1"/>
                </a:solidFill>
              </a:rPr>
              <a:t>'].</a:t>
            </a:r>
            <a:r>
              <a:rPr lang="en-US" sz="1600" dirty="0" err="1">
                <a:solidFill>
                  <a:schemeClr val="bg1"/>
                </a:solidFill>
              </a:rPr>
              <a:t>credentials.username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err="1">
                <a:solidFill>
                  <a:schemeClr val="bg1"/>
                </a:solidFill>
              </a:rPr>
              <a:t>cloudfoundry.mongodb</a:t>
            </a:r>
            <a:r>
              <a:rPr lang="en-US" sz="1600" dirty="0">
                <a:solidFill>
                  <a:schemeClr val="bg1"/>
                </a:solidFill>
              </a:rPr>
              <a:t>['test-</a:t>
            </a:r>
            <a:r>
              <a:rPr lang="en-US" sz="1600" dirty="0" err="1">
                <a:solidFill>
                  <a:schemeClr val="bg1"/>
                </a:solidFill>
              </a:rPr>
              <a:t>mongodb</a:t>
            </a:r>
            <a:r>
              <a:rPr lang="en-US" sz="1600" dirty="0">
                <a:solidFill>
                  <a:schemeClr val="bg1"/>
                </a:solidFill>
              </a:rPr>
              <a:t>'].</a:t>
            </a:r>
            <a:r>
              <a:rPr lang="en-US" sz="1600" dirty="0" err="1" smtClean="0">
                <a:solidFill>
                  <a:schemeClr val="bg1"/>
                </a:solidFill>
              </a:rPr>
              <a:t>credentials.password</a:t>
            </a:r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 smtClean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77014" y="764969"/>
            <a:ext cx="36717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endParaRPr lang="en-US" dirty="0" smtClean="0">
              <a:solidFill>
                <a:srgbClr val="333333"/>
              </a:solidFill>
              <a:latin typeface="+mn-lt"/>
              <a:ea typeface="+mn-ea"/>
            </a:endParaRPr>
          </a:p>
          <a:p>
            <a:pPr algn="l"/>
            <a:endParaRPr lang="en-US" dirty="0" smtClean="0">
              <a:solidFill>
                <a:srgbClr val="333333"/>
              </a:solidFill>
              <a:latin typeface="+mn-lt"/>
              <a:ea typeface="+mn-ea"/>
            </a:endParaRPr>
          </a:p>
          <a:p>
            <a:pPr algn="l"/>
            <a:endParaRPr lang="en-US" sz="2000" dirty="0" smtClean="0">
              <a:solidFill>
                <a:srgbClr val="333333"/>
              </a:solidFill>
              <a:latin typeface="+mn-lt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4697" y="4723014"/>
            <a:ext cx="80344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 smtClean="0">
                <a:solidFill>
                  <a:srgbClr val="003D79"/>
                </a:solidFill>
                <a:latin typeface="+mn-lt"/>
                <a:ea typeface="+mn-ea"/>
              </a:rPr>
              <a:t>Things to note: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600" dirty="0" err="1" smtClean="0">
                <a:solidFill>
                  <a:srgbClr val="003D79"/>
                </a:solidFill>
                <a:latin typeface="+mn-lt"/>
                <a:ea typeface="+mn-ea"/>
              </a:rPr>
              <a:t>Cloudfoundry</a:t>
            </a:r>
            <a:r>
              <a:rPr lang="en-US" sz="1600" dirty="0" smtClean="0">
                <a:solidFill>
                  <a:srgbClr val="003D79"/>
                </a:solidFill>
                <a:latin typeface="+mn-lt"/>
                <a:ea typeface="+mn-ea"/>
              </a:rPr>
              <a:t> module (built by ‘</a:t>
            </a:r>
            <a:r>
              <a:rPr lang="en-US" sz="1600" dirty="0" err="1" smtClean="0">
                <a:solidFill>
                  <a:srgbClr val="003D79"/>
                </a:solidFill>
                <a:latin typeface="+mn-lt"/>
                <a:ea typeface="+mn-ea"/>
              </a:rPr>
              <a:t>igo</a:t>
            </a:r>
            <a:r>
              <a:rPr lang="en-US" sz="1600" dirty="0" smtClean="0">
                <a:solidFill>
                  <a:srgbClr val="003D79"/>
                </a:solidFill>
                <a:latin typeface="+mn-lt"/>
                <a:ea typeface="+mn-ea"/>
              </a:rPr>
              <a:t>’) provides easy access to environment variables</a:t>
            </a:r>
          </a:p>
          <a:p>
            <a:pPr marL="342900" indent="-342900" algn="l">
              <a:buFont typeface="+mj-lt"/>
              <a:buAutoNum type="arabicPeriod"/>
            </a:pPr>
            <a:endParaRPr lang="en-US" sz="1600" dirty="0" smtClean="0">
              <a:solidFill>
                <a:srgbClr val="003D79"/>
              </a:solidFill>
              <a:latin typeface="+mn-lt"/>
              <a:ea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solidFill>
                  <a:srgbClr val="003D79"/>
                </a:solidFill>
                <a:latin typeface="+mn-lt"/>
                <a:ea typeface="+mn-ea"/>
              </a:rPr>
              <a:t>For more, please </a:t>
            </a:r>
            <a:r>
              <a:rPr lang="en-US" sz="1600" dirty="0">
                <a:solidFill>
                  <a:srgbClr val="003D79"/>
                </a:solidFill>
                <a:latin typeface="+mn-lt"/>
                <a:ea typeface="+mn-ea"/>
              </a:rPr>
              <a:t>go through </a:t>
            </a:r>
            <a:r>
              <a:rPr lang="en-US" sz="1600" dirty="0">
                <a:solidFill>
                  <a:srgbClr val="003D79"/>
                </a:solidFill>
                <a:latin typeface="+mn-lt"/>
                <a:ea typeface="+mn-ea"/>
                <a:hlinkClick r:id="rId2"/>
              </a:rPr>
              <a:t>https://github.com/cloudfoundry-samples/</a:t>
            </a:r>
            <a:r>
              <a:rPr lang="en-US" sz="1600" dirty="0" smtClean="0">
                <a:solidFill>
                  <a:srgbClr val="003D79"/>
                </a:solidFill>
                <a:latin typeface="+mn-lt"/>
                <a:ea typeface="+mn-ea"/>
                <a:hlinkClick r:id="rId2"/>
              </a:rPr>
              <a:t>cloudfoundry</a:t>
            </a:r>
            <a:r>
              <a:rPr lang="en-US" sz="1600" dirty="0" smtClean="0">
                <a:solidFill>
                  <a:srgbClr val="003D79"/>
                </a:solidFill>
                <a:latin typeface="+mn-lt"/>
                <a:ea typeface="+mn-ea"/>
              </a:rPr>
              <a:t> </a:t>
            </a:r>
          </a:p>
          <a:p>
            <a:pPr marL="342900" indent="-342900" algn="l">
              <a:buFont typeface="+mj-lt"/>
              <a:buAutoNum type="arabicPeriod"/>
            </a:pPr>
            <a:endParaRPr lang="en-US" sz="1600" dirty="0" smtClean="0">
              <a:solidFill>
                <a:srgbClr val="003D79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8114203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– Example of inserting a user </a:t>
            </a:r>
            <a:r>
              <a:rPr lang="en-US" sz="1400" dirty="0" smtClean="0"/>
              <a:t>(using </a:t>
            </a:r>
            <a:r>
              <a:rPr lang="en-US" sz="1400" dirty="0" err="1" smtClean="0"/>
              <a:t>mongodb</a:t>
            </a:r>
            <a:r>
              <a:rPr lang="en-US" sz="1400" dirty="0" smtClean="0"/>
              <a:t>-native module)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5177014" y="764969"/>
            <a:ext cx="36717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endParaRPr lang="en-US" dirty="0" smtClean="0">
              <a:solidFill>
                <a:srgbClr val="333333"/>
              </a:solidFill>
              <a:latin typeface="+mn-lt"/>
              <a:ea typeface="+mn-ea"/>
            </a:endParaRPr>
          </a:p>
          <a:p>
            <a:pPr algn="l"/>
            <a:endParaRPr lang="en-US" dirty="0" smtClean="0">
              <a:solidFill>
                <a:srgbClr val="333333"/>
              </a:solidFill>
              <a:latin typeface="+mn-lt"/>
              <a:ea typeface="+mn-ea"/>
            </a:endParaRPr>
          </a:p>
          <a:p>
            <a:pPr algn="l"/>
            <a:endParaRPr lang="en-US" sz="2000" dirty="0" smtClean="0">
              <a:solidFill>
                <a:srgbClr val="333333"/>
              </a:solidFill>
              <a:latin typeface="+mn-lt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4777" y="797510"/>
            <a:ext cx="8034447" cy="52629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FFFFFF"/>
                </a:solidFill>
              </a:rPr>
              <a:t>var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mongodb</a:t>
            </a:r>
            <a:r>
              <a:rPr lang="en-US" sz="1600" dirty="0">
                <a:solidFill>
                  <a:srgbClr val="FFFFFF"/>
                </a:solidFill>
              </a:rPr>
              <a:t> = require('</a:t>
            </a:r>
            <a:r>
              <a:rPr lang="en-US" sz="1600" dirty="0" err="1">
                <a:solidFill>
                  <a:srgbClr val="FFFFFF"/>
                </a:solidFill>
              </a:rPr>
              <a:t>mongodb</a:t>
            </a:r>
            <a:r>
              <a:rPr lang="en-US" sz="1600" dirty="0">
                <a:solidFill>
                  <a:srgbClr val="FFFFFF"/>
                </a:solidFill>
              </a:rPr>
              <a:t>').</a:t>
            </a:r>
            <a:r>
              <a:rPr lang="en-US" sz="1600" dirty="0" err="1">
                <a:solidFill>
                  <a:srgbClr val="FFFFFF"/>
                </a:solidFill>
              </a:rPr>
              <a:t>Db</a:t>
            </a:r>
            <a:r>
              <a:rPr lang="en-US" sz="1600" dirty="0" smtClean="0">
                <a:solidFill>
                  <a:srgbClr val="FFFFFF"/>
                </a:solidFill>
              </a:rPr>
              <a:t>;</a:t>
            </a:r>
          </a:p>
          <a:p>
            <a:r>
              <a:rPr lang="en-US" sz="1600" dirty="0" err="1" smtClean="0">
                <a:solidFill>
                  <a:srgbClr val="FFFFFF"/>
                </a:solidFill>
              </a:rPr>
              <a:t>var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smtClean="0">
                <a:solidFill>
                  <a:srgbClr val="FFFFFF"/>
                </a:solidFill>
              </a:rPr>
              <a:t>conn; // holds connection</a:t>
            </a:r>
          </a:p>
          <a:p>
            <a:endParaRPr lang="en-US" sz="1600" dirty="0" smtClean="0">
              <a:solidFill>
                <a:srgbClr val="FFFFFF"/>
              </a:solidFill>
            </a:endParaRPr>
          </a:p>
          <a:p>
            <a:r>
              <a:rPr lang="en-US" sz="16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//connect to </a:t>
            </a:r>
            <a:r>
              <a:rPr lang="en-US" sz="16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db</a:t>
            </a:r>
            <a:r>
              <a:rPr lang="en-US" sz="16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and get connection </a:t>
            </a:r>
            <a:r>
              <a:rPr lang="en-US" sz="16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obj</a:t>
            </a:r>
            <a:endParaRPr lang="en-US" sz="1600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//</a:t>
            </a:r>
            <a:r>
              <a:rPr lang="en-US" sz="16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connectionUrl</a:t>
            </a:r>
            <a:r>
              <a:rPr lang="en-US" sz="16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looks like </a:t>
            </a:r>
            <a:r>
              <a:rPr lang="en-US" sz="16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mongodb</a:t>
            </a: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:/</a:t>
            </a:r>
            <a:r>
              <a:rPr lang="en-US" sz="16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/</a:t>
            </a:r>
            <a:r>
              <a:rPr lang="en-US" sz="16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username:pwd@host:port</a:t>
            </a:r>
            <a:r>
              <a:rPr lang="en-US" sz="16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/</a:t>
            </a:r>
            <a:r>
              <a:rPr lang="en-US" sz="16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dbName</a:t>
            </a:r>
            <a:endParaRPr lang="en-US" sz="1600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en-US" sz="1600" dirty="0" err="1" smtClean="0">
                <a:solidFill>
                  <a:srgbClr val="FFFF00"/>
                </a:solidFill>
              </a:rPr>
              <a:t>mongodb.connect</a:t>
            </a:r>
            <a:r>
              <a:rPr lang="en-US" sz="1600" dirty="0" smtClean="0">
                <a:solidFill>
                  <a:srgbClr val="FFFF00"/>
                </a:solidFill>
              </a:rPr>
              <a:t>(</a:t>
            </a:r>
            <a:r>
              <a:rPr lang="en-US" sz="1600" dirty="0" err="1" smtClean="0">
                <a:solidFill>
                  <a:srgbClr val="FFFF00"/>
                </a:solidFill>
              </a:rPr>
              <a:t>connectionUrl</a:t>
            </a:r>
            <a:r>
              <a:rPr lang="en-US" sz="1600" dirty="0" smtClean="0">
                <a:solidFill>
                  <a:srgbClr val="FFFFFF"/>
                </a:solidFill>
              </a:rPr>
              <a:t>, function(err, connection) {</a:t>
            </a:r>
          </a:p>
          <a:p>
            <a:r>
              <a:rPr lang="en-US" sz="1600" dirty="0" smtClean="0">
                <a:solidFill>
                  <a:srgbClr val="FFFFFF"/>
                </a:solidFill>
              </a:rPr>
              <a:t>	conn = </a:t>
            </a:r>
            <a:r>
              <a:rPr lang="en-US" sz="1600" dirty="0">
                <a:solidFill>
                  <a:srgbClr val="FFFFFF"/>
                </a:solidFill>
              </a:rPr>
              <a:t>connection</a:t>
            </a:r>
            <a:r>
              <a:rPr lang="en-US" sz="1600" dirty="0" smtClean="0">
                <a:solidFill>
                  <a:srgbClr val="FFFFFF"/>
                </a:solidFill>
              </a:rPr>
              <a:t>;</a:t>
            </a:r>
            <a:endParaRPr lang="en-US" sz="1600" dirty="0">
              <a:solidFill>
                <a:srgbClr val="FFFFFF"/>
              </a:solidFill>
            </a:endParaRPr>
          </a:p>
          <a:p>
            <a:r>
              <a:rPr lang="en-US" sz="1600" dirty="0" smtClean="0">
                <a:solidFill>
                  <a:srgbClr val="FFFFFF"/>
                </a:solidFill>
              </a:rPr>
              <a:t>}</a:t>
            </a:r>
          </a:p>
          <a:p>
            <a:endParaRPr lang="en-US" sz="1600" dirty="0" smtClean="0">
              <a:solidFill>
                <a:srgbClr val="FFFFFF"/>
              </a:solidFill>
            </a:endParaRPr>
          </a:p>
          <a:p>
            <a:r>
              <a:rPr lang="en-US" sz="1600" dirty="0" smtClean="0">
                <a:solidFill>
                  <a:srgbClr val="FFFFFF"/>
                </a:solidFill>
              </a:rPr>
              <a:t>//add a user </a:t>
            </a:r>
          </a:p>
          <a:p>
            <a:r>
              <a:rPr lang="en-US" sz="1600" dirty="0" smtClean="0">
                <a:solidFill>
                  <a:srgbClr val="FFFFFF"/>
                </a:solidFill>
              </a:rPr>
              <a:t>function </a:t>
            </a:r>
            <a:r>
              <a:rPr lang="en-US" sz="1600" dirty="0" err="1" smtClean="0">
                <a:solidFill>
                  <a:srgbClr val="FFFFFF"/>
                </a:solidFill>
              </a:rPr>
              <a:t>addUser</a:t>
            </a:r>
            <a:r>
              <a:rPr lang="en-US" sz="1600" dirty="0" smtClean="0">
                <a:solidFill>
                  <a:srgbClr val="FFFFFF"/>
                </a:solidFill>
              </a:rPr>
              <a:t> (</a:t>
            </a:r>
            <a:r>
              <a:rPr lang="en-US" sz="1600" dirty="0" err="1" smtClean="0">
                <a:solidFill>
                  <a:srgbClr val="FFFFFF"/>
                </a:solidFill>
              </a:rPr>
              <a:t>userObj</a:t>
            </a:r>
            <a:r>
              <a:rPr lang="en-US" sz="1600" dirty="0" smtClean="0">
                <a:solidFill>
                  <a:srgbClr val="FFFFFF"/>
                </a:solidFill>
              </a:rPr>
              <a:t>, callback) {</a:t>
            </a:r>
          </a:p>
          <a:p>
            <a:r>
              <a:rPr lang="en-US" sz="1600" dirty="0">
                <a:solidFill>
                  <a:srgbClr val="B1D8FF"/>
                </a:solidFill>
              </a:rPr>
              <a:t>	</a:t>
            </a:r>
            <a:r>
              <a:rPr lang="en-US" sz="1600" dirty="0" smtClean="0">
                <a:solidFill>
                  <a:srgbClr val="B1D8FF"/>
                </a:solidFill>
              </a:rPr>
              <a:t>//Get the collection that holds users</a:t>
            </a:r>
          </a:p>
          <a:p>
            <a:r>
              <a:rPr lang="en-US" sz="1600" dirty="0">
                <a:solidFill>
                  <a:srgbClr val="FFFFFF"/>
                </a:solidFill>
              </a:rPr>
              <a:t>	</a:t>
            </a:r>
            <a:r>
              <a:rPr lang="en-US" sz="1600" dirty="0" err="1" smtClean="0">
                <a:solidFill>
                  <a:srgbClr val="FFFFFF"/>
                </a:solidFill>
              </a:rPr>
              <a:t>conn.collection</a:t>
            </a:r>
            <a:r>
              <a:rPr lang="en-US" sz="1600" dirty="0">
                <a:solidFill>
                  <a:srgbClr val="FFFFFF"/>
                </a:solidFill>
              </a:rPr>
              <a:t>('</a:t>
            </a:r>
            <a:r>
              <a:rPr lang="en-US" sz="1600" dirty="0">
                <a:solidFill>
                  <a:srgbClr val="FFFF00"/>
                </a:solidFill>
              </a:rPr>
              <a:t>users</a:t>
            </a:r>
            <a:r>
              <a:rPr lang="en-US" sz="1600" dirty="0">
                <a:solidFill>
                  <a:srgbClr val="FFFFFF"/>
                </a:solidFill>
              </a:rPr>
              <a:t>'</a:t>
            </a:r>
            <a:r>
              <a:rPr lang="en-US" sz="1600" dirty="0" smtClean="0">
                <a:solidFill>
                  <a:srgbClr val="FFFFFF"/>
                </a:solidFill>
              </a:rPr>
              <a:t>, </a:t>
            </a:r>
            <a:r>
              <a:rPr lang="en-US" sz="1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function (err, </a:t>
            </a:r>
            <a:r>
              <a:rPr lang="en-US" sz="16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userCollection</a:t>
            </a:r>
            <a:r>
              <a:rPr lang="en-US" sz="1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 {</a:t>
            </a:r>
          </a:p>
          <a:p>
            <a:r>
              <a:rPr lang="en-US" sz="1600" dirty="0">
                <a:solidFill>
                  <a:srgbClr val="B1D8FF"/>
                </a:solidFill>
              </a:rPr>
              <a:t>	</a:t>
            </a:r>
            <a:r>
              <a:rPr lang="en-US" sz="1600" dirty="0" smtClean="0">
                <a:solidFill>
                  <a:srgbClr val="B1D8FF"/>
                </a:solidFill>
              </a:rPr>
              <a:t>        //insert user to this collection</a:t>
            </a:r>
          </a:p>
          <a:p>
            <a:r>
              <a:rPr lang="en-US" sz="1600" dirty="0" smtClean="0">
                <a:solidFill>
                  <a:srgbClr val="FFFFFF"/>
                </a:solidFill>
              </a:rPr>
              <a:t>		</a:t>
            </a:r>
            <a:r>
              <a:rPr lang="en-US" sz="1600" dirty="0" err="1" smtClean="0">
                <a:solidFill>
                  <a:srgbClr val="FFFF00"/>
                </a:solidFill>
              </a:rPr>
              <a:t>userCollection.insert</a:t>
            </a:r>
            <a:r>
              <a:rPr lang="en-US" sz="1600" dirty="0" smtClean="0">
                <a:solidFill>
                  <a:srgbClr val="FFFFFF"/>
                </a:solidFill>
              </a:rPr>
              <a:t>(</a:t>
            </a:r>
            <a:r>
              <a:rPr lang="en-US" sz="1600" dirty="0" err="1" smtClean="0">
                <a:solidFill>
                  <a:srgbClr val="FFFFFF"/>
                </a:solidFill>
              </a:rPr>
              <a:t>userObj</a:t>
            </a:r>
            <a:r>
              <a:rPr lang="en-US" sz="1600" dirty="0" smtClean="0">
                <a:solidFill>
                  <a:srgbClr val="FFFFFF"/>
                </a:solidFill>
              </a:rPr>
              <a:t>, {</a:t>
            </a:r>
            <a:r>
              <a:rPr lang="en-US" sz="1600" dirty="0" err="1" smtClean="0">
                <a:solidFill>
                  <a:srgbClr val="FFFFFF"/>
                </a:solidFill>
              </a:rPr>
              <a:t>safe:true</a:t>
            </a:r>
            <a:r>
              <a:rPr lang="en-US" sz="1600" dirty="0" smtClean="0">
                <a:solidFill>
                  <a:srgbClr val="FFFFFF"/>
                </a:solidFill>
              </a:rPr>
              <a:t>}, </a:t>
            </a:r>
            <a:r>
              <a:rPr lang="en-US" sz="1600" dirty="0" smtClean="0">
                <a:solidFill>
                  <a:schemeClr val="accent5"/>
                </a:solidFill>
              </a:rPr>
              <a:t>function(err) {</a:t>
            </a:r>
          </a:p>
          <a:p>
            <a:r>
              <a:rPr lang="en-US" sz="1600" dirty="0">
                <a:solidFill>
                  <a:schemeClr val="accent5"/>
                </a:solidFill>
              </a:rPr>
              <a:t>	</a:t>
            </a:r>
            <a:r>
              <a:rPr lang="en-US" sz="1600" dirty="0" smtClean="0">
                <a:solidFill>
                  <a:schemeClr val="accent5"/>
                </a:solidFill>
              </a:rPr>
              <a:t>			callback(</a:t>
            </a:r>
            <a:r>
              <a:rPr lang="en-US" sz="1600" dirty="0" err="1" smtClean="0">
                <a:solidFill>
                  <a:schemeClr val="accent5"/>
                </a:solidFill>
              </a:rPr>
              <a:t>userObj</a:t>
            </a:r>
            <a:r>
              <a:rPr lang="en-US" sz="1600" dirty="0" smtClean="0">
                <a:solidFill>
                  <a:schemeClr val="accent5"/>
                </a:solidFill>
              </a:rPr>
              <a:t>);	</a:t>
            </a:r>
          </a:p>
          <a:p>
            <a:r>
              <a:rPr lang="en-US" sz="1600" dirty="0">
                <a:solidFill>
                  <a:schemeClr val="accent5"/>
                </a:solidFill>
              </a:rPr>
              <a:t>	</a:t>
            </a:r>
            <a:r>
              <a:rPr lang="en-US" sz="1600" dirty="0" smtClean="0">
                <a:solidFill>
                  <a:schemeClr val="accent5"/>
                </a:solidFill>
              </a:rPr>
              <a:t>	}</a:t>
            </a:r>
            <a:r>
              <a:rPr lang="en-US" sz="1600" dirty="0" smtClean="0">
                <a:solidFill>
                  <a:srgbClr val="FFFFFF"/>
                </a:solidFill>
              </a:rPr>
              <a:t>); </a:t>
            </a:r>
          </a:p>
          <a:p>
            <a:r>
              <a:rPr lang="en-US" sz="1600" dirty="0">
                <a:solidFill>
                  <a:srgbClr val="FFFFFF"/>
                </a:solidFill>
              </a:rPr>
              <a:t>	</a:t>
            </a:r>
            <a:r>
              <a:rPr lang="en-US" sz="1600" dirty="0" smtClean="0">
                <a:solidFill>
                  <a:srgbClr val="A7D588"/>
                </a:solidFill>
              </a:rPr>
              <a:t>}</a:t>
            </a:r>
            <a:r>
              <a:rPr lang="en-US" sz="1600" dirty="0" smtClean="0">
                <a:solidFill>
                  <a:srgbClr val="FFFFFF"/>
                </a:solidFill>
              </a:rPr>
              <a:t>);</a:t>
            </a:r>
            <a:endParaRPr lang="en-US" sz="1600" dirty="0">
              <a:solidFill>
                <a:srgbClr val="FFFFFF"/>
              </a:solidFill>
            </a:endParaRPr>
          </a:p>
          <a:p>
            <a:r>
              <a:rPr lang="en-US" sz="1600" dirty="0" smtClean="0">
                <a:solidFill>
                  <a:srgbClr val="FFFFFF"/>
                </a:solidFill>
              </a:rPr>
              <a:t>}</a:t>
            </a:r>
          </a:p>
          <a:p>
            <a:endParaRPr lang="en-US" sz="1600" dirty="0">
              <a:solidFill>
                <a:srgbClr val="FFFFFF"/>
              </a:solidFill>
            </a:endParaRPr>
          </a:p>
          <a:p>
            <a:r>
              <a:rPr lang="en-US" sz="1600" dirty="0" smtClean="0">
                <a:solidFill>
                  <a:srgbClr val="FFFFFF"/>
                </a:solidFill>
              </a:rPr>
              <a:t>//PS: Error handling is not shown</a:t>
            </a:r>
            <a:endParaRPr lang="en-US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49124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app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77014" y="764969"/>
            <a:ext cx="36717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endParaRPr lang="en-US" dirty="0" smtClean="0">
              <a:solidFill>
                <a:srgbClr val="333333"/>
              </a:solidFill>
              <a:latin typeface="+mn-lt"/>
              <a:ea typeface="+mn-ea"/>
            </a:endParaRPr>
          </a:p>
          <a:p>
            <a:pPr algn="l"/>
            <a:endParaRPr lang="en-US" dirty="0" smtClean="0">
              <a:solidFill>
                <a:srgbClr val="333333"/>
              </a:solidFill>
              <a:latin typeface="+mn-lt"/>
              <a:ea typeface="+mn-ea"/>
            </a:endParaRPr>
          </a:p>
          <a:p>
            <a:pPr algn="l"/>
            <a:endParaRPr lang="en-US" sz="2000" dirty="0" smtClean="0">
              <a:solidFill>
                <a:srgbClr val="333333"/>
              </a:solidFill>
              <a:latin typeface="+mn-lt"/>
              <a:ea typeface="+mn-ea"/>
            </a:endParaRPr>
          </a:p>
        </p:txBody>
      </p:sp>
      <p:pic>
        <p:nvPicPr>
          <p:cNvPr id="3" name="Picture 2" descr="Screen shot 2012-03-28 at 9.57.4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06" y="788717"/>
            <a:ext cx="8225649" cy="42482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4697" y="5036930"/>
            <a:ext cx="80344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 smtClean="0">
                <a:solidFill>
                  <a:srgbClr val="003D79"/>
                </a:solidFill>
                <a:latin typeface="+mn-lt"/>
                <a:ea typeface="+mn-ea"/>
              </a:rPr>
              <a:t>Things to note: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600" dirty="0" smtClean="0">
                <a:solidFill>
                  <a:srgbClr val="003D79"/>
                </a:solidFill>
                <a:latin typeface="+mn-lt"/>
                <a:ea typeface="+mn-ea"/>
              </a:rPr>
              <a:t>Simple </a:t>
            </a:r>
            <a:r>
              <a:rPr lang="en-US" sz="1600" dirty="0" err="1" smtClean="0">
                <a:solidFill>
                  <a:srgbClr val="003D79"/>
                </a:solidFill>
                <a:latin typeface="+mn-lt"/>
                <a:ea typeface="+mn-ea"/>
              </a:rPr>
              <a:t>MongoDB</a:t>
            </a:r>
            <a:r>
              <a:rPr lang="en-US" sz="1600" dirty="0" smtClean="0">
                <a:solidFill>
                  <a:srgbClr val="003D79"/>
                </a:solidFill>
                <a:latin typeface="+mn-lt"/>
                <a:ea typeface="+mn-ea"/>
              </a:rPr>
              <a:t> demo app, adds random users and pulls existing users</a:t>
            </a:r>
          </a:p>
          <a:p>
            <a:pPr marL="342900" indent="-342900" algn="l">
              <a:buFont typeface="+mj-lt"/>
              <a:buAutoNum type="arabicPeriod"/>
            </a:pPr>
            <a:endParaRPr lang="en-US" sz="1600" dirty="0" smtClean="0">
              <a:solidFill>
                <a:srgbClr val="003D79"/>
              </a:solidFill>
              <a:latin typeface="+mn-lt"/>
              <a:ea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003D79"/>
                </a:solidFill>
                <a:latin typeface="+mn-lt"/>
                <a:ea typeface="+mn-ea"/>
                <a:hlinkClick r:id="rId3"/>
              </a:rPr>
              <a:t>https://github.com/rajaraodv/</a:t>
            </a:r>
            <a:r>
              <a:rPr lang="en-US" sz="1600" dirty="0" smtClean="0">
                <a:solidFill>
                  <a:srgbClr val="003D79"/>
                </a:solidFill>
                <a:latin typeface="+mn-lt"/>
                <a:ea typeface="+mn-ea"/>
                <a:hlinkClick r:id="rId3"/>
              </a:rPr>
              <a:t>mongoapp1</a:t>
            </a:r>
            <a:endParaRPr lang="en-US" sz="1600" dirty="0" smtClean="0">
              <a:solidFill>
                <a:srgbClr val="003D79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2594620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73108" y="2890391"/>
            <a:ext cx="5397789" cy="64633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>
                <a:solidFill>
                  <a:srgbClr val="FFFFFF"/>
                </a:solidFill>
              </a:rPr>
              <a:t>ExpressJS</a:t>
            </a:r>
            <a:endParaRPr lang="en-US" sz="2800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2437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App using </a:t>
            </a:r>
            <a:r>
              <a:rPr lang="en-US" dirty="0" err="1" smtClean="0"/>
              <a:t>ExpressJS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4905" y="737430"/>
            <a:ext cx="4530118" cy="181588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</a:rPr>
              <a:t>var</a:t>
            </a:r>
            <a:r>
              <a:rPr lang="en-US" sz="1400" dirty="0" smtClean="0">
                <a:solidFill>
                  <a:schemeClr val="bg1"/>
                </a:solidFill>
              </a:rPr>
              <a:t> host = </a:t>
            </a:r>
            <a:r>
              <a:rPr lang="en-US" sz="1400" dirty="0" err="1" smtClean="0">
                <a:solidFill>
                  <a:schemeClr val="bg1"/>
                </a:solidFill>
              </a:rPr>
              <a:t>process.env.VCAP_APP_HOST</a:t>
            </a:r>
            <a:r>
              <a:rPr lang="en-US" sz="1400" dirty="0" smtClean="0">
                <a:solidFill>
                  <a:schemeClr val="bg1"/>
                </a:solidFill>
              </a:rPr>
              <a:t> || '</a:t>
            </a:r>
            <a:r>
              <a:rPr lang="en-US" sz="1400" dirty="0" err="1" smtClean="0">
                <a:solidFill>
                  <a:schemeClr val="bg1"/>
                </a:solidFill>
              </a:rPr>
              <a:t>localhost</a:t>
            </a:r>
            <a:r>
              <a:rPr lang="en-US" sz="1400" dirty="0" smtClean="0">
                <a:solidFill>
                  <a:schemeClr val="bg1"/>
                </a:solidFill>
              </a:rPr>
              <a:t>';</a:t>
            </a:r>
          </a:p>
          <a:p>
            <a:r>
              <a:rPr lang="en-US" sz="1400" dirty="0" err="1" smtClean="0">
                <a:solidFill>
                  <a:schemeClr val="bg1"/>
                </a:solidFill>
              </a:rPr>
              <a:t>var</a:t>
            </a:r>
            <a:r>
              <a:rPr lang="en-US" sz="1400" dirty="0" smtClean="0">
                <a:solidFill>
                  <a:schemeClr val="bg1"/>
                </a:solidFill>
              </a:rPr>
              <a:t> port = </a:t>
            </a:r>
            <a:r>
              <a:rPr lang="en-US" sz="1400" dirty="0" err="1" smtClean="0">
                <a:solidFill>
                  <a:schemeClr val="bg1"/>
                </a:solidFill>
              </a:rPr>
              <a:t>process.env.VCAP_APP_PORT</a:t>
            </a:r>
            <a:r>
              <a:rPr lang="en-US" sz="1400" dirty="0" smtClean="0">
                <a:solidFill>
                  <a:schemeClr val="bg1"/>
                </a:solidFill>
              </a:rPr>
              <a:t> || '3000';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err="1">
                <a:solidFill>
                  <a:srgbClr val="FFFF00"/>
                </a:solidFill>
              </a:rPr>
              <a:t>var</a:t>
            </a:r>
            <a:r>
              <a:rPr lang="en-US" sz="1400" dirty="0">
                <a:solidFill>
                  <a:srgbClr val="FFFF00"/>
                </a:solidFill>
              </a:rPr>
              <a:t> express = require('express');</a:t>
            </a:r>
          </a:p>
          <a:p>
            <a:r>
              <a:rPr lang="en-US" sz="1400" dirty="0" err="1">
                <a:solidFill>
                  <a:schemeClr val="bg1"/>
                </a:solidFill>
              </a:rPr>
              <a:t>var</a:t>
            </a:r>
            <a:r>
              <a:rPr lang="en-US" sz="1400" dirty="0">
                <a:solidFill>
                  <a:schemeClr val="bg1"/>
                </a:solidFill>
              </a:rPr>
              <a:t> app = </a:t>
            </a:r>
            <a:r>
              <a:rPr lang="en-US" sz="1400" dirty="0" err="1">
                <a:solidFill>
                  <a:srgbClr val="FFFF00"/>
                </a:solidFill>
              </a:rPr>
              <a:t>express.createServer</a:t>
            </a:r>
            <a:r>
              <a:rPr lang="en-US" sz="1400" dirty="0">
                <a:solidFill>
                  <a:schemeClr val="bg1"/>
                </a:solidFill>
              </a:rPr>
              <a:t>();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err="1" smtClean="0">
                <a:solidFill>
                  <a:schemeClr val="bg1"/>
                </a:solidFill>
              </a:rPr>
              <a:t>app.listen</a:t>
            </a:r>
            <a:r>
              <a:rPr lang="en-US" sz="1400" dirty="0">
                <a:solidFill>
                  <a:schemeClr val="bg1"/>
                </a:solidFill>
              </a:rPr>
              <a:t>(port, host);</a:t>
            </a:r>
            <a:endParaRPr lang="en-US" sz="1400" dirty="0" smtClean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77014" y="764969"/>
            <a:ext cx="3671713" cy="513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 smtClean="0">
                <a:solidFill>
                  <a:srgbClr val="003D79"/>
                </a:solidFill>
                <a:latin typeface="+mn-lt"/>
                <a:ea typeface="+mn-ea"/>
              </a:rPr>
              <a:t>Things to note: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 err="1" smtClean="0">
                <a:solidFill>
                  <a:srgbClr val="003D79"/>
                </a:solidFill>
                <a:latin typeface="+mn-lt"/>
                <a:ea typeface="+mn-ea"/>
              </a:rPr>
              <a:t>ExpressJS</a:t>
            </a:r>
            <a:r>
              <a:rPr lang="en-US" dirty="0" smtClean="0">
                <a:solidFill>
                  <a:srgbClr val="003D79"/>
                </a:solidFill>
                <a:latin typeface="+mn-lt"/>
                <a:ea typeface="+mn-ea"/>
              </a:rPr>
              <a:t> is Ruby Sinatra inspired web framework</a:t>
            </a:r>
          </a:p>
          <a:p>
            <a:pPr marL="342900" indent="-342900" algn="l">
              <a:buFont typeface="+mj-lt"/>
              <a:buAutoNum type="arabicPeriod"/>
            </a:pPr>
            <a:endParaRPr lang="en-US" dirty="0" smtClean="0">
              <a:solidFill>
                <a:srgbClr val="003D79"/>
              </a:solidFill>
              <a:latin typeface="+mn-lt"/>
              <a:ea typeface="+mn-ea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dirty="0" smtClean="0">
                <a:solidFill>
                  <a:srgbClr val="003D79"/>
                </a:solidFill>
                <a:latin typeface="+mn-lt"/>
                <a:ea typeface="+mn-ea"/>
              </a:rPr>
              <a:t>It is built on top of ‘Connect’ – which itself is a wrapper for http-module</a:t>
            </a:r>
          </a:p>
          <a:p>
            <a:pPr marL="342900" indent="-342900" algn="l">
              <a:buFont typeface="+mj-lt"/>
              <a:buAutoNum type="arabicPeriod"/>
            </a:pPr>
            <a:endParaRPr lang="en-US" dirty="0" smtClean="0">
              <a:solidFill>
                <a:srgbClr val="003D79"/>
              </a:solidFill>
              <a:latin typeface="+mn-lt"/>
              <a:ea typeface="+mn-ea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dirty="0" smtClean="0">
                <a:solidFill>
                  <a:srgbClr val="003D79"/>
                </a:solidFill>
                <a:latin typeface="+mn-lt"/>
                <a:ea typeface="+mn-ea"/>
              </a:rPr>
              <a:t>It provides support for: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 smtClean="0">
                <a:solidFill>
                  <a:srgbClr val="003D79"/>
                </a:solidFill>
                <a:latin typeface="+mn-lt"/>
                <a:ea typeface="+mn-ea"/>
              </a:rPr>
              <a:t>Dev</a:t>
            </a:r>
            <a:r>
              <a:rPr lang="en-US" dirty="0" smtClean="0">
                <a:solidFill>
                  <a:srgbClr val="003D79"/>
                </a:solidFill>
                <a:latin typeface="+mn-lt"/>
                <a:ea typeface="+mn-ea"/>
              </a:rPr>
              <a:t>/Prod Configurations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olidFill>
                  <a:srgbClr val="003D79"/>
                </a:solidFill>
                <a:latin typeface="+mn-lt"/>
                <a:ea typeface="+mn-ea"/>
              </a:rPr>
              <a:t>Routes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 smtClean="0">
                <a:solidFill>
                  <a:srgbClr val="003D79"/>
                </a:solidFill>
                <a:latin typeface="+mn-lt"/>
                <a:ea typeface="+mn-ea"/>
              </a:rPr>
              <a:t>Templating</a:t>
            </a:r>
            <a:endParaRPr lang="en-US" dirty="0" smtClean="0">
              <a:solidFill>
                <a:srgbClr val="003D79"/>
              </a:solidFill>
              <a:latin typeface="+mn-lt"/>
              <a:ea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olidFill>
                  <a:srgbClr val="003D79"/>
                </a:solidFill>
                <a:latin typeface="+mn-lt"/>
                <a:ea typeface="+mn-ea"/>
              </a:rPr>
              <a:t>Sessions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olidFill>
                  <a:srgbClr val="003D79"/>
                </a:solidFill>
                <a:latin typeface="+mn-lt"/>
                <a:ea typeface="+mn-ea"/>
              </a:rPr>
              <a:t>Many, many other features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 smtClean="0">
              <a:solidFill>
                <a:srgbClr val="003D79"/>
              </a:solidFill>
              <a:latin typeface="+mn-lt"/>
              <a:ea typeface="+mn-ea"/>
            </a:endParaRPr>
          </a:p>
          <a:p>
            <a:pPr algn="l"/>
            <a:endParaRPr lang="en-US" dirty="0" smtClean="0">
              <a:solidFill>
                <a:srgbClr val="003D79"/>
              </a:solidFill>
              <a:latin typeface="+mn-lt"/>
              <a:ea typeface="+mn-ea"/>
            </a:endParaRPr>
          </a:p>
          <a:p>
            <a:pPr algn="l"/>
            <a:endParaRPr lang="en-US" sz="2000" dirty="0" smtClean="0">
              <a:solidFill>
                <a:srgbClr val="003D79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1880443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App using </a:t>
            </a:r>
            <a:r>
              <a:rPr lang="en-US" dirty="0" err="1" smtClean="0"/>
              <a:t>ExpressJS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/>
                </a:solidFill>
              </a:rPr>
              <a:t>(</a:t>
            </a:r>
            <a:r>
              <a:rPr lang="en-US" dirty="0" err="1" smtClean="0">
                <a:solidFill>
                  <a:schemeClr val="accent6"/>
                </a:solidFill>
              </a:rPr>
              <a:t>Middlewares</a:t>
            </a:r>
            <a:r>
              <a:rPr lang="en-US" dirty="0" smtClean="0">
                <a:solidFill>
                  <a:schemeClr val="accent6"/>
                </a:solidFill>
              </a:rPr>
              <a:t>)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9469" y="795514"/>
            <a:ext cx="7845062" cy="230832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var</a:t>
            </a:r>
            <a:r>
              <a:rPr lang="en-US" sz="1600" dirty="0">
                <a:solidFill>
                  <a:schemeClr val="bg1"/>
                </a:solidFill>
              </a:rPr>
              <a:t> express = require('express');</a:t>
            </a:r>
          </a:p>
          <a:p>
            <a:r>
              <a:rPr lang="en-US" sz="1600" dirty="0" err="1">
                <a:solidFill>
                  <a:schemeClr val="bg1"/>
                </a:solidFill>
              </a:rPr>
              <a:t>var</a:t>
            </a:r>
            <a:r>
              <a:rPr lang="en-US" sz="1600" dirty="0">
                <a:solidFill>
                  <a:schemeClr val="bg1"/>
                </a:solidFill>
              </a:rPr>
              <a:t> app = </a:t>
            </a:r>
            <a:r>
              <a:rPr lang="en-US" sz="1600" dirty="0" err="1">
                <a:solidFill>
                  <a:schemeClr val="bg1"/>
                </a:solidFill>
              </a:rPr>
              <a:t>express.createServer</a:t>
            </a:r>
            <a:r>
              <a:rPr lang="en-US" sz="1600" dirty="0">
                <a:solidFill>
                  <a:schemeClr val="bg1"/>
                </a:solidFill>
              </a:rPr>
              <a:t>()</a:t>
            </a:r>
            <a:r>
              <a:rPr lang="en-US" sz="1600" dirty="0" smtClean="0">
                <a:solidFill>
                  <a:schemeClr val="bg1"/>
                </a:solidFill>
              </a:rPr>
              <a:t>;</a:t>
            </a: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rgbClr val="FFFF00"/>
                </a:solidFill>
              </a:rPr>
              <a:t>//</a:t>
            </a:r>
            <a:r>
              <a:rPr lang="en-US" sz="1600" dirty="0" err="1">
                <a:solidFill>
                  <a:srgbClr val="FFFF00"/>
                </a:solidFill>
              </a:rPr>
              <a:t>M</a:t>
            </a:r>
            <a:r>
              <a:rPr lang="en-US" sz="1600" dirty="0" err="1" smtClean="0">
                <a:solidFill>
                  <a:srgbClr val="FFFF00"/>
                </a:solidFill>
              </a:rPr>
              <a:t>iddlewares</a:t>
            </a:r>
            <a:endParaRPr lang="en-US" sz="1600" dirty="0" smtClean="0">
              <a:solidFill>
                <a:srgbClr val="FFFF00"/>
              </a:solidFill>
            </a:endParaRPr>
          </a:p>
          <a:p>
            <a:r>
              <a:rPr lang="en-US" sz="1600" dirty="0" err="1" smtClean="0">
                <a:solidFill>
                  <a:schemeClr val="bg1"/>
                </a:solidFill>
              </a:rPr>
              <a:t>app.use</a:t>
            </a:r>
            <a:r>
              <a:rPr lang="en-US" sz="1600" dirty="0" smtClean="0">
                <a:solidFill>
                  <a:schemeClr val="bg1"/>
                </a:solidFill>
              </a:rPr>
              <a:t>(</a:t>
            </a:r>
            <a:r>
              <a:rPr lang="en-US" sz="1600" dirty="0" err="1" smtClean="0">
                <a:solidFill>
                  <a:schemeClr val="bg1"/>
                </a:solidFill>
              </a:rPr>
              <a:t>express.logger</a:t>
            </a:r>
            <a:r>
              <a:rPr lang="en-US" sz="1600" dirty="0" smtClean="0">
                <a:solidFill>
                  <a:schemeClr val="bg1"/>
                </a:solidFill>
              </a:rPr>
              <a:t>()); </a:t>
            </a:r>
            <a:r>
              <a:rPr lang="en-US" sz="1600" dirty="0" smtClean="0">
                <a:solidFill>
                  <a:srgbClr val="FFFF00"/>
                </a:solidFill>
              </a:rPr>
              <a:t>//logs requests</a:t>
            </a:r>
          </a:p>
          <a:p>
            <a:r>
              <a:rPr lang="en-US" sz="1600" dirty="0" err="1">
                <a:solidFill>
                  <a:schemeClr val="bg1"/>
                </a:solidFill>
              </a:rPr>
              <a:t>app.use</a:t>
            </a:r>
            <a:r>
              <a:rPr lang="en-US" sz="1600" dirty="0" smtClean="0">
                <a:solidFill>
                  <a:schemeClr val="bg1"/>
                </a:solidFill>
              </a:rPr>
              <a:t>(</a:t>
            </a:r>
            <a:r>
              <a:rPr lang="en-US" sz="1600" dirty="0" err="1" smtClean="0">
                <a:solidFill>
                  <a:schemeClr val="bg1"/>
                </a:solidFill>
              </a:rPr>
              <a:t>express.static</a:t>
            </a:r>
            <a:r>
              <a:rPr lang="en-US" sz="1600" dirty="0" smtClean="0">
                <a:solidFill>
                  <a:schemeClr val="bg1"/>
                </a:solidFill>
              </a:rPr>
              <a:t>(__</a:t>
            </a:r>
            <a:r>
              <a:rPr lang="en-US" sz="1600" dirty="0" err="1" smtClean="0">
                <a:solidFill>
                  <a:schemeClr val="bg1"/>
                </a:solidFill>
              </a:rPr>
              <a:t>dirname</a:t>
            </a:r>
            <a:r>
              <a:rPr lang="en-US" sz="1600" dirty="0" smtClean="0">
                <a:solidFill>
                  <a:schemeClr val="bg1"/>
                </a:solidFill>
              </a:rPr>
              <a:t> + ‘/public’)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  <a:r>
              <a:rPr lang="en-US" sz="1600" dirty="0" smtClean="0">
                <a:solidFill>
                  <a:schemeClr val="bg1"/>
                </a:solidFill>
              </a:rPr>
              <a:t>; </a:t>
            </a:r>
            <a:r>
              <a:rPr lang="en-US" sz="1600" dirty="0" smtClean="0">
                <a:solidFill>
                  <a:srgbClr val="FFFF00"/>
                </a:solidFill>
              </a:rPr>
              <a:t>//sets location of public files</a:t>
            </a:r>
            <a:endParaRPr lang="en-US" sz="1600" dirty="0">
              <a:solidFill>
                <a:srgbClr val="FFFF00"/>
              </a:solidFill>
            </a:endParaRPr>
          </a:p>
          <a:p>
            <a:r>
              <a:rPr lang="en-US" sz="1600" dirty="0" err="1">
                <a:solidFill>
                  <a:schemeClr val="bg1"/>
                </a:solidFill>
              </a:rPr>
              <a:t>app.use</a:t>
            </a:r>
            <a:r>
              <a:rPr lang="en-US" sz="1600" dirty="0" smtClean="0">
                <a:solidFill>
                  <a:schemeClr val="bg1"/>
                </a:solidFill>
              </a:rPr>
              <a:t>(</a:t>
            </a:r>
            <a:r>
              <a:rPr lang="en-US" sz="1600" dirty="0" err="1" smtClean="0">
                <a:solidFill>
                  <a:schemeClr val="bg1"/>
                </a:solidFill>
              </a:rPr>
              <a:t>express.bodyParser</a:t>
            </a:r>
            <a:r>
              <a:rPr lang="en-US" sz="1600" dirty="0" smtClean="0">
                <a:solidFill>
                  <a:schemeClr val="bg1"/>
                </a:solidFill>
              </a:rPr>
              <a:t>(</a:t>
            </a:r>
            <a:r>
              <a:rPr lang="en-US" sz="1600" dirty="0">
                <a:solidFill>
                  <a:schemeClr val="bg1"/>
                </a:solidFill>
              </a:rPr>
              <a:t>))</a:t>
            </a:r>
            <a:r>
              <a:rPr lang="en-US" sz="1600" dirty="0" smtClean="0">
                <a:solidFill>
                  <a:srgbClr val="FFFF00"/>
                </a:solidFill>
              </a:rPr>
              <a:t>; //parses HTTP POST body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4741" y="3804249"/>
            <a:ext cx="790928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b="1" dirty="0" smtClean="0">
                <a:solidFill>
                  <a:srgbClr val="003D79"/>
                </a:solidFill>
                <a:latin typeface="+mn-lt"/>
                <a:ea typeface="+mn-ea"/>
              </a:rPr>
              <a:t>Things to Note: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 smtClean="0">
                <a:solidFill>
                  <a:srgbClr val="003D79"/>
                </a:solidFill>
                <a:latin typeface="+mn-lt"/>
                <a:ea typeface="+mn-ea"/>
              </a:rPr>
              <a:t>Middlewares</a:t>
            </a:r>
            <a:r>
              <a:rPr lang="en-US" dirty="0" smtClean="0">
                <a:solidFill>
                  <a:srgbClr val="003D79"/>
                </a:solidFill>
                <a:latin typeface="+mn-lt"/>
                <a:ea typeface="+mn-ea"/>
              </a:rPr>
              <a:t> are functions that helps in common tasks involved building in web applications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olidFill>
                  <a:srgbClr val="003D79"/>
                </a:solidFill>
                <a:latin typeface="+mn-lt"/>
                <a:ea typeface="+mn-ea"/>
              </a:rPr>
              <a:t>They are actually connect-module functions but exposed by </a:t>
            </a:r>
            <a:r>
              <a:rPr lang="en-US" dirty="0" err="1" smtClean="0">
                <a:solidFill>
                  <a:srgbClr val="003D79"/>
                </a:solidFill>
                <a:latin typeface="+mn-lt"/>
                <a:ea typeface="+mn-ea"/>
              </a:rPr>
              <a:t>ExpressJS</a:t>
            </a:r>
            <a:r>
              <a:rPr lang="en-US" dirty="0" smtClean="0">
                <a:solidFill>
                  <a:srgbClr val="003D79"/>
                </a:solidFill>
                <a:latin typeface="+mn-lt"/>
                <a:ea typeface="+mn-ea"/>
              </a:rPr>
              <a:t> for simplicity</a:t>
            </a:r>
          </a:p>
          <a:p>
            <a:pPr algn="l"/>
            <a:endParaRPr lang="en-US" dirty="0" smtClean="0">
              <a:solidFill>
                <a:srgbClr val="003D79"/>
              </a:solidFill>
              <a:latin typeface="+mn-lt"/>
              <a:ea typeface="+mn-ea"/>
            </a:endParaRPr>
          </a:p>
          <a:p>
            <a:pPr algn="l"/>
            <a:endParaRPr lang="en-US" sz="2000" dirty="0" smtClean="0">
              <a:solidFill>
                <a:srgbClr val="003D79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0922674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cost of I/O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857" y="1039626"/>
            <a:ext cx="5980291" cy="425317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02817" y="5766707"/>
            <a:ext cx="4938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333333"/>
                </a:solidFill>
                <a:latin typeface="+mn-lt"/>
                <a:ea typeface="+mn-ea"/>
              </a:rPr>
              <a:t>http://</a:t>
            </a:r>
            <a:r>
              <a:rPr lang="en-US" sz="1200" dirty="0" err="1">
                <a:solidFill>
                  <a:srgbClr val="333333"/>
                </a:solidFill>
                <a:latin typeface="+mn-lt"/>
                <a:ea typeface="+mn-ea"/>
              </a:rPr>
              <a:t>blog.mixu.net</a:t>
            </a:r>
            <a:r>
              <a:rPr lang="en-US" sz="1200" dirty="0">
                <a:solidFill>
                  <a:srgbClr val="333333"/>
                </a:solidFill>
                <a:latin typeface="+mn-lt"/>
                <a:ea typeface="+mn-ea"/>
              </a:rPr>
              <a:t>/2011/02/01/understanding-the-node-</a:t>
            </a:r>
            <a:r>
              <a:rPr lang="en-US" sz="1200" dirty="0" err="1">
                <a:solidFill>
                  <a:srgbClr val="333333"/>
                </a:solidFill>
                <a:latin typeface="+mn-lt"/>
                <a:ea typeface="+mn-ea"/>
              </a:rPr>
              <a:t>js</a:t>
            </a:r>
            <a:r>
              <a:rPr lang="en-US" sz="1200" dirty="0">
                <a:solidFill>
                  <a:srgbClr val="333333"/>
                </a:solidFill>
                <a:latin typeface="+mn-lt"/>
                <a:ea typeface="+mn-ea"/>
              </a:rPr>
              <a:t>-event-loop/</a:t>
            </a:r>
            <a:endParaRPr lang="en-US" sz="1200" dirty="0" smtClean="0">
              <a:solidFill>
                <a:srgbClr val="333333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0484318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App using </a:t>
            </a:r>
            <a:r>
              <a:rPr lang="en-US" dirty="0" err="1" smtClean="0"/>
              <a:t>ExpressJS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D9541E"/>
                </a:solidFill>
              </a:rPr>
              <a:t>(Environments)</a:t>
            </a:r>
            <a:endParaRPr lang="en-US" dirty="0">
              <a:solidFill>
                <a:srgbClr val="D9541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9469" y="795514"/>
            <a:ext cx="7845062" cy="329320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var</a:t>
            </a:r>
            <a:r>
              <a:rPr lang="en-US" sz="1600" dirty="0">
                <a:solidFill>
                  <a:schemeClr val="bg1"/>
                </a:solidFill>
              </a:rPr>
              <a:t> express = require('express');</a:t>
            </a:r>
          </a:p>
          <a:p>
            <a:r>
              <a:rPr lang="en-US" sz="1600" dirty="0" err="1">
                <a:solidFill>
                  <a:schemeClr val="bg1"/>
                </a:solidFill>
              </a:rPr>
              <a:t>var</a:t>
            </a:r>
            <a:r>
              <a:rPr lang="en-US" sz="1600" dirty="0">
                <a:solidFill>
                  <a:schemeClr val="bg1"/>
                </a:solidFill>
              </a:rPr>
              <a:t> app = </a:t>
            </a:r>
            <a:r>
              <a:rPr lang="en-US" sz="1600" dirty="0" err="1">
                <a:solidFill>
                  <a:schemeClr val="bg1"/>
                </a:solidFill>
              </a:rPr>
              <a:t>express.createServer</a:t>
            </a:r>
            <a:r>
              <a:rPr lang="en-US" sz="1600" dirty="0">
                <a:solidFill>
                  <a:schemeClr val="bg1"/>
                </a:solidFill>
              </a:rPr>
              <a:t>();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err="1">
                <a:solidFill>
                  <a:schemeClr val="bg1"/>
                </a:solidFill>
              </a:rPr>
              <a:t>app.</a:t>
            </a:r>
            <a:r>
              <a:rPr lang="en-US" sz="1600" dirty="0" err="1">
                <a:solidFill>
                  <a:srgbClr val="FFFF00"/>
                </a:solidFill>
              </a:rPr>
              <a:t>configure</a:t>
            </a:r>
            <a:r>
              <a:rPr lang="en-US" sz="1600" dirty="0">
                <a:solidFill>
                  <a:schemeClr val="bg1"/>
                </a:solidFill>
              </a:rPr>
              <a:t>('</a:t>
            </a:r>
            <a:r>
              <a:rPr lang="en-US" sz="1600" dirty="0">
                <a:solidFill>
                  <a:srgbClr val="FFFF00"/>
                </a:solidFill>
              </a:rPr>
              <a:t>development</a:t>
            </a:r>
            <a:r>
              <a:rPr lang="en-US" sz="1600" dirty="0">
                <a:solidFill>
                  <a:schemeClr val="bg1"/>
                </a:solidFill>
              </a:rPr>
              <a:t>', function() </a:t>
            </a:r>
            <a:r>
              <a:rPr lang="en-US" sz="1600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 smtClean="0">
                <a:solidFill>
                  <a:srgbClr val="FFFF00"/>
                </a:solidFill>
              </a:rPr>
              <a:t>//On error, print exceptions to console &amp; to the web-page itself</a:t>
            </a:r>
            <a:endParaRPr lang="en-US" sz="1600" dirty="0">
              <a:solidFill>
                <a:srgbClr val="FFFF00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app.use</a:t>
            </a:r>
            <a:r>
              <a:rPr lang="en-US" sz="1600" dirty="0">
                <a:solidFill>
                  <a:schemeClr val="bg1"/>
                </a:solidFill>
              </a:rPr>
              <a:t>(</a:t>
            </a:r>
            <a:r>
              <a:rPr lang="en-US" sz="1600" dirty="0" err="1">
                <a:solidFill>
                  <a:schemeClr val="bg1"/>
                </a:solidFill>
              </a:rPr>
              <a:t>express.errorHandler</a:t>
            </a:r>
            <a:r>
              <a:rPr lang="en-US" sz="1600" dirty="0">
                <a:solidFill>
                  <a:schemeClr val="bg1"/>
                </a:solidFill>
              </a:rPr>
              <a:t>(</a:t>
            </a:r>
            <a:r>
              <a:rPr lang="en-US" sz="1600" dirty="0">
                <a:solidFill>
                  <a:srgbClr val="FFFF00"/>
                </a:solidFill>
              </a:rPr>
              <a:t>{ </a:t>
            </a:r>
            <a:r>
              <a:rPr lang="en-US" sz="1600" dirty="0" err="1">
                <a:solidFill>
                  <a:srgbClr val="FFFF00"/>
                </a:solidFill>
              </a:rPr>
              <a:t>dumpExceptions</a:t>
            </a:r>
            <a:r>
              <a:rPr lang="en-US" sz="1600" dirty="0">
                <a:solidFill>
                  <a:srgbClr val="FFFF00"/>
                </a:solidFill>
              </a:rPr>
              <a:t>: true, </a:t>
            </a:r>
            <a:r>
              <a:rPr lang="en-US" sz="1600" dirty="0" err="1">
                <a:solidFill>
                  <a:srgbClr val="FFFF00"/>
                </a:solidFill>
              </a:rPr>
              <a:t>showStack</a:t>
            </a:r>
            <a:r>
              <a:rPr lang="en-US" sz="1600" dirty="0">
                <a:solidFill>
                  <a:srgbClr val="FFFF00"/>
                </a:solidFill>
              </a:rPr>
              <a:t>: true }</a:t>
            </a:r>
            <a:r>
              <a:rPr lang="en-US" sz="1600" dirty="0">
                <a:solidFill>
                  <a:schemeClr val="bg1"/>
                </a:solidFill>
              </a:rPr>
              <a:t>));</a:t>
            </a:r>
          </a:p>
          <a:p>
            <a:r>
              <a:rPr lang="en-US" sz="1600" dirty="0">
                <a:solidFill>
                  <a:schemeClr val="bg1"/>
                </a:solidFill>
              </a:rPr>
              <a:t>})</a:t>
            </a:r>
            <a:r>
              <a:rPr lang="en-US" sz="1600" dirty="0" smtClean="0">
                <a:solidFill>
                  <a:schemeClr val="bg1"/>
                </a:solidFill>
              </a:rPr>
              <a:t>;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err="1">
                <a:solidFill>
                  <a:schemeClr val="bg1"/>
                </a:solidFill>
              </a:rPr>
              <a:t>app.</a:t>
            </a:r>
            <a:r>
              <a:rPr lang="en-US" sz="1600" dirty="0" err="1">
                <a:solidFill>
                  <a:srgbClr val="FFFF00"/>
                </a:solidFill>
              </a:rPr>
              <a:t>configure</a:t>
            </a:r>
            <a:r>
              <a:rPr lang="en-US" sz="1600" dirty="0">
                <a:solidFill>
                  <a:schemeClr val="bg1"/>
                </a:solidFill>
              </a:rPr>
              <a:t>('</a:t>
            </a:r>
            <a:r>
              <a:rPr lang="en-US" sz="1600" dirty="0">
                <a:solidFill>
                  <a:srgbClr val="FFFF00"/>
                </a:solidFill>
              </a:rPr>
              <a:t>production</a:t>
            </a:r>
            <a:r>
              <a:rPr lang="en-US" sz="1600" dirty="0">
                <a:solidFill>
                  <a:schemeClr val="bg1"/>
                </a:solidFill>
              </a:rPr>
              <a:t>', function() </a:t>
            </a:r>
            <a:r>
              <a:rPr lang="en-US" sz="1600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US" sz="1600" dirty="0" smtClean="0">
                <a:solidFill>
                  <a:srgbClr val="FFFF00"/>
                </a:solidFill>
              </a:rPr>
              <a:t>  //On error, this simply says ‘Internal error Occurred’ </a:t>
            </a:r>
          </a:p>
          <a:p>
            <a:r>
              <a:rPr lang="en-US" sz="1600" dirty="0">
                <a:solidFill>
                  <a:srgbClr val="FFFF00"/>
                </a:solidFill>
              </a:rPr>
              <a:t>	</a:t>
            </a:r>
            <a:r>
              <a:rPr lang="en-US" sz="1600" dirty="0" err="1" smtClean="0">
                <a:solidFill>
                  <a:schemeClr val="bg1"/>
                </a:solidFill>
              </a:rPr>
              <a:t>app.use</a:t>
            </a:r>
            <a:r>
              <a:rPr lang="en-US" sz="1600" dirty="0">
                <a:solidFill>
                  <a:schemeClr val="bg1"/>
                </a:solidFill>
              </a:rPr>
              <a:t>(</a:t>
            </a:r>
            <a:r>
              <a:rPr lang="en-US" sz="1600" dirty="0" err="1">
                <a:solidFill>
                  <a:schemeClr val="bg1"/>
                </a:solidFill>
              </a:rPr>
              <a:t>express.errorHandler</a:t>
            </a:r>
            <a:r>
              <a:rPr lang="en-US" sz="1600" dirty="0" smtClean="0">
                <a:solidFill>
                  <a:schemeClr val="bg1"/>
                </a:solidFill>
              </a:rPr>
              <a:t>(</a:t>
            </a:r>
            <a:r>
              <a:rPr lang="en-US" sz="1600" dirty="0">
                <a:solidFill>
                  <a:srgbClr val="FFFF00"/>
                </a:solidFill>
              </a:rPr>
              <a:t>{ </a:t>
            </a:r>
            <a:r>
              <a:rPr lang="en-US" sz="1600" dirty="0" err="1">
                <a:solidFill>
                  <a:srgbClr val="FFFF00"/>
                </a:solidFill>
              </a:rPr>
              <a:t>dumpExceptions</a:t>
            </a:r>
            <a:r>
              <a:rPr lang="en-US" sz="1600" dirty="0">
                <a:solidFill>
                  <a:srgbClr val="FFFF00"/>
                </a:solidFill>
              </a:rPr>
              <a:t>: true, </a:t>
            </a:r>
            <a:r>
              <a:rPr lang="en-US" sz="1600" dirty="0" err="1">
                <a:solidFill>
                  <a:srgbClr val="FFFF00"/>
                </a:solidFill>
              </a:rPr>
              <a:t>showStack</a:t>
            </a:r>
            <a:r>
              <a:rPr lang="en-US" sz="1600" dirty="0">
                <a:solidFill>
                  <a:srgbClr val="FFFF00"/>
                </a:solidFill>
              </a:rPr>
              <a:t>: </a:t>
            </a:r>
            <a:r>
              <a:rPr lang="en-US" sz="1600" dirty="0" smtClean="0">
                <a:solidFill>
                  <a:srgbClr val="FFFF00"/>
                </a:solidFill>
              </a:rPr>
              <a:t>false }</a:t>
            </a:r>
            <a:r>
              <a:rPr lang="en-US" sz="1600" dirty="0" smtClean="0">
                <a:solidFill>
                  <a:schemeClr val="bg1"/>
                </a:solidFill>
              </a:rPr>
              <a:t>)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  <a:r>
              <a:rPr lang="en-US" sz="16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err="1">
                <a:solidFill>
                  <a:schemeClr val="bg1"/>
                </a:solidFill>
              </a:rPr>
              <a:t>app.use</a:t>
            </a:r>
            <a:r>
              <a:rPr lang="en-US" sz="1600" dirty="0">
                <a:solidFill>
                  <a:schemeClr val="bg1"/>
                </a:solidFill>
              </a:rPr>
              <a:t>(</a:t>
            </a:r>
            <a:r>
              <a:rPr lang="en-US" sz="1600" dirty="0" err="1">
                <a:solidFill>
                  <a:schemeClr val="bg1"/>
                </a:solidFill>
              </a:rPr>
              <a:t>express.logger</a:t>
            </a:r>
            <a:r>
              <a:rPr lang="en-US" sz="1600" dirty="0">
                <a:solidFill>
                  <a:schemeClr val="bg1"/>
                </a:solidFill>
              </a:rPr>
              <a:t>()); </a:t>
            </a:r>
            <a:r>
              <a:rPr lang="en-US" sz="1600" dirty="0">
                <a:solidFill>
                  <a:srgbClr val="FFFF00"/>
                </a:solidFill>
              </a:rPr>
              <a:t>//logs </a:t>
            </a:r>
            <a:r>
              <a:rPr lang="en-US" sz="1600" dirty="0" smtClean="0">
                <a:solidFill>
                  <a:srgbClr val="FFFF00"/>
                </a:solidFill>
              </a:rPr>
              <a:t>requests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})</a:t>
            </a:r>
            <a:r>
              <a:rPr lang="en-US" sz="1600" dirty="0" smtClean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7356" y="4300624"/>
            <a:ext cx="7909288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b="1" dirty="0" smtClean="0">
              <a:solidFill>
                <a:srgbClr val="003D79"/>
              </a:solidFill>
              <a:latin typeface="+mn-lt"/>
              <a:ea typeface="+mn-ea"/>
            </a:endParaRPr>
          </a:p>
          <a:p>
            <a:pPr lvl="1"/>
            <a:r>
              <a:rPr lang="en-US" b="1" dirty="0" smtClean="0">
                <a:solidFill>
                  <a:srgbClr val="003D79"/>
                </a:solidFill>
                <a:latin typeface="+mn-lt"/>
                <a:ea typeface="+mn-ea"/>
              </a:rPr>
              <a:t>Things to Note: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olidFill>
                  <a:srgbClr val="003D79"/>
                </a:solidFill>
                <a:latin typeface="+mn-lt"/>
                <a:ea typeface="+mn-ea"/>
              </a:rPr>
              <a:t>Express uses </a:t>
            </a:r>
            <a:r>
              <a:rPr lang="en-US" dirty="0" smtClean="0">
                <a:solidFill>
                  <a:srgbClr val="0000FF"/>
                </a:solidFill>
                <a:latin typeface="+mn-lt"/>
                <a:ea typeface="+mn-ea"/>
              </a:rPr>
              <a:t>NODE_ENV</a:t>
            </a:r>
            <a:r>
              <a:rPr lang="en-US" dirty="0" smtClean="0">
                <a:solidFill>
                  <a:srgbClr val="003D79"/>
                </a:solidFill>
                <a:latin typeface="+mn-lt"/>
                <a:ea typeface="+mn-ea"/>
              </a:rPr>
              <a:t> environment variable to set working environment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olidFill>
                  <a:srgbClr val="003D79"/>
                </a:solidFill>
                <a:latin typeface="+mn-lt"/>
                <a:ea typeface="+mn-ea"/>
              </a:rPr>
              <a:t>On CF, to toggle b/w ‘development’ and ‘production’, you can use.. 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  <a:latin typeface="+mn-lt"/>
                <a:ea typeface="+mn-ea"/>
              </a:rPr>
              <a:t>      </a:t>
            </a:r>
            <a:r>
              <a:rPr lang="en-US" dirty="0" err="1" smtClean="0">
                <a:solidFill>
                  <a:srgbClr val="0000FF"/>
                </a:solidFill>
                <a:latin typeface="+mn-lt"/>
                <a:ea typeface="+mn-ea"/>
              </a:rPr>
              <a:t>vmc</a:t>
            </a:r>
            <a:r>
              <a:rPr lang="en-US" dirty="0" smtClean="0">
                <a:solidFill>
                  <a:srgbClr val="0000FF"/>
                </a:solidFill>
                <a:latin typeface="+mn-lt"/>
                <a:ea typeface="+mn-ea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+mn-lt"/>
                <a:ea typeface="+mn-ea"/>
              </a:rPr>
              <a:t>env</a:t>
            </a:r>
            <a:r>
              <a:rPr lang="en-US" dirty="0" smtClean="0">
                <a:solidFill>
                  <a:srgbClr val="0000FF"/>
                </a:solidFill>
                <a:latin typeface="+mn-lt"/>
                <a:ea typeface="+mn-ea"/>
              </a:rPr>
              <a:t>-add &lt;</a:t>
            </a:r>
            <a:r>
              <a:rPr lang="en-US" dirty="0" err="1" smtClean="0">
                <a:solidFill>
                  <a:srgbClr val="0000FF"/>
                </a:solidFill>
                <a:latin typeface="+mn-lt"/>
                <a:ea typeface="+mn-ea"/>
              </a:rPr>
              <a:t>appName</a:t>
            </a:r>
            <a:r>
              <a:rPr lang="en-US" dirty="0" smtClean="0">
                <a:solidFill>
                  <a:srgbClr val="0000FF"/>
                </a:solidFill>
                <a:latin typeface="+mn-lt"/>
                <a:ea typeface="+mn-ea"/>
              </a:rPr>
              <a:t>&gt; NODE_ENV ‘production’</a:t>
            </a:r>
            <a:endParaRPr lang="en-US" dirty="0" smtClean="0">
              <a:solidFill>
                <a:srgbClr val="003D79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2704904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App using </a:t>
            </a:r>
            <a:r>
              <a:rPr lang="en-US" dirty="0" err="1" smtClean="0"/>
              <a:t>ExpressJS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D9541E"/>
                </a:solidFill>
              </a:rPr>
              <a:t>(Routing)</a:t>
            </a:r>
            <a:endParaRPr lang="en-US" dirty="0">
              <a:solidFill>
                <a:srgbClr val="D9541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905" y="737430"/>
            <a:ext cx="4990907" cy="501675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FFFF00"/>
                </a:solidFill>
              </a:rPr>
              <a:t>var</a:t>
            </a:r>
            <a:r>
              <a:rPr lang="en-US" sz="1600" dirty="0" smtClean="0">
                <a:solidFill>
                  <a:srgbClr val="FFFF00"/>
                </a:solidFill>
              </a:rPr>
              <a:t> </a:t>
            </a:r>
            <a:r>
              <a:rPr lang="en-US" sz="1600" dirty="0">
                <a:solidFill>
                  <a:srgbClr val="FFFF00"/>
                </a:solidFill>
              </a:rPr>
              <a:t>express = require('express');</a:t>
            </a:r>
          </a:p>
          <a:p>
            <a:r>
              <a:rPr lang="en-US" sz="1600" dirty="0" err="1">
                <a:solidFill>
                  <a:schemeClr val="bg1"/>
                </a:solidFill>
              </a:rPr>
              <a:t>var</a:t>
            </a:r>
            <a:r>
              <a:rPr lang="en-US" sz="1600" dirty="0">
                <a:solidFill>
                  <a:schemeClr val="bg1"/>
                </a:solidFill>
              </a:rPr>
              <a:t> app = </a:t>
            </a:r>
            <a:r>
              <a:rPr lang="en-US" sz="1600" dirty="0" err="1">
                <a:solidFill>
                  <a:schemeClr val="bg1"/>
                </a:solidFill>
              </a:rPr>
              <a:t>express.createServer</a:t>
            </a:r>
            <a:r>
              <a:rPr lang="en-US" sz="1600" dirty="0">
                <a:solidFill>
                  <a:schemeClr val="bg1"/>
                </a:solidFill>
              </a:rPr>
              <a:t>()</a:t>
            </a:r>
            <a:r>
              <a:rPr lang="en-US" sz="16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sz="1600" dirty="0" err="1">
                <a:solidFill>
                  <a:schemeClr val="accent5"/>
                </a:solidFill>
              </a:rPr>
              <a:t>app.use</a:t>
            </a:r>
            <a:r>
              <a:rPr lang="en-US" sz="1600" dirty="0">
                <a:solidFill>
                  <a:schemeClr val="accent5"/>
                </a:solidFill>
              </a:rPr>
              <a:t>(</a:t>
            </a:r>
            <a:r>
              <a:rPr lang="en-US" sz="1600" dirty="0" err="1">
                <a:solidFill>
                  <a:schemeClr val="accent5"/>
                </a:solidFill>
              </a:rPr>
              <a:t>express.bodyParser</a:t>
            </a:r>
            <a:r>
              <a:rPr lang="en-US" sz="1600" dirty="0">
                <a:solidFill>
                  <a:schemeClr val="accent5"/>
                </a:solidFill>
              </a:rPr>
              <a:t>()); 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rgbClr val="FFFF00"/>
                </a:solidFill>
              </a:rPr>
              <a:t>//Receive HTTP GET</a:t>
            </a:r>
          </a:p>
          <a:p>
            <a:r>
              <a:rPr lang="en-US" sz="1600" dirty="0" err="1" smtClean="0">
                <a:solidFill>
                  <a:schemeClr val="bg1"/>
                </a:solidFill>
              </a:rPr>
              <a:t>app</a:t>
            </a:r>
            <a:r>
              <a:rPr lang="en-US" sz="1600" dirty="0" err="1" smtClean="0">
                <a:solidFill>
                  <a:srgbClr val="FFFF00"/>
                </a:solidFill>
              </a:rPr>
              <a:t>.get</a:t>
            </a:r>
            <a:r>
              <a:rPr lang="en-US" sz="1600" dirty="0">
                <a:solidFill>
                  <a:srgbClr val="FFFF00"/>
                </a:solidFill>
              </a:rPr>
              <a:t>('/</a:t>
            </a:r>
            <a:r>
              <a:rPr lang="en-US" sz="1600" dirty="0" smtClean="0">
                <a:solidFill>
                  <a:srgbClr val="FFFF00"/>
                </a:solidFill>
              </a:rPr>
              <a:t>user'</a:t>
            </a:r>
            <a:r>
              <a:rPr lang="en-US" sz="1600" dirty="0">
                <a:solidFill>
                  <a:schemeClr val="bg1"/>
                </a:solidFill>
              </a:rPr>
              <a:t>, function(</a:t>
            </a:r>
            <a:r>
              <a:rPr lang="en-US" sz="1600" dirty="0" err="1">
                <a:solidFill>
                  <a:schemeClr val="bg1"/>
                </a:solidFill>
              </a:rPr>
              <a:t>req</a:t>
            </a:r>
            <a:r>
              <a:rPr lang="en-US" sz="1600" dirty="0">
                <a:solidFill>
                  <a:schemeClr val="bg1"/>
                </a:solidFill>
              </a:rPr>
              <a:t>, res</a:t>
            </a:r>
            <a:r>
              <a:rPr lang="en-US" sz="1600" dirty="0" smtClean="0">
                <a:solidFill>
                  <a:schemeClr val="bg1"/>
                </a:solidFill>
              </a:rPr>
              <a:t>) {</a:t>
            </a:r>
          </a:p>
          <a:p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 smtClean="0">
                <a:solidFill>
                  <a:srgbClr val="FFFF00"/>
                </a:solidFill>
              </a:rPr>
              <a:t>//Don’t let people call to /user</a:t>
            </a:r>
            <a:endParaRPr lang="en-US" sz="1600" dirty="0">
              <a:solidFill>
                <a:srgbClr val="FFFF00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 throw new Error</a:t>
            </a:r>
            <a:r>
              <a:rPr lang="en-US" sz="1600" dirty="0" smtClean="0">
                <a:solidFill>
                  <a:schemeClr val="bg1"/>
                </a:solidFill>
              </a:rPr>
              <a:t>(“I’m private. </a:t>
            </a:r>
            <a:r>
              <a:rPr lang="en-US" sz="1600" dirty="0">
                <a:solidFill>
                  <a:schemeClr val="bg1"/>
                </a:solidFill>
              </a:rPr>
              <a:t>C</a:t>
            </a:r>
            <a:r>
              <a:rPr lang="en-US" sz="1600" dirty="0" smtClean="0">
                <a:solidFill>
                  <a:schemeClr val="bg1"/>
                </a:solidFill>
              </a:rPr>
              <a:t>all me w/ a user id"</a:t>
            </a:r>
            <a:r>
              <a:rPr lang="en-US" sz="1600" dirty="0">
                <a:solidFill>
                  <a:schemeClr val="bg1"/>
                </a:solidFill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</a:rPr>
              <a:t>});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err="1">
                <a:solidFill>
                  <a:schemeClr val="bg1"/>
                </a:solidFill>
              </a:rPr>
              <a:t>app.</a:t>
            </a:r>
            <a:r>
              <a:rPr lang="en-US" sz="1600" dirty="0" err="1">
                <a:solidFill>
                  <a:srgbClr val="FFFF00"/>
                </a:solidFill>
              </a:rPr>
              <a:t>get</a:t>
            </a:r>
            <a:r>
              <a:rPr lang="en-US" sz="1600" dirty="0">
                <a:solidFill>
                  <a:schemeClr val="bg1"/>
                </a:solidFill>
              </a:rPr>
              <a:t>(</a:t>
            </a:r>
            <a:r>
              <a:rPr lang="en-US" sz="1600" dirty="0">
                <a:solidFill>
                  <a:srgbClr val="FFFF00"/>
                </a:solidFill>
              </a:rPr>
              <a:t>'/user/:id'</a:t>
            </a:r>
            <a:r>
              <a:rPr lang="en-US" sz="1600" dirty="0">
                <a:solidFill>
                  <a:schemeClr val="bg1"/>
                </a:solidFill>
              </a:rPr>
              <a:t>, function(</a:t>
            </a:r>
            <a:r>
              <a:rPr lang="en-US" sz="1600" dirty="0" err="1">
                <a:solidFill>
                  <a:schemeClr val="bg1"/>
                </a:solidFill>
              </a:rPr>
              <a:t>req</a:t>
            </a:r>
            <a:r>
              <a:rPr lang="en-US" sz="1600" dirty="0">
                <a:solidFill>
                  <a:schemeClr val="bg1"/>
                </a:solidFill>
              </a:rPr>
              <a:t>, res){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</a:t>
            </a:r>
            <a:r>
              <a:rPr lang="en-US" sz="1600" dirty="0" err="1">
                <a:solidFill>
                  <a:schemeClr val="bg1"/>
                </a:solidFill>
              </a:rPr>
              <a:t>res.send</a:t>
            </a:r>
            <a:r>
              <a:rPr lang="en-US" sz="1600" dirty="0">
                <a:solidFill>
                  <a:schemeClr val="bg1"/>
                </a:solidFill>
              </a:rPr>
              <a:t>('user ' + </a:t>
            </a:r>
            <a:r>
              <a:rPr lang="en-US" sz="1600" dirty="0" err="1">
                <a:solidFill>
                  <a:schemeClr val="bg1"/>
                </a:solidFill>
              </a:rPr>
              <a:t>req.params.id</a:t>
            </a:r>
            <a:r>
              <a:rPr lang="en-US" sz="1600" dirty="0">
                <a:solidFill>
                  <a:schemeClr val="bg1"/>
                </a:solidFill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</a:rPr>
              <a:t>})</a:t>
            </a:r>
            <a:r>
              <a:rPr lang="en-US" sz="1600" dirty="0" smtClean="0">
                <a:solidFill>
                  <a:schemeClr val="bg1"/>
                </a:solidFill>
              </a:rPr>
              <a:t>;</a:t>
            </a: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rgbClr val="FFFF00"/>
                </a:solidFill>
              </a:rPr>
              <a:t>//</a:t>
            </a:r>
            <a:r>
              <a:rPr lang="en-US" sz="1600" dirty="0">
                <a:solidFill>
                  <a:srgbClr val="FFFF00"/>
                </a:solidFill>
              </a:rPr>
              <a:t>R</a:t>
            </a:r>
            <a:r>
              <a:rPr lang="en-US" sz="1600" dirty="0" smtClean="0">
                <a:solidFill>
                  <a:srgbClr val="FFFF00"/>
                </a:solidFill>
              </a:rPr>
              <a:t>eceive HTTP POST</a:t>
            </a:r>
            <a:endParaRPr lang="en-US" sz="1600" dirty="0">
              <a:solidFill>
                <a:srgbClr val="FFFF00"/>
              </a:solidFill>
            </a:endParaRPr>
          </a:p>
          <a:p>
            <a:r>
              <a:rPr lang="en-US" sz="1600" dirty="0" err="1" smtClean="0">
                <a:solidFill>
                  <a:srgbClr val="FFFF00"/>
                </a:solidFill>
              </a:rPr>
              <a:t>app.post</a:t>
            </a:r>
            <a:r>
              <a:rPr lang="en-US" sz="1600" dirty="0" smtClean="0">
                <a:solidFill>
                  <a:srgbClr val="FFFF00"/>
                </a:solidFill>
              </a:rPr>
              <a:t>(</a:t>
            </a:r>
            <a:r>
              <a:rPr lang="en-US" sz="1600" dirty="0" smtClean="0">
                <a:solidFill>
                  <a:schemeClr val="bg1"/>
                </a:solidFill>
              </a:rPr>
              <a:t>‘’/register”, function(</a:t>
            </a:r>
            <a:r>
              <a:rPr lang="en-US" sz="1600" dirty="0" err="1" smtClean="0">
                <a:solidFill>
                  <a:schemeClr val="bg1"/>
                </a:solidFill>
              </a:rPr>
              <a:t>req</a:t>
            </a:r>
            <a:r>
              <a:rPr lang="en-US" sz="1600" dirty="0" smtClean="0">
                <a:solidFill>
                  <a:schemeClr val="bg1"/>
                </a:solidFill>
              </a:rPr>
              <a:t>, res) {</a:t>
            </a:r>
          </a:p>
          <a:p>
            <a:r>
              <a:rPr lang="en-US" sz="1600" dirty="0" smtClean="0">
                <a:solidFill>
                  <a:srgbClr val="F8981D"/>
                </a:solidFill>
              </a:rPr>
              <a:t> //(Use </a:t>
            </a:r>
            <a:r>
              <a:rPr lang="en-US" sz="1600" dirty="0" err="1" smtClean="0">
                <a:solidFill>
                  <a:srgbClr val="F8981D"/>
                </a:solidFill>
              </a:rPr>
              <a:t>bodyParser</a:t>
            </a:r>
            <a:r>
              <a:rPr lang="en-US" sz="1600" dirty="0" smtClean="0">
                <a:solidFill>
                  <a:srgbClr val="F8981D"/>
                </a:solidFill>
              </a:rPr>
              <a:t> middleware for this)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</a:t>
            </a:r>
            <a:r>
              <a:rPr lang="en-US" sz="1600" dirty="0" err="1" smtClean="0">
                <a:solidFill>
                  <a:schemeClr val="bg1"/>
                </a:solidFill>
              </a:rPr>
              <a:t>var</a:t>
            </a:r>
            <a:r>
              <a:rPr lang="en-US" sz="1600" dirty="0" smtClean="0">
                <a:solidFill>
                  <a:schemeClr val="bg1"/>
                </a:solidFill>
              </a:rPr>
              <a:t> body = </a:t>
            </a:r>
            <a:r>
              <a:rPr lang="en-US" sz="1600" dirty="0" err="1" smtClean="0">
                <a:solidFill>
                  <a:schemeClr val="bg1"/>
                </a:solidFill>
              </a:rPr>
              <a:t>req.body</a:t>
            </a:r>
            <a:r>
              <a:rPr lang="en-US" sz="16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</a:t>
            </a:r>
            <a:r>
              <a:rPr lang="en-US" sz="1600" dirty="0" err="1" smtClean="0">
                <a:solidFill>
                  <a:schemeClr val="bg1"/>
                </a:solidFill>
              </a:rPr>
              <a:t>db.save</a:t>
            </a:r>
            <a:r>
              <a:rPr lang="en-US" sz="1600" dirty="0" smtClean="0">
                <a:solidFill>
                  <a:schemeClr val="bg1"/>
                </a:solidFill>
              </a:rPr>
              <a:t>(</a:t>
            </a:r>
            <a:r>
              <a:rPr lang="en-US" sz="1600" dirty="0" err="1" smtClean="0">
                <a:solidFill>
                  <a:schemeClr val="bg1"/>
                </a:solidFill>
              </a:rPr>
              <a:t>body.user</a:t>
            </a:r>
            <a:r>
              <a:rPr lang="en-US" sz="1600" dirty="0" smtClean="0">
                <a:solidFill>
                  <a:schemeClr val="bg1"/>
                </a:solidFill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</a:rPr>
              <a:t>body.password</a:t>
            </a:r>
            <a:r>
              <a:rPr lang="en-US" sz="1600" dirty="0" smtClean="0">
                <a:solidFill>
                  <a:schemeClr val="bg1"/>
                </a:solidFill>
              </a:rPr>
              <a:t>);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}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22790" y="764969"/>
            <a:ext cx="332593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 smtClean="0">
                <a:solidFill>
                  <a:schemeClr val="accent3"/>
                </a:solidFill>
                <a:latin typeface="+mn-lt"/>
                <a:ea typeface="+mn-ea"/>
              </a:rPr>
              <a:t>Things to note: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>
                <a:solidFill>
                  <a:schemeClr val="accent3"/>
                </a:solidFill>
                <a:latin typeface="+mn-lt"/>
                <a:ea typeface="+mn-ea"/>
              </a:rPr>
              <a:t>You can use Routing to listen to requests to call different functions</a:t>
            </a:r>
          </a:p>
          <a:p>
            <a:pPr marL="800100" lvl="1" indent="-342900">
              <a:buFont typeface="+mj-lt"/>
              <a:buAutoNum type="arabicPeriod"/>
            </a:pPr>
            <a:endParaRPr lang="en-US" sz="1600" dirty="0" smtClean="0">
              <a:solidFill>
                <a:schemeClr val="accent3"/>
              </a:solidFill>
              <a:latin typeface="+mn-lt"/>
              <a:ea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>
                <a:solidFill>
                  <a:schemeClr val="accent3"/>
                </a:solidFill>
                <a:latin typeface="+mn-lt"/>
                <a:ea typeface="+mn-ea"/>
              </a:rPr>
              <a:t>You can listen to HTTP POST, PUT etc.</a:t>
            </a:r>
          </a:p>
          <a:p>
            <a:pPr algn="l"/>
            <a:endParaRPr lang="en-US" dirty="0" smtClean="0">
              <a:solidFill>
                <a:schemeClr val="accent3"/>
              </a:solidFill>
              <a:latin typeface="+mn-lt"/>
              <a:ea typeface="+mn-ea"/>
            </a:endParaRPr>
          </a:p>
          <a:p>
            <a:pPr algn="l"/>
            <a:endParaRPr lang="en-US" sz="2000" dirty="0" smtClean="0">
              <a:solidFill>
                <a:schemeClr val="accent3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354683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App using </a:t>
            </a:r>
            <a:r>
              <a:rPr lang="en-US" dirty="0" err="1" smtClean="0"/>
              <a:t>ExpressJS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D9541E"/>
                </a:solidFill>
              </a:rPr>
              <a:t>(Sessions)</a:t>
            </a:r>
            <a:endParaRPr lang="en-US" dirty="0">
              <a:solidFill>
                <a:srgbClr val="D9541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3635" y="3717762"/>
            <a:ext cx="768466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 smtClean="0">
                <a:solidFill>
                  <a:srgbClr val="003D79"/>
                </a:solidFill>
                <a:latin typeface="+mn-lt"/>
                <a:ea typeface="+mn-ea"/>
              </a:rPr>
              <a:t>Things to note: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>
                <a:solidFill>
                  <a:srgbClr val="003D79"/>
                </a:solidFill>
                <a:latin typeface="+mn-lt"/>
                <a:ea typeface="+mn-ea"/>
              </a:rPr>
              <a:t>To create sessions, use </a:t>
            </a:r>
            <a:r>
              <a:rPr lang="en-US" sz="1600" dirty="0" err="1" smtClean="0">
                <a:solidFill>
                  <a:srgbClr val="003D79"/>
                </a:solidFill>
                <a:latin typeface="+mn-lt"/>
                <a:ea typeface="+mn-ea"/>
              </a:rPr>
              <a:t>cookieParser</a:t>
            </a:r>
            <a:r>
              <a:rPr lang="en-US" sz="1600" dirty="0" smtClean="0">
                <a:solidFill>
                  <a:srgbClr val="003D79"/>
                </a:solidFill>
                <a:latin typeface="+mn-lt"/>
                <a:ea typeface="+mn-ea"/>
              </a:rPr>
              <a:t> &amp; session </a:t>
            </a:r>
            <a:r>
              <a:rPr lang="en-US" sz="1600" dirty="0" err="1" smtClean="0">
                <a:solidFill>
                  <a:srgbClr val="003D79"/>
                </a:solidFill>
                <a:latin typeface="+mn-lt"/>
                <a:ea typeface="+mn-ea"/>
              </a:rPr>
              <a:t>middlewares</a:t>
            </a:r>
            <a:endParaRPr lang="en-US" sz="1600" dirty="0" smtClean="0">
              <a:solidFill>
                <a:srgbClr val="003D79"/>
              </a:solidFill>
              <a:latin typeface="+mn-lt"/>
              <a:ea typeface="+mn-ea"/>
            </a:endParaRPr>
          </a:p>
          <a:p>
            <a:pPr marL="800100" lvl="1" indent="-342900">
              <a:buFont typeface="+mj-lt"/>
              <a:buAutoNum type="arabicPeriod"/>
            </a:pPr>
            <a:endParaRPr lang="en-US" sz="1600" dirty="0" smtClean="0">
              <a:solidFill>
                <a:srgbClr val="003D79"/>
              </a:solidFill>
              <a:latin typeface="+mn-lt"/>
              <a:ea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>
                <a:solidFill>
                  <a:srgbClr val="003D79"/>
                </a:solidFill>
                <a:latin typeface="+mn-lt"/>
                <a:ea typeface="+mn-ea"/>
              </a:rPr>
              <a:t>By default Express uses </a:t>
            </a:r>
            <a:r>
              <a:rPr lang="en-US" sz="1600" dirty="0" err="1" smtClean="0">
                <a:solidFill>
                  <a:srgbClr val="003D79"/>
                </a:solidFill>
                <a:latin typeface="+mn-lt"/>
                <a:ea typeface="+mn-ea"/>
              </a:rPr>
              <a:t>MemoryStore</a:t>
            </a:r>
            <a:r>
              <a:rPr lang="en-US" sz="1600" dirty="0" smtClean="0">
                <a:solidFill>
                  <a:srgbClr val="003D79"/>
                </a:solidFill>
                <a:latin typeface="+mn-lt"/>
                <a:ea typeface="+mn-ea"/>
              </a:rPr>
              <a:t> to store sessions</a:t>
            </a:r>
          </a:p>
          <a:p>
            <a:pPr marL="800100" lvl="1" indent="-342900">
              <a:buFont typeface="+mj-lt"/>
              <a:buAutoNum type="arabicPeriod"/>
            </a:pPr>
            <a:endParaRPr lang="en-US" sz="1600" dirty="0">
              <a:solidFill>
                <a:srgbClr val="003D79"/>
              </a:solidFill>
              <a:latin typeface="+mn-lt"/>
              <a:ea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>
                <a:solidFill>
                  <a:srgbClr val="003D79"/>
                </a:solidFill>
                <a:latin typeface="+mn-lt"/>
                <a:ea typeface="+mn-ea"/>
              </a:rPr>
              <a:t>You can use </a:t>
            </a:r>
            <a:r>
              <a:rPr lang="en-US" sz="1600" dirty="0" err="1" smtClean="0">
                <a:solidFill>
                  <a:srgbClr val="003D79"/>
                </a:solidFill>
                <a:latin typeface="+mn-lt"/>
                <a:ea typeface="+mn-ea"/>
              </a:rPr>
              <a:t>Redis</a:t>
            </a:r>
            <a:r>
              <a:rPr lang="en-US" sz="1600" dirty="0" smtClean="0">
                <a:solidFill>
                  <a:srgbClr val="003D79"/>
                </a:solidFill>
                <a:latin typeface="+mn-lt"/>
                <a:ea typeface="+mn-ea"/>
              </a:rPr>
              <a:t> to store sessions</a:t>
            </a:r>
          </a:p>
          <a:p>
            <a:pPr marL="800100" lvl="1" indent="-342900">
              <a:buFont typeface="+mj-lt"/>
              <a:buAutoNum type="arabicPeriod"/>
            </a:pPr>
            <a:endParaRPr lang="en-US" sz="1600" dirty="0" smtClean="0">
              <a:solidFill>
                <a:srgbClr val="003D79"/>
              </a:solidFill>
              <a:latin typeface="+mn-lt"/>
              <a:ea typeface="+mn-ea"/>
            </a:endParaRPr>
          </a:p>
          <a:p>
            <a:pPr algn="l"/>
            <a:endParaRPr lang="en-US" dirty="0" smtClean="0">
              <a:solidFill>
                <a:srgbClr val="003D79"/>
              </a:solidFill>
              <a:latin typeface="+mn-lt"/>
              <a:ea typeface="+mn-ea"/>
            </a:endParaRPr>
          </a:p>
          <a:p>
            <a:pPr algn="l"/>
            <a:endParaRPr lang="en-US" sz="2000" dirty="0" smtClean="0">
              <a:solidFill>
                <a:srgbClr val="003D79"/>
              </a:solidFill>
              <a:latin typeface="+mn-lt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3635" y="795514"/>
            <a:ext cx="7845062" cy="255454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var</a:t>
            </a:r>
            <a:r>
              <a:rPr lang="en-US" sz="1600" dirty="0">
                <a:solidFill>
                  <a:schemeClr val="bg1"/>
                </a:solidFill>
              </a:rPr>
              <a:t> express = require('express');</a:t>
            </a:r>
          </a:p>
          <a:p>
            <a:r>
              <a:rPr lang="en-US" sz="1600" dirty="0" err="1">
                <a:solidFill>
                  <a:schemeClr val="bg1"/>
                </a:solidFill>
              </a:rPr>
              <a:t>var</a:t>
            </a:r>
            <a:r>
              <a:rPr lang="en-US" sz="1600" dirty="0">
                <a:solidFill>
                  <a:schemeClr val="bg1"/>
                </a:solidFill>
              </a:rPr>
              <a:t> app = </a:t>
            </a:r>
            <a:r>
              <a:rPr lang="en-US" sz="1600" dirty="0" err="1">
                <a:solidFill>
                  <a:schemeClr val="bg1"/>
                </a:solidFill>
              </a:rPr>
              <a:t>express.createServer</a:t>
            </a:r>
            <a:r>
              <a:rPr lang="en-US" sz="1600" dirty="0">
                <a:solidFill>
                  <a:schemeClr val="bg1"/>
                </a:solidFill>
              </a:rPr>
              <a:t>()</a:t>
            </a:r>
            <a:r>
              <a:rPr lang="en-US" sz="1600" dirty="0" smtClean="0">
                <a:solidFill>
                  <a:schemeClr val="bg1"/>
                </a:solidFill>
              </a:rPr>
              <a:t>;</a:t>
            </a: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rgbClr val="FFFF00"/>
                </a:solidFill>
              </a:rPr>
              <a:t>//</a:t>
            </a:r>
            <a:r>
              <a:rPr lang="en-US" sz="1600" dirty="0" err="1">
                <a:solidFill>
                  <a:srgbClr val="FFFF00"/>
                </a:solidFill>
              </a:rPr>
              <a:t>M</a:t>
            </a:r>
            <a:r>
              <a:rPr lang="en-US" sz="1600" dirty="0" err="1" smtClean="0">
                <a:solidFill>
                  <a:srgbClr val="FFFF00"/>
                </a:solidFill>
              </a:rPr>
              <a:t>iddlewares</a:t>
            </a:r>
            <a:endParaRPr lang="en-US" sz="1600" dirty="0" smtClean="0">
              <a:solidFill>
                <a:srgbClr val="FFFF00"/>
              </a:solidFill>
            </a:endParaRPr>
          </a:p>
          <a:p>
            <a:r>
              <a:rPr lang="en-US" sz="1600" dirty="0" err="1" smtClean="0">
                <a:solidFill>
                  <a:schemeClr val="bg1"/>
                </a:solidFill>
              </a:rPr>
              <a:t>app.use</a:t>
            </a:r>
            <a:r>
              <a:rPr lang="en-US" sz="1600" dirty="0" smtClean="0">
                <a:solidFill>
                  <a:schemeClr val="bg1"/>
                </a:solidFill>
              </a:rPr>
              <a:t>(</a:t>
            </a:r>
            <a:r>
              <a:rPr lang="en-US" sz="1600" dirty="0" err="1" smtClean="0">
                <a:solidFill>
                  <a:schemeClr val="bg1"/>
                </a:solidFill>
              </a:rPr>
              <a:t>express.static</a:t>
            </a:r>
            <a:r>
              <a:rPr lang="en-US" sz="1600" dirty="0" smtClean="0">
                <a:solidFill>
                  <a:schemeClr val="bg1"/>
                </a:solidFill>
              </a:rPr>
              <a:t>(__</a:t>
            </a:r>
            <a:r>
              <a:rPr lang="en-US" sz="1600" dirty="0" err="1" smtClean="0">
                <a:solidFill>
                  <a:schemeClr val="bg1"/>
                </a:solidFill>
              </a:rPr>
              <a:t>dirname</a:t>
            </a:r>
            <a:r>
              <a:rPr lang="en-US" sz="1600" dirty="0" smtClean="0">
                <a:solidFill>
                  <a:schemeClr val="bg1"/>
                </a:solidFill>
              </a:rPr>
              <a:t> + ‘/public’)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  <a:r>
              <a:rPr lang="en-US" sz="1600" dirty="0" smtClean="0">
                <a:solidFill>
                  <a:srgbClr val="FFFFFF"/>
                </a:solidFill>
              </a:rPr>
              <a:t>; //sets location of public files</a:t>
            </a:r>
            <a:endParaRPr lang="en-US" sz="1600" dirty="0">
              <a:solidFill>
                <a:srgbClr val="FFFFFF"/>
              </a:solidFill>
            </a:endParaRPr>
          </a:p>
          <a:p>
            <a:r>
              <a:rPr lang="en-US" sz="1600" dirty="0" err="1">
                <a:solidFill>
                  <a:schemeClr val="bg1"/>
                </a:solidFill>
              </a:rPr>
              <a:t>app.use</a:t>
            </a:r>
            <a:r>
              <a:rPr lang="en-US" sz="1600" dirty="0" smtClean="0">
                <a:solidFill>
                  <a:schemeClr val="bg1"/>
                </a:solidFill>
              </a:rPr>
              <a:t>(</a:t>
            </a:r>
            <a:r>
              <a:rPr lang="en-US" sz="1600" dirty="0" err="1" smtClean="0">
                <a:solidFill>
                  <a:schemeClr val="bg1"/>
                </a:solidFill>
              </a:rPr>
              <a:t>express.bodyParser</a:t>
            </a:r>
            <a:r>
              <a:rPr lang="en-US" sz="1600" dirty="0" smtClean="0">
                <a:solidFill>
                  <a:schemeClr val="bg1"/>
                </a:solidFill>
              </a:rPr>
              <a:t>(</a:t>
            </a:r>
            <a:r>
              <a:rPr lang="en-US" sz="1600" dirty="0">
                <a:solidFill>
                  <a:srgbClr val="FFFFFF"/>
                </a:solidFill>
              </a:rPr>
              <a:t>))</a:t>
            </a:r>
            <a:r>
              <a:rPr lang="en-US" sz="1600" dirty="0" smtClean="0">
                <a:solidFill>
                  <a:srgbClr val="FFFFFF"/>
                </a:solidFill>
              </a:rPr>
              <a:t>; //parses HTTP POST body</a:t>
            </a:r>
          </a:p>
          <a:p>
            <a:r>
              <a:rPr lang="en-US" sz="1600" dirty="0" err="1" smtClean="0">
                <a:solidFill>
                  <a:srgbClr val="FFFF00"/>
                </a:solidFill>
              </a:rPr>
              <a:t>app.use</a:t>
            </a:r>
            <a:r>
              <a:rPr lang="en-US" sz="1600" dirty="0">
                <a:solidFill>
                  <a:srgbClr val="FFFF00"/>
                </a:solidFill>
              </a:rPr>
              <a:t>(</a:t>
            </a:r>
            <a:r>
              <a:rPr lang="en-US" sz="1600" dirty="0" err="1">
                <a:solidFill>
                  <a:srgbClr val="FFFF00"/>
                </a:solidFill>
              </a:rPr>
              <a:t>express.cookieParser</a:t>
            </a:r>
            <a:r>
              <a:rPr lang="en-US" sz="1600" dirty="0">
                <a:solidFill>
                  <a:srgbClr val="FFFF00"/>
                </a:solidFill>
              </a:rPr>
              <a:t>())</a:t>
            </a:r>
            <a:r>
              <a:rPr lang="en-US" sz="1600" dirty="0" smtClean="0">
                <a:solidFill>
                  <a:srgbClr val="FFFF00"/>
                </a:solidFill>
              </a:rPr>
              <a:t>; //Parses cookies headers</a:t>
            </a:r>
          </a:p>
          <a:p>
            <a:r>
              <a:rPr lang="fr-FR" sz="1600" dirty="0" err="1" smtClean="0">
                <a:solidFill>
                  <a:srgbClr val="FFFF00"/>
                </a:solidFill>
              </a:rPr>
              <a:t>app.use</a:t>
            </a:r>
            <a:r>
              <a:rPr lang="fr-FR" sz="1600" dirty="0">
                <a:solidFill>
                  <a:srgbClr val="FFFF00"/>
                </a:solidFill>
              </a:rPr>
              <a:t>(</a:t>
            </a:r>
            <a:r>
              <a:rPr lang="fr-FR" sz="1600" dirty="0" err="1">
                <a:solidFill>
                  <a:srgbClr val="FFFF00"/>
                </a:solidFill>
              </a:rPr>
              <a:t>express.session</a:t>
            </a:r>
            <a:r>
              <a:rPr lang="fr-FR" sz="1600" dirty="0">
                <a:solidFill>
                  <a:srgbClr val="FFFF00"/>
                </a:solidFill>
              </a:rPr>
              <a:t>(</a:t>
            </a:r>
            <a:r>
              <a:rPr lang="fr-FR" sz="1600" dirty="0" smtClean="0">
                <a:solidFill>
                  <a:srgbClr val="FFFF00"/>
                </a:solidFill>
              </a:rPr>
              <a:t>{secret</a:t>
            </a:r>
            <a:r>
              <a:rPr lang="fr-FR" sz="1600" dirty="0">
                <a:solidFill>
                  <a:srgbClr val="FFFF00"/>
                </a:solidFill>
              </a:rPr>
              <a:t>: '</a:t>
            </a:r>
            <a:r>
              <a:rPr lang="fr-FR" sz="1600" dirty="0" err="1">
                <a:solidFill>
                  <a:srgbClr val="FFFF00"/>
                </a:solidFill>
              </a:rPr>
              <a:t>your</a:t>
            </a:r>
            <a:r>
              <a:rPr lang="fr-FR" sz="1600" dirty="0">
                <a:solidFill>
                  <a:srgbClr val="FFFF00"/>
                </a:solidFill>
              </a:rPr>
              <a:t> secret </a:t>
            </a:r>
            <a:r>
              <a:rPr lang="fr-FR" sz="1600" dirty="0" err="1" smtClean="0">
                <a:solidFill>
                  <a:srgbClr val="FFFF00"/>
                </a:solidFill>
              </a:rPr>
              <a:t>here</a:t>
            </a:r>
            <a:r>
              <a:rPr lang="fr-FR" sz="1600" dirty="0" smtClean="0">
                <a:solidFill>
                  <a:srgbClr val="FFFF00"/>
                </a:solidFill>
              </a:rPr>
              <a:t>}</a:t>
            </a:r>
            <a:r>
              <a:rPr lang="fr-FR" sz="1600" dirty="0">
                <a:solidFill>
                  <a:srgbClr val="FFFF00"/>
                </a:solidFill>
              </a:rPr>
              <a:t>));</a:t>
            </a:r>
            <a:endParaRPr lang="en-US" sz="1600" dirty="0" smtClean="0">
              <a:solidFill>
                <a:srgbClr val="FFFF00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00166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ExpressJS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D9541E"/>
                </a:solidFill>
              </a:rPr>
              <a:t>(Sticky sessions for multi instances)</a:t>
            </a:r>
            <a:endParaRPr lang="en-US" dirty="0">
              <a:solidFill>
                <a:srgbClr val="D9541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3635" y="3281653"/>
            <a:ext cx="7684665" cy="3693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 smtClean="0">
                <a:solidFill>
                  <a:srgbClr val="003D79"/>
                </a:solidFill>
                <a:latin typeface="+mn-lt"/>
                <a:ea typeface="+mn-ea"/>
              </a:rPr>
              <a:t>Things to note: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>
                <a:solidFill>
                  <a:srgbClr val="003D79"/>
                </a:solidFill>
                <a:latin typeface="+mn-lt"/>
                <a:ea typeface="+mn-ea"/>
              </a:rPr>
              <a:t>Sticky Session is a reverse proxy / load balancer feature to help persistent connection</a:t>
            </a:r>
          </a:p>
          <a:p>
            <a:pPr marL="800100" lvl="1" indent="-342900">
              <a:buFont typeface="+mj-lt"/>
              <a:buAutoNum type="arabicPeriod"/>
            </a:pPr>
            <a:endParaRPr lang="en-US" sz="1600" dirty="0" smtClean="0">
              <a:solidFill>
                <a:srgbClr val="003D79"/>
              </a:solidFill>
              <a:latin typeface="+mn-lt"/>
              <a:ea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>
                <a:solidFill>
                  <a:srgbClr val="003D79"/>
                </a:solidFill>
                <a:latin typeface="+mn-lt"/>
                <a:ea typeface="+mn-ea"/>
              </a:rPr>
              <a:t>When Sticky Session is on, request goes from </a:t>
            </a:r>
            <a:r>
              <a:rPr lang="en-US" sz="1600" dirty="0" err="1" smtClean="0">
                <a:solidFill>
                  <a:srgbClr val="003D79"/>
                </a:solidFill>
                <a:latin typeface="+mn-lt"/>
                <a:ea typeface="+mn-ea"/>
              </a:rPr>
              <a:t>Nginx</a:t>
            </a:r>
            <a:r>
              <a:rPr lang="en-US" sz="1600" dirty="0" smtClean="0">
                <a:solidFill>
                  <a:srgbClr val="003D79"/>
                </a:solidFill>
                <a:latin typeface="+mn-lt"/>
                <a:ea typeface="+mn-ea"/>
              </a:rPr>
              <a:t> to the same instance no matter how many instances of your app is running .</a:t>
            </a:r>
          </a:p>
          <a:p>
            <a:pPr marL="800100" lvl="1" indent="-342900">
              <a:buFont typeface="+mj-lt"/>
              <a:buAutoNum type="arabicPeriod"/>
            </a:pPr>
            <a:endParaRPr lang="en-US" sz="1600" dirty="0" smtClean="0">
              <a:solidFill>
                <a:srgbClr val="003D79"/>
              </a:solidFill>
              <a:latin typeface="+mn-lt"/>
              <a:ea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>
                <a:solidFill>
                  <a:srgbClr val="003D79"/>
                </a:solidFill>
                <a:latin typeface="+mn-lt"/>
                <a:ea typeface="+mn-ea"/>
              </a:rPr>
              <a:t>Cloud Foundry’s </a:t>
            </a:r>
            <a:r>
              <a:rPr lang="en-US" sz="1600" dirty="0" err="1" smtClean="0">
                <a:solidFill>
                  <a:srgbClr val="003D79"/>
                </a:solidFill>
                <a:latin typeface="+mn-lt"/>
                <a:ea typeface="+mn-ea"/>
              </a:rPr>
              <a:t>Nginx</a:t>
            </a:r>
            <a:r>
              <a:rPr lang="en-US" sz="1600" dirty="0" smtClean="0">
                <a:solidFill>
                  <a:srgbClr val="003D79"/>
                </a:solidFill>
                <a:latin typeface="+mn-lt"/>
                <a:ea typeface="+mn-ea"/>
              </a:rPr>
              <a:t> provides Sticky Sessions on ‘</a:t>
            </a:r>
            <a:r>
              <a:rPr lang="en-US" sz="1600" dirty="0" err="1" smtClean="0">
                <a:solidFill>
                  <a:schemeClr val="accent5"/>
                </a:solidFill>
                <a:latin typeface="+mn-lt"/>
                <a:ea typeface="+mn-ea"/>
              </a:rPr>
              <a:t>jsessionid</a:t>
            </a:r>
            <a:r>
              <a:rPr lang="en-US" sz="1600" dirty="0" smtClean="0">
                <a:solidFill>
                  <a:srgbClr val="003D79"/>
                </a:solidFill>
                <a:latin typeface="+mn-lt"/>
                <a:ea typeface="+mn-ea"/>
              </a:rPr>
              <a:t>’ cookie</a:t>
            </a:r>
          </a:p>
          <a:p>
            <a:pPr marL="800100" lvl="1" indent="-342900">
              <a:buFont typeface="+mj-lt"/>
              <a:buAutoNum type="arabicPeriod"/>
            </a:pPr>
            <a:endParaRPr lang="en-US" sz="1600" dirty="0" smtClean="0">
              <a:solidFill>
                <a:srgbClr val="003D79"/>
              </a:solidFill>
              <a:latin typeface="+mn-lt"/>
              <a:ea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>
                <a:solidFill>
                  <a:srgbClr val="003D79"/>
                </a:solidFill>
                <a:latin typeface="+mn-lt"/>
                <a:ea typeface="+mn-ea"/>
              </a:rPr>
              <a:t>W/o setting this requests are randomly sent to different instances </a:t>
            </a:r>
            <a:r>
              <a:rPr lang="en-US" sz="1600" b="1" dirty="0" smtClean="0">
                <a:solidFill>
                  <a:srgbClr val="003D79"/>
                </a:solidFill>
                <a:latin typeface="+mn-lt"/>
                <a:ea typeface="+mn-ea"/>
              </a:rPr>
              <a:t>&amp; you’ll have to use external store like </a:t>
            </a:r>
            <a:r>
              <a:rPr lang="en-US" sz="1600" b="1" dirty="0" err="1" smtClean="0">
                <a:solidFill>
                  <a:srgbClr val="003D79"/>
                </a:solidFill>
                <a:latin typeface="+mn-lt"/>
                <a:ea typeface="+mn-ea"/>
              </a:rPr>
              <a:t>Redis</a:t>
            </a:r>
            <a:r>
              <a:rPr lang="en-US" sz="1600" b="1" dirty="0" smtClean="0">
                <a:solidFill>
                  <a:srgbClr val="003D79"/>
                </a:solidFill>
                <a:latin typeface="+mn-lt"/>
                <a:ea typeface="+mn-ea"/>
              </a:rPr>
              <a:t> to fetch session data (recommended).</a:t>
            </a:r>
          </a:p>
          <a:p>
            <a:pPr algn="l"/>
            <a:endParaRPr lang="en-US" dirty="0" smtClean="0">
              <a:solidFill>
                <a:srgbClr val="003D79"/>
              </a:solidFill>
              <a:latin typeface="+mn-lt"/>
              <a:ea typeface="+mn-ea"/>
            </a:endParaRPr>
          </a:p>
          <a:p>
            <a:pPr algn="l"/>
            <a:endParaRPr lang="en-US" sz="2000" dirty="0" smtClean="0">
              <a:solidFill>
                <a:srgbClr val="003D79"/>
              </a:solidFill>
              <a:latin typeface="+mn-lt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3635" y="795514"/>
            <a:ext cx="7845062" cy="230832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var</a:t>
            </a:r>
            <a:r>
              <a:rPr lang="en-US" sz="1600" dirty="0">
                <a:solidFill>
                  <a:schemeClr val="bg1"/>
                </a:solidFill>
              </a:rPr>
              <a:t> express = require('express');</a:t>
            </a:r>
          </a:p>
          <a:p>
            <a:r>
              <a:rPr lang="en-US" sz="1600" dirty="0" err="1">
                <a:solidFill>
                  <a:schemeClr val="bg1"/>
                </a:solidFill>
              </a:rPr>
              <a:t>var</a:t>
            </a:r>
            <a:r>
              <a:rPr lang="en-US" sz="1600" dirty="0">
                <a:solidFill>
                  <a:schemeClr val="bg1"/>
                </a:solidFill>
              </a:rPr>
              <a:t> app = </a:t>
            </a:r>
            <a:r>
              <a:rPr lang="en-US" sz="1600" dirty="0" err="1">
                <a:solidFill>
                  <a:schemeClr val="bg1"/>
                </a:solidFill>
              </a:rPr>
              <a:t>express.createServer</a:t>
            </a:r>
            <a:r>
              <a:rPr lang="en-US" sz="1600" dirty="0">
                <a:solidFill>
                  <a:schemeClr val="bg1"/>
                </a:solidFill>
              </a:rPr>
              <a:t>()</a:t>
            </a:r>
            <a:r>
              <a:rPr lang="en-US" sz="1600" dirty="0" smtClean="0">
                <a:solidFill>
                  <a:schemeClr val="bg1"/>
                </a:solidFill>
              </a:rPr>
              <a:t>;</a:t>
            </a: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rgbClr val="FFFF00"/>
                </a:solidFill>
              </a:rPr>
              <a:t>//</a:t>
            </a:r>
            <a:r>
              <a:rPr lang="en-US" sz="1600" dirty="0" err="1">
                <a:solidFill>
                  <a:srgbClr val="FFFF00"/>
                </a:solidFill>
              </a:rPr>
              <a:t>M</a:t>
            </a:r>
            <a:r>
              <a:rPr lang="en-US" sz="1600" dirty="0" err="1" smtClean="0">
                <a:solidFill>
                  <a:srgbClr val="FFFF00"/>
                </a:solidFill>
              </a:rPr>
              <a:t>iddlewares</a:t>
            </a:r>
            <a:endParaRPr lang="en-US" sz="1600" dirty="0" smtClean="0">
              <a:solidFill>
                <a:srgbClr val="FFFF00"/>
              </a:solidFill>
            </a:endParaRPr>
          </a:p>
          <a:p>
            <a:r>
              <a:rPr lang="en-US" sz="1600" dirty="0" err="1" smtClean="0">
                <a:solidFill>
                  <a:schemeClr val="bg1"/>
                </a:solidFill>
              </a:rPr>
              <a:t>app.use</a:t>
            </a:r>
            <a:r>
              <a:rPr lang="en-US" sz="1600" dirty="0" smtClean="0">
                <a:solidFill>
                  <a:schemeClr val="bg1"/>
                </a:solidFill>
              </a:rPr>
              <a:t>(</a:t>
            </a:r>
            <a:r>
              <a:rPr lang="en-US" sz="1600" dirty="0" err="1" smtClean="0">
                <a:solidFill>
                  <a:schemeClr val="bg1"/>
                </a:solidFill>
              </a:rPr>
              <a:t>express.static</a:t>
            </a:r>
            <a:r>
              <a:rPr lang="en-US" sz="1600" dirty="0" smtClean="0">
                <a:solidFill>
                  <a:schemeClr val="bg1"/>
                </a:solidFill>
              </a:rPr>
              <a:t>(__</a:t>
            </a:r>
            <a:r>
              <a:rPr lang="en-US" sz="1600" dirty="0" err="1" smtClean="0">
                <a:solidFill>
                  <a:schemeClr val="bg1"/>
                </a:solidFill>
              </a:rPr>
              <a:t>dirname</a:t>
            </a:r>
            <a:r>
              <a:rPr lang="en-US" sz="1600" dirty="0" smtClean="0">
                <a:solidFill>
                  <a:schemeClr val="bg1"/>
                </a:solidFill>
              </a:rPr>
              <a:t> + ‘/public’)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  <a:r>
              <a:rPr lang="en-US" sz="1600" dirty="0" smtClean="0">
                <a:solidFill>
                  <a:srgbClr val="FFFFFF"/>
                </a:solidFill>
              </a:rPr>
              <a:t>; //sets location of public files</a:t>
            </a:r>
            <a:endParaRPr lang="en-US" sz="1600" dirty="0">
              <a:solidFill>
                <a:srgbClr val="FFFFFF"/>
              </a:solidFill>
            </a:endParaRPr>
          </a:p>
          <a:p>
            <a:r>
              <a:rPr lang="en-US" sz="1600" dirty="0" err="1">
                <a:solidFill>
                  <a:schemeClr val="bg1"/>
                </a:solidFill>
              </a:rPr>
              <a:t>app.use</a:t>
            </a:r>
            <a:r>
              <a:rPr lang="en-US" sz="1600" dirty="0" smtClean="0">
                <a:solidFill>
                  <a:schemeClr val="bg1"/>
                </a:solidFill>
              </a:rPr>
              <a:t>(</a:t>
            </a:r>
            <a:r>
              <a:rPr lang="en-US" sz="1600" dirty="0" err="1" smtClean="0">
                <a:solidFill>
                  <a:schemeClr val="bg1"/>
                </a:solidFill>
              </a:rPr>
              <a:t>express.bodyParser</a:t>
            </a:r>
            <a:r>
              <a:rPr lang="en-US" sz="1600" dirty="0" smtClean="0">
                <a:solidFill>
                  <a:schemeClr val="bg1"/>
                </a:solidFill>
              </a:rPr>
              <a:t>(</a:t>
            </a:r>
            <a:r>
              <a:rPr lang="en-US" sz="1600" dirty="0">
                <a:solidFill>
                  <a:srgbClr val="FFFFFF"/>
                </a:solidFill>
              </a:rPr>
              <a:t>))</a:t>
            </a:r>
            <a:r>
              <a:rPr lang="en-US" sz="1600" dirty="0" smtClean="0">
                <a:solidFill>
                  <a:srgbClr val="FFFFFF"/>
                </a:solidFill>
              </a:rPr>
              <a:t>; //parses HTTP POST body</a:t>
            </a:r>
          </a:p>
          <a:p>
            <a:r>
              <a:rPr lang="en-US" sz="1600" dirty="0" err="1" smtClean="0">
                <a:solidFill>
                  <a:schemeClr val="accent2"/>
                </a:solidFill>
              </a:rPr>
              <a:t>app.use</a:t>
            </a:r>
            <a:r>
              <a:rPr lang="en-US" sz="1600" dirty="0">
                <a:solidFill>
                  <a:schemeClr val="accent2"/>
                </a:solidFill>
              </a:rPr>
              <a:t>(</a:t>
            </a:r>
            <a:r>
              <a:rPr lang="en-US" sz="1600" dirty="0" err="1">
                <a:solidFill>
                  <a:schemeClr val="accent2"/>
                </a:solidFill>
              </a:rPr>
              <a:t>express.cookieParser</a:t>
            </a:r>
            <a:r>
              <a:rPr lang="en-US" sz="1600" dirty="0">
                <a:solidFill>
                  <a:schemeClr val="accent2"/>
                </a:solidFill>
              </a:rPr>
              <a:t>())</a:t>
            </a:r>
            <a:r>
              <a:rPr lang="en-US" sz="1600" dirty="0" smtClean="0">
                <a:solidFill>
                  <a:schemeClr val="accent2"/>
                </a:solidFill>
              </a:rPr>
              <a:t>; //Parses cookies headers</a:t>
            </a:r>
          </a:p>
          <a:p>
            <a:r>
              <a:rPr lang="fr-FR" sz="1600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app.use</a:t>
            </a:r>
            <a:r>
              <a:rPr lang="fr-F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fr-FR" sz="16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express.session</a:t>
            </a:r>
            <a:r>
              <a:rPr lang="fr-F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fr-FR" sz="16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{secret</a:t>
            </a:r>
            <a:r>
              <a:rPr lang="fr-F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'</a:t>
            </a:r>
            <a:r>
              <a:rPr lang="fr-FR" sz="16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your</a:t>
            </a:r>
            <a:r>
              <a:rPr lang="fr-F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secret </a:t>
            </a:r>
            <a:r>
              <a:rPr lang="fr-FR" sz="1600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here</a:t>
            </a:r>
            <a:r>
              <a:rPr lang="fr-FR" sz="16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’</a:t>
            </a:r>
            <a:r>
              <a:rPr lang="fr-FR" sz="1600" dirty="0" smtClean="0">
                <a:solidFill>
                  <a:srgbClr val="FFFF00"/>
                </a:solidFill>
              </a:rPr>
              <a:t>, </a:t>
            </a:r>
            <a:r>
              <a:rPr lang="fr-FR" sz="1600" dirty="0" err="1" smtClean="0">
                <a:solidFill>
                  <a:srgbClr val="FFFF00"/>
                </a:solidFill>
              </a:rPr>
              <a:t>key</a:t>
            </a:r>
            <a:r>
              <a:rPr lang="fr-FR" sz="1600" dirty="0" smtClean="0">
                <a:solidFill>
                  <a:srgbClr val="FFFF00"/>
                </a:solidFill>
              </a:rPr>
              <a:t>:   ‘</a:t>
            </a:r>
            <a:r>
              <a:rPr lang="fr-FR" sz="1600" dirty="0" err="1" smtClean="0">
                <a:solidFill>
                  <a:srgbClr val="FFFF00"/>
                </a:solidFill>
              </a:rPr>
              <a:t>jsessionid</a:t>
            </a:r>
            <a:r>
              <a:rPr lang="fr-FR" sz="1600" dirty="0" smtClean="0">
                <a:solidFill>
                  <a:srgbClr val="FFFF00"/>
                </a:solidFill>
              </a:rPr>
              <a:t>’  </a:t>
            </a:r>
            <a:r>
              <a:rPr lang="fr-FR" sz="16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</a:t>
            </a:r>
            <a:r>
              <a:rPr lang="fr-F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))</a:t>
            </a:r>
            <a:r>
              <a:rPr lang="fr-FR" sz="16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;</a:t>
            </a:r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88393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73108" y="2890391"/>
            <a:ext cx="5397789" cy="64633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>
                <a:solidFill>
                  <a:srgbClr val="FFFFFF"/>
                </a:solidFill>
              </a:rPr>
              <a:t>ExpressJS</a:t>
            </a:r>
            <a:r>
              <a:rPr lang="en-US" sz="3600" dirty="0" smtClean="0">
                <a:solidFill>
                  <a:srgbClr val="FFFFFF"/>
                </a:solidFill>
              </a:rPr>
              <a:t> (demo)</a:t>
            </a:r>
            <a:endParaRPr lang="en-US" sz="2800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21930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ExpressJS</a:t>
            </a:r>
            <a:r>
              <a:rPr lang="en-US" dirty="0" smtClean="0"/>
              <a:t> demo app </a:t>
            </a:r>
            <a:r>
              <a:rPr lang="en-US" dirty="0"/>
              <a:t>s</a:t>
            </a:r>
            <a:r>
              <a:rPr lang="en-US" dirty="0" smtClean="0"/>
              <a:t>creenshots </a:t>
            </a:r>
            <a:r>
              <a:rPr lang="en-US" sz="1600" dirty="0" smtClean="0"/>
              <a:t>(routing, sessions &amp; sticky sessions</a:t>
            </a:r>
            <a:r>
              <a:rPr lang="en-US" sz="1600" dirty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3635" y="5578949"/>
            <a:ext cx="7684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3D79"/>
                </a:solidFill>
                <a:latin typeface="+mn-lt"/>
                <a:ea typeface="+mn-ea"/>
              </a:rPr>
              <a:t>For more: </a:t>
            </a:r>
            <a:r>
              <a:rPr lang="en-US" sz="1600" dirty="0" smtClean="0">
                <a:solidFill>
                  <a:srgbClr val="003D79"/>
                </a:solidFill>
                <a:latin typeface="+mn-lt"/>
                <a:ea typeface="+mn-ea"/>
                <a:hlinkClick r:id="rId2"/>
              </a:rPr>
              <a:t>https</a:t>
            </a:r>
            <a:r>
              <a:rPr lang="en-US" sz="1600" dirty="0">
                <a:solidFill>
                  <a:srgbClr val="003D79"/>
                </a:solidFill>
                <a:latin typeface="+mn-lt"/>
                <a:ea typeface="+mn-ea"/>
                <a:hlinkClick r:id="rId2"/>
              </a:rPr>
              <a:t>://github.com/rajaraodv/</a:t>
            </a:r>
            <a:r>
              <a:rPr lang="en-US" sz="1600" dirty="0" smtClean="0">
                <a:solidFill>
                  <a:srgbClr val="003D79"/>
                </a:solidFill>
                <a:latin typeface="+mn-lt"/>
                <a:ea typeface="+mn-ea"/>
                <a:hlinkClick r:id="rId2"/>
              </a:rPr>
              <a:t>express1</a:t>
            </a:r>
            <a:endParaRPr lang="en-US" sz="1600" dirty="0" smtClean="0">
              <a:solidFill>
                <a:srgbClr val="003D79"/>
              </a:solidFill>
              <a:latin typeface="+mn-lt"/>
              <a:ea typeface="+mn-ea"/>
            </a:endParaRPr>
          </a:p>
          <a:p>
            <a:endParaRPr lang="en-US" sz="2000" dirty="0" smtClean="0">
              <a:solidFill>
                <a:srgbClr val="333333"/>
              </a:solidFill>
              <a:latin typeface="+mn-lt"/>
              <a:ea typeface="+mn-ea"/>
            </a:endParaRPr>
          </a:p>
        </p:txBody>
      </p:sp>
      <p:pic>
        <p:nvPicPr>
          <p:cNvPr id="4" name="Picture 3" descr="Screen shot 2012-03-28 at 9.56.4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06" y="736600"/>
            <a:ext cx="4121786" cy="3044664"/>
          </a:xfrm>
          <a:prstGeom prst="rect">
            <a:avLst/>
          </a:prstGeom>
        </p:spPr>
      </p:pic>
      <p:pic>
        <p:nvPicPr>
          <p:cNvPr id="6" name="Picture 5" descr="Screen shot 2012-03-28 at 9.55.2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349" y="3281852"/>
            <a:ext cx="3149600" cy="1219200"/>
          </a:xfrm>
          <a:prstGeom prst="rect">
            <a:avLst/>
          </a:prstGeom>
        </p:spPr>
      </p:pic>
      <p:pic>
        <p:nvPicPr>
          <p:cNvPr id="8" name="Picture 7" descr="Screen shot 2012-03-28 at 9.58.48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200" y="895787"/>
            <a:ext cx="3340100" cy="19431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63635" y="5213330"/>
            <a:ext cx="73261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smtClean="0">
                <a:solidFill>
                  <a:schemeClr val="accent3"/>
                </a:solidFill>
                <a:latin typeface="+mn-lt"/>
                <a:ea typeface="+mn-ea"/>
              </a:rPr>
              <a:t>Demo Explains how session, sticky sessions, routing etc. works</a:t>
            </a:r>
          </a:p>
        </p:txBody>
      </p:sp>
    </p:spTree>
    <p:extLst>
      <p:ext uri="{BB962C8B-B14F-4D97-AF65-F5344CB8AC3E}">
        <p14:creationId xmlns:p14="http://schemas.microsoft.com/office/powerpoint/2010/main" val="9675531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Socket.io</a:t>
            </a:r>
            <a:r>
              <a:rPr lang="en-US" dirty="0" smtClean="0"/>
              <a:t> on Cloud Foundry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73108" y="2890391"/>
            <a:ext cx="5397789" cy="64633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>
                <a:solidFill>
                  <a:srgbClr val="FFFFFF"/>
                </a:solidFill>
              </a:rPr>
              <a:t>Socket.io</a:t>
            </a:r>
            <a:endParaRPr lang="en-US" sz="2800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20125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Socket.io</a:t>
            </a:r>
            <a:r>
              <a:rPr lang="en-US" dirty="0" smtClean="0"/>
              <a:t> on Cloud Foundry (server side)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9469" y="795514"/>
            <a:ext cx="7845062" cy="304698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var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sio</a:t>
            </a:r>
            <a:r>
              <a:rPr lang="en-US" sz="1600" dirty="0">
                <a:solidFill>
                  <a:schemeClr val="bg1"/>
                </a:solidFill>
              </a:rPr>
              <a:t> = require('</a:t>
            </a:r>
            <a:r>
              <a:rPr lang="en-US" sz="1600" dirty="0" err="1">
                <a:solidFill>
                  <a:schemeClr val="bg1"/>
                </a:solidFill>
              </a:rPr>
              <a:t>socket.io</a:t>
            </a:r>
            <a:r>
              <a:rPr lang="en-US" sz="1600" dirty="0">
                <a:solidFill>
                  <a:schemeClr val="bg1"/>
                </a:solidFill>
              </a:rPr>
              <a:t>');</a:t>
            </a:r>
          </a:p>
          <a:p>
            <a:r>
              <a:rPr lang="en-US" sz="1600" dirty="0" err="1">
                <a:solidFill>
                  <a:schemeClr val="bg1"/>
                </a:solidFill>
              </a:rPr>
              <a:t>var</a:t>
            </a:r>
            <a:r>
              <a:rPr lang="en-US" sz="1600" dirty="0">
                <a:solidFill>
                  <a:schemeClr val="bg1"/>
                </a:solidFill>
              </a:rPr>
              <a:t> express = require('express')</a:t>
            </a:r>
            <a:r>
              <a:rPr lang="en-US" sz="16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sz="1600" dirty="0" err="1">
                <a:solidFill>
                  <a:schemeClr val="bg1"/>
                </a:solidFill>
              </a:rPr>
              <a:t>var</a:t>
            </a:r>
            <a:r>
              <a:rPr lang="en-US" sz="1600" dirty="0">
                <a:solidFill>
                  <a:schemeClr val="bg1"/>
                </a:solidFill>
              </a:rPr>
              <a:t> app = </a:t>
            </a:r>
            <a:r>
              <a:rPr lang="en-US" sz="1600" dirty="0" err="1">
                <a:solidFill>
                  <a:schemeClr val="bg1"/>
                </a:solidFill>
              </a:rPr>
              <a:t>express.createServer</a:t>
            </a:r>
            <a:r>
              <a:rPr lang="en-US" sz="1600" dirty="0">
                <a:solidFill>
                  <a:schemeClr val="bg1"/>
                </a:solidFill>
              </a:rPr>
              <a:t>()</a:t>
            </a:r>
            <a:r>
              <a:rPr lang="en-US" sz="1600" dirty="0" smtClean="0">
                <a:solidFill>
                  <a:schemeClr val="bg1"/>
                </a:solidFill>
              </a:rPr>
              <a:t>;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err="1">
                <a:solidFill>
                  <a:srgbClr val="FFFF00"/>
                </a:solidFill>
              </a:rPr>
              <a:t>var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 err="1">
                <a:solidFill>
                  <a:srgbClr val="FFFF00"/>
                </a:solidFill>
              </a:rPr>
              <a:t>io</a:t>
            </a:r>
            <a:r>
              <a:rPr lang="en-US" sz="1600" dirty="0">
                <a:solidFill>
                  <a:srgbClr val="FFFF00"/>
                </a:solidFill>
              </a:rPr>
              <a:t> = </a:t>
            </a:r>
            <a:r>
              <a:rPr lang="en-US" sz="1600" dirty="0" err="1">
                <a:solidFill>
                  <a:srgbClr val="FFFF00"/>
                </a:solidFill>
              </a:rPr>
              <a:t>sio.listen</a:t>
            </a:r>
            <a:r>
              <a:rPr lang="en-US" sz="1600" dirty="0">
                <a:solidFill>
                  <a:srgbClr val="FFFF00"/>
                </a:solidFill>
              </a:rPr>
              <a:t>(app)</a:t>
            </a:r>
            <a:r>
              <a:rPr lang="en-US" sz="1600" dirty="0" smtClean="0">
                <a:solidFill>
                  <a:srgbClr val="FFFF00"/>
                </a:solidFill>
              </a:rPr>
              <a:t>;//listen to express</a:t>
            </a:r>
            <a:endParaRPr lang="en-US" sz="1600" dirty="0">
              <a:solidFill>
                <a:srgbClr val="FFFF00"/>
              </a:solidFill>
            </a:endParaRPr>
          </a:p>
          <a:p>
            <a:r>
              <a:rPr lang="en-US" sz="1600" dirty="0" err="1">
                <a:solidFill>
                  <a:srgbClr val="FFFF00"/>
                </a:solidFill>
              </a:rPr>
              <a:t>io.configure</a:t>
            </a:r>
            <a:r>
              <a:rPr lang="en-US" sz="1600" dirty="0">
                <a:solidFill>
                  <a:srgbClr val="FFFF00"/>
                </a:solidFill>
              </a:rPr>
              <a:t>(function() {</a:t>
            </a:r>
          </a:p>
          <a:p>
            <a:r>
              <a:rPr lang="en-US" sz="1600" dirty="0">
                <a:solidFill>
                  <a:srgbClr val="FFFF00"/>
                </a:solidFill>
              </a:rPr>
              <a:t>    </a:t>
            </a:r>
            <a:r>
              <a:rPr lang="en-US" sz="1600" dirty="0" err="1">
                <a:solidFill>
                  <a:srgbClr val="FFFF00"/>
                </a:solidFill>
              </a:rPr>
              <a:t>io.set</a:t>
            </a:r>
            <a:r>
              <a:rPr lang="en-US" sz="1600" dirty="0">
                <a:solidFill>
                  <a:srgbClr val="FFFF00"/>
                </a:solidFill>
              </a:rPr>
              <a:t>('log level', 1);</a:t>
            </a:r>
          </a:p>
          <a:p>
            <a:r>
              <a:rPr lang="en-US" sz="1600" dirty="0">
                <a:solidFill>
                  <a:srgbClr val="FFFF00"/>
                </a:solidFill>
              </a:rPr>
              <a:t>    </a:t>
            </a:r>
            <a:r>
              <a:rPr lang="en-US" sz="1600" dirty="0" err="1">
                <a:solidFill>
                  <a:srgbClr val="FFFF00"/>
                </a:solidFill>
              </a:rPr>
              <a:t>io.set</a:t>
            </a:r>
            <a:r>
              <a:rPr lang="en-US" sz="1600" dirty="0">
                <a:solidFill>
                  <a:srgbClr val="FFFF00"/>
                </a:solidFill>
              </a:rPr>
              <a:t>("transports", ["</a:t>
            </a:r>
            <a:r>
              <a:rPr lang="en-US" sz="1600" dirty="0" err="1">
                <a:solidFill>
                  <a:srgbClr val="FFFF00"/>
                </a:solidFill>
              </a:rPr>
              <a:t>xhr</a:t>
            </a:r>
            <a:r>
              <a:rPr lang="en-US" sz="1600" dirty="0">
                <a:solidFill>
                  <a:srgbClr val="FFFF00"/>
                </a:solidFill>
              </a:rPr>
              <a:t>-polling"])</a:t>
            </a:r>
            <a:r>
              <a:rPr lang="en-US" sz="1600" dirty="0" smtClean="0">
                <a:solidFill>
                  <a:srgbClr val="FFFF00"/>
                </a:solidFill>
              </a:rPr>
              <a:t>; //Currently CF </a:t>
            </a:r>
            <a:r>
              <a:rPr lang="en-US" sz="1600" dirty="0" err="1" smtClean="0">
                <a:solidFill>
                  <a:srgbClr val="FFFF00"/>
                </a:solidFill>
              </a:rPr>
              <a:t>doesn</a:t>
            </a:r>
            <a:r>
              <a:rPr lang="fr-FR" sz="1600" dirty="0" smtClean="0">
                <a:solidFill>
                  <a:srgbClr val="FFFF00"/>
                </a:solidFill>
              </a:rPr>
              <a:t>’</a:t>
            </a:r>
            <a:r>
              <a:rPr lang="en-US" sz="1600" dirty="0" smtClean="0">
                <a:solidFill>
                  <a:srgbClr val="FFFF00"/>
                </a:solidFill>
              </a:rPr>
              <a:t>t support </a:t>
            </a:r>
            <a:r>
              <a:rPr lang="en-US" sz="1600" dirty="0" err="1" smtClean="0">
                <a:solidFill>
                  <a:srgbClr val="FFFF00"/>
                </a:solidFill>
              </a:rPr>
              <a:t>websockets</a:t>
            </a:r>
            <a:endParaRPr lang="en-US" sz="1600" dirty="0">
              <a:solidFill>
                <a:srgbClr val="FFFF00"/>
              </a:solidFill>
            </a:endParaRPr>
          </a:p>
          <a:p>
            <a:r>
              <a:rPr lang="en-US" sz="1600" dirty="0">
                <a:solidFill>
                  <a:srgbClr val="FFFF00"/>
                </a:solidFill>
              </a:rPr>
              <a:t>});</a:t>
            </a: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4741" y="3804249"/>
            <a:ext cx="79092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sz="1400" b="1" dirty="0" smtClean="0">
              <a:solidFill>
                <a:srgbClr val="003D79"/>
              </a:solidFill>
              <a:latin typeface="+mn-lt"/>
              <a:ea typeface="+mn-ea"/>
            </a:endParaRPr>
          </a:p>
          <a:p>
            <a:pPr lvl="1"/>
            <a:r>
              <a:rPr lang="en-US" sz="1400" b="1" dirty="0" smtClean="0">
                <a:solidFill>
                  <a:srgbClr val="003D79"/>
                </a:solidFill>
                <a:latin typeface="+mn-lt"/>
                <a:ea typeface="+mn-ea"/>
              </a:rPr>
              <a:t>Things to Note: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err="1" smtClean="0">
                <a:solidFill>
                  <a:srgbClr val="003D79"/>
                </a:solidFill>
                <a:latin typeface="+mn-lt"/>
                <a:ea typeface="+mn-ea"/>
              </a:rPr>
              <a:t>Socket.io</a:t>
            </a:r>
            <a:r>
              <a:rPr lang="en-US" sz="1400" dirty="0" smtClean="0">
                <a:solidFill>
                  <a:srgbClr val="003D79"/>
                </a:solidFill>
                <a:latin typeface="+mn-lt"/>
                <a:ea typeface="+mn-ea"/>
              </a:rPr>
              <a:t> is mainly used to build real-time apps</a:t>
            </a:r>
          </a:p>
          <a:p>
            <a:pPr marL="800100" lvl="1" indent="-342900">
              <a:buFont typeface="+mj-lt"/>
              <a:buAutoNum type="arabicPeriod"/>
            </a:pPr>
            <a:endParaRPr lang="en-US" sz="1400" dirty="0" smtClean="0">
              <a:solidFill>
                <a:srgbClr val="003D79"/>
              </a:solidFill>
              <a:latin typeface="+mn-lt"/>
              <a:ea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err="1" smtClean="0">
                <a:solidFill>
                  <a:srgbClr val="003D79"/>
                </a:solidFill>
                <a:latin typeface="+mn-lt"/>
                <a:ea typeface="+mn-ea"/>
              </a:rPr>
              <a:t>Socket.io</a:t>
            </a:r>
            <a:r>
              <a:rPr lang="en-US" sz="1400" dirty="0" smtClean="0">
                <a:solidFill>
                  <a:srgbClr val="003D79"/>
                </a:solidFill>
                <a:latin typeface="+mn-lt"/>
                <a:ea typeface="+mn-ea"/>
              </a:rPr>
              <a:t> provides a single interface to switch b/w various transport techniques like </a:t>
            </a:r>
            <a:r>
              <a:rPr lang="en-US" sz="1400" dirty="0" err="1" smtClean="0">
                <a:solidFill>
                  <a:srgbClr val="003D79"/>
                </a:solidFill>
                <a:latin typeface="+mn-lt"/>
                <a:ea typeface="+mn-ea"/>
              </a:rPr>
              <a:t>xhr</a:t>
            </a:r>
            <a:r>
              <a:rPr lang="en-US" sz="1400" dirty="0" smtClean="0">
                <a:solidFill>
                  <a:srgbClr val="003D79"/>
                </a:solidFill>
                <a:latin typeface="+mn-lt"/>
                <a:ea typeface="+mn-ea"/>
              </a:rPr>
              <a:t>-polling, </a:t>
            </a:r>
            <a:r>
              <a:rPr lang="en-US" sz="1400" dirty="0" err="1" smtClean="0">
                <a:solidFill>
                  <a:srgbClr val="003D79"/>
                </a:solidFill>
                <a:latin typeface="+mn-lt"/>
                <a:ea typeface="+mn-ea"/>
              </a:rPr>
              <a:t>websocket</a:t>
            </a:r>
            <a:r>
              <a:rPr lang="en-US" sz="1400" dirty="0" smtClean="0">
                <a:solidFill>
                  <a:srgbClr val="003D79"/>
                </a:solidFill>
                <a:latin typeface="+mn-lt"/>
                <a:ea typeface="+mn-ea"/>
              </a:rPr>
              <a:t>, JSONP </a:t>
            </a:r>
            <a:r>
              <a:rPr lang="en-US" sz="1400" dirty="0" err="1" smtClean="0">
                <a:solidFill>
                  <a:srgbClr val="003D79"/>
                </a:solidFill>
                <a:latin typeface="+mn-lt"/>
                <a:ea typeface="+mn-ea"/>
              </a:rPr>
              <a:t>etc</a:t>
            </a:r>
            <a:endParaRPr lang="en-US" sz="1400" dirty="0" smtClean="0">
              <a:solidFill>
                <a:srgbClr val="003D79"/>
              </a:solidFill>
              <a:latin typeface="+mn-lt"/>
              <a:ea typeface="+mn-ea"/>
            </a:endParaRPr>
          </a:p>
          <a:p>
            <a:pPr marL="800100" lvl="1" indent="-342900">
              <a:buFont typeface="+mj-lt"/>
              <a:buAutoNum type="arabicPeriod"/>
            </a:pPr>
            <a:endParaRPr lang="en-US" sz="1400" dirty="0" smtClean="0">
              <a:solidFill>
                <a:srgbClr val="003D79"/>
              </a:solidFill>
              <a:latin typeface="+mn-lt"/>
              <a:ea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>
                <a:solidFill>
                  <a:srgbClr val="003D79"/>
                </a:solidFill>
                <a:latin typeface="+mn-lt"/>
                <a:ea typeface="+mn-ea"/>
              </a:rPr>
              <a:t>In addition, it provides heartbeats, reconnection, timeouts etc. that are vital for real-time apps.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>
                <a:solidFill>
                  <a:srgbClr val="003D79"/>
                </a:solidFill>
                <a:latin typeface="+mn-lt"/>
                <a:ea typeface="+mn-ea"/>
              </a:rPr>
              <a:t>It works seamlessly with </a:t>
            </a:r>
            <a:r>
              <a:rPr lang="en-US" sz="1400" dirty="0" err="1" smtClean="0">
                <a:solidFill>
                  <a:srgbClr val="003D79"/>
                </a:solidFill>
                <a:latin typeface="+mn-lt"/>
                <a:ea typeface="+mn-ea"/>
              </a:rPr>
              <a:t>ExpressJS</a:t>
            </a:r>
            <a:endParaRPr lang="en-US" sz="1400" dirty="0" smtClean="0">
              <a:solidFill>
                <a:srgbClr val="003D79"/>
              </a:solidFill>
              <a:latin typeface="+mn-lt"/>
              <a:ea typeface="+mn-ea"/>
            </a:endParaRPr>
          </a:p>
          <a:p>
            <a:pPr algn="l"/>
            <a:endParaRPr lang="en-US" sz="1400" dirty="0" smtClean="0">
              <a:solidFill>
                <a:srgbClr val="003D79"/>
              </a:solidFill>
              <a:latin typeface="+mn-lt"/>
              <a:ea typeface="+mn-ea"/>
            </a:endParaRPr>
          </a:p>
          <a:p>
            <a:pPr algn="l"/>
            <a:endParaRPr lang="en-US" sz="1400" dirty="0" smtClean="0">
              <a:solidFill>
                <a:srgbClr val="003D79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6598112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Socket.io</a:t>
            </a:r>
            <a:r>
              <a:rPr lang="en-US" dirty="0" smtClean="0"/>
              <a:t> on Cloud Foundry (server side continued)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9469" y="795514"/>
            <a:ext cx="7845062" cy="329320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00"/>
                </a:solidFill>
              </a:rPr>
              <a:t>//After listening to </a:t>
            </a:r>
            <a:r>
              <a:rPr lang="en-US" sz="1600" dirty="0" err="1" smtClean="0">
                <a:solidFill>
                  <a:srgbClr val="FFFF00"/>
                </a:solidFill>
              </a:rPr>
              <a:t>express..wait</a:t>
            </a:r>
            <a:r>
              <a:rPr lang="en-US" sz="1600" dirty="0" smtClean="0">
                <a:solidFill>
                  <a:srgbClr val="FFFF00"/>
                </a:solidFill>
              </a:rPr>
              <a:t> for connection from browser</a:t>
            </a:r>
          </a:p>
          <a:p>
            <a:endParaRPr lang="en-US" sz="1600" dirty="0" smtClean="0">
              <a:solidFill>
                <a:srgbClr val="FFFF00"/>
              </a:solidFill>
            </a:endParaRPr>
          </a:p>
          <a:p>
            <a:r>
              <a:rPr lang="en-US" sz="1600" dirty="0" err="1" smtClean="0">
                <a:solidFill>
                  <a:srgbClr val="FFFF00"/>
                </a:solidFill>
              </a:rPr>
              <a:t>io.sockets.on</a:t>
            </a:r>
            <a:r>
              <a:rPr lang="en-US" sz="1600" dirty="0">
                <a:solidFill>
                  <a:srgbClr val="FFFF00"/>
                </a:solidFill>
              </a:rPr>
              <a:t>('connection',</a:t>
            </a:r>
          </a:p>
          <a:p>
            <a:r>
              <a:rPr lang="en-US" sz="1600" dirty="0">
                <a:solidFill>
                  <a:schemeClr val="bg1"/>
                </a:solidFill>
              </a:rPr>
              <a:t>function(socket) {</a:t>
            </a:r>
          </a:p>
          <a:p>
            <a:r>
              <a:rPr lang="en-US" sz="1600" dirty="0">
                <a:solidFill>
                  <a:srgbClr val="B1D8FF"/>
                </a:solidFill>
              </a:rPr>
              <a:t>    // </a:t>
            </a:r>
            <a:r>
              <a:rPr lang="en-US" sz="1600" dirty="0" smtClean="0">
                <a:solidFill>
                  <a:srgbClr val="B1D8FF"/>
                </a:solidFill>
              </a:rPr>
              <a:t>When </a:t>
            </a:r>
            <a:r>
              <a:rPr lang="en-US" sz="1600" dirty="0">
                <a:solidFill>
                  <a:srgbClr val="B1D8FF"/>
                </a:solidFill>
              </a:rPr>
              <a:t>the </a:t>
            </a:r>
            <a:r>
              <a:rPr lang="en-US" sz="1600" dirty="0" smtClean="0">
                <a:solidFill>
                  <a:srgbClr val="B1D8FF"/>
                </a:solidFill>
              </a:rPr>
              <a:t>client/browser emits </a:t>
            </a:r>
            <a:r>
              <a:rPr lang="en-US" sz="1600" dirty="0">
                <a:solidFill>
                  <a:srgbClr val="B1D8FF"/>
                </a:solidFill>
              </a:rPr>
              <a:t>'</a:t>
            </a:r>
            <a:r>
              <a:rPr lang="en-US" sz="1600" dirty="0" err="1">
                <a:solidFill>
                  <a:srgbClr val="B1D8FF"/>
                </a:solidFill>
              </a:rPr>
              <a:t>sendchat</a:t>
            </a:r>
            <a:r>
              <a:rPr lang="en-US" sz="1600" dirty="0">
                <a:solidFill>
                  <a:srgbClr val="B1D8FF"/>
                </a:solidFill>
              </a:rPr>
              <a:t>', this listens and executes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</a:t>
            </a:r>
            <a:r>
              <a:rPr lang="en-US" sz="1600" dirty="0" err="1">
                <a:solidFill>
                  <a:srgbClr val="FFFF00"/>
                </a:solidFill>
              </a:rPr>
              <a:t>socket.on</a:t>
            </a:r>
            <a:r>
              <a:rPr lang="en-US" sz="1600" dirty="0">
                <a:solidFill>
                  <a:srgbClr val="FFFF00"/>
                </a:solidFill>
              </a:rPr>
              <a:t>('</a:t>
            </a:r>
            <a:r>
              <a:rPr lang="en-US" sz="1600" dirty="0" err="1">
                <a:solidFill>
                  <a:srgbClr val="FFFF00"/>
                </a:solidFill>
              </a:rPr>
              <a:t>sendchat</a:t>
            </a:r>
            <a:r>
              <a:rPr lang="en-US" sz="1600" dirty="0">
                <a:solidFill>
                  <a:srgbClr val="FFFF00"/>
                </a:solidFill>
              </a:rPr>
              <a:t>',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function(data) {</a:t>
            </a:r>
          </a:p>
          <a:p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       // </a:t>
            </a:r>
            <a:r>
              <a:rPr lang="en-US" sz="16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We will echo it back to ALL sockets</a:t>
            </a:r>
            <a:endParaRPr lang="en-US" sz="16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en-US" sz="1600" dirty="0">
                <a:solidFill>
                  <a:srgbClr val="FFFF00"/>
                </a:solidFill>
              </a:rPr>
              <a:t>        </a:t>
            </a:r>
            <a:r>
              <a:rPr lang="en-US" sz="1600" dirty="0" err="1">
                <a:solidFill>
                  <a:srgbClr val="FFFF00"/>
                </a:solidFill>
              </a:rPr>
              <a:t>io.sockets.emit</a:t>
            </a:r>
            <a:r>
              <a:rPr lang="en-US" sz="1600" dirty="0">
                <a:solidFill>
                  <a:srgbClr val="FFFF00"/>
                </a:solidFill>
              </a:rPr>
              <a:t>('</a:t>
            </a:r>
            <a:r>
              <a:rPr lang="en-US" sz="1600" dirty="0" err="1" smtClean="0">
                <a:solidFill>
                  <a:srgbClr val="FFFF00"/>
                </a:solidFill>
              </a:rPr>
              <a:t>updatechat</a:t>
            </a:r>
            <a:r>
              <a:rPr lang="en-US" sz="1600" dirty="0" smtClean="0">
                <a:solidFill>
                  <a:srgbClr val="FFFF00"/>
                </a:solidFill>
              </a:rPr>
              <a:t>’, data)</a:t>
            </a:r>
            <a:r>
              <a:rPr lang="en-US" sz="1600" dirty="0">
                <a:solidFill>
                  <a:srgbClr val="FFFF00"/>
                </a:solidFill>
              </a:rPr>
              <a:t>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});</a:t>
            </a:r>
          </a:p>
          <a:p>
            <a:r>
              <a:rPr lang="en-US" sz="1600" dirty="0">
                <a:solidFill>
                  <a:schemeClr val="bg1"/>
                </a:solidFill>
              </a:rPr>
              <a:t>});</a:t>
            </a:r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38257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Socket.io</a:t>
            </a:r>
            <a:r>
              <a:rPr lang="en-US" dirty="0" smtClean="0"/>
              <a:t> on Cloud Foundry (client side)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906" y="795514"/>
            <a:ext cx="8473821" cy="526298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&lt;script </a:t>
            </a:r>
            <a:r>
              <a:rPr lang="en-US" sz="1600" dirty="0" err="1">
                <a:solidFill>
                  <a:srgbClr val="FFFF00"/>
                </a:solidFill>
              </a:rPr>
              <a:t>src</a:t>
            </a:r>
            <a:r>
              <a:rPr lang="en-US" sz="1600" dirty="0">
                <a:solidFill>
                  <a:srgbClr val="FFFF00"/>
                </a:solidFill>
              </a:rPr>
              <a:t>="/</a:t>
            </a:r>
            <a:r>
              <a:rPr lang="en-US" sz="1600" dirty="0" err="1">
                <a:solidFill>
                  <a:srgbClr val="FFFF00"/>
                </a:solidFill>
              </a:rPr>
              <a:t>socket.io</a:t>
            </a:r>
            <a:r>
              <a:rPr lang="en-US" sz="1600" dirty="0">
                <a:solidFill>
                  <a:srgbClr val="FFFF00"/>
                </a:solidFill>
              </a:rPr>
              <a:t>/</a:t>
            </a:r>
            <a:r>
              <a:rPr lang="en-US" sz="1600" dirty="0" err="1">
                <a:solidFill>
                  <a:srgbClr val="FFFF00"/>
                </a:solidFill>
              </a:rPr>
              <a:t>socket.io.js</a:t>
            </a:r>
            <a:r>
              <a:rPr lang="en-US" sz="1600" dirty="0">
                <a:solidFill>
                  <a:srgbClr val="FFFF00"/>
                </a:solidFill>
              </a:rPr>
              <a:t>"&gt;&lt;/script</a:t>
            </a:r>
            <a:r>
              <a:rPr lang="en-US" sz="1600" dirty="0" smtClean="0">
                <a:solidFill>
                  <a:srgbClr val="FFFF00"/>
                </a:solidFill>
              </a:rPr>
              <a:t>&gt;//</a:t>
            </a:r>
            <a:r>
              <a:rPr lang="en-US" sz="1600" dirty="0" err="1" smtClean="0">
                <a:solidFill>
                  <a:srgbClr val="FFFF00"/>
                </a:solidFill>
              </a:rPr>
              <a:t>socket.io</a:t>
            </a:r>
            <a:r>
              <a:rPr lang="en-US" sz="1600" dirty="0" smtClean="0">
                <a:solidFill>
                  <a:srgbClr val="FFFF00"/>
                </a:solidFill>
              </a:rPr>
              <a:t> serves this file from server</a:t>
            </a: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var</a:t>
            </a:r>
            <a:r>
              <a:rPr lang="en-US" sz="1600" dirty="0">
                <a:solidFill>
                  <a:schemeClr val="bg1"/>
                </a:solidFill>
              </a:rPr>
              <a:t> socket = </a:t>
            </a:r>
            <a:r>
              <a:rPr lang="en-US" sz="1600" dirty="0" err="1">
                <a:solidFill>
                  <a:srgbClr val="FFFF00"/>
                </a:solidFill>
              </a:rPr>
              <a:t>io.connect</a:t>
            </a:r>
            <a:r>
              <a:rPr lang="en-US" sz="1600" dirty="0">
                <a:solidFill>
                  <a:schemeClr val="bg1"/>
                </a:solidFill>
              </a:rPr>
              <a:t>(</a:t>
            </a:r>
            <a:r>
              <a:rPr lang="en-US" sz="1600" dirty="0" err="1">
                <a:solidFill>
                  <a:schemeClr val="bg1"/>
                </a:solidFill>
              </a:rPr>
              <a:t>document.location.href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  <a:r>
              <a:rPr lang="en-US" sz="1600" dirty="0" smtClean="0">
                <a:solidFill>
                  <a:schemeClr val="bg1"/>
                </a:solidFill>
              </a:rPr>
              <a:t>; </a:t>
            </a:r>
            <a:r>
              <a:rPr lang="en-US" sz="1600" dirty="0" smtClean="0">
                <a:solidFill>
                  <a:srgbClr val="FFFF00"/>
                </a:solidFill>
              </a:rPr>
              <a:t>//connect to the server</a:t>
            </a:r>
            <a:endParaRPr lang="en-US" sz="1600" dirty="0">
              <a:solidFill>
                <a:srgbClr val="FFFF00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   // on connection 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    </a:t>
            </a:r>
            <a:r>
              <a:rPr lang="en-US" sz="1600" dirty="0" err="1" smtClean="0">
                <a:solidFill>
                  <a:srgbClr val="FFFF00"/>
                </a:solidFill>
              </a:rPr>
              <a:t>socket.on</a:t>
            </a:r>
            <a:r>
              <a:rPr lang="en-US" sz="1600" dirty="0">
                <a:solidFill>
                  <a:srgbClr val="FFFF00"/>
                </a:solidFill>
              </a:rPr>
              <a:t>('connect</a:t>
            </a:r>
            <a:r>
              <a:rPr lang="en-US" sz="1600" dirty="0">
                <a:solidFill>
                  <a:schemeClr val="bg1"/>
                </a:solidFill>
              </a:rPr>
              <a:t>', function() {</a:t>
            </a:r>
          </a:p>
          <a:p>
            <a:r>
              <a:rPr lang="en-US" sz="1600" dirty="0">
                <a:solidFill>
                  <a:schemeClr val="bg1"/>
                </a:solidFill>
              </a:rPr>
              <a:t>		</a:t>
            </a:r>
            <a:r>
              <a:rPr lang="en-US" sz="1600" dirty="0" err="1">
                <a:solidFill>
                  <a:schemeClr val="bg1"/>
                </a:solidFill>
              </a:rPr>
              <a:t>console.log</a:t>
            </a:r>
            <a:r>
              <a:rPr lang="en-US" sz="1600" dirty="0">
                <a:solidFill>
                  <a:schemeClr val="bg1"/>
                </a:solidFill>
              </a:rPr>
              <a:t>("client connected");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});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   // W</a:t>
            </a:r>
            <a:r>
              <a:rPr lang="en-US" sz="1600" dirty="0" smtClean="0">
                <a:solidFill>
                  <a:schemeClr val="bg1"/>
                </a:solidFill>
              </a:rPr>
              <a:t>henever </a:t>
            </a:r>
            <a:r>
              <a:rPr lang="en-US" sz="1600" dirty="0">
                <a:solidFill>
                  <a:schemeClr val="bg1"/>
                </a:solidFill>
              </a:rPr>
              <a:t>the server emits '</a:t>
            </a:r>
            <a:r>
              <a:rPr lang="en-US" sz="1600" dirty="0" err="1">
                <a:solidFill>
                  <a:schemeClr val="bg1"/>
                </a:solidFill>
              </a:rPr>
              <a:t>updatechat</a:t>
            </a:r>
            <a:r>
              <a:rPr lang="en-US" sz="1600" dirty="0">
                <a:solidFill>
                  <a:schemeClr val="bg1"/>
                </a:solidFill>
              </a:rPr>
              <a:t>', this updates the chat body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</a:t>
            </a:r>
            <a:r>
              <a:rPr lang="en-US" sz="1600" dirty="0" err="1">
                <a:solidFill>
                  <a:srgbClr val="FFFF00"/>
                </a:solidFill>
              </a:rPr>
              <a:t>socket.on</a:t>
            </a:r>
            <a:r>
              <a:rPr lang="en-US" sz="1600" dirty="0">
                <a:solidFill>
                  <a:srgbClr val="FFFF00"/>
                </a:solidFill>
              </a:rPr>
              <a:t>('</a:t>
            </a:r>
            <a:r>
              <a:rPr lang="en-US" sz="1600" dirty="0" err="1">
                <a:solidFill>
                  <a:srgbClr val="FFFF00"/>
                </a:solidFill>
              </a:rPr>
              <a:t>updatechat</a:t>
            </a:r>
            <a:r>
              <a:rPr lang="en-US" sz="1600" dirty="0">
                <a:solidFill>
                  <a:srgbClr val="FFFF00"/>
                </a:solidFill>
              </a:rPr>
              <a:t>'</a:t>
            </a:r>
            <a:r>
              <a:rPr lang="en-US" sz="1600" dirty="0">
                <a:solidFill>
                  <a:schemeClr val="bg1"/>
                </a:solidFill>
              </a:rPr>
              <a:t>, function </a:t>
            </a:r>
            <a:r>
              <a:rPr lang="en-US" sz="1600" dirty="0" smtClean="0">
                <a:solidFill>
                  <a:schemeClr val="bg1"/>
                </a:solidFill>
              </a:rPr>
              <a:t>(data</a:t>
            </a:r>
            <a:r>
              <a:rPr lang="en-US" sz="1600" dirty="0">
                <a:solidFill>
                  <a:schemeClr val="bg1"/>
                </a:solidFill>
              </a:rPr>
              <a:t>) {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$('#conversation').append</a:t>
            </a:r>
            <a:r>
              <a:rPr lang="en-US" sz="1600" dirty="0" smtClean="0">
                <a:solidFill>
                  <a:schemeClr val="bg1"/>
                </a:solidFill>
              </a:rPr>
              <a:t>(data); // append it to my list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   })</a:t>
            </a:r>
            <a:r>
              <a:rPr lang="en-US" sz="1600" dirty="0" smtClean="0">
                <a:solidFill>
                  <a:schemeClr val="bg1"/>
                </a:solidFill>
              </a:rPr>
              <a:t>;</a:t>
            </a: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rgbClr val="FFFF00"/>
                </a:solidFill>
              </a:rPr>
              <a:t>   //When the user enter some data, send it to server </a:t>
            </a:r>
            <a:r>
              <a:rPr lang="en-US" sz="1600" dirty="0">
                <a:solidFill>
                  <a:srgbClr val="FFFF00"/>
                </a:solidFill>
              </a:rPr>
              <a:t>	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function </a:t>
            </a:r>
            <a:r>
              <a:rPr lang="en-US" sz="1600" dirty="0" err="1">
                <a:solidFill>
                  <a:schemeClr val="bg1"/>
                </a:solidFill>
              </a:rPr>
              <a:t>sendchat</a:t>
            </a:r>
            <a:r>
              <a:rPr lang="en-US" sz="1600" dirty="0">
                <a:solidFill>
                  <a:schemeClr val="bg1"/>
                </a:solidFill>
              </a:rPr>
              <a:t>() {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   </a:t>
            </a:r>
            <a:r>
              <a:rPr lang="en-US" sz="1600" dirty="0" err="1">
                <a:solidFill>
                  <a:schemeClr val="bg1"/>
                </a:solidFill>
              </a:rPr>
              <a:t>var</a:t>
            </a:r>
            <a:r>
              <a:rPr lang="en-US" sz="1600" dirty="0">
                <a:solidFill>
                  <a:schemeClr val="bg1"/>
                </a:solidFill>
              </a:rPr>
              <a:t> message = </a:t>
            </a:r>
            <a:r>
              <a:rPr lang="en-US" sz="1600" dirty="0" smtClean="0">
                <a:solidFill>
                  <a:schemeClr val="bg1"/>
                </a:solidFill>
              </a:rPr>
              <a:t>$('#</a:t>
            </a:r>
            <a:r>
              <a:rPr lang="en-US" sz="1600" dirty="0" err="1" smtClean="0">
                <a:solidFill>
                  <a:schemeClr val="bg1"/>
                </a:solidFill>
              </a:rPr>
              <a:t>chatField</a:t>
            </a:r>
            <a:r>
              <a:rPr lang="en-US" sz="1600" dirty="0" smtClean="0">
                <a:solidFill>
                  <a:schemeClr val="bg1"/>
                </a:solidFill>
              </a:rPr>
              <a:t>').</a:t>
            </a:r>
            <a:r>
              <a:rPr lang="en-US" sz="1600" dirty="0" err="1" smtClean="0">
                <a:solidFill>
                  <a:schemeClr val="bg1"/>
                </a:solidFill>
              </a:rPr>
              <a:t>val</a:t>
            </a:r>
            <a:r>
              <a:rPr lang="en-US" sz="1600" dirty="0" smtClean="0">
                <a:solidFill>
                  <a:schemeClr val="bg1"/>
                </a:solidFill>
              </a:rPr>
              <a:t>();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  </a:t>
            </a:r>
          </a:p>
          <a:p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    // Emit or tell server to execute '</a:t>
            </a:r>
            <a:r>
              <a:rPr lang="en-US" sz="1600" dirty="0" err="1" smtClean="0">
                <a:solidFill>
                  <a:schemeClr val="bg1"/>
                </a:solidFill>
              </a:rPr>
              <a:t>sendchat</a:t>
            </a:r>
            <a:r>
              <a:rPr lang="en-US" sz="1600" dirty="0" smtClean="0">
                <a:solidFill>
                  <a:schemeClr val="bg1"/>
                </a:solidFill>
              </a:rPr>
              <a:t>’ </a:t>
            </a:r>
          </a:p>
          <a:p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   </a:t>
            </a:r>
            <a:r>
              <a:rPr lang="en-US" sz="1600" dirty="0" err="1" smtClean="0">
                <a:solidFill>
                  <a:srgbClr val="FFFF00"/>
                </a:solidFill>
              </a:rPr>
              <a:t>socket.emit</a:t>
            </a:r>
            <a:r>
              <a:rPr lang="en-US" sz="1600" dirty="0">
                <a:solidFill>
                  <a:srgbClr val="FFFF00"/>
                </a:solidFill>
              </a:rPr>
              <a:t>('</a:t>
            </a:r>
            <a:r>
              <a:rPr lang="en-US" sz="1600" dirty="0" err="1">
                <a:solidFill>
                  <a:srgbClr val="FFFF00"/>
                </a:solidFill>
              </a:rPr>
              <a:t>sendchat</a:t>
            </a:r>
            <a:r>
              <a:rPr lang="en-US" sz="1600" dirty="0">
                <a:solidFill>
                  <a:srgbClr val="FFFF00"/>
                </a:solidFill>
              </a:rPr>
              <a:t>', message);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</a:t>
            </a:r>
            <a:r>
              <a:rPr lang="en-US" sz="1600" dirty="0" smtClean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109210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how does </a:t>
            </a:r>
            <a:r>
              <a:rPr lang="en-US" dirty="0" err="1" smtClean="0"/>
              <a:t>Node.js</a:t>
            </a:r>
            <a:r>
              <a:rPr lang="en-US" dirty="0" smtClean="0"/>
              <a:t> save I/O cost?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76936" y="2828837"/>
            <a:ext cx="5590142" cy="1200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400" dirty="0" err="1" smtClean="0"/>
              <a:t>Node.js</a:t>
            </a:r>
            <a:r>
              <a:rPr lang="en-US" sz="2400" dirty="0" smtClean="0"/>
              <a:t> saves I/O cost by implementing</a:t>
            </a:r>
          </a:p>
          <a:p>
            <a:pPr algn="ctr"/>
            <a:r>
              <a:rPr lang="en-US" sz="2400" dirty="0"/>
              <a:t>event </a:t>
            </a:r>
            <a:r>
              <a:rPr lang="en-US" sz="2400" dirty="0" smtClean="0"/>
              <a:t>driven, Non-blocking</a:t>
            </a:r>
            <a:r>
              <a:rPr lang="en-US" sz="2400" dirty="0"/>
              <a:t> </a:t>
            </a:r>
            <a:r>
              <a:rPr lang="en-US" sz="2400" dirty="0" smtClean="0"/>
              <a:t>I/O model</a:t>
            </a:r>
          </a:p>
          <a:p>
            <a:pPr algn="ctr"/>
            <a:endParaRPr lang="en-US" sz="2400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06143" y="1199805"/>
            <a:ext cx="8473821" cy="698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D79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580116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Socket.io</a:t>
            </a:r>
            <a:r>
              <a:rPr lang="en-US" dirty="0" smtClean="0"/>
              <a:t> (+ </a:t>
            </a:r>
            <a:r>
              <a:rPr lang="en-US" dirty="0" err="1" smtClean="0"/>
              <a:t>ExpressJS</a:t>
            </a:r>
            <a:r>
              <a:rPr lang="en-US" dirty="0" smtClean="0"/>
              <a:t>) Demo app screenshots</a:t>
            </a:r>
            <a:endParaRPr lang="en-US" dirty="0"/>
          </a:p>
        </p:txBody>
      </p:sp>
      <p:pic>
        <p:nvPicPr>
          <p:cNvPr id="2" name="Picture 1" descr="Screen shot 2012-03-28 at 11.26.5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06" y="708128"/>
            <a:ext cx="5132905" cy="2137121"/>
          </a:xfrm>
          <a:prstGeom prst="rect">
            <a:avLst/>
          </a:prstGeom>
        </p:spPr>
      </p:pic>
      <p:pic>
        <p:nvPicPr>
          <p:cNvPr id="4" name="Picture 3" descr="Screen shot 2012-03-28 at 11.26.3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45249"/>
            <a:ext cx="5812622" cy="32286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07811" y="2166961"/>
            <a:ext cx="325834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333333"/>
                </a:solidFill>
                <a:latin typeface="+mn-lt"/>
                <a:ea typeface="+mn-ea"/>
              </a:rPr>
              <a:t>For more: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+mn-lt"/>
                <a:ea typeface="+mn-ea"/>
              </a:rPr>
              <a:t> </a:t>
            </a:r>
            <a:r>
              <a:rPr lang="en-US" sz="1400" dirty="0" smtClean="0">
                <a:solidFill>
                  <a:srgbClr val="333333"/>
                </a:solidFill>
                <a:latin typeface="+mn-lt"/>
                <a:ea typeface="+mn-ea"/>
                <a:hlinkClick r:id="rId4"/>
              </a:rPr>
              <a:t>https</a:t>
            </a:r>
            <a:r>
              <a:rPr lang="en-US" sz="1400" dirty="0">
                <a:solidFill>
                  <a:srgbClr val="333333"/>
                </a:solidFill>
                <a:latin typeface="+mn-lt"/>
                <a:ea typeface="+mn-ea"/>
                <a:hlinkClick r:id="rId4"/>
              </a:rPr>
              <a:t>://github.com/rajaraodv/</a:t>
            </a:r>
            <a:r>
              <a:rPr lang="en-US" sz="1400" dirty="0" smtClean="0">
                <a:solidFill>
                  <a:srgbClr val="333333"/>
                </a:solidFill>
                <a:latin typeface="+mn-lt"/>
                <a:ea typeface="+mn-ea"/>
                <a:hlinkClick r:id="rId4"/>
              </a:rPr>
              <a:t>socketio1</a:t>
            </a:r>
            <a:endParaRPr lang="en-US" sz="1400" dirty="0" smtClean="0">
              <a:solidFill>
                <a:srgbClr val="333333"/>
              </a:solidFill>
              <a:latin typeface="+mn-lt"/>
              <a:ea typeface="+mn-ea"/>
            </a:endParaRPr>
          </a:p>
          <a:p>
            <a:endParaRPr lang="en-US" sz="1400" dirty="0" smtClean="0">
              <a:solidFill>
                <a:srgbClr val="333333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124360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9471" y="1043732"/>
            <a:ext cx="8305058" cy="477053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600" dirty="0" smtClean="0">
                <a:solidFill>
                  <a:schemeClr val="bg1"/>
                </a:solidFill>
              </a:rPr>
              <a:t>About </a:t>
            </a:r>
            <a:r>
              <a:rPr lang="en-US" sz="1600" dirty="0" err="1" smtClean="0">
                <a:solidFill>
                  <a:schemeClr val="bg1"/>
                </a:solidFill>
              </a:rPr>
              <a:t>Node.js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914400" lvl="1" indent="-457200">
              <a:buFont typeface="Arial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Internal working of </a:t>
            </a:r>
            <a:r>
              <a:rPr lang="en-US" sz="1600" dirty="0" err="1" smtClean="0">
                <a:solidFill>
                  <a:schemeClr val="bg1"/>
                </a:solidFill>
              </a:rPr>
              <a:t>Node.js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914400" lvl="1" indent="-457200">
              <a:buFont typeface="Arial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Buzz around </a:t>
            </a:r>
            <a:r>
              <a:rPr lang="en-US" sz="1600" dirty="0" err="1" smtClean="0">
                <a:solidFill>
                  <a:schemeClr val="bg1"/>
                </a:solidFill>
              </a:rPr>
              <a:t>Node.js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914400" lvl="1" indent="-457200">
              <a:buFont typeface="Arial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Who is using it</a:t>
            </a:r>
          </a:p>
          <a:p>
            <a:pPr marL="914400" lvl="1" indent="-457200">
              <a:buFont typeface="Arial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What kind of apps are being built</a:t>
            </a:r>
          </a:p>
          <a:p>
            <a:pPr marL="914400" lvl="1" indent="-457200">
              <a:buFont typeface="Arial"/>
              <a:buChar char="•"/>
            </a:pPr>
            <a:endParaRPr lang="en-US" sz="1600" dirty="0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>
                <a:solidFill>
                  <a:schemeClr val="bg1"/>
                </a:solidFill>
              </a:rPr>
              <a:t>Coding in </a:t>
            </a:r>
            <a:r>
              <a:rPr lang="en-US" sz="1600" dirty="0" err="1" smtClean="0">
                <a:solidFill>
                  <a:schemeClr val="bg1"/>
                </a:solidFill>
              </a:rPr>
              <a:t>Node.js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914400" lvl="1" indent="-457200">
              <a:buFont typeface="Arial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Sync v/s </a:t>
            </a:r>
            <a:r>
              <a:rPr lang="en-US" sz="1600" dirty="0" err="1" smtClean="0">
                <a:solidFill>
                  <a:schemeClr val="bg1"/>
                </a:solidFill>
              </a:rPr>
              <a:t>Async</a:t>
            </a:r>
            <a:r>
              <a:rPr lang="en-US" sz="1600" dirty="0" smtClean="0">
                <a:solidFill>
                  <a:schemeClr val="bg1"/>
                </a:solidFill>
              </a:rPr>
              <a:t> coding (Callbacks)</a:t>
            </a:r>
          </a:p>
          <a:p>
            <a:pPr marL="914400" lvl="1" indent="-457200">
              <a:buFont typeface="Arial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Classes &amp; Modules (</a:t>
            </a:r>
            <a:r>
              <a:rPr lang="en-US" sz="1600" dirty="0" err="1" smtClean="0">
                <a:solidFill>
                  <a:schemeClr val="bg1"/>
                </a:solidFill>
              </a:rPr>
              <a:t>CommonJS</a:t>
            </a:r>
            <a:r>
              <a:rPr lang="en-US" sz="1600" dirty="0" smtClean="0">
                <a:solidFill>
                  <a:schemeClr val="bg1"/>
                </a:solidFill>
              </a:rPr>
              <a:t>)</a:t>
            </a:r>
          </a:p>
          <a:p>
            <a:pPr marL="914400" lvl="1" indent="-457200">
              <a:buFont typeface="Arial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npm</a:t>
            </a:r>
            <a:r>
              <a:rPr lang="en-US" sz="1600" dirty="0">
                <a:solidFill>
                  <a:schemeClr val="bg1"/>
                </a:solidFill>
              </a:rPr>
              <a:t> &amp; </a:t>
            </a:r>
            <a:r>
              <a:rPr lang="en-US" sz="1600" dirty="0" err="1" smtClean="0">
                <a:solidFill>
                  <a:schemeClr val="bg1"/>
                </a:solidFill>
              </a:rPr>
              <a:t>package.json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914400" lvl="1" indent="-457200">
              <a:buFont typeface="Arial"/>
              <a:buChar char="•"/>
            </a:pPr>
            <a:r>
              <a:rPr lang="en-US" sz="1600" dirty="0" err="1" smtClean="0">
                <a:solidFill>
                  <a:schemeClr val="bg1"/>
                </a:solidFill>
              </a:rPr>
              <a:t>Node.js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EventEmitters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</a:p>
          <a:p>
            <a:pPr marL="914400" lvl="1" indent="-457200">
              <a:buFont typeface="Arial"/>
              <a:buChar char="•"/>
            </a:pPr>
            <a:endParaRPr lang="en-US" sz="1600" dirty="0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600" dirty="0" err="1" smtClean="0">
                <a:solidFill>
                  <a:schemeClr val="bg1"/>
                </a:solidFill>
              </a:rPr>
              <a:t>Node.js</a:t>
            </a:r>
            <a:r>
              <a:rPr lang="en-US" sz="1600" dirty="0" smtClean="0">
                <a:solidFill>
                  <a:schemeClr val="bg1"/>
                </a:solidFill>
              </a:rPr>
              <a:t> &amp; Cloud Foundry (w/ demo)</a:t>
            </a:r>
          </a:p>
          <a:p>
            <a:pPr marL="914400" lvl="1" indent="-457200">
              <a:buFont typeface="Arial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Hello World app in Cloud Foundry </a:t>
            </a:r>
          </a:p>
          <a:p>
            <a:pPr marL="914400" lvl="1" indent="-457200">
              <a:buFont typeface="Arial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Using Sticky Sessions </a:t>
            </a:r>
          </a:p>
          <a:p>
            <a:pPr marL="914400" lvl="1" indent="-457200">
              <a:buFont typeface="Arial"/>
              <a:buChar char="•"/>
            </a:pPr>
            <a:r>
              <a:rPr lang="en-US" sz="1600" dirty="0" err="1" smtClean="0">
                <a:solidFill>
                  <a:schemeClr val="bg1"/>
                </a:solidFill>
              </a:rPr>
              <a:t>CloudFoundry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Module &amp; connecting to </a:t>
            </a:r>
            <a:r>
              <a:rPr lang="en-US" sz="1600" dirty="0" err="1">
                <a:solidFill>
                  <a:schemeClr val="bg1"/>
                </a:solidFill>
              </a:rPr>
              <a:t>Redis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MongoDB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etc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</a:p>
          <a:p>
            <a:pPr marL="914400" lvl="1" indent="-457200">
              <a:buFont typeface="Arial"/>
              <a:buChar char="•"/>
            </a:pPr>
            <a:r>
              <a:rPr lang="en-US" sz="1600" dirty="0" err="1" smtClean="0">
                <a:solidFill>
                  <a:schemeClr val="bg1"/>
                </a:solidFill>
              </a:rPr>
              <a:t>Express.js</a:t>
            </a:r>
            <a:r>
              <a:rPr lang="en-US" sz="1600" dirty="0" smtClean="0">
                <a:solidFill>
                  <a:schemeClr val="bg1"/>
                </a:solidFill>
              </a:rPr>
              <a:t> (</a:t>
            </a:r>
            <a:r>
              <a:rPr lang="en-US" sz="1600" dirty="0" err="1" smtClean="0">
                <a:solidFill>
                  <a:schemeClr val="bg1"/>
                </a:solidFill>
              </a:rPr>
              <a:t>RESTful</a:t>
            </a:r>
            <a:r>
              <a:rPr lang="en-US" sz="1600" dirty="0" smtClean="0">
                <a:solidFill>
                  <a:schemeClr val="bg1"/>
                </a:solidFill>
              </a:rPr>
              <a:t>) app	</a:t>
            </a:r>
          </a:p>
          <a:p>
            <a:pPr marL="914400" lvl="1" indent="-457200">
              <a:buFont typeface="Arial"/>
              <a:buChar char="•"/>
            </a:pPr>
            <a:r>
              <a:rPr lang="en-US" sz="1600" dirty="0" err="1" smtClean="0">
                <a:solidFill>
                  <a:schemeClr val="bg1"/>
                </a:solidFill>
              </a:rPr>
              <a:t>Socket.io</a:t>
            </a:r>
            <a:r>
              <a:rPr lang="en-US" sz="1600" dirty="0" smtClean="0">
                <a:solidFill>
                  <a:schemeClr val="bg1"/>
                </a:solidFill>
              </a:rPr>
              <a:t>  + </a:t>
            </a:r>
            <a:r>
              <a:rPr lang="en-US" sz="1600" dirty="0" err="1" smtClean="0">
                <a:solidFill>
                  <a:schemeClr val="bg1"/>
                </a:solidFill>
              </a:rPr>
              <a:t>Express.js</a:t>
            </a:r>
            <a:r>
              <a:rPr lang="en-US" sz="1600" dirty="0" smtClean="0">
                <a:solidFill>
                  <a:schemeClr val="bg1"/>
                </a:solidFill>
              </a:rPr>
              <a:t> (Real-time) app</a:t>
            </a:r>
          </a:p>
          <a:p>
            <a:pPr marL="914400" lvl="1" indent="-457200">
              <a:buFont typeface="Arial"/>
              <a:buChar char="•"/>
            </a:pPr>
            <a:endParaRPr lang="en-US" sz="1600" dirty="0" smtClean="0">
              <a:solidFill>
                <a:schemeClr val="bg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06143" y="1199805"/>
            <a:ext cx="8473821" cy="698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D79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2823396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97171" y="2828836"/>
            <a:ext cx="7149659" cy="2031325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FF"/>
                </a:solidFill>
              </a:rPr>
              <a:t>Questions?</a:t>
            </a:r>
          </a:p>
          <a:p>
            <a:pPr algn="ctr"/>
            <a:endParaRPr lang="en-US" sz="3600" dirty="0" smtClean="0">
              <a:solidFill>
                <a:srgbClr val="FFFFFF"/>
              </a:solidFill>
            </a:endParaRPr>
          </a:p>
          <a:p>
            <a:pPr algn="ctr"/>
            <a:r>
              <a:rPr lang="en-US" dirty="0" smtClean="0">
                <a:solidFill>
                  <a:srgbClr val="FFFFFF"/>
                </a:solidFill>
              </a:rPr>
              <a:t>@</a:t>
            </a:r>
            <a:r>
              <a:rPr lang="en-US" dirty="0" err="1" smtClean="0">
                <a:solidFill>
                  <a:srgbClr val="FFFFFF"/>
                </a:solidFill>
              </a:rPr>
              <a:t>rajaraodv</a:t>
            </a:r>
            <a:r>
              <a:rPr lang="en-US" dirty="0">
                <a:solidFill>
                  <a:srgbClr val="FFFFFF"/>
                </a:solidFill>
              </a:rPr>
              <a:t> (</a:t>
            </a:r>
            <a:r>
              <a:rPr lang="en-US" dirty="0" err="1">
                <a:solidFill>
                  <a:srgbClr val="FFFFFF"/>
                </a:solidFill>
              </a:rPr>
              <a:t>github.com</a:t>
            </a:r>
            <a:r>
              <a:rPr lang="en-US" dirty="0">
                <a:solidFill>
                  <a:srgbClr val="FFFFFF"/>
                </a:solidFill>
              </a:rPr>
              <a:t>/</a:t>
            </a:r>
            <a:r>
              <a:rPr lang="en-US" dirty="0" err="1" smtClean="0">
                <a:solidFill>
                  <a:srgbClr val="FFFFFF"/>
                </a:solidFill>
              </a:rPr>
              <a:t>rajaraodv</a:t>
            </a:r>
            <a:r>
              <a:rPr lang="en-US" dirty="0" smtClean="0">
                <a:solidFill>
                  <a:srgbClr val="FFFFFF"/>
                </a:solidFill>
              </a:rPr>
              <a:t>)</a:t>
            </a:r>
          </a:p>
          <a:p>
            <a:pPr algn="ctr"/>
            <a:r>
              <a:rPr lang="en-US" dirty="0" smtClean="0">
                <a:solidFill>
                  <a:srgbClr val="FFFFFF"/>
                </a:solidFill>
              </a:rPr>
              <a:t>@</a:t>
            </a:r>
            <a:r>
              <a:rPr lang="en-US" dirty="0" err="1" smtClean="0">
                <a:solidFill>
                  <a:srgbClr val="FFFFFF"/>
                </a:solidFill>
              </a:rPr>
              <a:t>cloudfoundry</a:t>
            </a:r>
            <a:r>
              <a:rPr lang="en-US" dirty="0">
                <a:solidFill>
                  <a:srgbClr val="FFFFFF"/>
                </a:solidFill>
              </a:rPr>
              <a:t> (</a:t>
            </a:r>
            <a:r>
              <a:rPr lang="en-US" dirty="0" err="1">
                <a:solidFill>
                  <a:srgbClr val="FFFFFF"/>
                </a:solidFill>
              </a:rPr>
              <a:t>github.com</a:t>
            </a:r>
            <a:r>
              <a:rPr lang="en-US" dirty="0">
                <a:solidFill>
                  <a:srgbClr val="FFFFFF"/>
                </a:solidFill>
              </a:rPr>
              <a:t>/</a:t>
            </a:r>
            <a:r>
              <a:rPr lang="en-US" dirty="0" err="1" smtClean="0">
                <a:solidFill>
                  <a:srgbClr val="FFFFFF"/>
                </a:solidFill>
              </a:rPr>
              <a:t>cloudfoundry</a:t>
            </a:r>
            <a:r>
              <a:rPr lang="en-US" dirty="0" smtClean="0">
                <a:solidFill>
                  <a:srgbClr val="FFFFFF"/>
                </a:solidFill>
              </a:rPr>
              <a:t>)</a:t>
            </a:r>
          </a:p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78274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Event-driven, non-blocking I/O platform/server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84168" y="2828837"/>
            <a:ext cx="4775666" cy="1200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Multi</a:t>
            </a:r>
            <a:r>
              <a:rPr lang="en-US" sz="2400" dirty="0"/>
              <a:t>-threaded blocking </a:t>
            </a:r>
            <a:r>
              <a:rPr lang="en-US" sz="2400" dirty="0" smtClean="0"/>
              <a:t>server </a:t>
            </a:r>
          </a:p>
          <a:p>
            <a:pPr algn="ctr"/>
            <a:r>
              <a:rPr lang="en-US" sz="2400" dirty="0" smtClean="0"/>
              <a:t>v</a:t>
            </a:r>
            <a:r>
              <a:rPr lang="en-US" sz="2400" dirty="0"/>
              <a:t>/s </a:t>
            </a:r>
            <a:endParaRPr lang="en-US" sz="2400" dirty="0" smtClean="0"/>
          </a:p>
          <a:p>
            <a:pPr algn="ctr"/>
            <a:r>
              <a:rPr lang="en-US" sz="2400" dirty="0"/>
              <a:t>E</a:t>
            </a:r>
            <a:r>
              <a:rPr lang="en-US" sz="2400" dirty="0" smtClean="0"/>
              <a:t>vent</a:t>
            </a:r>
            <a:r>
              <a:rPr lang="en-US" sz="2400" dirty="0"/>
              <a:t>-driven, non-</a:t>
            </a:r>
            <a:r>
              <a:rPr lang="en-US" sz="2400" dirty="0" smtClean="0"/>
              <a:t>blocking server </a:t>
            </a:r>
            <a:endParaRPr lang="en-US" sz="2400" dirty="0" smtClean="0">
              <a:solidFill>
                <a:srgbClr val="333333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06143" y="1199804"/>
            <a:ext cx="8473821" cy="946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D79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333333"/>
                </a:solidFill>
                <a:latin typeface="Arial" charset="0"/>
                <a:ea typeface="ＭＳ Ｐゴシック" pitchFamily="34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2000" dirty="0" smtClean="0"/>
              <a:t>What exactly is a event-driven, non-blocking </a:t>
            </a:r>
            <a:r>
              <a:rPr lang="en-US" sz="2000" dirty="0" smtClean="0"/>
              <a:t>platform/server?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How </a:t>
            </a:r>
            <a:r>
              <a:rPr lang="en-US" sz="2000" dirty="0" smtClean="0"/>
              <a:t>is it different from a multi-threaded </a:t>
            </a:r>
            <a:r>
              <a:rPr lang="en-US" sz="2000" dirty="0" smtClean="0"/>
              <a:t>platform/server</a:t>
            </a:r>
            <a:r>
              <a:rPr lang="en-US" sz="2000" dirty="0" smtClean="0"/>
              <a:t>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5955019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Multi-threaded server </a:t>
            </a:r>
            <a:r>
              <a:rPr lang="en-US" sz="1800" i="1" dirty="0" smtClean="0">
                <a:solidFill>
                  <a:schemeClr val="accent3"/>
                </a:solidFill>
              </a:rPr>
              <a:t>- Threads </a:t>
            </a:r>
            <a:r>
              <a:rPr lang="en-US" sz="1800" i="1" dirty="0">
                <a:solidFill>
                  <a:schemeClr val="accent3"/>
                </a:solidFill>
              </a:rPr>
              <a:t>are spawned for every </a:t>
            </a:r>
            <a:r>
              <a:rPr lang="en-US" sz="1800" i="1" dirty="0" smtClean="0">
                <a:solidFill>
                  <a:schemeClr val="accent3"/>
                </a:solidFill>
              </a:rPr>
              <a:t>connection</a:t>
            </a:r>
            <a:endParaRPr lang="en-US" sz="1800" i="1" dirty="0">
              <a:solidFill>
                <a:schemeClr val="accent3"/>
              </a:solidFill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4909149" y="773762"/>
            <a:ext cx="2397491" cy="489075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800" dirty="0" smtClean="0">
              <a:solidFill>
                <a:srgbClr val="FFFFFF"/>
              </a:solidFill>
            </a:endParaRP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dirty="0">
              <a:solidFill>
                <a:srgbClr val="FFFFFF"/>
              </a:solidFill>
            </a:endParaRP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800" dirty="0" smtClean="0">
              <a:solidFill>
                <a:srgbClr val="FFFFFF"/>
              </a:solidFill>
            </a:endParaRP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dirty="0">
              <a:solidFill>
                <a:srgbClr val="FFFFFF"/>
              </a:solidFill>
            </a:endParaRP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800" dirty="0" smtClean="0">
              <a:solidFill>
                <a:srgbClr val="FFFFFF"/>
              </a:solidFill>
            </a:endParaRP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dirty="0">
              <a:solidFill>
                <a:srgbClr val="FFFFFF"/>
              </a:solidFill>
            </a:endParaRP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800" dirty="0" smtClean="0">
              <a:solidFill>
                <a:srgbClr val="FFFFFF"/>
              </a:solidFill>
            </a:endParaRP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dirty="0">
              <a:solidFill>
                <a:srgbClr val="FFFFFF"/>
              </a:solidFill>
            </a:endParaRP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800" dirty="0" smtClean="0">
              <a:solidFill>
                <a:srgbClr val="FFFFFF"/>
              </a:solidFill>
            </a:endParaRP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dirty="0" smtClean="0">
              <a:solidFill>
                <a:srgbClr val="FFFFFF"/>
              </a:solidFill>
            </a:endParaRP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dirty="0" smtClean="0">
              <a:solidFill>
                <a:srgbClr val="FFFFFF"/>
              </a:solidFill>
            </a:endParaRP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dirty="0">
              <a:solidFill>
                <a:srgbClr val="FFFFFF"/>
              </a:solidFill>
            </a:endParaRP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FFFFFF"/>
                </a:solidFill>
              </a:rPr>
              <a:t>Multi threaded</a:t>
            </a: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rgbClr val="FFFFFF"/>
                </a:solidFill>
              </a:rPr>
              <a:t>server</a:t>
            </a:r>
          </a:p>
        </p:txBody>
      </p:sp>
      <p:sp>
        <p:nvSpPr>
          <p:cNvPr id="26" name="32-Point Star 25"/>
          <p:cNvSpPr/>
          <p:nvPr/>
        </p:nvSpPr>
        <p:spPr bwMode="auto">
          <a:xfrm>
            <a:off x="5197119" y="1384084"/>
            <a:ext cx="356770" cy="342456"/>
          </a:xfrm>
          <a:prstGeom prst="star32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rgbClr val="FFFFFF"/>
                </a:solidFill>
              </a:rPr>
              <a:t>T1</a:t>
            </a:r>
          </a:p>
        </p:txBody>
      </p:sp>
      <p:sp>
        <p:nvSpPr>
          <p:cNvPr id="29" name="Smiley Face 28"/>
          <p:cNvSpPr/>
          <p:nvPr/>
        </p:nvSpPr>
        <p:spPr bwMode="auto">
          <a:xfrm>
            <a:off x="1584058" y="1483967"/>
            <a:ext cx="342499" cy="343048"/>
          </a:xfrm>
          <a:prstGeom prst="smileyFac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800" dirty="0" err="1" smtClean="0">
              <a:solidFill>
                <a:srgbClr val="FFFFFF"/>
              </a:solidFill>
            </a:endParaRPr>
          </a:p>
        </p:txBody>
      </p:sp>
      <p:sp>
        <p:nvSpPr>
          <p:cNvPr id="30" name="Smiley Face 29"/>
          <p:cNvSpPr/>
          <p:nvPr/>
        </p:nvSpPr>
        <p:spPr bwMode="auto">
          <a:xfrm>
            <a:off x="1584058" y="2163428"/>
            <a:ext cx="342499" cy="343048"/>
          </a:xfrm>
          <a:prstGeom prst="smileyFac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800" dirty="0" err="1" smtClean="0">
              <a:solidFill>
                <a:srgbClr val="FFFFFF"/>
              </a:solidFill>
            </a:endParaRPr>
          </a:p>
        </p:txBody>
      </p:sp>
      <p:sp>
        <p:nvSpPr>
          <p:cNvPr id="31" name="32-Point Star 30"/>
          <p:cNvSpPr/>
          <p:nvPr/>
        </p:nvSpPr>
        <p:spPr bwMode="auto">
          <a:xfrm>
            <a:off x="5197119" y="2163427"/>
            <a:ext cx="356770" cy="342456"/>
          </a:xfrm>
          <a:prstGeom prst="star32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rgbClr val="FFFFFF"/>
                </a:solidFill>
              </a:rPr>
              <a:t>T2</a:t>
            </a:r>
          </a:p>
        </p:txBody>
      </p:sp>
      <p:sp>
        <p:nvSpPr>
          <p:cNvPr id="32" name="Smiley Face 31"/>
          <p:cNvSpPr/>
          <p:nvPr/>
        </p:nvSpPr>
        <p:spPr bwMode="auto">
          <a:xfrm>
            <a:off x="2036145" y="2981909"/>
            <a:ext cx="342499" cy="343048"/>
          </a:xfrm>
          <a:prstGeom prst="smileyFac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800" dirty="0" err="1" smtClean="0">
              <a:solidFill>
                <a:srgbClr val="FFFFFF"/>
              </a:solidFill>
            </a:endParaRPr>
          </a:p>
        </p:txBody>
      </p:sp>
      <p:sp>
        <p:nvSpPr>
          <p:cNvPr id="33" name="Smiley Face 32"/>
          <p:cNvSpPr/>
          <p:nvPr/>
        </p:nvSpPr>
        <p:spPr bwMode="auto">
          <a:xfrm>
            <a:off x="1584058" y="2981909"/>
            <a:ext cx="342499" cy="343048"/>
          </a:xfrm>
          <a:prstGeom prst="smileyFac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800" dirty="0" err="1" smtClean="0">
              <a:solidFill>
                <a:srgbClr val="FFFFFF"/>
              </a:solidFill>
            </a:endParaRPr>
          </a:p>
        </p:txBody>
      </p:sp>
      <p:sp>
        <p:nvSpPr>
          <p:cNvPr id="34" name="32-Point Star 33"/>
          <p:cNvSpPr/>
          <p:nvPr/>
        </p:nvSpPr>
        <p:spPr bwMode="auto">
          <a:xfrm>
            <a:off x="5197119" y="2981908"/>
            <a:ext cx="356770" cy="342456"/>
          </a:xfrm>
          <a:prstGeom prst="star32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rgbClr val="FFFFFF"/>
                </a:solidFill>
              </a:rPr>
              <a:t>T3</a:t>
            </a:r>
          </a:p>
        </p:txBody>
      </p:sp>
      <p:sp>
        <p:nvSpPr>
          <p:cNvPr id="35" name="32-Point Star 34"/>
          <p:cNvSpPr/>
          <p:nvPr/>
        </p:nvSpPr>
        <p:spPr bwMode="auto">
          <a:xfrm>
            <a:off x="5732274" y="2982500"/>
            <a:ext cx="356770" cy="342456"/>
          </a:xfrm>
          <a:prstGeom prst="star32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rgbClr val="FFFFFF"/>
                </a:solidFill>
              </a:rPr>
              <a:t>T4</a:t>
            </a:r>
          </a:p>
        </p:txBody>
      </p:sp>
      <p:sp>
        <p:nvSpPr>
          <p:cNvPr id="36" name="Smiley Face 35"/>
          <p:cNvSpPr/>
          <p:nvPr/>
        </p:nvSpPr>
        <p:spPr bwMode="auto">
          <a:xfrm>
            <a:off x="2531044" y="2982501"/>
            <a:ext cx="342499" cy="343048"/>
          </a:xfrm>
          <a:prstGeom prst="smileyFac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800" dirty="0" err="1" smtClean="0">
              <a:solidFill>
                <a:srgbClr val="FFFFFF"/>
              </a:solidFill>
            </a:endParaRPr>
          </a:p>
        </p:txBody>
      </p:sp>
      <p:sp>
        <p:nvSpPr>
          <p:cNvPr id="37" name="32-Point Star 36"/>
          <p:cNvSpPr/>
          <p:nvPr/>
        </p:nvSpPr>
        <p:spPr bwMode="auto">
          <a:xfrm>
            <a:off x="6208325" y="2981908"/>
            <a:ext cx="356770" cy="342456"/>
          </a:xfrm>
          <a:prstGeom prst="star32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FFFFFF"/>
                </a:solidFill>
              </a:rPr>
              <a:t>T5</a:t>
            </a:r>
            <a:endParaRPr lang="en-US" sz="1800" dirty="0" smtClean="0">
              <a:solidFill>
                <a:srgbClr val="FFFFFF"/>
              </a:solidFill>
            </a:endParaRPr>
          </a:p>
        </p:txBody>
      </p:sp>
      <p:sp>
        <p:nvSpPr>
          <p:cNvPr id="38" name="Smiley Face 37"/>
          <p:cNvSpPr/>
          <p:nvPr/>
        </p:nvSpPr>
        <p:spPr bwMode="auto">
          <a:xfrm>
            <a:off x="1584058" y="3776706"/>
            <a:ext cx="342499" cy="343048"/>
          </a:xfrm>
          <a:prstGeom prst="smileyFac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800" dirty="0" err="1" smtClean="0">
              <a:solidFill>
                <a:srgbClr val="FFFFFF"/>
              </a:solidFill>
            </a:endParaRPr>
          </a:p>
        </p:txBody>
      </p:sp>
      <p:sp>
        <p:nvSpPr>
          <p:cNvPr id="39" name="Smiley Face 38"/>
          <p:cNvSpPr/>
          <p:nvPr/>
        </p:nvSpPr>
        <p:spPr bwMode="auto">
          <a:xfrm>
            <a:off x="2036145" y="3787012"/>
            <a:ext cx="342499" cy="343048"/>
          </a:xfrm>
          <a:prstGeom prst="smileyFac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800" dirty="0" err="1" smtClean="0">
              <a:solidFill>
                <a:srgbClr val="FFFFFF"/>
              </a:solidFill>
            </a:endParaRPr>
          </a:p>
        </p:txBody>
      </p:sp>
      <p:sp>
        <p:nvSpPr>
          <p:cNvPr id="40" name="Smiley Face 39"/>
          <p:cNvSpPr/>
          <p:nvPr/>
        </p:nvSpPr>
        <p:spPr bwMode="auto">
          <a:xfrm>
            <a:off x="2531044" y="3788200"/>
            <a:ext cx="342499" cy="343048"/>
          </a:xfrm>
          <a:prstGeom prst="smileyFac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800" dirty="0" err="1" smtClean="0">
              <a:solidFill>
                <a:srgbClr val="FFFFFF"/>
              </a:solidFill>
            </a:endParaRPr>
          </a:p>
        </p:txBody>
      </p:sp>
      <p:sp>
        <p:nvSpPr>
          <p:cNvPr id="41" name="Smiley Face 40"/>
          <p:cNvSpPr/>
          <p:nvPr/>
        </p:nvSpPr>
        <p:spPr bwMode="auto">
          <a:xfrm>
            <a:off x="3087603" y="3788200"/>
            <a:ext cx="342499" cy="343048"/>
          </a:xfrm>
          <a:prstGeom prst="smileyFac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800" dirty="0" err="1" smtClean="0">
              <a:solidFill>
                <a:srgbClr val="FFFFFF"/>
              </a:solidFill>
            </a:endParaRPr>
          </a:p>
        </p:txBody>
      </p:sp>
      <p:sp>
        <p:nvSpPr>
          <p:cNvPr id="42" name="32-Point Star 41"/>
          <p:cNvSpPr/>
          <p:nvPr/>
        </p:nvSpPr>
        <p:spPr bwMode="auto">
          <a:xfrm>
            <a:off x="5199676" y="3788200"/>
            <a:ext cx="356770" cy="342456"/>
          </a:xfrm>
          <a:prstGeom prst="star32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rgbClr val="FFFFFF"/>
                </a:solidFill>
              </a:rPr>
              <a:t>T6</a:t>
            </a:r>
          </a:p>
        </p:txBody>
      </p:sp>
      <p:sp>
        <p:nvSpPr>
          <p:cNvPr id="43" name="32-Point Star 42"/>
          <p:cNvSpPr/>
          <p:nvPr/>
        </p:nvSpPr>
        <p:spPr bwMode="auto">
          <a:xfrm>
            <a:off x="5732274" y="3776706"/>
            <a:ext cx="356770" cy="342456"/>
          </a:xfrm>
          <a:prstGeom prst="star32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rgbClr val="FFFFFF"/>
                </a:solidFill>
              </a:rPr>
              <a:t>T7</a:t>
            </a:r>
          </a:p>
        </p:txBody>
      </p:sp>
      <p:sp>
        <p:nvSpPr>
          <p:cNvPr id="44" name="32-Point Star 43"/>
          <p:cNvSpPr/>
          <p:nvPr/>
        </p:nvSpPr>
        <p:spPr bwMode="auto">
          <a:xfrm>
            <a:off x="6203747" y="3788200"/>
            <a:ext cx="356770" cy="342456"/>
          </a:xfrm>
          <a:prstGeom prst="star32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rgbClr val="FFFFFF"/>
                </a:solidFill>
              </a:rPr>
              <a:t>T8</a:t>
            </a:r>
          </a:p>
        </p:txBody>
      </p:sp>
      <p:sp>
        <p:nvSpPr>
          <p:cNvPr id="45" name="32-Point Star 44"/>
          <p:cNvSpPr/>
          <p:nvPr/>
        </p:nvSpPr>
        <p:spPr bwMode="auto">
          <a:xfrm>
            <a:off x="6712917" y="3788791"/>
            <a:ext cx="356770" cy="342456"/>
          </a:xfrm>
          <a:prstGeom prst="star32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rgbClr val="FFFFFF"/>
                </a:solidFill>
              </a:rPr>
              <a:t>T9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142708" y="3788791"/>
            <a:ext cx="1284370" cy="4572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FFFFFF"/>
                </a:solidFill>
              </a:rPr>
              <a:t>User4 </a:t>
            </a: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FFFFFF"/>
                </a:solidFill>
              </a:rPr>
              <a:t> </a:t>
            </a:r>
            <a:r>
              <a:rPr lang="en-US" sz="1200" dirty="0" smtClean="0">
                <a:solidFill>
                  <a:srgbClr val="FFFFFF"/>
                </a:solidFill>
              </a:rPr>
              <a:t>refreshes 3 times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142708" y="1387054"/>
            <a:ext cx="1284370" cy="4572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FFFFFF"/>
                </a:solidFill>
              </a:rPr>
              <a:t>User1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142708" y="2144304"/>
            <a:ext cx="1284370" cy="4572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FFFFFF"/>
                </a:solidFill>
              </a:rPr>
              <a:t>User2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142708" y="2982500"/>
            <a:ext cx="1284370" cy="4572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FFFFFF"/>
                </a:solidFill>
              </a:rPr>
              <a:t>User3</a:t>
            </a: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FFFFFF"/>
                </a:solidFill>
              </a:rPr>
              <a:t>Refreshes 2 times</a:t>
            </a:r>
          </a:p>
        </p:txBody>
      </p:sp>
      <p:sp>
        <p:nvSpPr>
          <p:cNvPr id="52" name="Right Arrow 51"/>
          <p:cNvSpPr/>
          <p:nvPr/>
        </p:nvSpPr>
        <p:spPr bwMode="auto">
          <a:xfrm>
            <a:off x="2036145" y="1483967"/>
            <a:ext cx="2601859" cy="360286"/>
          </a:xfrm>
          <a:prstGeom prst="rightArrow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FFFFFF"/>
                </a:solidFill>
              </a:rPr>
              <a:t>i/o request</a:t>
            </a:r>
          </a:p>
        </p:txBody>
      </p:sp>
      <p:sp>
        <p:nvSpPr>
          <p:cNvPr id="53" name="Right Arrow 52"/>
          <p:cNvSpPr/>
          <p:nvPr/>
        </p:nvSpPr>
        <p:spPr bwMode="auto">
          <a:xfrm>
            <a:off x="3087603" y="2996770"/>
            <a:ext cx="1550401" cy="328778"/>
          </a:xfrm>
          <a:prstGeom prst="rightArrow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800" dirty="0" err="1" smtClean="0">
              <a:solidFill>
                <a:srgbClr val="FFFFFF"/>
              </a:solidFill>
            </a:endParaRPr>
          </a:p>
        </p:txBody>
      </p:sp>
      <p:sp>
        <p:nvSpPr>
          <p:cNvPr id="54" name="Right Arrow 53"/>
          <p:cNvSpPr/>
          <p:nvPr/>
        </p:nvSpPr>
        <p:spPr bwMode="auto">
          <a:xfrm>
            <a:off x="2036145" y="2239926"/>
            <a:ext cx="2601859" cy="361579"/>
          </a:xfrm>
          <a:prstGeom prst="rightArrow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FFFFFF"/>
                </a:solidFill>
              </a:rPr>
              <a:t>i/o request</a:t>
            </a:r>
          </a:p>
        </p:txBody>
      </p:sp>
      <p:sp>
        <p:nvSpPr>
          <p:cNvPr id="55" name="Right Arrow 54"/>
          <p:cNvSpPr/>
          <p:nvPr/>
        </p:nvSpPr>
        <p:spPr bwMode="auto">
          <a:xfrm>
            <a:off x="3553425" y="3857764"/>
            <a:ext cx="1084579" cy="242572"/>
          </a:xfrm>
          <a:prstGeom prst="rightArrow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800" dirty="0" err="1" smtClean="0">
              <a:solidFill>
                <a:srgbClr val="FFFFFF"/>
              </a:solidFill>
            </a:endParaRPr>
          </a:p>
        </p:txBody>
      </p:sp>
      <p:sp>
        <p:nvSpPr>
          <p:cNvPr id="57" name="Can 56"/>
          <p:cNvSpPr/>
          <p:nvPr/>
        </p:nvSpPr>
        <p:spPr bwMode="auto">
          <a:xfrm>
            <a:off x="8277051" y="1164900"/>
            <a:ext cx="740520" cy="1341577"/>
          </a:xfrm>
          <a:prstGeom prst="can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FFFFFF"/>
                </a:solidFill>
              </a:rPr>
              <a:t>DB</a:t>
            </a:r>
            <a:endParaRPr lang="en-US" sz="1800" dirty="0" smtClean="0">
              <a:solidFill>
                <a:srgbClr val="FFFFFF"/>
              </a:solidFill>
            </a:endParaRPr>
          </a:p>
        </p:txBody>
      </p:sp>
      <p:sp>
        <p:nvSpPr>
          <p:cNvPr id="58" name="Right Arrow 57"/>
          <p:cNvSpPr/>
          <p:nvPr/>
        </p:nvSpPr>
        <p:spPr bwMode="auto">
          <a:xfrm>
            <a:off x="7066438" y="2134595"/>
            <a:ext cx="1210612" cy="1305106"/>
          </a:xfrm>
          <a:prstGeom prst="rightArrow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rgbClr val="FFFFFF"/>
                </a:solidFill>
              </a:rPr>
              <a:t>Blocking</a:t>
            </a: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FFFFFF"/>
                </a:solidFill>
              </a:rPr>
              <a:t>I/O</a:t>
            </a:r>
            <a:endParaRPr lang="en-US" sz="1800" dirty="0" smtClean="0">
              <a:solidFill>
                <a:srgbClr val="FFFFFF"/>
              </a:solidFill>
            </a:endParaRPr>
          </a:p>
        </p:txBody>
      </p:sp>
      <p:sp>
        <p:nvSpPr>
          <p:cNvPr id="60" name="Folded Corner 59"/>
          <p:cNvSpPr/>
          <p:nvPr/>
        </p:nvSpPr>
        <p:spPr bwMode="auto">
          <a:xfrm>
            <a:off x="8277051" y="3190797"/>
            <a:ext cx="740520" cy="1432334"/>
          </a:xfrm>
          <a:prstGeom prst="foldedCorner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rgbClr val="FFFFFF"/>
                </a:solidFill>
              </a:rPr>
              <a:t>FS</a:t>
            </a:r>
          </a:p>
        </p:txBody>
      </p:sp>
      <p:sp>
        <p:nvSpPr>
          <p:cNvPr id="51" name="32-Point Star 50"/>
          <p:cNvSpPr/>
          <p:nvPr/>
        </p:nvSpPr>
        <p:spPr bwMode="auto">
          <a:xfrm>
            <a:off x="454437" y="5210726"/>
            <a:ext cx="356770" cy="342456"/>
          </a:xfrm>
          <a:prstGeom prst="star32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584058" y="5341346"/>
            <a:ext cx="3474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1" dirty="0" smtClean="0">
                <a:solidFill>
                  <a:srgbClr val="003D79"/>
                </a:solidFill>
                <a:latin typeface="+mn-lt"/>
                <a:ea typeface="+mn-ea"/>
              </a:rPr>
              <a:t>Because every I/o is blocking, server </a:t>
            </a:r>
          </a:p>
          <a:p>
            <a:pPr algn="l"/>
            <a:r>
              <a:rPr lang="en-US" sz="1200" b="1" dirty="0" smtClean="0">
                <a:solidFill>
                  <a:srgbClr val="003D79"/>
                </a:solidFill>
                <a:latin typeface="+mn-lt"/>
                <a:ea typeface="+mn-ea"/>
              </a:rPr>
              <a:t>spawns a thread per connection to support multiple requests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11207" y="5259707"/>
            <a:ext cx="6722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 smtClean="0">
                <a:solidFill>
                  <a:srgbClr val="333333"/>
                </a:solidFill>
                <a:latin typeface="+mn-lt"/>
                <a:ea typeface="+mn-ea"/>
              </a:rPr>
              <a:t>Thread</a:t>
            </a:r>
          </a:p>
        </p:txBody>
      </p:sp>
    </p:spTree>
    <p:extLst>
      <p:ext uri="{BB962C8B-B14F-4D97-AF65-F5344CB8AC3E}">
        <p14:creationId xmlns:p14="http://schemas.microsoft.com/office/powerpoint/2010/main" val="240974742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2" grpId="0" animBg="1"/>
      <p:bldP spid="53" grpId="0" animBg="1"/>
      <p:bldP spid="54" grpId="0" animBg="1"/>
      <p:bldP spid="55" grpId="0" animBg="1"/>
      <p:bldP spid="58" grpId="0" animBg="1"/>
      <p:bldP spid="58" grpId="1" animBg="1"/>
      <p:bldP spid="5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Non-blocking &amp; Evented I/O (</a:t>
            </a:r>
            <a:r>
              <a:rPr lang="en-US" dirty="0" err="1" smtClean="0"/>
              <a:t>Node.js</a:t>
            </a:r>
            <a:r>
              <a:rPr lang="en-US" dirty="0" smtClean="0"/>
              <a:t> server)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 bwMode="auto">
          <a:xfrm>
            <a:off x="4366859" y="856136"/>
            <a:ext cx="3553422" cy="4885386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800" dirty="0" smtClean="0">
              <a:solidFill>
                <a:srgbClr val="FFFFFF"/>
              </a:solidFill>
            </a:endParaRP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dirty="0">
              <a:solidFill>
                <a:srgbClr val="FFFFFF"/>
              </a:solidFill>
            </a:endParaRP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800" dirty="0" smtClean="0">
              <a:solidFill>
                <a:srgbClr val="FFFFFF"/>
              </a:solidFill>
            </a:endParaRP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dirty="0">
              <a:solidFill>
                <a:srgbClr val="FFFFFF"/>
              </a:solidFill>
            </a:endParaRP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800" dirty="0" smtClean="0">
              <a:solidFill>
                <a:srgbClr val="FFFFFF"/>
              </a:solidFill>
            </a:endParaRP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dirty="0">
              <a:solidFill>
                <a:srgbClr val="FFFFFF"/>
              </a:solidFill>
            </a:endParaRP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800" dirty="0" smtClean="0">
              <a:solidFill>
                <a:srgbClr val="FFFFFF"/>
              </a:solidFill>
            </a:endParaRP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dirty="0">
              <a:solidFill>
                <a:srgbClr val="FFFFFF"/>
              </a:solidFill>
            </a:endParaRP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800" dirty="0" smtClean="0">
              <a:solidFill>
                <a:srgbClr val="FFFFFF"/>
              </a:solidFill>
            </a:endParaRP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dirty="0" smtClean="0">
              <a:solidFill>
                <a:srgbClr val="FFFFFF"/>
              </a:solidFill>
            </a:endParaRP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dirty="0">
              <a:solidFill>
                <a:srgbClr val="FFFFFF"/>
              </a:solidFill>
            </a:endParaRP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dirty="0" smtClean="0">
              <a:solidFill>
                <a:srgbClr val="FFFFFF"/>
              </a:solidFill>
            </a:endParaRP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dirty="0">
              <a:solidFill>
                <a:srgbClr val="FFFFFF"/>
              </a:solidFill>
            </a:endParaRP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dirty="0" smtClean="0">
              <a:solidFill>
                <a:srgbClr val="FFFFFF"/>
              </a:solidFill>
            </a:endParaRP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dirty="0" err="1" smtClean="0">
                <a:solidFill>
                  <a:srgbClr val="FFFFFF"/>
                </a:solidFill>
              </a:rPr>
              <a:t>Node.js</a:t>
            </a:r>
            <a:endParaRPr lang="en-US" sz="1800" dirty="0" smtClean="0">
              <a:solidFill>
                <a:srgbClr val="FFFFFF"/>
              </a:solidFill>
            </a:endParaRPr>
          </a:p>
        </p:txBody>
      </p:sp>
      <p:sp>
        <p:nvSpPr>
          <p:cNvPr id="29" name="Smiley Face 28"/>
          <p:cNvSpPr/>
          <p:nvPr/>
        </p:nvSpPr>
        <p:spPr bwMode="auto">
          <a:xfrm>
            <a:off x="1584058" y="1383492"/>
            <a:ext cx="342499" cy="343048"/>
          </a:xfrm>
          <a:prstGeom prst="smileyFac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800" dirty="0" err="1" smtClean="0">
              <a:solidFill>
                <a:srgbClr val="FFFFFF"/>
              </a:solidFill>
            </a:endParaRPr>
          </a:p>
        </p:txBody>
      </p:sp>
      <p:sp>
        <p:nvSpPr>
          <p:cNvPr id="30" name="Smiley Face 29"/>
          <p:cNvSpPr/>
          <p:nvPr/>
        </p:nvSpPr>
        <p:spPr bwMode="auto">
          <a:xfrm>
            <a:off x="1584058" y="2163428"/>
            <a:ext cx="342499" cy="343048"/>
          </a:xfrm>
          <a:prstGeom prst="smileyFac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800" dirty="0" err="1" smtClean="0">
              <a:solidFill>
                <a:srgbClr val="FFFFFF"/>
              </a:solidFill>
            </a:endParaRPr>
          </a:p>
        </p:txBody>
      </p:sp>
      <p:sp>
        <p:nvSpPr>
          <p:cNvPr id="32" name="Smiley Face 31"/>
          <p:cNvSpPr/>
          <p:nvPr/>
        </p:nvSpPr>
        <p:spPr bwMode="auto">
          <a:xfrm>
            <a:off x="2036145" y="2981909"/>
            <a:ext cx="342499" cy="343048"/>
          </a:xfrm>
          <a:prstGeom prst="smileyFac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800" dirty="0" err="1" smtClean="0">
              <a:solidFill>
                <a:srgbClr val="FFFFFF"/>
              </a:solidFill>
            </a:endParaRPr>
          </a:p>
        </p:txBody>
      </p:sp>
      <p:sp>
        <p:nvSpPr>
          <p:cNvPr id="33" name="Smiley Face 32"/>
          <p:cNvSpPr/>
          <p:nvPr/>
        </p:nvSpPr>
        <p:spPr bwMode="auto">
          <a:xfrm>
            <a:off x="1584058" y="2981909"/>
            <a:ext cx="342499" cy="343048"/>
          </a:xfrm>
          <a:prstGeom prst="smileyFac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800" dirty="0" err="1" smtClean="0">
              <a:solidFill>
                <a:srgbClr val="FFFFFF"/>
              </a:solidFill>
            </a:endParaRPr>
          </a:p>
        </p:txBody>
      </p:sp>
      <p:sp>
        <p:nvSpPr>
          <p:cNvPr id="36" name="Smiley Face 35"/>
          <p:cNvSpPr/>
          <p:nvPr/>
        </p:nvSpPr>
        <p:spPr bwMode="auto">
          <a:xfrm>
            <a:off x="2531044" y="2982501"/>
            <a:ext cx="342499" cy="343048"/>
          </a:xfrm>
          <a:prstGeom prst="smileyFac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800" dirty="0" err="1" smtClean="0">
              <a:solidFill>
                <a:srgbClr val="FFFFFF"/>
              </a:solidFill>
            </a:endParaRPr>
          </a:p>
        </p:txBody>
      </p:sp>
      <p:sp>
        <p:nvSpPr>
          <p:cNvPr id="38" name="Smiley Face 37"/>
          <p:cNvSpPr/>
          <p:nvPr/>
        </p:nvSpPr>
        <p:spPr bwMode="auto">
          <a:xfrm>
            <a:off x="1584058" y="3776706"/>
            <a:ext cx="342499" cy="343048"/>
          </a:xfrm>
          <a:prstGeom prst="smileyFac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800" dirty="0" err="1" smtClean="0">
              <a:solidFill>
                <a:srgbClr val="FFFFFF"/>
              </a:solidFill>
            </a:endParaRPr>
          </a:p>
        </p:txBody>
      </p:sp>
      <p:sp>
        <p:nvSpPr>
          <p:cNvPr id="39" name="Smiley Face 38"/>
          <p:cNvSpPr/>
          <p:nvPr/>
        </p:nvSpPr>
        <p:spPr bwMode="auto">
          <a:xfrm>
            <a:off x="2036145" y="3787012"/>
            <a:ext cx="342499" cy="343048"/>
          </a:xfrm>
          <a:prstGeom prst="smileyFac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800" dirty="0" err="1" smtClean="0">
              <a:solidFill>
                <a:srgbClr val="FFFFFF"/>
              </a:solidFill>
            </a:endParaRPr>
          </a:p>
        </p:txBody>
      </p:sp>
      <p:sp>
        <p:nvSpPr>
          <p:cNvPr id="40" name="Smiley Face 39"/>
          <p:cNvSpPr/>
          <p:nvPr/>
        </p:nvSpPr>
        <p:spPr bwMode="auto">
          <a:xfrm>
            <a:off x="2469384" y="3788200"/>
            <a:ext cx="342499" cy="343048"/>
          </a:xfrm>
          <a:prstGeom prst="smileyFac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800" dirty="0" err="1" smtClean="0">
              <a:solidFill>
                <a:srgbClr val="FFFFFF"/>
              </a:solidFill>
            </a:endParaRPr>
          </a:p>
        </p:txBody>
      </p:sp>
      <p:sp>
        <p:nvSpPr>
          <p:cNvPr id="41" name="Smiley Face 40"/>
          <p:cNvSpPr/>
          <p:nvPr/>
        </p:nvSpPr>
        <p:spPr bwMode="auto">
          <a:xfrm>
            <a:off x="2873543" y="3788200"/>
            <a:ext cx="342499" cy="343048"/>
          </a:xfrm>
          <a:prstGeom prst="smileyFac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800" dirty="0" err="1" smtClean="0">
              <a:solidFill>
                <a:srgbClr val="FFFFFF"/>
              </a:solidFill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142708" y="3788791"/>
            <a:ext cx="1284370" cy="4572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FFFFFF"/>
                </a:solidFill>
              </a:rPr>
              <a:t>User4 </a:t>
            </a: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FFFFFF"/>
                </a:solidFill>
              </a:rPr>
              <a:t> </a:t>
            </a:r>
            <a:r>
              <a:rPr lang="en-US" sz="1200" dirty="0" smtClean="0">
                <a:solidFill>
                  <a:srgbClr val="FFFFFF"/>
                </a:solidFill>
              </a:rPr>
              <a:t>refreshes 3 times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142708" y="1387054"/>
            <a:ext cx="1284370" cy="4572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FFFFFF"/>
                </a:solidFill>
              </a:rPr>
              <a:t>User1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142708" y="2144304"/>
            <a:ext cx="1284370" cy="4572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FFFFFF"/>
                </a:solidFill>
              </a:rPr>
              <a:t>User2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142708" y="2982500"/>
            <a:ext cx="1284370" cy="4572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FFFFFF"/>
                </a:solidFill>
              </a:rPr>
              <a:t>User3</a:t>
            </a: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FFFFFF"/>
                </a:solidFill>
              </a:rPr>
              <a:t>Refreshes 2 times</a:t>
            </a:r>
          </a:p>
        </p:txBody>
      </p:sp>
      <p:sp>
        <p:nvSpPr>
          <p:cNvPr id="52" name="Right Arrow 51"/>
          <p:cNvSpPr/>
          <p:nvPr/>
        </p:nvSpPr>
        <p:spPr bwMode="auto">
          <a:xfrm>
            <a:off x="2124327" y="1352772"/>
            <a:ext cx="2183429" cy="561641"/>
          </a:xfrm>
          <a:prstGeom prst="rightArrow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FFFFFF"/>
                </a:solidFill>
              </a:rPr>
              <a:t>i</a:t>
            </a:r>
            <a:r>
              <a:rPr lang="en-US" sz="1400" dirty="0" smtClean="0">
                <a:solidFill>
                  <a:srgbClr val="FFFFFF"/>
                </a:solidFill>
              </a:rPr>
              <a:t>/o request</a:t>
            </a:r>
          </a:p>
        </p:txBody>
      </p:sp>
      <p:sp>
        <p:nvSpPr>
          <p:cNvPr id="53" name="Right Arrow 52"/>
          <p:cNvSpPr/>
          <p:nvPr/>
        </p:nvSpPr>
        <p:spPr bwMode="auto">
          <a:xfrm>
            <a:off x="3282281" y="2897185"/>
            <a:ext cx="1084579" cy="428365"/>
          </a:xfrm>
          <a:prstGeom prst="rightArrow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800" dirty="0" err="1" smtClean="0">
              <a:solidFill>
                <a:srgbClr val="FFFFFF"/>
              </a:solidFill>
            </a:endParaRPr>
          </a:p>
        </p:txBody>
      </p:sp>
      <p:sp>
        <p:nvSpPr>
          <p:cNvPr id="55" name="Right Arrow 54"/>
          <p:cNvSpPr/>
          <p:nvPr/>
        </p:nvSpPr>
        <p:spPr bwMode="auto">
          <a:xfrm>
            <a:off x="3282281" y="3803038"/>
            <a:ext cx="1025475" cy="374105"/>
          </a:xfrm>
          <a:prstGeom prst="rightArrow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800" dirty="0" err="1" smtClean="0">
              <a:solidFill>
                <a:srgbClr val="FFFFFF"/>
              </a:solidFill>
            </a:endParaRPr>
          </a:p>
        </p:txBody>
      </p:sp>
      <p:sp>
        <p:nvSpPr>
          <p:cNvPr id="57" name="Can 56"/>
          <p:cNvSpPr/>
          <p:nvPr/>
        </p:nvSpPr>
        <p:spPr bwMode="auto">
          <a:xfrm>
            <a:off x="8277051" y="1164900"/>
            <a:ext cx="740520" cy="1075028"/>
          </a:xfrm>
          <a:prstGeom prst="can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FFFFFF"/>
                </a:solidFill>
              </a:rPr>
              <a:t>DB</a:t>
            </a:r>
            <a:endParaRPr lang="en-US" sz="1800" dirty="0" smtClean="0">
              <a:solidFill>
                <a:srgbClr val="FFFFFF"/>
              </a:solidFill>
            </a:endParaRPr>
          </a:p>
        </p:txBody>
      </p:sp>
      <p:sp>
        <p:nvSpPr>
          <p:cNvPr id="58" name="Right Arrow 57"/>
          <p:cNvSpPr/>
          <p:nvPr/>
        </p:nvSpPr>
        <p:spPr bwMode="auto">
          <a:xfrm>
            <a:off x="7521544" y="2202780"/>
            <a:ext cx="1341453" cy="1305106"/>
          </a:xfrm>
          <a:prstGeom prst="rightArrow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FFFFFF"/>
                </a:solidFill>
              </a:rPr>
              <a:t>  Non-blocking</a:t>
            </a: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FFFFFF"/>
                </a:solidFill>
              </a:rPr>
              <a:t>I/O</a:t>
            </a:r>
          </a:p>
        </p:txBody>
      </p:sp>
      <p:sp>
        <p:nvSpPr>
          <p:cNvPr id="60" name="Folded Corner 59"/>
          <p:cNvSpPr/>
          <p:nvPr/>
        </p:nvSpPr>
        <p:spPr bwMode="auto">
          <a:xfrm>
            <a:off x="8277051" y="3507885"/>
            <a:ext cx="740520" cy="1115245"/>
          </a:xfrm>
          <a:prstGeom prst="foldedCorner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rgbClr val="FFFFFF"/>
                </a:solidFill>
              </a:rPr>
              <a:t>FS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6559981" y="1491659"/>
            <a:ext cx="925197" cy="3529219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 err="1" smtClean="0">
                <a:solidFill>
                  <a:srgbClr val="FFFFFF"/>
                </a:solidFill>
              </a:rPr>
              <a:t>Libio</a:t>
            </a:r>
            <a:endParaRPr lang="en-US" sz="1200" b="1" dirty="0" smtClean="0">
              <a:solidFill>
                <a:srgbClr val="FFFFFF"/>
              </a:solidFill>
            </a:endParaRP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FFFFFF"/>
                </a:solidFill>
              </a:rPr>
              <a:t>POSIX</a:t>
            </a: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FFFFFF"/>
                </a:solidFill>
              </a:rPr>
              <a:t>Async </a:t>
            </a: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FFFFFF"/>
                </a:solidFill>
              </a:rPr>
              <a:t>Threads</a:t>
            </a: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200" dirty="0">
              <a:solidFill>
                <a:srgbClr val="FFFFFF"/>
              </a:solidFill>
            </a:endParaRP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200" dirty="0" smtClean="0">
              <a:solidFill>
                <a:srgbClr val="FFFFFF"/>
              </a:solidFill>
            </a:endParaRP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200" dirty="0" smtClean="0">
              <a:solidFill>
                <a:srgbClr val="FFFFFF"/>
              </a:solidFill>
            </a:endParaRP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200" dirty="0">
              <a:solidFill>
                <a:srgbClr val="FFFFFF"/>
              </a:solidFill>
            </a:endParaRP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200" dirty="0" smtClean="0">
              <a:solidFill>
                <a:srgbClr val="FFFFFF"/>
              </a:solidFill>
            </a:endParaRP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200" dirty="0" smtClean="0">
              <a:solidFill>
                <a:srgbClr val="FFFFFF"/>
              </a:solidFill>
            </a:endParaRP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200" dirty="0">
              <a:solidFill>
                <a:srgbClr val="FFFFFF"/>
              </a:solidFill>
            </a:endParaRP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200" dirty="0" smtClean="0">
              <a:solidFill>
                <a:srgbClr val="FFFFFF"/>
              </a:solidFill>
            </a:endParaRP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200" dirty="0">
              <a:solidFill>
                <a:srgbClr val="FFFFFF"/>
              </a:solidFill>
            </a:endParaRP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200" dirty="0" smtClean="0">
              <a:solidFill>
                <a:srgbClr val="FFFFFF"/>
              </a:solidFill>
            </a:endParaRP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200" dirty="0">
              <a:solidFill>
                <a:srgbClr val="FFFFFF"/>
              </a:solidFill>
            </a:endParaRP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200" dirty="0" smtClean="0">
              <a:solidFill>
                <a:srgbClr val="FFFFFF"/>
              </a:solidFill>
            </a:endParaRPr>
          </a:p>
        </p:txBody>
      </p:sp>
      <p:sp>
        <p:nvSpPr>
          <p:cNvPr id="61" name="32-Point Star 60"/>
          <p:cNvSpPr/>
          <p:nvPr/>
        </p:nvSpPr>
        <p:spPr bwMode="auto">
          <a:xfrm>
            <a:off x="6664452" y="3339894"/>
            <a:ext cx="285414" cy="280010"/>
          </a:xfrm>
          <a:prstGeom prst="star32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FFFFFF"/>
                </a:solidFill>
              </a:rPr>
              <a:t>t3</a:t>
            </a:r>
          </a:p>
        </p:txBody>
      </p:sp>
      <p:sp>
        <p:nvSpPr>
          <p:cNvPr id="64" name="32-Point Star 63"/>
          <p:cNvSpPr/>
          <p:nvPr/>
        </p:nvSpPr>
        <p:spPr bwMode="auto">
          <a:xfrm>
            <a:off x="6653557" y="2909455"/>
            <a:ext cx="285414" cy="280010"/>
          </a:xfrm>
          <a:prstGeom prst="star32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FFFFFF"/>
                </a:solidFill>
              </a:rPr>
              <a:t>t1</a:t>
            </a:r>
          </a:p>
        </p:txBody>
      </p:sp>
      <p:sp>
        <p:nvSpPr>
          <p:cNvPr id="65" name="32-Point Star 64"/>
          <p:cNvSpPr/>
          <p:nvPr/>
        </p:nvSpPr>
        <p:spPr bwMode="auto">
          <a:xfrm>
            <a:off x="7081678" y="2757178"/>
            <a:ext cx="285414" cy="280010"/>
          </a:xfrm>
          <a:prstGeom prst="star32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FFFFFF"/>
                </a:solidFill>
              </a:rPr>
              <a:t>t2</a:t>
            </a:r>
          </a:p>
        </p:txBody>
      </p:sp>
      <p:sp>
        <p:nvSpPr>
          <p:cNvPr id="66" name="32-Point Star 65"/>
          <p:cNvSpPr/>
          <p:nvPr/>
        </p:nvSpPr>
        <p:spPr bwMode="auto">
          <a:xfrm>
            <a:off x="7112340" y="3137319"/>
            <a:ext cx="285414" cy="280010"/>
          </a:xfrm>
          <a:prstGeom prst="star32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FFFFFF"/>
                </a:solidFill>
              </a:rPr>
              <a:t>t4</a:t>
            </a:r>
          </a:p>
        </p:txBody>
      </p:sp>
      <p:sp>
        <p:nvSpPr>
          <p:cNvPr id="67" name="32-Point Star 66"/>
          <p:cNvSpPr/>
          <p:nvPr/>
        </p:nvSpPr>
        <p:spPr bwMode="auto">
          <a:xfrm>
            <a:off x="6676109" y="3738935"/>
            <a:ext cx="285414" cy="280010"/>
          </a:xfrm>
          <a:prstGeom prst="star32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100" dirty="0" smtClean="0">
                <a:solidFill>
                  <a:srgbClr val="FFFFFF"/>
                </a:solidFill>
              </a:rPr>
              <a:t>t5</a:t>
            </a:r>
          </a:p>
        </p:txBody>
      </p:sp>
      <p:sp>
        <p:nvSpPr>
          <p:cNvPr id="68" name="32-Point Star 67"/>
          <p:cNvSpPr/>
          <p:nvPr/>
        </p:nvSpPr>
        <p:spPr bwMode="auto">
          <a:xfrm>
            <a:off x="7028191" y="3502617"/>
            <a:ext cx="285414" cy="280010"/>
          </a:xfrm>
          <a:prstGeom prst="star32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100" dirty="0" smtClean="0">
                <a:solidFill>
                  <a:srgbClr val="FFFFFF"/>
                </a:solidFill>
              </a:rPr>
              <a:t>t6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470032" y="1491659"/>
            <a:ext cx="1442626" cy="3529218"/>
            <a:chOff x="4781349" y="1491659"/>
            <a:chExt cx="1442626" cy="2861629"/>
          </a:xfrm>
        </p:grpSpPr>
        <p:sp>
          <p:nvSpPr>
            <p:cNvPr id="7" name="Right Arrow 6"/>
            <p:cNvSpPr/>
            <p:nvPr/>
          </p:nvSpPr>
          <p:spPr bwMode="auto">
            <a:xfrm rot="10800000">
              <a:off x="4925334" y="1491659"/>
              <a:ext cx="1069031" cy="216342"/>
            </a:xfrm>
            <a:prstGeom prst="rightArrow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marL="0" marR="0" indent="0" algn="ct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en-US" sz="1800" dirty="0" err="1" smtClean="0">
                <a:solidFill>
                  <a:srgbClr val="FFFFFF"/>
                </a:solidFill>
              </a:endParaRPr>
            </a:p>
          </p:txBody>
        </p:sp>
        <p:sp>
          <p:nvSpPr>
            <p:cNvPr id="8" name="Down Arrow 7"/>
            <p:cNvSpPr/>
            <p:nvPr/>
          </p:nvSpPr>
          <p:spPr bwMode="auto">
            <a:xfrm>
              <a:off x="4781349" y="1726540"/>
              <a:ext cx="229610" cy="2404708"/>
            </a:xfrm>
            <a:prstGeom prst="downArrow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marL="0" marR="0" indent="0" algn="ct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en-US" sz="1800" dirty="0" err="1" smtClean="0">
                <a:solidFill>
                  <a:srgbClr val="FFFFFF"/>
                </a:solidFill>
              </a:endParaRPr>
            </a:p>
          </p:txBody>
        </p:sp>
        <p:sp>
          <p:nvSpPr>
            <p:cNvPr id="9" name="Right Arrow 8"/>
            <p:cNvSpPr/>
            <p:nvPr/>
          </p:nvSpPr>
          <p:spPr bwMode="auto">
            <a:xfrm>
              <a:off x="4925334" y="4138693"/>
              <a:ext cx="1141024" cy="214595"/>
            </a:xfrm>
            <a:prstGeom prst="rightArrow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marL="0" marR="0" indent="0" algn="ct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en-US" sz="1800" dirty="0" err="1" smtClean="0">
                <a:solidFill>
                  <a:srgbClr val="FFFFFF"/>
                </a:solidFill>
              </a:endParaRPr>
            </a:p>
          </p:txBody>
        </p:sp>
        <p:sp>
          <p:nvSpPr>
            <p:cNvPr id="70" name="Down Arrow 69"/>
            <p:cNvSpPr/>
            <p:nvPr/>
          </p:nvSpPr>
          <p:spPr bwMode="auto">
            <a:xfrm flipV="1">
              <a:off x="5994365" y="1708001"/>
              <a:ext cx="229610" cy="2404708"/>
            </a:xfrm>
            <a:prstGeom prst="downArrow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marL="0" marR="0" indent="0" algn="ct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en-US" sz="1800" dirty="0" err="1" smtClean="0">
                <a:solidFill>
                  <a:srgbClr val="FFFFFF"/>
                </a:solidFill>
              </a:endParaRPr>
            </a:p>
          </p:txBody>
        </p:sp>
      </p:grpSp>
      <p:sp>
        <p:nvSpPr>
          <p:cNvPr id="26" name="32-Point Star 25"/>
          <p:cNvSpPr/>
          <p:nvPr/>
        </p:nvSpPr>
        <p:spPr bwMode="auto">
          <a:xfrm>
            <a:off x="4366858" y="1758472"/>
            <a:ext cx="454108" cy="460169"/>
          </a:xfrm>
          <a:prstGeom prst="star32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FFFFFF"/>
                </a:solidFill>
              </a:rPr>
              <a:t>T1</a:t>
            </a: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FFFFFF"/>
                </a:solidFill>
              </a:rPr>
              <a:t>V8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11811" y="2078461"/>
            <a:ext cx="971239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b="1" dirty="0" smtClean="0">
                <a:solidFill>
                  <a:srgbClr val="FFFFFF"/>
                </a:solidFill>
                <a:latin typeface="+mn-lt"/>
                <a:ea typeface="+mn-ea"/>
              </a:rPr>
              <a:t>Event loop</a:t>
            </a:r>
          </a:p>
          <a:p>
            <a:pPr algn="l"/>
            <a:r>
              <a:rPr lang="en-US" sz="1200" dirty="0" smtClean="0">
                <a:solidFill>
                  <a:srgbClr val="FFFFFF"/>
                </a:solidFill>
                <a:latin typeface="+mn-lt"/>
                <a:ea typeface="+mn-ea"/>
              </a:rPr>
              <a:t>(</a:t>
            </a:r>
            <a:r>
              <a:rPr lang="en-US" sz="1200" dirty="0" err="1" smtClean="0">
                <a:solidFill>
                  <a:srgbClr val="FFFFFF"/>
                </a:solidFill>
                <a:latin typeface="+mn-lt"/>
                <a:ea typeface="+mn-ea"/>
              </a:rPr>
              <a:t>Libev</a:t>
            </a:r>
            <a:r>
              <a:rPr lang="en-US" sz="1200" dirty="0" smtClean="0">
                <a:solidFill>
                  <a:srgbClr val="FFFFFF"/>
                </a:solidFill>
                <a:latin typeface="+mn-lt"/>
                <a:ea typeface="+mn-ea"/>
              </a:rPr>
              <a:t>)</a:t>
            </a:r>
          </a:p>
          <a:p>
            <a:pPr algn="l"/>
            <a:endParaRPr lang="en-US" sz="1200" dirty="0" smtClean="0">
              <a:solidFill>
                <a:srgbClr val="FFFFFF"/>
              </a:solidFill>
              <a:latin typeface="+mn-lt"/>
              <a:ea typeface="+mn-ea"/>
            </a:endParaRPr>
          </a:p>
          <a:p>
            <a:pPr algn="l"/>
            <a:endParaRPr lang="en-US" sz="1200" dirty="0" smtClean="0">
              <a:solidFill>
                <a:srgbClr val="FFFFFF"/>
              </a:solidFill>
              <a:latin typeface="+mn-lt"/>
              <a:ea typeface="+mn-ea"/>
            </a:endParaRPr>
          </a:p>
          <a:p>
            <a:pPr algn="l"/>
            <a:endParaRPr lang="en-US" sz="1200" dirty="0">
              <a:solidFill>
                <a:srgbClr val="FFFFFF"/>
              </a:solidFill>
              <a:latin typeface="+mn-lt"/>
              <a:ea typeface="+mn-ea"/>
            </a:endParaRPr>
          </a:p>
          <a:p>
            <a:pPr algn="l"/>
            <a:endParaRPr lang="en-US" sz="1200" dirty="0" smtClean="0">
              <a:solidFill>
                <a:srgbClr val="FFFFFF"/>
              </a:solidFill>
              <a:latin typeface="+mn-lt"/>
              <a:ea typeface="+mn-ea"/>
            </a:endParaRPr>
          </a:p>
          <a:p>
            <a:pPr algn="l"/>
            <a:r>
              <a:rPr lang="en-US" sz="1200" dirty="0" smtClean="0">
                <a:solidFill>
                  <a:srgbClr val="FFFFFF"/>
                </a:solidFill>
                <a:latin typeface="+mn-lt"/>
                <a:ea typeface="+mn-ea"/>
              </a:rPr>
              <a:t>Single</a:t>
            </a:r>
          </a:p>
          <a:p>
            <a:pPr algn="l"/>
            <a:r>
              <a:rPr lang="en-US" sz="1200" dirty="0">
                <a:solidFill>
                  <a:srgbClr val="FFFFFF"/>
                </a:solidFill>
                <a:latin typeface="+mn-lt"/>
                <a:ea typeface="+mn-ea"/>
              </a:rPr>
              <a:t>t</a:t>
            </a:r>
            <a:r>
              <a:rPr lang="en-US" sz="1200" dirty="0" smtClean="0">
                <a:solidFill>
                  <a:srgbClr val="FFFFFF"/>
                </a:solidFill>
                <a:latin typeface="+mn-lt"/>
                <a:ea typeface="+mn-ea"/>
              </a:rPr>
              <a:t>hread</a:t>
            </a:r>
          </a:p>
          <a:p>
            <a:pPr algn="l"/>
            <a:r>
              <a:rPr lang="en-US" sz="1200" dirty="0">
                <a:solidFill>
                  <a:srgbClr val="FFFFFF"/>
                </a:solidFill>
                <a:latin typeface="+mn-lt"/>
                <a:ea typeface="+mn-ea"/>
              </a:rPr>
              <a:t>s</a:t>
            </a:r>
            <a:r>
              <a:rPr lang="en-US" sz="1200" dirty="0" smtClean="0">
                <a:solidFill>
                  <a:srgbClr val="FFFFFF"/>
                </a:solidFill>
                <a:latin typeface="+mn-lt"/>
                <a:ea typeface="+mn-ea"/>
              </a:rPr>
              <a:t>erves </a:t>
            </a:r>
          </a:p>
          <a:p>
            <a:pPr algn="l"/>
            <a:r>
              <a:rPr lang="en-US" sz="1200" dirty="0" smtClean="0">
                <a:solidFill>
                  <a:srgbClr val="FFFFFF"/>
                </a:solidFill>
                <a:latin typeface="+mn-lt"/>
                <a:ea typeface="+mn-ea"/>
              </a:rPr>
              <a:t>all users</a:t>
            </a:r>
          </a:p>
          <a:p>
            <a:pPr algn="l"/>
            <a:endParaRPr lang="en-US" sz="1200" dirty="0">
              <a:solidFill>
                <a:srgbClr val="FFFFFF"/>
              </a:solidFill>
              <a:latin typeface="+mn-lt"/>
              <a:ea typeface="+mn-ea"/>
            </a:endParaRPr>
          </a:p>
          <a:p>
            <a:pPr algn="l"/>
            <a:endParaRPr lang="en-US" sz="1200" dirty="0" smtClean="0">
              <a:solidFill>
                <a:srgbClr val="FFFFFF"/>
              </a:solidFill>
              <a:latin typeface="+mn-lt"/>
              <a:ea typeface="+mn-ea"/>
            </a:endParaRPr>
          </a:p>
          <a:p>
            <a:pPr algn="l"/>
            <a:endParaRPr lang="en-US" sz="1200" dirty="0" smtClean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71" name="Right Arrow 70"/>
          <p:cNvSpPr/>
          <p:nvPr/>
        </p:nvSpPr>
        <p:spPr bwMode="auto">
          <a:xfrm>
            <a:off x="2124327" y="2052240"/>
            <a:ext cx="2183429" cy="561641"/>
          </a:xfrm>
          <a:prstGeom prst="rightArrow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FFFFFF"/>
                </a:solidFill>
              </a:rPr>
              <a:t>i</a:t>
            </a:r>
            <a:r>
              <a:rPr lang="en-US" sz="1400" dirty="0" smtClean="0">
                <a:solidFill>
                  <a:srgbClr val="FFFFFF"/>
                </a:solidFill>
              </a:rPr>
              <a:t>/o request</a:t>
            </a:r>
          </a:p>
        </p:txBody>
      </p:sp>
      <p:sp>
        <p:nvSpPr>
          <p:cNvPr id="72" name="Right Arrow 71"/>
          <p:cNvSpPr/>
          <p:nvPr/>
        </p:nvSpPr>
        <p:spPr bwMode="auto">
          <a:xfrm>
            <a:off x="5238015" y="2489802"/>
            <a:ext cx="1404981" cy="879943"/>
          </a:xfrm>
          <a:prstGeom prst="rightArrow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FFFFFF"/>
                </a:solidFill>
              </a:rPr>
              <a:t>  delegate i/o to</a:t>
            </a: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400" dirty="0" err="1" smtClean="0">
                <a:solidFill>
                  <a:srgbClr val="FFFFFF"/>
                </a:solidFill>
              </a:rPr>
              <a:t>libeio</a:t>
            </a:r>
            <a:endParaRPr lang="en-US" sz="1400" dirty="0" smtClean="0">
              <a:solidFill>
                <a:srgbClr val="FFFFFF"/>
              </a:solidFill>
            </a:endParaRPr>
          </a:p>
        </p:txBody>
      </p:sp>
      <p:sp>
        <p:nvSpPr>
          <p:cNvPr id="42" name="32-Point Star 41"/>
          <p:cNvSpPr/>
          <p:nvPr/>
        </p:nvSpPr>
        <p:spPr bwMode="auto">
          <a:xfrm>
            <a:off x="4366858" y="2667098"/>
            <a:ext cx="454108" cy="460169"/>
          </a:xfrm>
          <a:prstGeom prst="star32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FFFFFF"/>
                </a:solidFill>
              </a:rPr>
              <a:t>T1</a:t>
            </a: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FFFFFF"/>
                </a:solidFill>
              </a:rPr>
              <a:t>V8</a:t>
            </a:r>
          </a:p>
        </p:txBody>
      </p:sp>
      <p:sp>
        <p:nvSpPr>
          <p:cNvPr id="43" name="32-Point Star 42"/>
          <p:cNvSpPr/>
          <p:nvPr/>
        </p:nvSpPr>
        <p:spPr bwMode="auto">
          <a:xfrm>
            <a:off x="4395469" y="3899975"/>
            <a:ext cx="454108" cy="460169"/>
          </a:xfrm>
          <a:prstGeom prst="star32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FFFFFF"/>
                </a:solidFill>
              </a:rPr>
              <a:t>T1</a:t>
            </a: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FFFFFF"/>
                </a:solidFill>
              </a:rPr>
              <a:t>V8</a:t>
            </a:r>
          </a:p>
        </p:txBody>
      </p:sp>
      <p:sp>
        <p:nvSpPr>
          <p:cNvPr id="44" name="32-Point Star 43"/>
          <p:cNvSpPr/>
          <p:nvPr/>
        </p:nvSpPr>
        <p:spPr bwMode="auto">
          <a:xfrm>
            <a:off x="4958856" y="4575402"/>
            <a:ext cx="454108" cy="460169"/>
          </a:xfrm>
          <a:prstGeom prst="star32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FFFFFF"/>
                </a:solidFill>
              </a:rPr>
              <a:t>T1</a:t>
            </a: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FFFFFF"/>
                </a:solidFill>
              </a:rPr>
              <a:t>V8</a:t>
            </a:r>
          </a:p>
        </p:txBody>
      </p:sp>
      <p:sp>
        <p:nvSpPr>
          <p:cNvPr id="45" name="32-Point Star 44"/>
          <p:cNvSpPr/>
          <p:nvPr/>
        </p:nvSpPr>
        <p:spPr bwMode="auto">
          <a:xfrm>
            <a:off x="5527987" y="3508850"/>
            <a:ext cx="454108" cy="460169"/>
          </a:xfrm>
          <a:prstGeom prst="star32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FFFFFF"/>
                </a:solidFill>
              </a:rPr>
              <a:t>T1</a:t>
            </a: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FFFFFF"/>
                </a:solidFill>
              </a:rPr>
              <a:t>V8</a:t>
            </a:r>
          </a:p>
        </p:txBody>
      </p:sp>
      <p:sp>
        <p:nvSpPr>
          <p:cNvPr id="50" name="32-Point Star 49"/>
          <p:cNvSpPr/>
          <p:nvPr/>
        </p:nvSpPr>
        <p:spPr bwMode="auto">
          <a:xfrm>
            <a:off x="5558154" y="1848377"/>
            <a:ext cx="454108" cy="460169"/>
          </a:xfrm>
          <a:prstGeom prst="star32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FFFFFF"/>
                </a:solidFill>
              </a:rPr>
              <a:t>T1</a:t>
            </a: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FFFFFF"/>
                </a:solidFill>
              </a:rPr>
              <a:t>V8</a:t>
            </a:r>
          </a:p>
        </p:txBody>
      </p:sp>
      <p:sp>
        <p:nvSpPr>
          <p:cNvPr id="51" name="32-Point Star 50"/>
          <p:cNvSpPr/>
          <p:nvPr/>
        </p:nvSpPr>
        <p:spPr bwMode="auto">
          <a:xfrm>
            <a:off x="5185910" y="1387054"/>
            <a:ext cx="454108" cy="460169"/>
          </a:xfrm>
          <a:prstGeom prst="star32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FFFFFF"/>
                </a:solidFill>
              </a:rPr>
              <a:t>T1</a:t>
            </a: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FFFFFF"/>
                </a:solidFill>
              </a:rPr>
              <a:t>V8</a:t>
            </a:r>
          </a:p>
        </p:txBody>
      </p:sp>
      <p:sp>
        <p:nvSpPr>
          <p:cNvPr id="69" name="32-Point Star 68"/>
          <p:cNvSpPr/>
          <p:nvPr/>
        </p:nvSpPr>
        <p:spPr bwMode="auto">
          <a:xfrm>
            <a:off x="285471" y="4807747"/>
            <a:ext cx="454108" cy="460169"/>
          </a:xfrm>
          <a:prstGeom prst="star32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FFFFFF"/>
                </a:solidFill>
              </a:rPr>
              <a:t>T1</a:t>
            </a: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FFFFFF"/>
                </a:solidFill>
              </a:rPr>
              <a:t>V8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9767" y="4790045"/>
            <a:ext cx="208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 smtClean="0">
                <a:solidFill>
                  <a:srgbClr val="003D79"/>
                </a:solidFill>
                <a:latin typeface="+mn-lt"/>
                <a:ea typeface="+mn-ea"/>
              </a:rPr>
              <a:t>JS Thread running </a:t>
            </a:r>
          </a:p>
          <a:p>
            <a:pPr algn="l"/>
            <a:r>
              <a:rPr lang="en-US" sz="1200" dirty="0" smtClean="0">
                <a:solidFill>
                  <a:srgbClr val="003D79"/>
                </a:solidFill>
                <a:latin typeface="+mn-lt"/>
                <a:ea typeface="+mn-ea"/>
              </a:rPr>
              <a:t>your code (Single threaded)</a:t>
            </a:r>
          </a:p>
        </p:txBody>
      </p:sp>
      <p:sp>
        <p:nvSpPr>
          <p:cNvPr id="73" name="32-Point Star 72"/>
          <p:cNvSpPr/>
          <p:nvPr/>
        </p:nvSpPr>
        <p:spPr bwMode="auto">
          <a:xfrm>
            <a:off x="297461" y="5967933"/>
            <a:ext cx="285414" cy="280010"/>
          </a:xfrm>
          <a:prstGeom prst="star32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FFFFFF"/>
                </a:solidFill>
              </a:rPr>
              <a:t>t3</a:t>
            </a:r>
          </a:p>
        </p:txBody>
      </p:sp>
      <p:sp>
        <p:nvSpPr>
          <p:cNvPr id="74" name="32-Point Star 73"/>
          <p:cNvSpPr/>
          <p:nvPr/>
        </p:nvSpPr>
        <p:spPr bwMode="auto">
          <a:xfrm>
            <a:off x="316310" y="5611446"/>
            <a:ext cx="285414" cy="280010"/>
          </a:xfrm>
          <a:prstGeom prst="star32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FFFFFF"/>
                </a:solidFill>
              </a:rPr>
              <a:t>t1</a:t>
            </a:r>
          </a:p>
        </p:txBody>
      </p:sp>
      <p:sp>
        <p:nvSpPr>
          <p:cNvPr id="75" name="32-Point Star 74"/>
          <p:cNvSpPr/>
          <p:nvPr/>
        </p:nvSpPr>
        <p:spPr bwMode="auto">
          <a:xfrm>
            <a:off x="639957" y="5741521"/>
            <a:ext cx="285414" cy="280010"/>
          </a:xfrm>
          <a:prstGeom prst="star32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FFFFFF"/>
                </a:solidFill>
              </a:rPr>
              <a:t>t2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006593" y="5660624"/>
            <a:ext cx="1963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 smtClean="0">
                <a:solidFill>
                  <a:srgbClr val="003D79"/>
                </a:solidFill>
                <a:latin typeface="+mn-lt"/>
                <a:ea typeface="+mn-ea"/>
              </a:rPr>
              <a:t>POSIX threads doing </a:t>
            </a:r>
          </a:p>
          <a:p>
            <a:pPr algn="l"/>
            <a:r>
              <a:rPr lang="en-US" sz="1200" dirty="0" smtClean="0">
                <a:solidFill>
                  <a:srgbClr val="003D79"/>
                </a:solidFill>
                <a:latin typeface="+mn-lt"/>
                <a:ea typeface="+mn-ea"/>
              </a:rPr>
              <a:t>async I/O (multi-threaded)</a:t>
            </a:r>
          </a:p>
        </p:txBody>
      </p:sp>
      <p:sp>
        <p:nvSpPr>
          <p:cNvPr id="77" name="Right Arrow 76"/>
          <p:cNvSpPr/>
          <p:nvPr/>
        </p:nvSpPr>
        <p:spPr bwMode="auto">
          <a:xfrm flipH="1">
            <a:off x="5785210" y="4087872"/>
            <a:ext cx="1507153" cy="879943"/>
          </a:xfrm>
          <a:prstGeom prst="rightArrow">
            <a:avLst>
              <a:gd name="adj1" fmla="val 66591"/>
              <a:gd name="adj2" fmla="val 50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FFFFFF"/>
                </a:solidFill>
              </a:rPr>
              <a:t>i/o result returned </a:t>
            </a: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FFFFFF"/>
                </a:solidFill>
              </a:rPr>
              <a:t>2 EL after x time</a:t>
            </a:r>
          </a:p>
        </p:txBody>
      </p:sp>
      <p:sp>
        <p:nvSpPr>
          <p:cNvPr id="78" name="32-Point Star 77"/>
          <p:cNvSpPr/>
          <p:nvPr/>
        </p:nvSpPr>
        <p:spPr bwMode="auto">
          <a:xfrm>
            <a:off x="7089924" y="3834145"/>
            <a:ext cx="285414" cy="280010"/>
          </a:xfrm>
          <a:prstGeom prst="star32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100" dirty="0" smtClean="0">
                <a:solidFill>
                  <a:srgbClr val="FFFFFF"/>
                </a:solidFill>
              </a:rPr>
              <a:t>t7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138512" y="5951523"/>
            <a:ext cx="46142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b="1" dirty="0" smtClean="0">
                <a:solidFill>
                  <a:srgbClr val="003D79"/>
                </a:solidFill>
                <a:latin typeface="+mn-lt"/>
                <a:ea typeface="+mn-ea"/>
              </a:rPr>
              <a:t>Everything except your (JS) code is runs in parallel (by </a:t>
            </a:r>
            <a:r>
              <a:rPr lang="en-US" sz="1200" b="1" dirty="0" err="1" smtClean="0">
                <a:solidFill>
                  <a:srgbClr val="003D79"/>
                </a:solidFill>
                <a:latin typeface="+mn-lt"/>
                <a:ea typeface="+mn-ea"/>
              </a:rPr>
              <a:t>libio</a:t>
            </a:r>
            <a:r>
              <a:rPr lang="en-US" sz="1200" b="1" dirty="0" smtClean="0">
                <a:solidFill>
                  <a:srgbClr val="003D79"/>
                </a:solidFill>
                <a:latin typeface="+mn-lt"/>
                <a:ea typeface="+mn-ea"/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49579" y="1026400"/>
            <a:ext cx="605121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1200" dirty="0" smtClean="0">
                <a:solidFill>
                  <a:srgbClr val="333333"/>
                </a:solidFill>
                <a:latin typeface="+mn-lt"/>
                <a:ea typeface="+mn-ea"/>
              </a:rPr>
              <a:t>   JS    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775212" y="1026400"/>
            <a:ext cx="629424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sz="1200" dirty="0" smtClean="0">
                <a:solidFill>
                  <a:srgbClr val="333333"/>
                </a:solidFill>
                <a:latin typeface="+mn-lt"/>
                <a:ea typeface="+mn-ea"/>
              </a:rPr>
              <a:t>C/C++</a:t>
            </a:r>
          </a:p>
        </p:txBody>
      </p:sp>
      <p:sp>
        <p:nvSpPr>
          <p:cNvPr id="62" name="32-Point Star 61"/>
          <p:cNvSpPr/>
          <p:nvPr/>
        </p:nvSpPr>
        <p:spPr bwMode="auto">
          <a:xfrm>
            <a:off x="4395471" y="4393045"/>
            <a:ext cx="454108" cy="460169"/>
          </a:xfrm>
          <a:prstGeom prst="star32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FFFFFF"/>
                </a:solidFill>
              </a:rPr>
              <a:t>T1</a:t>
            </a: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FFFFFF"/>
                </a:solidFill>
              </a:rPr>
              <a:t>V8</a:t>
            </a:r>
          </a:p>
        </p:txBody>
      </p:sp>
      <p:sp>
        <p:nvSpPr>
          <p:cNvPr id="63" name="32-Point Star 62"/>
          <p:cNvSpPr/>
          <p:nvPr/>
        </p:nvSpPr>
        <p:spPr bwMode="auto">
          <a:xfrm>
            <a:off x="5527987" y="4393045"/>
            <a:ext cx="454108" cy="460169"/>
          </a:xfrm>
          <a:prstGeom prst="star32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FFFFFF"/>
                </a:solidFill>
              </a:rPr>
              <a:t>T1</a:t>
            </a: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FFFFFF"/>
                </a:solidFill>
              </a:rPr>
              <a:t>V8</a:t>
            </a:r>
          </a:p>
        </p:txBody>
      </p:sp>
    </p:spTree>
    <p:extLst>
      <p:ext uri="{BB962C8B-B14F-4D97-AF65-F5344CB8AC3E}">
        <p14:creationId xmlns:p14="http://schemas.microsoft.com/office/powerpoint/2010/main" val="399004948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2" grpId="0" animBg="1"/>
      <p:bldP spid="33" grpId="0" animBg="1"/>
      <p:bldP spid="36" grpId="0" animBg="1"/>
      <p:bldP spid="38" grpId="0" animBg="1"/>
      <p:bldP spid="39" grpId="0" animBg="1"/>
      <p:bldP spid="40" grpId="0" animBg="1"/>
      <p:bldP spid="41" grpId="0" animBg="1"/>
      <p:bldP spid="46" grpId="0" animBg="1"/>
      <p:bldP spid="47" grpId="0" animBg="1"/>
      <p:bldP spid="48" grpId="0" animBg="1"/>
      <p:bldP spid="49" grpId="0" animBg="1"/>
      <p:bldP spid="52" grpId="0" animBg="1"/>
      <p:bldP spid="53" grpId="0" animBg="1"/>
      <p:bldP spid="55" grpId="0" animBg="1"/>
      <p:bldP spid="58" grpId="0" animBg="1"/>
      <p:bldP spid="26" grpId="1" animBg="1"/>
      <p:bldP spid="71" grpId="0" animBg="1"/>
      <p:bldP spid="72" grpId="0" animBg="1"/>
      <p:bldP spid="42" grpId="0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50" grpId="0" animBg="1"/>
      <p:bldP spid="50" grpId="1" animBg="1"/>
      <p:bldP spid="51" grpId="0" animBg="1"/>
      <p:bldP spid="51" grpId="1" animBg="1"/>
      <p:bldP spid="77" grpId="0" animBg="1"/>
      <p:bldP spid="79" grpId="0"/>
      <p:bldP spid="62" grpId="0" animBg="1"/>
      <p:bldP spid="63" grpId="0" animBg="1"/>
    </p:bldLst>
  </p:timing>
</p:sld>
</file>

<file path=ppt/theme/theme1.xml><?xml version="1.0" encoding="utf-8"?>
<a:theme xmlns:a="http://schemas.openxmlformats.org/drawingml/2006/main" name="VMwar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VMware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95D3"/>
        </a:solidFill>
        <a:ln w="9525">
          <a:noFill/>
          <a:round/>
          <a:headEnd/>
          <a:tailEnd/>
        </a:ln>
      </a:spPr>
      <a:bodyPr wrap="none" lIns="0" tIns="0" rIns="0" bIns="0" anchor="ctr"/>
      <a:lstStyle>
        <a:defPPr marL="0" marR="0" indent="0" defTabSz="914400" eaLnBrk="1" latinLnBrk="0" hangingPunct="1">
          <a:lnSpc>
            <a:spcPct val="100000"/>
          </a:lnSpc>
          <a:buClrTx/>
          <a:buSzTx/>
          <a:buFontTx/>
          <a:buNone/>
          <a:tabLst/>
          <a:defRPr sz="1800" dirty="0" err="1" smtClean="0">
            <a:solidFill>
              <a:srgbClr val="FFFFFF"/>
            </a:solidFill>
          </a:defRPr>
        </a:defPPr>
      </a:lstStyle>
    </a:spDef>
    <a:lnDef>
      <a:spPr bwMode="auto">
        <a:solidFill>
          <a:srgbClr val="0095D3"/>
        </a:solidFill>
        <a:ln w="38100" cap="flat" cmpd="sng" algn="ctr">
          <a:solidFill>
            <a:schemeClr val="tx1">
              <a:alpha val="80000"/>
            </a:schemeClr>
          </a:solidFill>
          <a:prstDash val="solid"/>
          <a:round/>
          <a:headEnd type="none" w="med" len="med"/>
          <a:tailEnd type="triangle" w="lg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l">
          <a:defRPr sz="2000" dirty="0" err="1" smtClean="0">
            <a:solidFill>
              <a:srgbClr val="333333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VMware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VMware Non-Confidential">
  <a:themeElements>
    <a:clrScheme name="VMware Custom">
      <a:dk1>
        <a:srgbClr val="333333"/>
      </a:dk1>
      <a:lt1>
        <a:srgbClr val="FFFFFF"/>
      </a:lt1>
      <a:dk2>
        <a:srgbClr val="4D4D4D"/>
      </a:dk2>
      <a:lt2>
        <a:srgbClr val="C0C0C0"/>
      </a:lt2>
      <a:accent1>
        <a:srgbClr val="0095D3"/>
      </a:accent1>
      <a:accent2>
        <a:srgbClr val="89CBDF"/>
      </a:accent2>
      <a:accent3>
        <a:srgbClr val="003D79"/>
      </a:accent3>
      <a:accent4>
        <a:srgbClr val="6DB33F"/>
      </a:accent4>
      <a:accent5>
        <a:srgbClr val="F8981D"/>
      </a:accent5>
      <a:accent6>
        <a:srgbClr val="D9541E"/>
      </a:accent6>
      <a:hlink>
        <a:srgbClr val="0095D3"/>
      </a:hlink>
      <a:folHlink>
        <a:srgbClr val="89CBDF"/>
      </a:folHlink>
    </a:clrScheme>
    <a:fontScheme name="VMware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>
          <a:solidFill>
            <a:schemeClr val="accent3"/>
          </a:solidFill>
          <a:round/>
          <a:headEnd/>
          <a:tailEnd/>
        </a:ln>
      </a:spPr>
      <a:bodyPr wrap="none" lIns="0" tIns="0" rIns="0" bIns="0" rtlCol="0" anchor="ctr"/>
      <a:lstStyle>
        <a:defPPr marL="0" marR="0" indent="0" algn="ctr" defTabSz="914400" eaLnBrk="1" latinLnBrk="0" hangingPunct="1">
          <a:lnSpc>
            <a:spcPct val="100000"/>
          </a:lnSpc>
          <a:buClrTx/>
          <a:buSzTx/>
          <a:buFontTx/>
          <a:buNone/>
          <a:tabLst/>
          <a:defRPr sz="1800" dirty="0" err="1" smtClean="0">
            <a:solidFill>
              <a:srgbClr val="FFFFFF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95D3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4000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95D3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2000" dirty="0" err="1" smtClean="0">
            <a:solidFill>
              <a:srgbClr val="333333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VMware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EMC_Presentation_Internal_Template">
  <a:themeElements>
    <a:clrScheme name="">
      <a:dk1>
        <a:srgbClr val="000000"/>
      </a:dk1>
      <a:lt1>
        <a:srgbClr val="FFFFFF"/>
      </a:lt1>
      <a:dk2>
        <a:srgbClr val="005596"/>
      </a:dk2>
      <a:lt2>
        <a:srgbClr val="969696"/>
      </a:lt2>
      <a:accent1>
        <a:srgbClr val="00AFDB"/>
      </a:accent1>
      <a:accent2>
        <a:srgbClr val="D18316"/>
      </a:accent2>
      <a:accent3>
        <a:srgbClr val="FFFFFF"/>
      </a:accent3>
      <a:accent4>
        <a:srgbClr val="000000"/>
      </a:accent4>
      <a:accent5>
        <a:srgbClr val="AAD4EA"/>
      </a:accent5>
      <a:accent6>
        <a:srgbClr val="BD7613"/>
      </a:accent6>
      <a:hlink>
        <a:srgbClr val="B5121B"/>
      </a:hlink>
      <a:folHlink>
        <a:srgbClr val="6AA121"/>
      </a:folHlink>
    </a:clrScheme>
    <a:fontScheme name="2008-emc-template-white-extern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008-emc-template-white-exter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8-emc-template-white-exter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8-emc-template-white-exter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8-emc-template-white-exter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8-emc-template-white-exter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8-emc-template-white-exter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8-emc-template-white-exter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8-emc-template-white-exter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8-emc-template-white-exter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8-emc-template-white-exter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8-emc-template-white-exter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8-emc-template-white-exter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8-emc-template-white-external 13">
        <a:dk1>
          <a:srgbClr val="000000"/>
        </a:dk1>
        <a:lt1>
          <a:srgbClr val="FFFFFF"/>
        </a:lt1>
        <a:dk2>
          <a:srgbClr val="003580"/>
        </a:dk2>
        <a:lt2>
          <a:srgbClr val="C7BD8A"/>
        </a:lt2>
        <a:accent1>
          <a:srgbClr val="E0AD00"/>
        </a:accent1>
        <a:accent2>
          <a:srgbClr val="D97300"/>
        </a:accent2>
        <a:accent3>
          <a:srgbClr val="FFFFFF"/>
        </a:accent3>
        <a:accent4>
          <a:srgbClr val="000000"/>
        </a:accent4>
        <a:accent5>
          <a:srgbClr val="EDD3AA"/>
        </a:accent5>
        <a:accent6>
          <a:srgbClr val="C46800"/>
        </a:accent6>
        <a:hlink>
          <a:srgbClr val="5274A6"/>
        </a:hlink>
        <a:folHlink>
          <a:srgbClr val="A1A6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8-emc-template-white-external 14">
        <a:dk1>
          <a:srgbClr val="000000"/>
        </a:dk1>
        <a:lt1>
          <a:srgbClr val="FFFFFF"/>
        </a:lt1>
        <a:dk2>
          <a:srgbClr val="003580"/>
        </a:dk2>
        <a:lt2>
          <a:srgbClr val="C7BD8A"/>
        </a:lt2>
        <a:accent1>
          <a:srgbClr val="E0AD00"/>
        </a:accent1>
        <a:accent2>
          <a:srgbClr val="D97300"/>
        </a:accent2>
        <a:accent3>
          <a:srgbClr val="FFFFFF"/>
        </a:accent3>
        <a:accent4>
          <a:srgbClr val="000000"/>
        </a:accent4>
        <a:accent5>
          <a:srgbClr val="EDD3AA"/>
        </a:accent5>
        <a:accent6>
          <a:srgbClr val="C46800"/>
        </a:accent6>
        <a:hlink>
          <a:srgbClr val="00DAF8"/>
        </a:hlink>
        <a:folHlink>
          <a:srgbClr val="A1A6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8-emc-template-white-external 15">
        <a:dk1>
          <a:srgbClr val="000000"/>
        </a:dk1>
        <a:lt1>
          <a:srgbClr val="FFFFFF"/>
        </a:lt1>
        <a:dk2>
          <a:srgbClr val="003580"/>
        </a:dk2>
        <a:lt2>
          <a:srgbClr val="C7BD8A"/>
        </a:lt2>
        <a:accent1>
          <a:srgbClr val="E0AD00"/>
        </a:accent1>
        <a:accent2>
          <a:srgbClr val="D97300"/>
        </a:accent2>
        <a:accent3>
          <a:srgbClr val="FFFFFF"/>
        </a:accent3>
        <a:accent4>
          <a:srgbClr val="000000"/>
        </a:accent4>
        <a:accent5>
          <a:srgbClr val="EDD3AA"/>
        </a:accent5>
        <a:accent6>
          <a:srgbClr val="C46800"/>
        </a:accent6>
        <a:hlink>
          <a:srgbClr val="0073A8"/>
        </a:hlink>
        <a:folHlink>
          <a:srgbClr val="A1A6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8-emc-template-white-external 16">
        <a:dk1>
          <a:srgbClr val="000000"/>
        </a:dk1>
        <a:lt1>
          <a:srgbClr val="FFFFFF"/>
        </a:lt1>
        <a:dk2>
          <a:srgbClr val="003580"/>
        </a:dk2>
        <a:lt2>
          <a:srgbClr val="C7BD8A"/>
        </a:lt2>
        <a:accent1>
          <a:srgbClr val="E0AD00"/>
        </a:accent1>
        <a:accent2>
          <a:srgbClr val="D97300"/>
        </a:accent2>
        <a:accent3>
          <a:srgbClr val="FFFFFF"/>
        </a:accent3>
        <a:accent4>
          <a:srgbClr val="000000"/>
        </a:accent4>
        <a:accent5>
          <a:srgbClr val="EDD3AA"/>
        </a:accent5>
        <a:accent6>
          <a:srgbClr val="C46800"/>
        </a:accent6>
        <a:hlink>
          <a:srgbClr val="00A2EA"/>
        </a:hlink>
        <a:folHlink>
          <a:srgbClr val="A1A64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CorporateTemplate_Nov2009.pptx</Template>
  <TotalTime>50083</TotalTime>
  <Words>4971</Words>
  <Application>Microsoft Macintosh PowerPoint</Application>
  <PresentationFormat>On-screen Show (4:3)</PresentationFormat>
  <Paragraphs>986</Paragraphs>
  <Slides>62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62</vt:i4>
      </vt:variant>
    </vt:vector>
  </HeadingPairs>
  <TitlesOfParts>
    <vt:vector size="66" baseType="lpstr">
      <vt:lpstr>VMware</vt:lpstr>
      <vt:lpstr>Blank Presentation</vt:lpstr>
      <vt:lpstr>VMware Non-Confidential</vt:lpstr>
      <vt:lpstr>EMC_Presentation_Internal_Template</vt:lpstr>
      <vt:lpstr>Becoming a Node.js ninja on Cloud Foundry</vt:lpstr>
      <vt:lpstr>Agenda</vt:lpstr>
      <vt:lpstr>About Node.js</vt:lpstr>
      <vt:lpstr>What is the biggest advantage of Node.js?</vt:lpstr>
      <vt:lpstr>The cost of I/O</vt:lpstr>
      <vt:lpstr>So how does Node.js save I/O cost?</vt:lpstr>
      <vt:lpstr>Event-driven, non-blocking I/O platform/server</vt:lpstr>
      <vt:lpstr>Multi-threaded server - Threads are spawned for every connection</vt:lpstr>
      <vt:lpstr>Non-blocking &amp; Evented I/O (Node.js server)</vt:lpstr>
      <vt:lpstr>Event-driven, non-blocking I/O server</vt:lpstr>
      <vt:lpstr>Apache V/s Nginx: performance</vt:lpstr>
      <vt:lpstr>Apache V/s Nginx: Memory usage</vt:lpstr>
      <vt:lpstr>Saving I/O is great, what else is happening w/ Node.js?</vt:lpstr>
      <vt:lpstr>Other things going on for Node.js</vt:lpstr>
      <vt:lpstr>Other things going on for Node.js</vt:lpstr>
      <vt:lpstr>Other things going on for Node.js</vt:lpstr>
      <vt:lpstr>Agenda – part 2</vt:lpstr>
      <vt:lpstr>Let’s look at the code..</vt:lpstr>
      <vt:lpstr>Callbacks – Control flow</vt:lpstr>
      <vt:lpstr>Callbacks – Control flow (detailed version in Node.js)</vt:lpstr>
      <vt:lpstr>Node.js Programming</vt:lpstr>
      <vt:lpstr>JavaScript Classes (util.inherits)</vt:lpstr>
      <vt:lpstr>CommonJS modules</vt:lpstr>
      <vt:lpstr>CommonJS modules: Exporting multiple things</vt:lpstr>
      <vt:lpstr>CommonJS modules: ‘exports’ v/s ‘module.exports’</vt:lpstr>
      <vt:lpstr>Installing external modules – npm (Node Package Manager)</vt:lpstr>
      <vt:lpstr>Installing external modules - npm &amp; package.json</vt:lpstr>
      <vt:lpstr>Node.js EventEmitter  (A utility class that allows emitting events)</vt:lpstr>
      <vt:lpstr>Events – Node.js EventEmitter  (A node.js utility class that allows emitting events)</vt:lpstr>
      <vt:lpstr>Events – Node.js EventEmitter (continued)</vt:lpstr>
      <vt:lpstr>Events – Node.js EventEmitter (continued)</vt:lpstr>
      <vt:lpstr>Events – A library can emit multiple events </vt:lpstr>
      <vt:lpstr>Events – Error/Exception handling</vt:lpstr>
      <vt:lpstr>Agenda – part 3</vt:lpstr>
      <vt:lpstr>Cloud Foundry</vt:lpstr>
      <vt:lpstr>Cloud Foundry open Platform as a Service</vt:lpstr>
      <vt:lpstr>Cloud Foundry open PaaS - Choice of frameworks</vt:lpstr>
      <vt:lpstr>Cloud Foundry open PaaS - Choice of application services</vt:lpstr>
      <vt:lpstr>Cloud Foundry open PaaS - Choice of clouds</vt:lpstr>
      <vt:lpstr>PowerPoint Presentation</vt:lpstr>
      <vt:lpstr>Hello World App on Cloud Foundry</vt:lpstr>
      <vt:lpstr>“cloudfoundry” module &amp; Connecting to MongoDB, Redis</vt:lpstr>
      <vt:lpstr>“cloudfoundry” NodeJS helper module</vt:lpstr>
      <vt:lpstr>“cloudfoundry” NodeJS helper module</vt:lpstr>
      <vt:lpstr>MongoDB – Example of inserting a user (using mongodb-native module)</vt:lpstr>
      <vt:lpstr>Demo app</vt:lpstr>
      <vt:lpstr>PowerPoint Presentation</vt:lpstr>
      <vt:lpstr>Hello World App using ExpressJS</vt:lpstr>
      <vt:lpstr>Hello World App using ExpressJS (Middlewares)</vt:lpstr>
      <vt:lpstr>Hello World App using ExpressJS (Environments)</vt:lpstr>
      <vt:lpstr>Hello World App using ExpressJS (Routing)</vt:lpstr>
      <vt:lpstr>Hello World App using ExpressJS (Sessions)</vt:lpstr>
      <vt:lpstr>ExpressJS (Sticky sessions for multi instances)</vt:lpstr>
      <vt:lpstr>PowerPoint Presentation</vt:lpstr>
      <vt:lpstr>ExpressJS demo app screenshots (routing, sessions &amp; sticky sessions)</vt:lpstr>
      <vt:lpstr>Socket.io on Cloud Foundry</vt:lpstr>
      <vt:lpstr>Socket.io on Cloud Foundry (server side)</vt:lpstr>
      <vt:lpstr>Socket.io on Cloud Foundry (server side continued)</vt:lpstr>
      <vt:lpstr>Socket.io on Cloud Foundry (client side)</vt:lpstr>
      <vt:lpstr>Socket.io (+ ExpressJS) Demo app screenshots</vt:lpstr>
      <vt:lpstr>Summary</vt:lpstr>
      <vt:lpstr>Questions?</vt:lpstr>
    </vt:vector>
  </TitlesOfParts>
  <Company>VMware,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M&amp;A Committee Meeting</dc:title>
  <dc:creator>sayyar</dc:creator>
  <cp:lastModifiedBy>VMware Inc.</cp:lastModifiedBy>
  <cp:revision>2046</cp:revision>
  <dcterms:created xsi:type="dcterms:W3CDTF">2010-02-09T12:06:13Z</dcterms:created>
  <dcterms:modified xsi:type="dcterms:W3CDTF">2012-04-05T18:37:28Z</dcterms:modified>
</cp:coreProperties>
</file>