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692" r:id="rId5"/>
    <p:sldId id="698" r:id="rId6"/>
    <p:sldId id="701" r:id="rId7"/>
    <p:sldId id="700" r:id="rId8"/>
    <p:sldId id="702" r:id="rId9"/>
    <p:sldId id="705" r:id="rId10"/>
    <p:sldId id="704" r:id="rId11"/>
    <p:sldId id="70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3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0F624C-BF81-4277-8693-A77EC999772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EB0E5DD-5F0B-4C7D-BB1B-07DD7E36704D}" type="pres">
      <dgm:prSet presAssocID="{840F624C-BF81-4277-8693-A77EC9997725}" presName="Name0" presStyleCnt="0">
        <dgm:presLayoutVars>
          <dgm:resizeHandles/>
        </dgm:presLayoutVars>
      </dgm:prSet>
      <dgm:spPr/>
    </dgm:pt>
  </dgm:ptLst>
  <dgm:cxnLst>
    <dgm:cxn modelId="{901C2EEF-4576-4385-9440-87FF33CF2D61}" type="presOf" srcId="{840F624C-BF81-4277-8693-A77EC9997725}" destId="{2EB0E5DD-5F0B-4C7D-BB1B-07DD7E36704D}" srcOrd="0" destOrd="0" presId="urn:diagrams.loki3.com/VaryingWidth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F624C-BF81-4277-8693-A77EC999772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EB0E5DD-5F0B-4C7D-BB1B-07DD7E36704D}" type="pres">
      <dgm:prSet presAssocID="{840F624C-BF81-4277-8693-A77EC9997725}" presName="Name0" presStyleCnt="0">
        <dgm:presLayoutVars>
          <dgm:resizeHandles/>
        </dgm:presLayoutVars>
      </dgm:prSet>
      <dgm:spPr/>
    </dgm:pt>
  </dgm:ptLst>
  <dgm:cxnLst>
    <dgm:cxn modelId="{EDB04C64-CD6C-42A9-949C-17C9D3F56413}" type="presOf" srcId="{840F624C-BF81-4277-8693-A77EC9997725}" destId="{2EB0E5DD-5F0B-4C7D-BB1B-07DD7E36704D}" srcOrd="0" destOrd="0" presId="urn:diagrams.loki3.com/VaryingWidth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0F624C-BF81-4277-8693-A77EC9997725}" type="doc">
      <dgm:prSet loTypeId="urn:diagrams.loki3.com/VaryingWidthList" loCatId="list" qsTypeId="urn:microsoft.com/office/officeart/2005/8/quickstyle/simple1" qsCatId="simple" csTypeId="urn:microsoft.com/office/officeart/2005/8/colors/accent1_2" csCatId="accent1" phldr="1"/>
      <dgm:spPr/>
    </dgm:pt>
    <dgm:pt modelId="{2EB0E5DD-5F0B-4C7D-BB1B-07DD7E36704D}" type="pres">
      <dgm:prSet presAssocID="{840F624C-BF81-4277-8693-A77EC9997725}" presName="Name0" presStyleCnt="0">
        <dgm:presLayoutVars>
          <dgm:resizeHandles/>
        </dgm:presLayoutVars>
      </dgm:prSet>
      <dgm:spPr/>
    </dgm:pt>
  </dgm:ptLst>
  <dgm:cxnLst>
    <dgm:cxn modelId="{60B7F320-1436-46E5-8331-6D9A2BE225AC}" type="presOf" srcId="{840F624C-BF81-4277-8693-A77EC9997725}" destId="{2EB0E5DD-5F0B-4C7D-BB1B-07DD7E36704D}" srcOrd="0" destOrd="0" presId="urn:diagrams.loki3.com/VaryingWidth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6333C-0806-4317-815E-7AE9BF618954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3947-1F49-4339-A8DF-34539A414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7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1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5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29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330DD-9B57-449D-9AF2-0EF5864A71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8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3E410-4CC0-4100-A79E-2A0645B9F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F2CB949-2BDD-4B8F-A37C-33E49BA9C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4360EF-D529-4C7E-9D0C-311CBBCB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D7619A-5749-4758-921D-DAC89B91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C2998F-CD15-4143-A3C2-E450E43AE2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3743"/>
          <a:stretch/>
        </p:blipFill>
        <p:spPr>
          <a:xfrm flipH="1">
            <a:off x="0" y="0"/>
            <a:ext cx="1228191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65709DB-E225-4862-9769-AC8FCB05C18C}"/>
              </a:ext>
            </a:extLst>
          </p:cNvPr>
          <p:cNvSpPr/>
          <p:nvPr userDrawn="1"/>
        </p:nvSpPr>
        <p:spPr>
          <a:xfrm>
            <a:off x="0" y="0"/>
            <a:ext cx="12281915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58000"/>
                  <a:lumMod val="0"/>
                </a:schemeClr>
              </a:gs>
              <a:gs pos="100000">
                <a:srgbClr val="96C33F">
                  <a:alpha val="91000"/>
                </a:srgbClr>
              </a:gs>
              <a:gs pos="44000">
                <a:srgbClr val="D0DB61">
                  <a:alpha val="55000"/>
                </a:srgbClr>
              </a:gs>
              <a:gs pos="100000">
                <a:srgbClr val="78B237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2F74F51-9844-47DB-87C8-613ACEBA7393}"/>
              </a:ext>
            </a:extLst>
          </p:cNvPr>
          <p:cNvCxnSpPr/>
          <p:nvPr userDrawn="1"/>
        </p:nvCxnSpPr>
        <p:spPr>
          <a:xfrm flipV="1">
            <a:off x="6187439" y="696686"/>
            <a:ext cx="1920240" cy="0"/>
          </a:xfrm>
          <a:prstGeom prst="lin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B09AA73-EAD9-4719-89EE-9F3A401895DF}"/>
              </a:ext>
            </a:extLst>
          </p:cNvPr>
          <p:cNvCxnSpPr/>
          <p:nvPr userDrawn="1"/>
        </p:nvCxnSpPr>
        <p:spPr>
          <a:xfrm flipH="1" flipV="1">
            <a:off x="6187439" y="696686"/>
            <a:ext cx="0" cy="5296151"/>
          </a:xfrm>
          <a:prstGeom prst="lin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L-Shape 10">
            <a:extLst>
              <a:ext uri="{FF2B5EF4-FFF2-40B4-BE49-F238E27FC236}">
                <a16:creationId xmlns:a16="http://schemas.microsoft.com/office/drawing/2014/main" xmlns="" id="{6B8BA022-085E-4E37-81EA-767C5FB1B99E}"/>
              </a:ext>
            </a:extLst>
          </p:cNvPr>
          <p:cNvSpPr/>
          <p:nvPr userDrawn="1"/>
        </p:nvSpPr>
        <p:spPr>
          <a:xfrm flipH="1">
            <a:off x="5886937" y="5694433"/>
            <a:ext cx="339238" cy="339238"/>
          </a:xfrm>
          <a:prstGeom prst="corner">
            <a:avLst>
              <a:gd name="adj1" fmla="val 27013"/>
              <a:gd name="adj2" fmla="val 232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7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3D18FE-3760-4D7C-92B5-55D62B1C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4E79D8-FD1F-45F4-BE07-B0BC0E446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783472-9742-461C-AEFA-01FF2C85D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B8F415-5E8E-447E-A2BF-AF766C93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766FCF-676F-49F7-A4C6-A7C2A38D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4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5B1C9A-8758-4AA7-8A24-1F08C5095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7EAA07C-F594-4F73-B89A-2DAAED63F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4B2A9F7-2505-498D-A634-F48A94E0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545580-3D2F-4DA9-8C68-23B4A18C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B13529-B0EA-4013-BFA8-622E6B30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4020BDB0-27B4-430E-A6C3-55CE733A9DAD}"/>
              </a:ext>
            </a:extLst>
          </p:cNvPr>
          <p:cNvPicPr>
            <a:picLocks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70" t="9087" r="6054"/>
          <a:stretch/>
        </p:blipFill>
        <p:spPr>
          <a:xfrm>
            <a:off x="187874" y="168176"/>
            <a:ext cx="11872410" cy="6507590"/>
          </a:xfrm>
          <a:prstGeom prst="rect">
            <a:avLst/>
          </a:prstGeom>
        </p:spPr>
      </p:pic>
      <p:sp>
        <p:nvSpPr>
          <p:cNvPr id="7" name="Right Triangle 6">
            <a:extLst>
              <a:ext uri="{FF2B5EF4-FFF2-40B4-BE49-F238E27FC236}">
                <a16:creationId xmlns:a16="http://schemas.microsoft.com/office/drawing/2014/main" xmlns="" id="{17803100-6B54-4618-A86E-AE3BB47D7B5A}"/>
              </a:ext>
            </a:extLst>
          </p:cNvPr>
          <p:cNvSpPr/>
          <p:nvPr userDrawn="1"/>
        </p:nvSpPr>
        <p:spPr bwMode="auto">
          <a:xfrm rot="10800000" flipH="1" flipV="1">
            <a:off x="0" y="2324100"/>
            <a:ext cx="8458200" cy="4552950"/>
          </a:xfrm>
          <a:prstGeom prst="rtTriangl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ea typeface="ＭＳ Ｐゴシック"/>
              <a:cs typeface="ＭＳ Ｐゴシック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C59A7C1-907C-41D6-9C45-088C5D7A977A}"/>
              </a:ext>
            </a:extLst>
          </p:cNvPr>
          <p:cNvSpPr/>
          <p:nvPr userDrawn="1"/>
        </p:nvSpPr>
        <p:spPr>
          <a:xfrm>
            <a:off x="187874" y="168176"/>
            <a:ext cx="11872410" cy="6507590"/>
          </a:xfrm>
          <a:prstGeom prst="rect">
            <a:avLst/>
          </a:prstGeom>
          <a:gradFill flip="none" rotWithShape="1">
            <a:gsLst>
              <a:gs pos="0">
                <a:schemeClr val="accent6">
                  <a:alpha val="58000"/>
                  <a:lumMod val="0"/>
                </a:schemeClr>
              </a:gs>
              <a:gs pos="89000">
                <a:srgbClr val="96C33F">
                  <a:alpha val="91000"/>
                </a:srgbClr>
              </a:gs>
              <a:gs pos="44000">
                <a:srgbClr val="D0DB61">
                  <a:alpha val="55000"/>
                </a:srgbClr>
              </a:gs>
              <a:gs pos="100000">
                <a:srgbClr val="78B237">
                  <a:alpha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xmlns="" id="{CAC8AC14-BB1F-45B3-8415-A91273FF670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029" y="5908009"/>
            <a:ext cx="2059399" cy="595295"/>
          </a:xfrm>
          <a:prstGeom prst="rect">
            <a:avLst/>
          </a:prstGeom>
        </p:spPr>
      </p:pic>
      <p:grpSp>
        <p:nvGrpSpPr>
          <p:cNvPr id="39" name="Group 4">
            <a:extLst>
              <a:ext uri="{FF2B5EF4-FFF2-40B4-BE49-F238E27FC236}">
                <a16:creationId xmlns:a16="http://schemas.microsoft.com/office/drawing/2014/main" xmlns="" id="{1B1D6AC9-BA41-4B63-92BC-A3C93CADD3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569232" y="594933"/>
            <a:ext cx="952432" cy="512534"/>
            <a:chOff x="301" y="1068"/>
            <a:chExt cx="1403" cy="755"/>
          </a:xfrm>
          <a:solidFill>
            <a:schemeClr val="bg1"/>
          </a:solidFill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xmlns="" id="{08365E7A-FEA0-462F-B786-1D83870D70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xmlns="" id="{DE43DDD9-07EF-410F-87CE-5D9ACBFFC8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xmlns="" id="{F11DA0CF-E9AA-472A-9CE0-82DE6AEDC5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xmlns="" id="{861E7402-D466-46A6-9C15-B2C5ACB1504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xmlns="" id="{9A65E5DD-C449-4BB8-B056-E3112277CC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xmlns="" id="{B32B9235-2985-4160-98D2-C8B04A3F16D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xmlns="" id="{36C8C390-E0B1-4B9B-9BB8-D434209849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xmlns="" id="{D1FCE6D7-AFBF-4392-916A-1ACFF4A7EF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1" y="1710"/>
              <a:ext cx="136" cy="5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xmlns="" id="{2DDF9AD6-5537-4951-B520-0131C66A7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xmlns="" id="{6A885052-CD6B-4F41-BF07-F462BCD5EE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xmlns="" id="{285C0471-8904-4A29-A954-33E4A17C95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xmlns="" id="{B77C784A-EF7C-442B-98C6-89E6432B023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xmlns="" id="{7516999B-0EDB-465E-AC62-206AC048CB2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xmlns="" id="{2A395158-8CD4-438F-9FFD-389901DD4B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xmlns="" id="{54F59F6C-5DED-4A7E-BDC1-E9F9250817E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xmlns="" id="{24062134-CE01-459F-9AA7-56310635497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6186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" t="4341" b="11305"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980475" y="2082255"/>
            <a:ext cx="2885470" cy="1552767"/>
            <a:chOff x="477838" y="1695451"/>
            <a:chExt cx="2227262" cy="1198563"/>
          </a:xfrm>
        </p:grpSpPr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1279525" y="1695451"/>
              <a:ext cx="268287" cy="752475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1655763" y="1884364"/>
              <a:ext cx="230187" cy="563563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auto">
            <a:xfrm>
              <a:off x="1843088" y="2297114"/>
              <a:ext cx="150812" cy="150813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1774825" y="1695451"/>
              <a:ext cx="150812" cy="150813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1190625" y="1997076"/>
              <a:ext cx="485775" cy="150813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477838" y="2600326"/>
              <a:ext cx="96837" cy="293688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654050" y="2600326"/>
              <a:ext cx="96837" cy="293688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3713" y="2714626"/>
              <a:ext cx="211137" cy="65088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760413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1008063" y="2600326"/>
              <a:ext cx="280987" cy="293688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 userDrawn="1"/>
          </p:nvSpPr>
          <p:spPr bwMode="auto">
            <a:xfrm>
              <a:off x="1277938" y="2600326"/>
              <a:ext cx="271462" cy="293688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1563688" y="2600326"/>
              <a:ext cx="387350" cy="293688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 noEditPoints="1"/>
            </p:cNvSpPr>
            <p:nvPr userDrawn="1"/>
          </p:nvSpPr>
          <p:spPr bwMode="auto">
            <a:xfrm>
              <a:off x="1898650" y="2600326"/>
              <a:ext cx="273050" cy="293688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auto">
            <a:xfrm>
              <a:off x="2276475" y="2730501"/>
              <a:ext cx="153987" cy="16351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 noEditPoints="1"/>
            </p:cNvSpPr>
            <p:nvPr userDrawn="1"/>
          </p:nvSpPr>
          <p:spPr bwMode="auto">
            <a:xfrm>
              <a:off x="2195513" y="2600326"/>
              <a:ext cx="260350" cy="293688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auto">
            <a:xfrm>
              <a:off x="2460625" y="2600326"/>
              <a:ext cx="244475" cy="292100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064304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5E7CA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Customers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275973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8043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84CAC0-1DD7-43D0-BDE9-10E8D40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5D327-3010-430B-B85F-6A4588D21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D8EE59E-2A6B-431B-B552-CE2DC02EC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E2EFF7-ACCC-4183-8076-EA785448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A31667-52FD-43BA-A9F6-4D9C10D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0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03AC2-1BD6-4213-9E8C-3EA99AF3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FF5F86-6957-469A-9394-5404EB7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974663-5669-47BB-ADB0-6A4CFA5A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C426FD-70D7-4F78-A41D-B10FACC3D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D67840E-0A65-4470-A3B2-0B76B9E9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90EF76-DDED-400F-AF82-B9859C85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C4EABA-A302-496C-933D-26C1A0046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38C380F-3BE2-43B4-BF00-8E51BEF0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8B6B6B6-0EEB-4AF9-82D5-BEB60E3D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45F66A8-5516-4EED-AB7E-EDEDB3F9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7ECF2E-F110-499F-9B8D-052D703F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0937A-BBAC-41C8-8052-7421447F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604F2D-E481-4657-A88D-C2CF6E54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973A763-24E9-409B-B69E-5016D47BA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FA923FC-4917-44C3-B47F-3DA17D19D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34BC1D0-9C07-4B4A-A204-5450603D0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FC9E51D-7EBF-409D-8AA9-296CD8CE4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0C336C3-0D97-4B6B-8BB2-0E45BC10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FA35C3E-EF89-4E36-AA1E-0F76B65F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4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90864-F36D-4D5C-9CC1-A9B4C0C2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377F1A9-D1C8-4A1D-9D29-DB1D6C6E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CAA62B4-6C66-48F8-A058-01808B3D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34DF0F8-C5D5-4E66-B95F-D629E43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8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C5E5527-F0FE-4934-BB21-61656355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C20C48F-2724-4D9B-A466-C414C96E3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1263B71-904B-40FE-90AB-91C1CF3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23164-6536-4F6F-8817-1ABAF386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C60408E-7CEA-416A-91BD-A6A454A0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DBE4F1-A0F7-497E-9A98-CC9A80E0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62EF910-9DC7-454D-BCA1-88EC74A0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7343EA-5BE5-4D8E-BA55-3E2150C3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B694B7C-E216-4E23-A002-6B6A6824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7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695F4D-0497-427C-89B8-3D1E32F6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90CDFC7-3A93-4EC1-B294-55044802C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B168078-10B9-41AB-825A-C5065C4C3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0BF081E-F5B5-4033-95B4-A60B6074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4EFC5C7-494F-4DD4-B40B-75A4B564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521863-8A2F-470E-B5D8-B279AA34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5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F3BAE43-C172-49D8-97D4-BA428A21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45D43A-D3BC-48C0-9643-195B6821B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FBAA10-4C7E-456F-B462-E7EA5C4C1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8E78-F20B-4158-8596-611AD3433439}" type="datetimeFigureOut">
              <a:rPr lang="en-US" smtClean="0"/>
              <a:t>12/16/2019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CC5E76-A335-4F6E-B915-6C2DC6B38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069921B-8A3A-4E9E-9258-CD7A2BBA5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64E0F-239B-4CFE-8D71-74F983D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40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5" r:id="rId13"/>
    <p:sldLayoutId id="2147483676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.jp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.jpg"/><Relationship Id="rId16" Type="http://schemas.openxmlformats.org/officeDocument/2006/relationships/image" Target="../media/image29.jpeg"/><Relationship Id="rId20" Type="http://schemas.openxmlformats.org/officeDocument/2006/relationships/image" Target="../media/image33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32" Type="http://schemas.openxmlformats.org/officeDocument/2006/relationships/image" Target="../media/image44.jp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jpeg"/><Relationship Id="rId28" Type="http://schemas.openxmlformats.org/officeDocument/2006/relationships/image" Target="../media/image41.jpeg"/><Relationship Id="rId10" Type="http://schemas.openxmlformats.org/officeDocument/2006/relationships/image" Target="../media/image23.png"/><Relationship Id="rId19" Type="http://schemas.openxmlformats.org/officeDocument/2006/relationships/image" Target="../media/image32.jpeg"/><Relationship Id="rId31" Type="http://schemas.openxmlformats.org/officeDocument/2006/relationships/image" Target="../media/image43.jpeg"/><Relationship Id="rId4" Type="http://schemas.openxmlformats.org/officeDocument/2006/relationships/image" Target="../media/image17.jp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jpeg"/><Relationship Id="rId30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microsoft.com/office/2007/relationships/diagramDrawing" Target="../diagrams/drawing1.xml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jpg"/><Relationship Id="rId3" Type="http://schemas.openxmlformats.org/officeDocument/2006/relationships/image" Target="../media/image45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80.jpg"/><Relationship Id="rId47" Type="http://schemas.openxmlformats.org/officeDocument/2006/relationships/image" Target="../media/image85.png"/><Relationship Id="rId50" Type="http://schemas.openxmlformats.org/officeDocument/2006/relationships/image" Target="../media/image88.png"/><Relationship Id="rId7" Type="http://schemas.openxmlformats.org/officeDocument/2006/relationships/image" Target="../media/image49.jpg"/><Relationship Id="rId12" Type="http://schemas.openxmlformats.org/officeDocument/2006/relationships/diagramColors" Target="../diagrams/colors1.xml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jpeg"/><Relationship Id="rId38" Type="http://schemas.openxmlformats.org/officeDocument/2006/relationships/image" Target="../media/image76.png"/><Relationship Id="rId46" Type="http://schemas.openxmlformats.org/officeDocument/2006/relationships/image" Target="../media/image8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jpg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45" Type="http://schemas.openxmlformats.org/officeDocument/2006/relationships/image" Target="../media/image83.png"/><Relationship Id="rId53" Type="http://schemas.openxmlformats.org/officeDocument/2006/relationships/image" Target="../media/image91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49" Type="http://schemas.openxmlformats.org/officeDocument/2006/relationships/image" Target="../media/image87.jpg"/><Relationship Id="rId10" Type="http://schemas.openxmlformats.org/officeDocument/2006/relationships/diagramLayout" Target="../diagrams/layout1.xml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4" Type="http://schemas.openxmlformats.org/officeDocument/2006/relationships/image" Target="../media/image82.png"/><Relationship Id="rId52" Type="http://schemas.openxmlformats.org/officeDocument/2006/relationships/image" Target="../media/image90.png"/><Relationship Id="rId4" Type="http://schemas.openxmlformats.org/officeDocument/2006/relationships/image" Target="../media/image46.jpg"/><Relationship Id="rId9" Type="http://schemas.openxmlformats.org/officeDocument/2006/relationships/diagramData" Target="../diagrams/data1.xml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jpg"/><Relationship Id="rId30" Type="http://schemas.openxmlformats.org/officeDocument/2006/relationships/image" Target="../media/image68.jpg"/><Relationship Id="rId35" Type="http://schemas.openxmlformats.org/officeDocument/2006/relationships/image" Target="../media/image73.png"/><Relationship Id="rId43" Type="http://schemas.openxmlformats.org/officeDocument/2006/relationships/image" Target="../media/image81.jpg"/><Relationship Id="rId48" Type="http://schemas.openxmlformats.org/officeDocument/2006/relationships/image" Target="../media/image86.png"/><Relationship Id="rId8" Type="http://schemas.openxmlformats.org/officeDocument/2006/relationships/image" Target="../media/image50.jpg"/><Relationship Id="rId51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99.png"/><Relationship Id="rId26" Type="http://schemas.openxmlformats.org/officeDocument/2006/relationships/diagramColors" Target="../diagrams/colors3.xml"/><Relationship Id="rId39" Type="http://schemas.openxmlformats.org/officeDocument/2006/relationships/image" Target="../media/image107.png"/><Relationship Id="rId21" Type="http://schemas.openxmlformats.org/officeDocument/2006/relationships/image" Target="../media/image101.jpeg"/><Relationship Id="rId34" Type="http://schemas.openxmlformats.org/officeDocument/2006/relationships/image" Target="../media/image104.png"/><Relationship Id="rId42" Type="http://schemas.openxmlformats.org/officeDocument/2006/relationships/image" Target="../media/image67.png"/><Relationship Id="rId47" Type="http://schemas.openxmlformats.org/officeDocument/2006/relationships/image" Target="../media/image110.png"/><Relationship Id="rId50" Type="http://schemas.openxmlformats.org/officeDocument/2006/relationships/image" Target="../media/image113.png"/><Relationship Id="rId55" Type="http://schemas.openxmlformats.org/officeDocument/2006/relationships/image" Target="../media/image80.jpg"/><Relationship Id="rId63" Type="http://schemas.openxmlformats.org/officeDocument/2006/relationships/image" Target="../media/image88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5.jpeg"/><Relationship Id="rId11" Type="http://schemas.microsoft.com/office/2007/relationships/diagramDrawing" Target="../diagrams/drawing2.xml"/><Relationship Id="rId24" Type="http://schemas.openxmlformats.org/officeDocument/2006/relationships/diagramLayout" Target="../diagrams/layout3.xml"/><Relationship Id="rId32" Type="http://schemas.openxmlformats.org/officeDocument/2006/relationships/image" Target="../media/image103.png"/><Relationship Id="rId37" Type="http://schemas.openxmlformats.org/officeDocument/2006/relationships/image" Target="../media/image64.png"/><Relationship Id="rId40" Type="http://schemas.openxmlformats.org/officeDocument/2006/relationships/image" Target="../media/image108.png"/><Relationship Id="rId45" Type="http://schemas.openxmlformats.org/officeDocument/2006/relationships/image" Target="../media/image72.png"/><Relationship Id="rId53" Type="http://schemas.openxmlformats.org/officeDocument/2006/relationships/image" Target="../media/image78.png"/><Relationship Id="rId58" Type="http://schemas.openxmlformats.org/officeDocument/2006/relationships/image" Target="../media/image118.png"/><Relationship Id="rId66" Type="http://schemas.openxmlformats.org/officeDocument/2006/relationships/image" Target="../media/image91.png"/><Relationship Id="rId5" Type="http://schemas.openxmlformats.org/officeDocument/2006/relationships/image" Target="../media/image94.jpeg"/><Relationship Id="rId15" Type="http://schemas.openxmlformats.org/officeDocument/2006/relationships/image" Target="../media/image97.jpeg"/><Relationship Id="rId23" Type="http://schemas.openxmlformats.org/officeDocument/2006/relationships/diagramData" Target="../diagrams/data3.xml"/><Relationship Id="rId28" Type="http://schemas.openxmlformats.org/officeDocument/2006/relationships/image" Target="../media/image55.png"/><Relationship Id="rId36" Type="http://schemas.openxmlformats.org/officeDocument/2006/relationships/image" Target="../media/image105.png"/><Relationship Id="rId49" Type="http://schemas.openxmlformats.org/officeDocument/2006/relationships/image" Target="../media/image112.png"/><Relationship Id="rId57" Type="http://schemas.openxmlformats.org/officeDocument/2006/relationships/image" Target="../media/image82.png"/><Relationship Id="rId61" Type="http://schemas.openxmlformats.org/officeDocument/2006/relationships/image" Target="../media/image86.png"/><Relationship Id="rId10" Type="http://schemas.openxmlformats.org/officeDocument/2006/relationships/diagramColors" Target="../diagrams/colors2.xml"/><Relationship Id="rId19" Type="http://schemas.openxmlformats.org/officeDocument/2006/relationships/image" Target="../media/image45.png"/><Relationship Id="rId31" Type="http://schemas.openxmlformats.org/officeDocument/2006/relationships/image" Target="../media/image58.png"/><Relationship Id="rId44" Type="http://schemas.openxmlformats.org/officeDocument/2006/relationships/image" Target="../media/image69.png"/><Relationship Id="rId52" Type="http://schemas.openxmlformats.org/officeDocument/2006/relationships/image" Target="../media/image115.jpeg"/><Relationship Id="rId60" Type="http://schemas.openxmlformats.org/officeDocument/2006/relationships/image" Target="../media/image84.png"/><Relationship Id="rId65" Type="http://schemas.openxmlformats.org/officeDocument/2006/relationships/image" Target="../media/image90.png"/><Relationship Id="rId4" Type="http://schemas.openxmlformats.org/officeDocument/2006/relationships/image" Target="../media/image93.jpeg"/><Relationship Id="rId9" Type="http://schemas.openxmlformats.org/officeDocument/2006/relationships/diagramQuickStyle" Target="../diagrams/quickStyle2.xml"/><Relationship Id="rId14" Type="http://schemas.openxmlformats.org/officeDocument/2006/relationships/image" Target="../media/image96.png"/><Relationship Id="rId22" Type="http://schemas.openxmlformats.org/officeDocument/2006/relationships/image" Target="../media/image102.jpeg"/><Relationship Id="rId27" Type="http://schemas.microsoft.com/office/2007/relationships/diagramDrawing" Target="../diagrams/drawing3.xml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43" Type="http://schemas.openxmlformats.org/officeDocument/2006/relationships/image" Target="../media/image109.jpeg"/><Relationship Id="rId48" Type="http://schemas.openxmlformats.org/officeDocument/2006/relationships/image" Target="../media/image111.jpeg"/><Relationship Id="rId56" Type="http://schemas.openxmlformats.org/officeDocument/2006/relationships/image" Target="../media/image117.jpeg"/><Relationship Id="rId64" Type="http://schemas.openxmlformats.org/officeDocument/2006/relationships/image" Target="../media/image89.png"/><Relationship Id="rId8" Type="http://schemas.openxmlformats.org/officeDocument/2006/relationships/diagramLayout" Target="../diagrams/layout2.xml"/><Relationship Id="rId51" Type="http://schemas.openxmlformats.org/officeDocument/2006/relationships/image" Target="../media/image114.png"/><Relationship Id="rId3" Type="http://schemas.openxmlformats.org/officeDocument/2006/relationships/image" Target="../media/image92.png"/><Relationship Id="rId12" Type="http://schemas.openxmlformats.org/officeDocument/2006/relationships/image" Target="../media/image52.png"/><Relationship Id="rId17" Type="http://schemas.openxmlformats.org/officeDocument/2006/relationships/image" Target="../media/image98.png"/><Relationship Id="rId25" Type="http://schemas.openxmlformats.org/officeDocument/2006/relationships/diagramQuickStyle" Target="../diagrams/quickStyle3.xml"/><Relationship Id="rId33" Type="http://schemas.openxmlformats.org/officeDocument/2006/relationships/image" Target="../media/image60.png"/><Relationship Id="rId38" Type="http://schemas.openxmlformats.org/officeDocument/2006/relationships/image" Target="../media/image106.jpeg"/><Relationship Id="rId46" Type="http://schemas.openxmlformats.org/officeDocument/2006/relationships/image" Target="../media/image75.png"/><Relationship Id="rId59" Type="http://schemas.openxmlformats.org/officeDocument/2006/relationships/image" Target="../media/image85.png"/><Relationship Id="rId67" Type="http://schemas.openxmlformats.org/officeDocument/2006/relationships/image" Target="../media/image120.png"/><Relationship Id="rId20" Type="http://schemas.openxmlformats.org/officeDocument/2006/relationships/image" Target="../media/image100.jpeg"/><Relationship Id="rId41" Type="http://schemas.openxmlformats.org/officeDocument/2006/relationships/image" Target="../media/image66.png"/><Relationship Id="rId54" Type="http://schemas.openxmlformats.org/officeDocument/2006/relationships/image" Target="../media/image116.png"/><Relationship Id="rId62" Type="http://schemas.openxmlformats.org/officeDocument/2006/relationships/image" Target="../media/image11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232" y="5116634"/>
            <a:ext cx="10996661" cy="1141943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Calibri" panose="020F0502020204030204" pitchFamily="34" charset="0"/>
              </a:rPr>
              <a:t>Cloud </a:t>
            </a:r>
            <a:r>
              <a:rPr lang="en-US" sz="4400" dirty="0" smtClean="0">
                <a:latin typeface="Calibri" panose="020F0502020204030204" pitchFamily="34" charset="0"/>
              </a:rPr>
              <a:t>Native Application Development Services</a:t>
            </a:r>
            <a:r>
              <a:rPr lang="en-US" sz="1050" b="0" dirty="0">
                <a:latin typeface="Segoe UI" panose="020B0502040204020203" pitchFamily="34" charset="0"/>
                <a:cs typeface="Segoe UI" panose="020B0502040204020203" pitchFamily="34" charset="0"/>
              </a:rPr>
              <a:t/>
            </a:r>
            <a:br>
              <a:rPr lang="en-US" sz="1050" b="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5322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07433" y="1059543"/>
            <a:ext cx="5879921" cy="553095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40" y="48363"/>
            <a:ext cx="11281893" cy="639427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rgbClr val="1F497D"/>
                </a:solidFill>
                <a:latin typeface="Arial"/>
                <a:ea typeface="+mn-ea"/>
                <a:cs typeface="+mn-cs"/>
              </a:rPr>
              <a:t>Cloud Native Application Services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330124" y="1784862"/>
            <a:ext cx="3027126" cy="43923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0" rtlCol="0" anchor="t" anchorCtr="0"/>
          <a:lstStyle/>
          <a:p>
            <a:r>
              <a:rPr lang="en-US" dirty="0">
                <a:solidFill>
                  <a:schemeClr val="tx1"/>
                </a:solidFill>
              </a:rPr>
              <a:t>Catalogue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95353" y="1784862"/>
            <a:ext cx="2444193" cy="43923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6560714" y="1965113"/>
            <a:ext cx="2336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Tool based assessment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Factory based industrial treatment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Kick start templates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smtClean="0"/>
              <a:t>Micro </a:t>
            </a:r>
            <a:r>
              <a:rPr lang="en-US" sz="1600" dirty="0"/>
              <a:t>Services, Serverless and service mesh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Agile delivery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Application life cycle management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DevSecOps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Intelligent dashboards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/>
              <a:t>Actionable insights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406487" y="958187"/>
            <a:ext cx="2337770" cy="563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57592" y="1328471"/>
            <a:ext cx="22866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New &amp; refactored cloud native application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Business services as microservices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Microservices in containers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On Demand Scaling of Business Capabilities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Operation using Servicemesh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Mobile and social apps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Easy monitoring of hardware and Applications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Security hardened apps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58484" y="958187"/>
            <a:ext cx="2275107" cy="56323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Customer Challenges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1804" y="1328471"/>
            <a:ext cx="22866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Poor customer experience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Poor usability 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Outdated business process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Omni channel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Regulatory compliance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Security vulnerabilities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Maintenance cost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Outdated hardware</a:t>
            </a:r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dirty="0"/>
              <a:t>Cloud migration strategy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39605" y="3073956"/>
            <a:ext cx="595093" cy="355361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9087356" y="3073956"/>
            <a:ext cx="263340" cy="336878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76126" y="1043777"/>
            <a:ext cx="4324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Cloud Native</a:t>
            </a:r>
            <a:r>
              <a:rPr lang="en-US" dirty="0"/>
              <a:t> </a:t>
            </a:r>
            <a:r>
              <a:rPr lang="en-US" b="1" dirty="0"/>
              <a:t>Transformation Services</a:t>
            </a:r>
            <a:endParaRPr lang="en-IN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14CBCAA7-3F36-446C-B4CD-A17EEBF3B9F2}"/>
              </a:ext>
            </a:extLst>
          </p:cNvPr>
          <p:cNvSpPr/>
          <p:nvPr/>
        </p:nvSpPr>
        <p:spPr>
          <a:xfrm>
            <a:off x="3703216" y="2324518"/>
            <a:ext cx="2295878" cy="173013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D795BC7D-13CA-4884-8DEE-AA7E46FCB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873" y="2460922"/>
            <a:ext cx="546465" cy="4123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AEC76269-1B3E-4E92-9B9A-6C5FAC4A84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852" y="2476162"/>
            <a:ext cx="521328" cy="38189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BF6EA3DF-45D9-403C-B4D6-3CE53C9B9D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02" y="2488729"/>
            <a:ext cx="438116" cy="3693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3AD84F1D-0061-4A75-9B67-91F5AAFCB2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77" y="2959749"/>
            <a:ext cx="508961" cy="4123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9D125408-054B-4D79-8156-E32A45FEC08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348" y="2985617"/>
            <a:ext cx="455832" cy="3865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xmlns="" id="{28DAEE59-3E61-420C-85CE-B2D22FFB5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0" y="2959749"/>
            <a:ext cx="412378" cy="41237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A9CAA53-8386-4D11-9A52-1986E119D685}"/>
              </a:ext>
            </a:extLst>
          </p:cNvPr>
          <p:cNvSpPr/>
          <p:nvPr/>
        </p:nvSpPr>
        <p:spPr>
          <a:xfrm>
            <a:off x="1803155" y="3427522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/>
              <a:t>New Cloud Native Application </a:t>
            </a:r>
          </a:p>
          <a:p>
            <a:pPr algn="ctr"/>
            <a:r>
              <a:rPr lang="en-US" sz="1400" dirty="0"/>
              <a:t>Development</a:t>
            </a:r>
          </a:p>
        </p:txBody>
      </p:sp>
      <p:sp>
        <p:nvSpPr>
          <p:cNvPr id="45" name="Rounded Rectangle 10">
            <a:extLst>
              <a:ext uri="{FF2B5EF4-FFF2-40B4-BE49-F238E27FC236}">
                <a16:creationId xmlns:a16="http://schemas.microsoft.com/office/drawing/2014/main" xmlns="" id="{E8B5634B-B252-4F0D-A195-AB4632CEBB55}"/>
              </a:ext>
            </a:extLst>
          </p:cNvPr>
          <p:cNvSpPr/>
          <p:nvPr/>
        </p:nvSpPr>
        <p:spPr>
          <a:xfrm>
            <a:off x="3644465" y="4149914"/>
            <a:ext cx="2295878" cy="9168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/ UI Development</a:t>
            </a:r>
          </a:p>
        </p:txBody>
      </p:sp>
      <p:sp>
        <p:nvSpPr>
          <p:cNvPr id="29" name="Rounded Rectangle 10">
            <a:extLst>
              <a:ext uri="{FF2B5EF4-FFF2-40B4-BE49-F238E27FC236}">
                <a16:creationId xmlns:a16="http://schemas.microsoft.com/office/drawing/2014/main" xmlns="" id="{E8B5634B-B252-4F0D-A195-AB4632CEBB55}"/>
              </a:ext>
            </a:extLst>
          </p:cNvPr>
          <p:cNvSpPr/>
          <p:nvPr/>
        </p:nvSpPr>
        <p:spPr>
          <a:xfrm>
            <a:off x="3695748" y="5185566"/>
            <a:ext cx="2295878" cy="8602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API / UI Development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xmlns="" id="{06A592F9-FBE8-4DA9-8197-FAC8B938C14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254" y="5338897"/>
            <a:ext cx="492641" cy="37176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191E05FB-E643-45B5-BBFB-4C24FAB3F9E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93" y="5338896"/>
            <a:ext cx="507489" cy="3717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xmlns="" id="{47E7044B-0A09-4F46-B4C8-561F1AB1D9C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05" t="12685" r="20375" b="16191"/>
          <a:stretch/>
        </p:blipFill>
        <p:spPr>
          <a:xfrm>
            <a:off x="4247889" y="4272222"/>
            <a:ext cx="383951" cy="48315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8820BDB5-DEBF-49B0-80C5-3DDD7A48E66A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380" y="4278277"/>
            <a:ext cx="483262" cy="48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2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9344049" y="2184190"/>
            <a:ext cx="2574727" cy="39859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402003" y="2399425"/>
            <a:ext cx="2458817" cy="2527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226160" y="2069793"/>
            <a:ext cx="2870374" cy="460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9444516" y="2619698"/>
            <a:ext cx="2378190" cy="137214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997945" y="4480223"/>
            <a:ext cx="4758438" cy="19415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50407" y="2159945"/>
            <a:ext cx="4860168" cy="2132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07" y="184821"/>
            <a:ext cx="11281893" cy="639427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200" b="1" dirty="0">
                <a:solidFill>
                  <a:srgbClr val="1F497D"/>
                </a:solidFill>
                <a:latin typeface="Arial"/>
                <a:ea typeface="+mn-ea"/>
                <a:cs typeface="+mn-cs"/>
              </a:rPr>
              <a:t>Cloud Native Application Services Factory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0608" y="963031"/>
            <a:ext cx="11697502" cy="74985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industrialized factory based service to develop new cloud native applications and modernize legacy monolithic applications in to modern cloud native applications 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607" y="3992864"/>
            <a:ext cx="2902911" cy="269290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Refactoring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           existing application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378" y="6375041"/>
            <a:ext cx="3299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Legacy Monolithic Applications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28" y="5892320"/>
            <a:ext cx="1191443" cy="5294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20" y="5892320"/>
            <a:ext cx="1287764" cy="50477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880056" y="2069793"/>
            <a:ext cx="4996964" cy="460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018357" y="6375041"/>
            <a:ext cx="460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Native Application Factory</a:t>
            </a:r>
            <a:endParaRPr lang="en-US" sz="1600" dirty="0"/>
          </a:p>
        </p:txBody>
      </p:sp>
      <p:sp>
        <p:nvSpPr>
          <p:cNvPr id="7" name="Right Arrow 6"/>
          <p:cNvSpPr/>
          <p:nvPr/>
        </p:nvSpPr>
        <p:spPr>
          <a:xfrm>
            <a:off x="3298370" y="4114688"/>
            <a:ext cx="595093" cy="355361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60607" y="2098363"/>
            <a:ext cx="2910627" cy="1901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203" y="5328035"/>
            <a:ext cx="756847" cy="49727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37078" y="6320496"/>
            <a:ext cx="4601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Cloud Native Apps</a:t>
            </a:r>
            <a:endParaRPr lang="en-US" sz="1600" dirty="0"/>
          </a:p>
        </p:txBody>
      </p:sp>
      <p:sp>
        <p:nvSpPr>
          <p:cNvPr id="45" name="Right Arrow 44"/>
          <p:cNvSpPr/>
          <p:nvPr/>
        </p:nvSpPr>
        <p:spPr>
          <a:xfrm>
            <a:off x="8877020" y="3992864"/>
            <a:ext cx="327695" cy="43746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839A3F9-CBCF-4724-8147-BAC345FCBB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2" y="2263861"/>
            <a:ext cx="1156880" cy="9501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B34EDEF0-F1B8-4A93-B5DF-DF271FA5E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06" y="2339892"/>
            <a:ext cx="1029540" cy="7619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xmlns="" id="{2950CF48-1113-45CA-9649-8BB8BAF37F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90" y="3425386"/>
            <a:ext cx="759244" cy="759244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D2039551-5932-4212-BC60-31D5EA9FCA9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013" y="3387623"/>
            <a:ext cx="729249" cy="72924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5AA4984E-BC20-45C6-9EB1-0F3C558AE8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292" y="3401909"/>
            <a:ext cx="1258115" cy="75486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8D6BB371-5466-4ADF-83E3-0EE3674595B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91" y="3493495"/>
            <a:ext cx="1478888" cy="6681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072DD23B-597A-4026-AF4C-86FE6940E01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713" y="2328588"/>
            <a:ext cx="773216" cy="77321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xmlns="" id="{AFAEDFC1-8918-4697-BFC4-63E5474F7FE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766" y="2299492"/>
            <a:ext cx="1146803" cy="82223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xmlns="" id="{4C79B0DE-4BC0-4CC2-8397-661E41C0FC95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25" y="4649272"/>
            <a:ext cx="840430" cy="656532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854EED37-1BDB-4919-A7E3-55F4B361E24C}"/>
              </a:ext>
            </a:extLst>
          </p:cNvPr>
          <p:cNvSpPr/>
          <p:nvPr/>
        </p:nvSpPr>
        <p:spPr>
          <a:xfrm>
            <a:off x="4190616" y="5248926"/>
            <a:ext cx="7922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Assess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xmlns="" id="{3B6A9E13-0EAE-463B-AD96-912872823A7D}"/>
              </a:ext>
            </a:extLst>
          </p:cNvPr>
          <p:cNvSpPr/>
          <p:nvPr/>
        </p:nvSpPr>
        <p:spPr>
          <a:xfrm>
            <a:off x="5136621" y="4843410"/>
            <a:ext cx="468200" cy="2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C067A7C0-EF63-40D7-B9CA-316031DB2DF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356" y="4613445"/>
            <a:ext cx="640422" cy="640422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269ABDA7-438F-4044-B2C8-BA1F3008527E}"/>
              </a:ext>
            </a:extLst>
          </p:cNvPr>
          <p:cNvSpPr/>
          <p:nvPr/>
        </p:nvSpPr>
        <p:spPr>
          <a:xfrm>
            <a:off x="5834255" y="5242966"/>
            <a:ext cx="588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Plan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5602722F-B004-4B64-BE81-9C0A48411764}"/>
              </a:ext>
            </a:extLst>
          </p:cNvPr>
          <p:cNvSpPr/>
          <p:nvPr/>
        </p:nvSpPr>
        <p:spPr>
          <a:xfrm>
            <a:off x="7248377" y="5202491"/>
            <a:ext cx="1130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Transform</a:t>
            </a: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xmlns="" id="{E2E89874-CF7C-4DBD-9313-5D68EBF68D7F}"/>
              </a:ext>
            </a:extLst>
          </p:cNvPr>
          <p:cNvSpPr/>
          <p:nvPr/>
        </p:nvSpPr>
        <p:spPr>
          <a:xfrm>
            <a:off x="6662679" y="4803738"/>
            <a:ext cx="468200" cy="2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xmlns="" id="{ACC67090-5269-45AC-A2BE-797601F0AEC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04" y="4529717"/>
            <a:ext cx="920123" cy="695442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310A51D4-B4F7-436F-A497-D72908D8AA09}"/>
              </a:ext>
            </a:extLst>
          </p:cNvPr>
          <p:cNvSpPr/>
          <p:nvPr/>
        </p:nvSpPr>
        <p:spPr>
          <a:xfrm>
            <a:off x="4140539" y="6079448"/>
            <a:ext cx="84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Deploy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xmlns="" id="{B7D248AB-A5BF-4363-90BB-761256FFE57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76263" y="5571371"/>
            <a:ext cx="792205" cy="564014"/>
          </a:xfrm>
          <a:prstGeom prst="rect">
            <a:avLst/>
          </a:prstGeom>
        </p:spPr>
      </p:pic>
      <p:sp>
        <p:nvSpPr>
          <p:cNvPr id="72" name="Arrow: Right 71">
            <a:extLst>
              <a:ext uri="{FF2B5EF4-FFF2-40B4-BE49-F238E27FC236}">
                <a16:creationId xmlns:a16="http://schemas.microsoft.com/office/drawing/2014/main" xmlns="" id="{1FE4B3E5-BADC-42BD-8D43-4001B4B37164}"/>
              </a:ext>
            </a:extLst>
          </p:cNvPr>
          <p:cNvSpPr/>
          <p:nvPr/>
        </p:nvSpPr>
        <p:spPr>
          <a:xfrm>
            <a:off x="5123443" y="5827414"/>
            <a:ext cx="468200" cy="2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xmlns="" id="{6C0C8CEA-E795-4F6D-8734-8FD1320B531E}"/>
              </a:ext>
            </a:extLst>
          </p:cNvPr>
          <p:cNvSpPr/>
          <p:nvPr/>
        </p:nvSpPr>
        <p:spPr>
          <a:xfrm>
            <a:off x="5699033" y="6072001"/>
            <a:ext cx="947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Operate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xmlns="" id="{B86C7F90-54CD-455C-9051-053843B1734A}"/>
              </a:ext>
            </a:extLst>
          </p:cNvPr>
          <p:cNvSpPr/>
          <p:nvPr/>
        </p:nvSpPr>
        <p:spPr>
          <a:xfrm>
            <a:off x="7363197" y="6091236"/>
            <a:ext cx="1026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/>
              <a:t>Optimize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xmlns="" id="{28F173AE-3CFC-4208-9550-ECE86461255D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3" y="5529115"/>
            <a:ext cx="604093" cy="604093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xmlns="" id="{B2C976DB-5ACB-42ED-A279-09644122188C}"/>
              </a:ext>
            </a:extLst>
          </p:cNvPr>
          <p:cNvSpPr/>
          <p:nvPr/>
        </p:nvSpPr>
        <p:spPr>
          <a:xfrm>
            <a:off x="6662679" y="5744938"/>
            <a:ext cx="468200" cy="2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8DEA787A-4DB4-4507-9903-1EB82CC82FB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31" y="5592545"/>
            <a:ext cx="549124" cy="549124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xmlns="" id="{0CB2C363-EC45-47DC-8AAF-DAACC7D5921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22" y="2399425"/>
            <a:ext cx="2682427" cy="13894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2CD9858-44F7-4045-90FD-151024246D4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7928" y="5040190"/>
            <a:ext cx="661172" cy="6939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E8DC35DB-7ED7-4CD4-AAAE-E6D4D15D184A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0" r="19759" b="5962"/>
          <a:stretch/>
        </p:blipFill>
        <p:spPr>
          <a:xfrm>
            <a:off x="567928" y="4370524"/>
            <a:ext cx="736590" cy="562563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C72DBDB9-FF46-4C54-AAE4-42DF7579E701}"/>
              </a:ext>
            </a:extLst>
          </p:cNvPr>
          <p:cNvSpPr/>
          <p:nvPr/>
        </p:nvSpPr>
        <p:spPr>
          <a:xfrm>
            <a:off x="1291059" y="4548942"/>
            <a:ext cx="19756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New Development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ADC74883-CFC8-45C8-B96B-CB07567569E8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8" t="8340" r="22947" b="363"/>
          <a:stretch/>
        </p:blipFill>
        <p:spPr>
          <a:xfrm>
            <a:off x="10981297" y="5189677"/>
            <a:ext cx="850096" cy="7358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241B4DCE-CAC0-44E7-93F9-D026B7996EFB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621" y="5360024"/>
            <a:ext cx="578478" cy="4333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F7827F9F-D4E2-4124-869F-730E02D343F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795" y="4180973"/>
            <a:ext cx="831179" cy="5871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8D2109B3-985B-484A-B668-27FE263AF75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599" y="4184271"/>
            <a:ext cx="712161" cy="58385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xmlns="" id="{F39095FA-2DA1-4EF3-AB6F-F421B6A4D5EB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607" y="4192364"/>
            <a:ext cx="604586" cy="57576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4B88F5EA-45B7-45FC-AAC3-F852BEE9015E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513" y="2829734"/>
            <a:ext cx="524292" cy="3956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259198EE-2AF6-4430-A7BA-C8C1DB325653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705" y="2877761"/>
            <a:ext cx="469813" cy="344162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xmlns="" id="{66C36CC1-89E6-42F4-898A-4CA07831841E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713" y="2829734"/>
            <a:ext cx="528655" cy="44565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xmlns="" id="{26DCED48-1FB3-4544-9420-24D4D91E5484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155" y="3405503"/>
            <a:ext cx="558865" cy="40208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xmlns="" id="{54BBCBFC-ACE2-4426-8EE8-A5246CF3266C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095" y="3358948"/>
            <a:ext cx="563424" cy="4544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6542" y="3425698"/>
            <a:ext cx="471953" cy="41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439" y="-71651"/>
            <a:ext cx="10515600" cy="1325563"/>
          </a:xfrm>
        </p:spPr>
        <p:txBody>
          <a:bodyPr/>
          <a:lstStyle/>
          <a:p>
            <a:r>
              <a:rPr lang="en-US" dirty="0"/>
              <a:t>Dev Factory Life Cycle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57B92D2-DB31-4914-A97B-E5271F8B674B}"/>
              </a:ext>
            </a:extLst>
          </p:cNvPr>
          <p:cNvSpPr/>
          <p:nvPr/>
        </p:nvSpPr>
        <p:spPr bwMode="auto">
          <a:xfrm>
            <a:off x="208652" y="3986389"/>
            <a:ext cx="11571685" cy="29153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/>
            <a:r>
              <a:rPr lang="en-US" sz="1332" b="1" dirty="0">
                <a:solidFill>
                  <a:srgbClr val="002060"/>
                </a:solidFill>
              </a:rPr>
              <a:t>Quality Assurance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98F9DB38-78C8-4435-866F-4025B314DDD4}"/>
              </a:ext>
            </a:extLst>
          </p:cNvPr>
          <p:cNvSpPr/>
          <p:nvPr/>
        </p:nvSpPr>
        <p:spPr bwMode="auto">
          <a:xfrm>
            <a:off x="208651" y="1771500"/>
            <a:ext cx="11483935" cy="244773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/>
            <a:r>
              <a:rPr lang="en-US" sz="1332" b="1" dirty="0">
                <a:solidFill>
                  <a:srgbClr val="002060"/>
                </a:solidFill>
              </a:rPr>
              <a:t>Activities</a:t>
            </a:r>
          </a:p>
        </p:txBody>
      </p:sp>
      <p:sp>
        <p:nvSpPr>
          <p:cNvPr id="25" name="Pentagon 49">
            <a:extLst>
              <a:ext uri="{FF2B5EF4-FFF2-40B4-BE49-F238E27FC236}">
                <a16:creationId xmlns:a16="http://schemas.microsoft.com/office/drawing/2014/main" xmlns="" id="{51FB62E2-CEDB-4DA2-A707-7DAC6BC6A191}"/>
              </a:ext>
            </a:extLst>
          </p:cNvPr>
          <p:cNvSpPr/>
          <p:nvPr/>
        </p:nvSpPr>
        <p:spPr bwMode="auto">
          <a:xfrm>
            <a:off x="208652" y="1382939"/>
            <a:ext cx="2438721" cy="287337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>
              <a:buClr>
                <a:srgbClr val="C00000"/>
              </a:buClr>
              <a:buFont typeface="Wingdings" pitchFamily="2" charset="2"/>
              <a:buNone/>
              <a:defRPr/>
            </a:pPr>
            <a:r>
              <a:rPr lang="en-US" sz="1400" b="1" dirty="0">
                <a:solidFill>
                  <a:srgbClr val="002060"/>
                </a:solidFill>
              </a:rPr>
              <a:t>Discovery &amp; Assessment</a:t>
            </a:r>
          </a:p>
        </p:txBody>
      </p:sp>
      <p:sp>
        <p:nvSpPr>
          <p:cNvPr id="26" name="Chevron 50">
            <a:extLst>
              <a:ext uri="{FF2B5EF4-FFF2-40B4-BE49-F238E27FC236}">
                <a16:creationId xmlns:a16="http://schemas.microsoft.com/office/drawing/2014/main" xmlns="" id="{4D791143-0C02-440B-A7AD-EA71DFBD2A9E}"/>
              </a:ext>
            </a:extLst>
          </p:cNvPr>
          <p:cNvSpPr/>
          <p:nvPr/>
        </p:nvSpPr>
        <p:spPr bwMode="auto">
          <a:xfrm>
            <a:off x="2585220" y="1370239"/>
            <a:ext cx="2438721" cy="300037"/>
          </a:xfrm>
          <a:prstGeom prst="chevron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2060"/>
                </a:solidFill>
              </a:rPr>
              <a:t>Planning &amp; Prep</a:t>
            </a:r>
          </a:p>
        </p:txBody>
      </p:sp>
      <p:sp>
        <p:nvSpPr>
          <p:cNvPr id="27" name="Chevron 51">
            <a:extLst>
              <a:ext uri="{FF2B5EF4-FFF2-40B4-BE49-F238E27FC236}">
                <a16:creationId xmlns:a16="http://schemas.microsoft.com/office/drawing/2014/main" xmlns="" id="{F0B90340-73AE-4A6E-ACEC-FA59DB51B509}"/>
              </a:ext>
            </a:extLst>
          </p:cNvPr>
          <p:cNvSpPr/>
          <p:nvPr/>
        </p:nvSpPr>
        <p:spPr bwMode="auto">
          <a:xfrm>
            <a:off x="5014225" y="1375023"/>
            <a:ext cx="2249852" cy="300037"/>
          </a:xfrm>
          <a:prstGeom prst="chevr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>
              <a:defRPr/>
            </a:pPr>
            <a:r>
              <a:rPr lang="en-US" sz="1400" b="1" dirty="0">
                <a:solidFill>
                  <a:srgbClr val="002060"/>
                </a:solidFill>
              </a:rPr>
              <a:t>Transform</a:t>
            </a:r>
          </a:p>
        </p:txBody>
      </p:sp>
      <p:sp>
        <p:nvSpPr>
          <p:cNvPr id="28" name="Chevron 52">
            <a:extLst>
              <a:ext uri="{FF2B5EF4-FFF2-40B4-BE49-F238E27FC236}">
                <a16:creationId xmlns:a16="http://schemas.microsoft.com/office/drawing/2014/main" xmlns="" id="{3160228B-7E8B-4005-9D48-B42836080CB7}"/>
              </a:ext>
            </a:extLst>
          </p:cNvPr>
          <p:cNvSpPr/>
          <p:nvPr/>
        </p:nvSpPr>
        <p:spPr bwMode="auto">
          <a:xfrm>
            <a:off x="7210897" y="1365476"/>
            <a:ext cx="2443802" cy="300037"/>
          </a:xfrm>
          <a:prstGeom prst="chevr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Deploy</a:t>
            </a:r>
          </a:p>
        </p:txBody>
      </p:sp>
      <p:sp>
        <p:nvSpPr>
          <p:cNvPr id="30" name="Rectangle 62">
            <a:extLst>
              <a:ext uri="{FF2B5EF4-FFF2-40B4-BE49-F238E27FC236}">
                <a16:creationId xmlns:a16="http://schemas.microsoft.com/office/drawing/2014/main" xmlns="" id="{B9DAEF12-A4A0-48AB-96DC-43BBF2E3F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52" y="2076020"/>
            <a:ext cx="2206596" cy="1810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Understanding application criticality, business impact, stake holders mapping, regions/zones and security controls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Application Functional Analysis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Map the application modules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Map the external integration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DB architectural analysis, mapping and sizing</a:t>
            </a: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xmlns="" id="{98A7DA8E-A89F-4380-B70A-C9B61AF0D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816" y="2076019"/>
            <a:ext cx="2381966" cy="1811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Workshops, Interviews with SMEs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Inventory application mapping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Develop Project Charter &amp; Release Plan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Workload assessment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Testing plan &amp; procedures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Roll back and back out plans</a:t>
            </a:r>
            <a:endParaRPr lang="en-GB" sz="1100" dirty="0">
              <a:solidFill>
                <a:srgbClr val="002060"/>
              </a:solidFill>
            </a:endParaRP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sz="1100" dirty="0">
              <a:solidFill>
                <a:srgbClr val="002060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3" name="Rectangle 64">
            <a:extLst>
              <a:ext uri="{FF2B5EF4-FFF2-40B4-BE49-F238E27FC236}">
                <a16:creationId xmlns:a16="http://schemas.microsoft.com/office/drawing/2014/main" xmlns="" id="{65CB4E30-682C-40FB-8DCC-976ECC672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225" y="2083133"/>
            <a:ext cx="2196672" cy="18101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Event Storming workshops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Domain driven Design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Pattern Based Micro services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12 factor guidelines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Build API Economy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Business use case test script generation through AI based Application profiling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Infrastructure as Code </a:t>
            </a:r>
          </a:p>
          <a:p>
            <a:pPr lvl="0">
              <a:buClr>
                <a:srgbClr val="C00000"/>
              </a:buClr>
              <a:defRPr/>
            </a:pP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34" name="Rectangle 65">
            <a:extLst>
              <a:ext uri="{FF2B5EF4-FFF2-40B4-BE49-F238E27FC236}">
                <a16:creationId xmlns:a16="http://schemas.microsoft.com/office/drawing/2014/main" xmlns="" id="{1B112121-B477-4FD6-94F8-CCC0CE14D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1220" y="2076019"/>
            <a:ext cx="2214283" cy="181019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Create dev ops pipeline for continuous CI/CD implementation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Build Docker images 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Create Infrastructure templates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Immutable Deployment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Automated Functional and Integration testing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Spinnaker Based Deployments for multi clouds/hybrid clouds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en-US" sz="1100" dirty="0">
              <a:solidFill>
                <a:schemeClr val="bg1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61CB020-BFB4-48C4-8668-11D2479BE75A}"/>
              </a:ext>
            </a:extLst>
          </p:cNvPr>
          <p:cNvSpPr/>
          <p:nvPr/>
        </p:nvSpPr>
        <p:spPr bwMode="auto">
          <a:xfrm>
            <a:off x="208651" y="1060958"/>
            <a:ext cx="11532578" cy="241446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>
              <a:defRPr/>
            </a:pPr>
            <a:r>
              <a:rPr lang="en-US" sz="1332" b="1" dirty="0">
                <a:solidFill>
                  <a:srgbClr val="002060"/>
                </a:solidFill>
              </a:rPr>
              <a:t>Development Phases</a:t>
            </a:r>
          </a:p>
        </p:txBody>
      </p:sp>
      <p:sp>
        <p:nvSpPr>
          <p:cNvPr id="37" name="Chevron 24">
            <a:extLst>
              <a:ext uri="{FF2B5EF4-FFF2-40B4-BE49-F238E27FC236}">
                <a16:creationId xmlns:a16="http://schemas.microsoft.com/office/drawing/2014/main" xmlns="" id="{40339DDF-4096-455E-9818-9474635511BA}"/>
              </a:ext>
            </a:extLst>
          </p:cNvPr>
          <p:cNvSpPr/>
          <p:nvPr/>
        </p:nvSpPr>
        <p:spPr bwMode="auto">
          <a:xfrm>
            <a:off x="9630929" y="1365476"/>
            <a:ext cx="2149408" cy="304800"/>
          </a:xfrm>
          <a:prstGeom prst="chevron">
            <a:avLst/>
          </a:prstGeom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663" tIns="60832" rIns="121663" bIns="60832" anchor="ctr"/>
          <a:lstStyle/>
          <a:p>
            <a:pPr algn="ctr">
              <a:defRPr/>
            </a:pPr>
            <a:r>
              <a:rPr lang="en-US" sz="1400" b="1" dirty="0">
                <a:solidFill>
                  <a:schemeClr val="bg1"/>
                </a:solidFill>
              </a:rPr>
              <a:t>Operate</a:t>
            </a:r>
          </a:p>
        </p:txBody>
      </p:sp>
      <p:sp>
        <p:nvSpPr>
          <p:cNvPr id="38" name="Rectangle 66">
            <a:extLst>
              <a:ext uri="{FF2B5EF4-FFF2-40B4-BE49-F238E27FC236}">
                <a16:creationId xmlns:a16="http://schemas.microsoft.com/office/drawing/2014/main" xmlns="" id="{DB3657E7-432A-463B-9E68-7F9F59622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3741" y="2076020"/>
            <a:ext cx="2206596" cy="1811317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Monitor application health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Monitor infrastructure health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Identify bugs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Fix and deploy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Scan for security threats and </a:t>
            </a:r>
            <a:r>
              <a:rPr lang="en-US" sz="1100" dirty="0" err="1">
                <a:solidFill>
                  <a:schemeClr val="bg1"/>
                </a:solidFill>
              </a:rPr>
              <a:t>anamolies</a:t>
            </a: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Provision auto heal for environmental issues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Identify and Resolve incidents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</a:rPr>
              <a:t>Collect measures and optimize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sz="1100" dirty="0">
              <a:solidFill>
                <a:schemeClr val="bg1"/>
              </a:solidFill>
              <a:ea typeface="ＭＳ Ｐゴシック"/>
              <a:cs typeface="Calibri" pitchFamily="34" charset="0"/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defRPr/>
            </a:pPr>
            <a:endParaRPr lang="en-US" sz="1100" dirty="0">
              <a:solidFill>
                <a:schemeClr val="bg1"/>
              </a:solidFill>
              <a:ea typeface="ＭＳ Ｐゴシック"/>
              <a:cs typeface="Calibri" pitchFamily="34" charset="0"/>
            </a:endParaRPr>
          </a:p>
        </p:txBody>
      </p:sp>
      <p:sp>
        <p:nvSpPr>
          <p:cNvPr id="61" name="Rectangle 62">
            <a:extLst>
              <a:ext uri="{FF2B5EF4-FFF2-40B4-BE49-F238E27FC236}">
                <a16:creationId xmlns:a16="http://schemas.microsoft.com/office/drawing/2014/main" xmlns="" id="{EAA4B842-1C3E-4A3B-BAD7-609915A63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52" y="4370980"/>
            <a:ext cx="2206596" cy="210015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Determine current state </a:t>
            </a:r>
          </a:p>
          <a:p>
            <a:pPr marL="344488" lvl="1" indent="-1778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Test coverage</a:t>
            </a:r>
          </a:p>
          <a:p>
            <a:pPr marL="344488" lvl="1" indent="-1778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Applications functional stability</a:t>
            </a:r>
          </a:p>
          <a:p>
            <a:pPr marL="344488" lvl="1" indent="-177800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Testing tools &amp; licenses available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002060"/>
                </a:solidFill>
              </a:rPr>
              <a:t>Non-functional test types executed and availability of scripts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chemeClr val="tx1"/>
                </a:solidFill>
                <a:latin typeface="Arial" pitchFamily="34" charset="0"/>
              </a:rPr>
              <a:t>Application topology and deployment diagrams to plan for failover testing</a:t>
            </a:r>
          </a:p>
          <a:p>
            <a:pPr>
              <a:buClr>
                <a:srgbClr val="C00000"/>
              </a:buClr>
            </a:pP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63" name="Rectangle 63">
            <a:extLst>
              <a:ext uri="{FF2B5EF4-FFF2-40B4-BE49-F238E27FC236}">
                <a16:creationId xmlns:a16="http://schemas.microsoft.com/office/drawing/2014/main" xmlns="" id="{1E8A1B93-DA59-4A6C-AD86-FFA58E84C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817" y="4370981"/>
            <a:ext cx="2381966" cy="21001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 fontAlgn="base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Leverage  the  cloud monitoring tools/solutions  for diagnosis</a:t>
            </a:r>
          </a:p>
          <a:p>
            <a:pPr marL="152079" indent="-152079" fontAlgn="base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Required MQ/batch feeds for testing and data source information</a:t>
            </a:r>
          </a:p>
          <a:p>
            <a:pPr marL="152079" indent="-152079" fontAlgn="base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API Request/Response samples and end point URLs for testing</a:t>
            </a:r>
          </a:p>
          <a:p>
            <a:pPr marL="152079" indent="-152079" fontAlgn="base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rgbClr val="002060"/>
                </a:solidFill>
              </a:rPr>
              <a:t>Gather inventory of DB, Tables, data volumes to enable data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en-US" sz="1100" dirty="0">
              <a:solidFill>
                <a:srgbClr val="00206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E037E2C6-359C-42A9-91E6-DB1345980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4547" y="4378093"/>
            <a:ext cx="2196672" cy="20930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Cloud Agnostic Deployments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Immutable Infrastructure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 err="1">
                <a:solidFill>
                  <a:srgbClr val="FF6600"/>
                </a:solidFill>
              </a:rPr>
              <a:t>Dev</a:t>
            </a:r>
            <a:r>
              <a:rPr lang="en-US" sz="1100" dirty="0">
                <a:solidFill>
                  <a:srgbClr val="FF6600"/>
                </a:solidFill>
              </a:rPr>
              <a:t> Sec Ops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Behavioral Driven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Functional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Cloud Performance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Vulnerability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rgbClr val="FF6600"/>
                </a:solidFill>
              </a:rPr>
              <a:t>Code Quality Analysis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en-US" sz="1100" dirty="0">
              <a:solidFill>
                <a:srgbClr val="FF6600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en-US" sz="1100" dirty="0">
              <a:solidFill>
                <a:srgbClr val="FF66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3A4D117B-6E9C-45E8-850C-9C53ACE10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9458" y="4379278"/>
            <a:ext cx="2214283" cy="20918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Execute business use case validation 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Diagnose errors and failures 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Execute IAM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Execute data migration testing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1100" dirty="0">
                <a:solidFill>
                  <a:schemeClr val="bg1"/>
                </a:solidFill>
              </a:rPr>
              <a:t>Execute required non-functional testing types as applicable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</a:pP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8916B923-CB5F-4F06-8017-DD74AB2D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980" y="4378093"/>
            <a:ext cx="2206596" cy="2091858"/>
          </a:xfrm>
          <a:prstGeom prst="rect">
            <a:avLst/>
          </a:prstGeom>
          <a:ln>
            <a:noFill/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121663" tIns="60832" rIns="121663" bIns="60832"/>
          <a:lstStyle/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ea typeface="ＭＳ Ｐゴシック"/>
                <a:cs typeface="Calibri" pitchFamily="34" charset="0"/>
              </a:rPr>
              <a:t>Prepare a migration test summary report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1100" dirty="0">
                <a:solidFill>
                  <a:schemeClr val="bg1"/>
                </a:solidFill>
                <a:ea typeface="ＭＳ Ｐゴシック"/>
                <a:cs typeface="Calibri" pitchFamily="34" charset="0"/>
              </a:rPr>
              <a:t>Review and signoff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defRPr/>
            </a:pPr>
            <a:endParaRPr lang="en-US" sz="1100" dirty="0">
              <a:solidFill>
                <a:schemeClr val="bg1"/>
              </a:solidFill>
              <a:ea typeface="ＭＳ Ｐゴシック"/>
              <a:cs typeface="Calibr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455FEAA-F8EE-480D-9379-6DF98841B0F2}"/>
              </a:ext>
            </a:extLst>
          </p:cNvPr>
          <p:cNvSpPr txBox="1"/>
          <p:nvPr/>
        </p:nvSpPr>
        <p:spPr>
          <a:xfrm>
            <a:off x="5074547" y="6332810"/>
            <a:ext cx="2189530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Differentiators</a:t>
            </a:r>
          </a:p>
        </p:txBody>
      </p:sp>
    </p:spTree>
    <p:extLst>
      <p:ext uri="{BB962C8B-B14F-4D97-AF65-F5344CB8AC3E}">
        <p14:creationId xmlns:p14="http://schemas.microsoft.com/office/powerpoint/2010/main" val="82429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/>
          <p:cNvSpPr txBox="1"/>
          <p:nvPr/>
        </p:nvSpPr>
        <p:spPr>
          <a:xfrm>
            <a:off x="151120" y="45203"/>
            <a:ext cx="6713704" cy="510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>
              <a:lnSpc>
                <a:spcPct val="85000"/>
              </a:lnSpc>
              <a:spcBef>
                <a:spcPct val="0"/>
              </a:spcBef>
            </a:pPr>
            <a:r>
              <a:rPr lang="en-GB" sz="3200" dirty="0">
                <a:solidFill>
                  <a:srgbClr val="1F497D"/>
                </a:solidFill>
                <a:latin typeface="Arial"/>
              </a:rPr>
              <a:t>Hexaware Refactor Framework</a:t>
            </a:r>
          </a:p>
        </p:txBody>
      </p:sp>
      <p:sp>
        <p:nvSpPr>
          <p:cNvPr id="169" name="Rounded Rectangle 168"/>
          <p:cNvSpPr/>
          <p:nvPr/>
        </p:nvSpPr>
        <p:spPr>
          <a:xfrm>
            <a:off x="151121" y="1124818"/>
            <a:ext cx="11669470" cy="5542836"/>
          </a:xfrm>
          <a:prstGeom prst="roundRect">
            <a:avLst>
              <a:gd name="adj" fmla="val 9818"/>
            </a:avLst>
          </a:prstGeom>
          <a:noFill/>
          <a:ln w="63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384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68048AD7-452B-4ADE-83D1-5823FEF5B541}"/>
              </a:ext>
            </a:extLst>
          </p:cNvPr>
          <p:cNvSpPr/>
          <p:nvPr/>
        </p:nvSpPr>
        <p:spPr>
          <a:xfrm>
            <a:off x="673715" y="1377613"/>
            <a:ext cx="1728376" cy="641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 &amp; Plan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F40CBD51-5065-4B84-B326-944A507B0082}"/>
              </a:ext>
            </a:extLst>
          </p:cNvPr>
          <p:cNvCxnSpPr>
            <a:cxnSpLocks/>
          </p:cNvCxnSpPr>
          <p:nvPr/>
        </p:nvCxnSpPr>
        <p:spPr>
          <a:xfrm flipH="1">
            <a:off x="3152969" y="1383402"/>
            <a:ext cx="4317" cy="5025667"/>
          </a:xfrm>
          <a:prstGeom prst="line">
            <a:avLst/>
          </a:prstGeom>
          <a:ln w="6350" cap="sq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219E65F-A4A2-4D8D-B2AD-FB352F84BC3D}"/>
              </a:ext>
            </a:extLst>
          </p:cNvPr>
          <p:cNvGrpSpPr/>
          <p:nvPr/>
        </p:nvGrpSpPr>
        <p:grpSpPr>
          <a:xfrm>
            <a:off x="107731" y="2140984"/>
            <a:ext cx="1033990" cy="991482"/>
            <a:chOff x="128325" y="2283587"/>
            <a:chExt cx="1095767" cy="11876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xmlns="" id="{AC37E9EB-43F2-4B27-AA3C-1D7C236E4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09" y="2283587"/>
              <a:ext cx="609600" cy="609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A5D1518-CC54-441E-89EB-9AF6F526D3F3}"/>
                </a:ext>
              </a:extLst>
            </p:cNvPr>
            <p:cNvSpPr txBox="1"/>
            <p:nvPr/>
          </p:nvSpPr>
          <p:spPr>
            <a:xfrm>
              <a:off x="128325" y="2947983"/>
              <a:ext cx="10957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Product Owner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5F86841-F8B0-462D-ABCB-B2320F8999F1}"/>
              </a:ext>
            </a:extLst>
          </p:cNvPr>
          <p:cNvGrpSpPr/>
          <p:nvPr/>
        </p:nvGrpSpPr>
        <p:grpSpPr>
          <a:xfrm>
            <a:off x="896228" y="2092785"/>
            <a:ext cx="1307809" cy="1113806"/>
            <a:chOff x="870214" y="2105069"/>
            <a:chExt cx="1307809" cy="1113806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1420C6D-824A-4168-9C91-E94214924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955" y="2105069"/>
              <a:ext cx="544840" cy="54484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244FC3D-4CD9-4AC4-B67A-2547DC07E24A}"/>
                </a:ext>
              </a:extLst>
            </p:cNvPr>
            <p:cNvSpPr txBox="1"/>
            <p:nvPr/>
          </p:nvSpPr>
          <p:spPr>
            <a:xfrm>
              <a:off x="870214" y="2695655"/>
              <a:ext cx="1307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Solution architect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61A3741E-5DF7-4379-9A5D-07307DEA1AAC}"/>
              </a:ext>
            </a:extLst>
          </p:cNvPr>
          <p:cNvGrpSpPr/>
          <p:nvPr/>
        </p:nvGrpSpPr>
        <p:grpSpPr>
          <a:xfrm>
            <a:off x="1923245" y="2138752"/>
            <a:ext cx="1072984" cy="1101743"/>
            <a:chOff x="1923245" y="2138752"/>
            <a:chExt cx="1072984" cy="11017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1F2D492E-F96D-489C-AF58-BA24C68A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287" y="2138752"/>
              <a:ext cx="554432" cy="554432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F353664-1450-48CB-A402-1E34774F9FCB}"/>
                </a:ext>
              </a:extLst>
            </p:cNvPr>
            <p:cNvSpPr txBox="1"/>
            <p:nvPr/>
          </p:nvSpPr>
          <p:spPr>
            <a:xfrm>
              <a:off x="1923245" y="2717275"/>
              <a:ext cx="1072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Business Analyst</a:t>
              </a:r>
            </a:p>
          </p:txBody>
        </p:sp>
      </p:grpSp>
      <p:pic>
        <p:nvPicPr>
          <p:cNvPr id="95" name="Picture 94">
            <a:extLst>
              <a:ext uri="{FF2B5EF4-FFF2-40B4-BE49-F238E27FC236}">
                <a16:creationId xmlns:a16="http://schemas.microsoft.com/office/drawing/2014/main" xmlns="" id="{D80BF6C8-2399-416C-A0FD-DB96594043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31" t="-1668" r="22204" b="791"/>
          <a:stretch/>
        </p:blipFill>
        <p:spPr>
          <a:xfrm>
            <a:off x="2182917" y="4632015"/>
            <a:ext cx="665065" cy="62653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E6C59F0A-BF03-4D05-BD48-695B28F092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06" y="3847386"/>
            <a:ext cx="916959" cy="44472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xmlns="" id="{E908A33F-3DC5-4003-9238-CDDAD3544A2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14" y="4703303"/>
            <a:ext cx="991500" cy="555242"/>
          </a:xfrm>
          <a:prstGeom prst="rect">
            <a:avLst/>
          </a:prstGeom>
        </p:spPr>
      </p:pic>
      <p:graphicFrame>
        <p:nvGraphicFramePr>
          <p:cNvPr id="98" name="Diagram 97">
            <a:extLst>
              <a:ext uri="{FF2B5EF4-FFF2-40B4-BE49-F238E27FC236}">
                <a16:creationId xmlns:a16="http://schemas.microsoft.com/office/drawing/2014/main" xmlns="" id="{5AD33227-4C65-4EA2-81B1-CE4BD3E49A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8709751"/>
              </p:ext>
            </p:extLst>
          </p:nvPr>
        </p:nvGraphicFramePr>
        <p:xfrm>
          <a:off x="245943" y="3651189"/>
          <a:ext cx="906632" cy="844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99" name="Picture 98">
            <a:extLst>
              <a:ext uri="{FF2B5EF4-FFF2-40B4-BE49-F238E27FC236}">
                <a16:creationId xmlns:a16="http://schemas.microsoft.com/office/drawing/2014/main" xmlns="" id="{0049ECD5-B2C2-4093-8C1F-1832B98E202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709" y="3775518"/>
            <a:ext cx="755154" cy="576471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xmlns="" id="{3A7AC83E-BF9B-4F13-B440-DF1712BC3EA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92" y="4694607"/>
            <a:ext cx="575950" cy="531645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86DDCC6F-ED52-4011-994D-9C3791ACB35B}"/>
              </a:ext>
            </a:extLst>
          </p:cNvPr>
          <p:cNvCxnSpPr>
            <a:cxnSpLocks/>
          </p:cNvCxnSpPr>
          <p:nvPr/>
        </p:nvCxnSpPr>
        <p:spPr>
          <a:xfrm flipH="1">
            <a:off x="371409" y="3491164"/>
            <a:ext cx="2624821" cy="16318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xmlns="" id="{18AD7E6F-539B-4656-BB60-47459E20C558}"/>
              </a:ext>
            </a:extLst>
          </p:cNvPr>
          <p:cNvSpPr/>
          <p:nvPr/>
        </p:nvSpPr>
        <p:spPr>
          <a:xfrm>
            <a:off x="3620890" y="1378111"/>
            <a:ext cx="1728376" cy="641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xmlns="" id="{A591FB9E-BF0B-41DB-8317-2B07E99DFE1D}"/>
              </a:ext>
            </a:extLst>
          </p:cNvPr>
          <p:cNvCxnSpPr>
            <a:cxnSpLocks/>
          </p:cNvCxnSpPr>
          <p:nvPr/>
        </p:nvCxnSpPr>
        <p:spPr>
          <a:xfrm flipH="1">
            <a:off x="6034333" y="1383401"/>
            <a:ext cx="4317" cy="5025667"/>
          </a:xfrm>
          <a:prstGeom prst="line">
            <a:avLst/>
          </a:prstGeom>
          <a:ln w="6350" cap="sq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xmlns="" id="{BF042125-7A4C-40C5-9170-5DB864809DCC}"/>
              </a:ext>
            </a:extLst>
          </p:cNvPr>
          <p:cNvCxnSpPr>
            <a:cxnSpLocks/>
          </p:cNvCxnSpPr>
          <p:nvPr/>
        </p:nvCxnSpPr>
        <p:spPr>
          <a:xfrm flipH="1">
            <a:off x="3254734" y="3486294"/>
            <a:ext cx="2624821" cy="16318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9" name="Group 108">
            <a:extLst>
              <a:ext uri="{FF2B5EF4-FFF2-40B4-BE49-F238E27FC236}">
                <a16:creationId xmlns:a16="http://schemas.microsoft.com/office/drawing/2014/main" xmlns="" id="{6D43AA32-1EE1-4B60-B6F8-0C14B75AFCB6}"/>
              </a:ext>
            </a:extLst>
          </p:cNvPr>
          <p:cNvGrpSpPr/>
          <p:nvPr/>
        </p:nvGrpSpPr>
        <p:grpSpPr>
          <a:xfrm>
            <a:off x="2964160" y="2135741"/>
            <a:ext cx="1307809" cy="1113806"/>
            <a:chOff x="870214" y="2105069"/>
            <a:chExt cx="1307809" cy="1113806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xmlns="" id="{82696648-AEAD-404E-9913-3225B48D7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955" y="2105069"/>
              <a:ext cx="544840" cy="54484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xmlns="" id="{2E5AEFC8-F101-4D85-A94E-D6927A63B31F}"/>
                </a:ext>
              </a:extLst>
            </p:cNvPr>
            <p:cNvSpPr txBox="1"/>
            <p:nvPr/>
          </p:nvSpPr>
          <p:spPr>
            <a:xfrm>
              <a:off x="870214" y="2695655"/>
              <a:ext cx="13078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Solution architect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xmlns="" id="{DDA02E12-FDE4-4717-AD7F-CEB65E059B56}"/>
              </a:ext>
            </a:extLst>
          </p:cNvPr>
          <p:cNvGrpSpPr/>
          <p:nvPr/>
        </p:nvGrpSpPr>
        <p:grpSpPr>
          <a:xfrm>
            <a:off x="3991177" y="2181708"/>
            <a:ext cx="1072984" cy="1101743"/>
            <a:chOff x="1923245" y="2138752"/>
            <a:chExt cx="1072984" cy="1101743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xmlns="" id="{50E354B5-9779-440F-ACCB-64C38D301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287" y="2138752"/>
              <a:ext cx="554432" cy="554432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xmlns="" id="{600C9C6E-783D-468C-99C2-B3F736C155DF}"/>
                </a:ext>
              </a:extLst>
            </p:cNvPr>
            <p:cNvSpPr txBox="1"/>
            <p:nvPr/>
          </p:nvSpPr>
          <p:spPr>
            <a:xfrm>
              <a:off x="1923245" y="2717275"/>
              <a:ext cx="1072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Business Analyst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79275F1F-5978-4007-8F2E-9D015B679285}"/>
              </a:ext>
            </a:extLst>
          </p:cNvPr>
          <p:cNvGrpSpPr/>
          <p:nvPr/>
        </p:nvGrpSpPr>
        <p:grpSpPr>
          <a:xfrm>
            <a:off x="4922702" y="2209173"/>
            <a:ext cx="853127" cy="1084301"/>
            <a:chOff x="4922702" y="2209173"/>
            <a:chExt cx="853127" cy="1084301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xmlns="" id="{92FC9560-6FDF-48AD-B562-A34750AB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155" y="2209173"/>
              <a:ext cx="592736" cy="592736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B8F0B1F-062B-4D26-BB46-0DAF577B217B}"/>
                </a:ext>
              </a:extLst>
            </p:cNvPr>
            <p:cNvSpPr txBox="1"/>
            <p:nvPr/>
          </p:nvSpPr>
          <p:spPr>
            <a:xfrm>
              <a:off x="4922702" y="2770254"/>
              <a:ext cx="853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Project Team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xmlns="" id="{80F694D2-EF85-41C8-B9E0-772CA242CC91}"/>
              </a:ext>
            </a:extLst>
          </p:cNvPr>
          <p:cNvGrpSpPr/>
          <p:nvPr/>
        </p:nvGrpSpPr>
        <p:grpSpPr>
          <a:xfrm>
            <a:off x="4053810" y="5878245"/>
            <a:ext cx="862535" cy="526440"/>
            <a:chOff x="5059945" y="4695938"/>
            <a:chExt cx="787217" cy="759085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xmlns="" id="{109B9892-670C-45FC-BA69-FE3FAAA8F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9270" y="4695938"/>
              <a:ext cx="489832" cy="489832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xmlns="" id="{EDD90E52-B7C8-480F-A532-48589B47E66A}"/>
                </a:ext>
              </a:extLst>
            </p:cNvPr>
            <p:cNvSpPr txBox="1"/>
            <p:nvPr/>
          </p:nvSpPr>
          <p:spPr>
            <a:xfrm>
              <a:off x="5059945" y="5224190"/>
              <a:ext cx="787217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Helvetica Neue"/>
                  <a:cs typeface="Helvetica Neue"/>
                </a:rPr>
                <a:t>Azure DMS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xmlns="" id="{E636FFB5-502E-4AB9-AB60-6BF88ED213C9}"/>
              </a:ext>
            </a:extLst>
          </p:cNvPr>
          <p:cNvGrpSpPr/>
          <p:nvPr/>
        </p:nvGrpSpPr>
        <p:grpSpPr>
          <a:xfrm>
            <a:off x="3847615" y="3662753"/>
            <a:ext cx="1310065" cy="825467"/>
            <a:chOff x="4438687" y="2449539"/>
            <a:chExt cx="1310065" cy="825467"/>
          </a:xfrm>
        </p:grpSpPr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xmlns="" id="{96F63882-D1E8-402D-9908-CE4C88459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687" y="2652382"/>
              <a:ext cx="715365" cy="535833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xmlns="" id="{E93A2D54-4226-4DBD-A072-1E60CB220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53347" y="2546242"/>
              <a:ext cx="301863" cy="271294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xmlns="" id="{433AD65A-529D-4D60-8280-7E0B9A346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333" y="2861739"/>
              <a:ext cx="362749" cy="362749"/>
            </a:xfrm>
            <a:prstGeom prst="rect">
              <a:avLst/>
            </a:prstGeom>
          </p:spPr>
        </p:pic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xmlns="" id="{E49E9CA3-7190-42EC-A5B0-196B27766AAE}"/>
                </a:ext>
              </a:extLst>
            </p:cNvPr>
            <p:cNvSpPr/>
            <p:nvPr/>
          </p:nvSpPr>
          <p:spPr>
            <a:xfrm>
              <a:off x="4444794" y="2449539"/>
              <a:ext cx="1303958" cy="8254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xmlns="" id="{17759D27-B624-471E-A38A-271CB4AA9ED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549" y="4703304"/>
            <a:ext cx="602179" cy="29262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xmlns="" id="{0536BD00-A632-4DF8-802F-59140973B5D7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066" y="4600933"/>
            <a:ext cx="853942" cy="48481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xmlns="" id="{3D2F50BC-66CC-4822-AA6F-3F6C98F91162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567" y="5266838"/>
            <a:ext cx="685808" cy="368380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xmlns="" id="{70A32191-533C-4A87-A728-E9F18337B163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64" y="5860974"/>
            <a:ext cx="536660" cy="60112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xmlns="" id="{22521849-EAFC-4F2F-A114-C83DAC080CEA}"/>
              </a:ext>
            </a:extLst>
          </p:cNvPr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7" t="22931" r="14584" b="25026"/>
          <a:stretch/>
        </p:blipFill>
        <p:spPr>
          <a:xfrm>
            <a:off x="4193811" y="5189357"/>
            <a:ext cx="640796" cy="49545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xmlns="" id="{48A0DA14-EF6A-42AD-9469-B08260DCD8C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30" y="4544363"/>
            <a:ext cx="701025" cy="574611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xmlns="" id="{363212D1-F119-42AA-9248-1687A89763D4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574" y="5182806"/>
            <a:ext cx="496210" cy="536443"/>
          </a:xfrm>
          <a:prstGeom prst="rect">
            <a:avLst/>
          </a:prstGeom>
        </p:spPr>
      </p:pic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xmlns="" id="{E98B7088-1396-438F-9324-7131DB279767}"/>
              </a:ext>
            </a:extLst>
          </p:cNvPr>
          <p:cNvSpPr/>
          <p:nvPr/>
        </p:nvSpPr>
        <p:spPr>
          <a:xfrm>
            <a:off x="6460433" y="1389663"/>
            <a:ext cx="1728376" cy="641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Build &amp; Deploy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xmlns="" id="{047C5B99-B3B4-40BD-9304-6E1A82CDADCF}"/>
              </a:ext>
            </a:extLst>
          </p:cNvPr>
          <p:cNvCxnSpPr>
            <a:cxnSpLocks/>
          </p:cNvCxnSpPr>
          <p:nvPr/>
        </p:nvCxnSpPr>
        <p:spPr>
          <a:xfrm flipH="1">
            <a:off x="8922141" y="1424817"/>
            <a:ext cx="4317" cy="5025667"/>
          </a:xfrm>
          <a:prstGeom prst="line">
            <a:avLst/>
          </a:prstGeom>
          <a:ln w="6350" cap="sq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79B19B61-DEC4-441D-9B97-26FDD50C2350}"/>
              </a:ext>
            </a:extLst>
          </p:cNvPr>
          <p:cNvGrpSpPr/>
          <p:nvPr/>
        </p:nvGrpSpPr>
        <p:grpSpPr>
          <a:xfrm>
            <a:off x="5961542" y="2192082"/>
            <a:ext cx="1157832" cy="1101392"/>
            <a:chOff x="5974210" y="2233452"/>
            <a:chExt cx="1157832" cy="110139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77736283-F15D-48B7-8114-8D8642C60854}"/>
                </a:ext>
              </a:extLst>
            </p:cNvPr>
            <p:cNvGrpSpPr/>
            <p:nvPr/>
          </p:nvGrpSpPr>
          <p:grpSpPr>
            <a:xfrm>
              <a:off x="6072378" y="2233452"/>
              <a:ext cx="994147" cy="641047"/>
              <a:chOff x="6461973" y="3206591"/>
              <a:chExt cx="1352348" cy="1085521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xmlns="" id="{970FD424-BC3B-45F1-83C0-4632AE7642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61973" y="3206591"/>
                <a:ext cx="1352348" cy="781255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CCCCBF1-C78A-49AE-976F-7DD6C076AA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174" t="21984" r="-1384" b="18488"/>
              <a:stretch/>
            </p:blipFill>
            <p:spPr>
              <a:xfrm>
                <a:off x="6736989" y="3847386"/>
                <a:ext cx="818478" cy="444726"/>
              </a:xfrm>
              <a:prstGeom prst="rect">
                <a:avLst/>
              </a:prstGeom>
            </p:spPr>
          </p:pic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36DD1720-8198-410D-8831-1874825A2B74}"/>
                </a:ext>
              </a:extLst>
            </p:cNvPr>
            <p:cNvSpPr txBox="1"/>
            <p:nvPr/>
          </p:nvSpPr>
          <p:spPr>
            <a:xfrm>
              <a:off x="5974210" y="2811624"/>
              <a:ext cx="11578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Devops Engineer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xmlns="" id="{08865EC7-A9A0-4551-96CA-B0CDE40C6F90}"/>
              </a:ext>
            </a:extLst>
          </p:cNvPr>
          <p:cNvGrpSpPr/>
          <p:nvPr/>
        </p:nvGrpSpPr>
        <p:grpSpPr>
          <a:xfrm>
            <a:off x="7839931" y="2192082"/>
            <a:ext cx="853127" cy="1084301"/>
            <a:chOff x="4922702" y="2209173"/>
            <a:chExt cx="853127" cy="1084301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xmlns="" id="{71E5873D-F7DD-4B6A-B2F5-17507B26B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155" y="2209173"/>
              <a:ext cx="592736" cy="592736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xmlns="" id="{964DAE7B-9B85-4234-B270-15E208042E20}"/>
                </a:ext>
              </a:extLst>
            </p:cNvPr>
            <p:cNvSpPr txBox="1"/>
            <p:nvPr/>
          </p:nvSpPr>
          <p:spPr>
            <a:xfrm>
              <a:off x="4922702" y="2770254"/>
              <a:ext cx="8531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Project Team</a:t>
              </a: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xmlns="" id="{0DAA4669-10B0-4363-B228-A07CF85AC606}"/>
              </a:ext>
            </a:extLst>
          </p:cNvPr>
          <p:cNvCxnSpPr>
            <a:cxnSpLocks/>
          </p:cNvCxnSpPr>
          <p:nvPr/>
        </p:nvCxnSpPr>
        <p:spPr>
          <a:xfrm flipH="1">
            <a:off x="6138204" y="3486294"/>
            <a:ext cx="2624821" cy="16318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xmlns="" id="{8CB3D007-36D7-4153-A3C7-C469BEFD85D0}"/>
              </a:ext>
            </a:extLst>
          </p:cNvPr>
          <p:cNvGrpSpPr/>
          <p:nvPr/>
        </p:nvGrpSpPr>
        <p:grpSpPr>
          <a:xfrm>
            <a:off x="6970985" y="2102514"/>
            <a:ext cx="924969" cy="1186487"/>
            <a:chOff x="6970985" y="2102514"/>
            <a:chExt cx="924969" cy="118648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xmlns="" id="{1876D29B-5C3C-44E8-B1B3-284469A38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6558" y="2102514"/>
              <a:ext cx="747715" cy="747715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xmlns="" id="{FD65F439-260A-4C5E-AC44-2BC8E6374B2B}"/>
                </a:ext>
              </a:extLst>
            </p:cNvPr>
            <p:cNvSpPr txBox="1"/>
            <p:nvPr/>
          </p:nvSpPr>
          <p:spPr>
            <a:xfrm>
              <a:off x="6970985" y="2760724"/>
              <a:ext cx="924969" cy="528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Network Specialist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xmlns="" id="{2A135C68-A933-448F-83CD-C010248AE551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193" y="5226252"/>
            <a:ext cx="641001" cy="361525"/>
          </a:xfrm>
          <a:prstGeom prst="rect">
            <a:avLst/>
          </a:prstGeom>
        </p:spPr>
      </p:pic>
      <p:pic>
        <p:nvPicPr>
          <p:cNvPr id="187" name="Picture 186">
            <a:extLst>
              <a:ext uri="{FF2B5EF4-FFF2-40B4-BE49-F238E27FC236}">
                <a16:creationId xmlns:a16="http://schemas.microsoft.com/office/drawing/2014/main" xmlns="" id="{77A13C3F-5029-4B2C-AA19-504CB024941B}"/>
              </a:ext>
            </a:extLst>
          </p:cNvPr>
          <p:cNvPicPr>
            <a:picLocks noChangeAspect="1"/>
          </p:cNvPicPr>
          <p:nvPr/>
        </p:nvPicPr>
        <p:blipFill rotWithShape="1"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12" b="3799"/>
          <a:stretch/>
        </p:blipFill>
        <p:spPr>
          <a:xfrm>
            <a:off x="8041964" y="5646650"/>
            <a:ext cx="678493" cy="725360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xmlns="" id="{96405D15-DF00-4E3E-BD9B-37D40A7BB7FB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287" y="4567161"/>
            <a:ext cx="851845" cy="349475"/>
          </a:xfrm>
          <a:prstGeom prst="rect">
            <a:avLst/>
          </a:prstGeom>
        </p:spPr>
      </p:pic>
      <p:pic>
        <p:nvPicPr>
          <p:cNvPr id="189" name="Picture 188">
            <a:extLst>
              <a:ext uri="{FF2B5EF4-FFF2-40B4-BE49-F238E27FC236}">
                <a16:creationId xmlns:a16="http://schemas.microsoft.com/office/drawing/2014/main" xmlns="" id="{F8DD5621-5952-471E-8372-8D9F4E2CB357}"/>
              </a:ext>
            </a:extLst>
          </p:cNvPr>
          <p:cNvPicPr>
            <a:picLocks noChangeAspect="1"/>
          </p:cNvPicPr>
          <p:nvPr/>
        </p:nvPicPr>
        <p:blipFill rotWithShape="1"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t="13661" r="13092" b="13388"/>
          <a:stretch/>
        </p:blipFill>
        <p:spPr>
          <a:xfrm>
            <a:off x="6995531" y="5133530"/>
            <a:ext cx="849768" cy="436970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xmlns="" id="{BFE103A0-C2C6-4744-8FA3-B4BE4F6C692B}"/>
              </a:ext>
            </a:extLst>
          </p:cNvPr>
          <p:cNvPicPr>
            <a:picLocks noChangeAspect="1"/>
          </p:cNvPicPr>
          <p:nvPr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39" t="17425" r="32856" b="14888"/>
          <a:stretch/>
        </p:blipFill>
        <p:spPr>
          <a:xfrm>
            <a:off x="7165700" y="5780367"/>
            <a:ext cx="582797" cy="676747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xmlns="" id="{BBCAF1D9-8286-47D3-83C7-AD3FE3E65F16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118" y="4526519"/>
            <a:ext cx="777698" cy="34947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xmlns="" id="{B3F94CD2-FAC2-4E11-9DA3-555BEAF3483A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964" y="5050707"/>
            <a:ext cx="660806" cy="56562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xmlns="" id="{90578E6E-ED4F-45B8-B9C5-6C43BCCAD7C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769" y="3845089"/>
            <a:ext cx="940361" cy="229290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xmlns="" id="{0C28FE99-3E17-455C-BBE4-01D8AEFE60EB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661" y="4507363"/>
            <a:ext cx="604090" cy="453066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xmlns="" id="{43A92D9E-09B5-4A3C-8357-286CA13AF4E8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850" y="3744664"/>
            <a:ext cx="679717" cy="413260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xmlns="" id="{F559714A-E7C1-4642-B61F-3CDE50294288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866" y="3708975"/>
            <a:ext cx="445304" cy="475928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4E14400-0A99-48B8-AC1B-68D7C999DFEB}"/>
              </a:ext>
            </a:extLst>
          </p:cNvPr>
          <p:cNvGrpSpPr/>
          <p:nvPr/>
        </p:nvGrpSpPr>
        <p:grpSpPr>
          <a:xfrm>
            <a:off x="6028008" y="5707540"/>
            <a:ext cx="862535" cy="708447"/>
            <a:chOff x="9521377" y="4467665"/>
            <a:chExt cx="862535" cy="708447"/>
          </a:xfrm>
        </p:grpSpPr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xmlns="" id="{75F7E621-5EED-4E13-8E08-FB4BB4D6E8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3" r="33468" b="2871"/>
            <a:stretch/>
          </p:blipFill>
          <p:spPr>
            <a:xfrm>
              <a:off x="9690314" y="4467665"/>
              <a:ext cx="526382" cy="548468"/>
            </a:xfrm>
            <a:prstGeom prst="rect">
              <a:avLst/>
            </a:prstGeom>
          </p:spPr>
        </p:pic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xmlns="" id="{6D2FA48D-0AB0-420F-B9E3-FE95E78239B9}"/>
                </a:ext>
              </a:extLst>
            </p:cNvPr>
            <p:cNvSpPr txBox="1"/>
            <p:nvPr/>
          </p:nvSpPr>
          <p:spPr>
            <a:xfrm>
              <a:off x="9521377" y="4945280"/>
              <a:ext cx="86253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Helvetica Neue"/>
                  <a:cs typeface="Helvetica Neue"/>
                </a:rPr>
                <a:t>Cloud Code</a:t>
              </a:r>
            </a:p>
          </p:txBody>
        </p:sp>
      </p:grp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xmlns="" id="{9C464B10-51FC-4E34-BDB5-6B9449EF561C}"/>
              </a:ext>
            </a:extLst>
          </p:cNvPr>
          <p:cNvSpPr/>
          <p:nvPr/>
        </p:nvSpPr>
        <p:spPr>
          <a:xfrm>
            <a:off x="9396981" y="1405583"/>
            <a:ext cx="1728376" cy="641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xmlns="" id="{C6F2EDDE-8768-4677-B5ED-DDDEF158CD42}"/>
              </a:ext>
            </a:extLst>
          </p:cNvPr>
          <p:cNvGrpSpPr/>
          <p:nvPr/>
        </p:nvGrpSpPr>
        <p:grpSpPr>
          <a:xfrm>
            <a:off x="8865676" y="2163771"/>
            <a:ext cx="965431" cy="1144267"/>
            <a:chOff x="8865676" y="2163771"/>
            <a:chExt cx="965431" cy="114426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xmlns="" id="{DA0E6DD9-B481-4C3D-AA81-63EC53666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3822" y="2163771"/>
              <a:ext cx="625200" cy="6252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7C4354EA-7576-4941-8572-7B26E83B34E1}"/>
                </a:ext>
              </a:extLst>
            </p:cNvPr>
            <p:cNvSpPr txBox="1"/>
            <p:nvPr/>
          </p:nvSpPr>
          <p:spPr>
            <a:xfrm>
              <a:off x="8865676" y="2784818"/>
              <a:ext cx="9654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 Support</a:t>
              </a:r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B3EC767F-A48D-470B-AF82-F01A1413917A}"/>
              </a:ext>
            </a:extLst>
          </p:cNvPr>
          <p:cNvGrpSpPr/>
          <p:nvPr/>
        </p:nvGrpSpPr>
        <p:grpSpPr>
          <a:xfrm>
            <a:off x="9569058" y="2133289"/>
            <a:ext cx="1569811" cy="1153373"/>
            <a:chOff x="9569058" y="2133289"/>
            <a:chExt cx="1569811" cy="1153373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62509128-36BE-40EB-A622-A0419E595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300" y="2133289"/>
              <a:ext cx="719464" cy="829621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xmlns="" id="{D58B39C3-75C9-4016-A27D-8F471F3826CB}"/>
                </a:ext>
              </a:extLst>
            </p:cNvPr>
            <p:cNvSpPr txBox="1"/>
            <p:nvPr/>
          </p:nvSpPr>
          <p:spPr>
            <a:xfrm>
              <a:off x="9569058" y="2978885"/>
              <a:ext cx="1569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Administrator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xmlns="" id="{33E3849B-43C5-411E-A37F-A80C21596627}"/>
              </a:ext>
            </a:extLst>
          </p:cNvPr>
          <p:cNvGrpSpPr/>
          <p:nvPr/>
        </p:nvGrpSpPr>
        <p:grpSpPr>
          <a:xfrm>
            <a:off x="10800534" y="2133289"/>
            <a:ext cx="914400" cy="1139084"/>
            <a:chOff x="10800534" y="2133289"/>
            <a:chExt cx="914400" cy="1139084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xmlns="" id="{EEEC3869-6DEF-4A1E-ADF6-0DE5DD629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0450" y="2133289"/>
              <a:ext cx="710643" cy="710643"/>
            </a:xfrm>
            <a:prstGeom prst="rect">
              <a:avLst/>
            </a:prstGeom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xmlns="" id="{AC960D1E-E44C-437E-8643-8ADF2EF21A95}"/>
                </a:ext>
              </a:extLst>
            </p:cNvPr>
            <p:cNvSpPr txBox="1"/>
            <p:nvPr/>
          </p:nvSpPr>
          <p:spPr>
            <a:xfrm>
              <a:off x="10800534" y="2964596"/>
              <a:ext cx="914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AI</a:t>
              </a:r>
            </a:p>
          </p:txBody>
        </p: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xmlns="" id="{A747314E-DFCF-4361-AF29-057D843CA432}"/>
              </a:ext>
            </a:extLst>
          </p:cNvPr>
          <p:cNvCxnSpPr>
            <a:cxnSpLocks/>
          </p:cNvCxnSpPr>
          <p:nvPr/>
        </p:nvCxnSpPr>
        <p:spPr>
          <a:xfrm flipH="1">
            <a:off x="9020168" y="3474918"/>
            <a:ext cx="2624821" cy="16318"/>
          </a:xfrm>
          <a:prstGeom prst="line">
            <a:avLst/>
          </a:prstGeom>
          <a:ln w="6350" cap="sq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8" name="Picture 207">
            <a:extLst>
              <a:ext uri="{FF2B5EF4-FFF2-40B4-BE49-F238E27FC236}">
                <a16:creationId xmlns:a16="http://schemas.microsoft.com/office/drawing/2014/main" xmlns="" id="{81815982-32EB-4E61-AB6B-5CBBE668F6D0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100" y="3744664"/>
            <a:ext cx="623059" cy="623059"/>
          </a:xfrm>
          <a:prstGeom prst="rect">
            <a:avLst/>
          </a:prstGeom>
        </p:spPr>
      </p:pic>
      <p:pic>
        <p:nvPicPr>
          <p:cNvPr id="209" name="Picture 208">
            <a:extLst>
              <a:ext uri="{FF2B5EF4-FFF2-40B4-BE49-F238E27FC236}">
                <a16:creationId xmlns:a16="http://schemas.microsoft.com/office/drawing/2014/main" xmlns="" id="{C155D2D3-016D-4874-B751-A4C67D5418DF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852" y="2652382"/>
            <a:ext cx="623059" cy="570032"/>
          </a:xfrm>
          <a:prstGeom prst="rect">
            <a:avLst/>
          </a:prstGeom>
        </p:spPr>
      </p:pic>
      <p:pic>
        <p:nvPicPr>
          <p:cNvPr id="210" name="Picture 209">
            <a:extLst>
              <a:ext uri="{FF2B5EF4-FFF2-40B4-BE49-F238E27FC236}">
                <a16:creationId xmlns:a16="http://schemas.microsoft.com/office/drawing/2014/main" xmlns="" id="{DA66BA96-D74A-4BEC-AF54-E6CCD801288A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58" y="3703329"/>
            <a:ext cx="644776" cy="644776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xmlns="" id="{61890AE0-DE33-4D19-B2B9-01F70779AE4E}"/>
              </a:ext>
            </a:extLst>
          </p:cNvPr>
          <p:cNvPicPr>
            <a:picLocks noChangeAspect="1"/>
          </p:cNvPicPr>
          <p:nvPr/>
        </p:nvPicPr>
        <p:blipFill rotWithShape="1"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1" t="12031" r="13549" b="9850"/>
          <a:stretch/>
        </p:blipFill>
        <p:spPr>
          <a:xfrm>
            <a:off x="10120717" y="4546896"/>
            <a:ext cx="564161" cy="640570"/>
          </a:xfrm>
          <a:prstGeom prst="rect">
            <a:avLst/>
          </a:prstGeom>
        </p:spPr>
      </p:pic>
      <p:pic>
        <p:nvPicPr>
          <p:cNvPr id="212" name="Picture 211">
            <a:extLst>
              <a:ext uri="{FF2B5EF4-FFF2-40B4-BE49-F238E27FC236}">
                <a16:creationId xmlns:a16="http://schemas.microsoft.com/office/drawing/2014/main" xmlns="" id="{BACB0F3C-CF55-49B7-8CD6-FF5BFE798C2A}"/>
              </a:ext>
            </a:extLst>
          </p:cNvPr>
          <p:cNvPicPr>
            <a:picLocks noChangeAspect="1"/>
          </p:cNvPicPr>
          <p:nvPr/>
        </p:nvPicPr>
        <p:blipFill rotWithShape="1"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37" t="7156" r="41040" b="910"/>
          <a:stretch/>
        </p:blipFill>
        <p:spPr>
          <a:xfrm>
            <a:off x="11042117" y="3680689"/>
            <a:ext cx="507308" cy="796121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xmlns="" id="{1E46F93F-2A4A-4B4F-AA6D-98B74106888A}"/>
              </a:ext>
            </a:extLst>
          </p:cNvPr>
          <p:cNvPicPr>
            <a:picLocks noChangeAspect="1"/>
          </p:cNvPicPr>
          <p:nvPr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578" y="4722185"/>
            <a:ext cx="754102" cy="464063"/>
          </a:xfrm>
          <a:prstGeom prst="rect">
            <a:avLst/>
          </a:prstGeom>
        </p:spPr>
      </p:pic>
      <p:pic>
        <p:nvPicPr>
          <p:cNvPr id="214" name="Picture 213">
            <a:extLst>
              <a:ext uri="{FF2B5EF4-FFF2-40B4-BE49-F238E27FC236}">
                <a16:creationId xmlns:a16="http://schemas.microsoft.com/office/drawing/2014/main" xmlns="" id="{4064204B-ABF8-440B-AB95-6E5BE5F07AB7}"/>
              </a:ext>
            </a:extLst>
          </p:cNvPr>
          <p:cNvPicPr>
            <a:picLocks noChangeAspect="1"/>
          </p:cNvPicPr>
          <p:nvPr/>
        </p:nvPicPr>
        <p:blipFill rotWithShape="1"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87" t="19081" r="7178" b="16633"/>
          <a:stretch/>
        </p:blipFill>
        <p:spPr>
          <a:xfrm>
            <a:off x="11115922" y="4531586"/>
            <a:ext cx="546766" cy="688816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xmlns="" id="{134F9BB0-B0A0-4A81-8FE5-3D3BBFC07392}"/>
              </a:ext>
            </a:extLst>
          </p:cNvPr>
          <p:cNvPicPr>
            <a:picLocks noChangeAspect="1"/>
          </p:cNvPicPr>
          <p:nvPr/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774" y="5395473"/>
            <a:ext cx="773210" cy="76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C25867A1-0922-425F-B334-34ADFF330250}"/>
              </a:ext>
            </a:extLst>
          </p:cNvPr>
          <p:cNvSpPr/>
          <p:nvPr/>
        </p:nvSpPr>
        <p:spPr bwMode="auto">
          <a:xfrm>
            <a:off x="380900" y="118328"/>
            <a:ext cx="1734852" cy="1107641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95D139B-7A12-4478-8FDF-302434429E5A}"/>
              </a:ext>
            </a:extLst>
          </p:cNvPr>
          <p:cNvSpPr/>
          <p:nvPr/>
        </p:nvSpPr>
        <p:spPr>
          <a:xfrm>
            <a:off x="398076" y="179667"/>
            <a:ext cx="17954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Understanding application criticality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business impact,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stake holders mapping, regions/zones and security controls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Application Functional Analysis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Map the application modules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Map the external integration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</a:pPr>
            <a:r>
              <a:rPr lang="en-US" sz="700" dirty="0">
                <a:solidFill>
                  <a:srgbClr val="002060"/>
                </a:solidFill>
              </a:rPr>
              <a:t>DB architectural analysis, mapping and sizing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xmlns="" id="{54CACC03-8F5C-439D-B581-53E4ED9F22FE}"/>
              </a:ext>
            </a:extLst>
          </p:cNvPr>
          <p:cNvGrpSpPr/>
          <p:nvPr/>
        </p:nvGrpSpPr>
        <p:grpSpPr>
          <a:xfrm>
            <a:off x="672260" y="1298035"/>
            <a:ext cx="729728" cy="483842"/>
            <a:chOff x="128325" y="2283587"/>
            <a:chExt cx="1095767" cy="1324209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xmlns="" id="{5272CD4D-2E56-495D-AC84-C4E2046166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09" y="2283587"/>
              <a:ext cx="609600" cy="609600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xmlns="" id="{721ED9C8-F577-4B8C-B1E4-6B396DEC6C81}"/>
                </a:ext>
              </a:extLst>
            </p:cNvPr>
            <p:cNvSpPr txBox="1"/>
            <p:nvPr/>
          </p:nvSpPr>
          <p:spPr>
            <a:xfrm>
              <a:off x="128325" y="2947983"/>
              <a:ext cx="1095767" cy="659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Product Owner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E1598CC-203F-4D87-BCAB-4E5AF045BC9D}"/>
              </a:ext>
            </a:extLst>
          </p:cNvPr>
          <p:cNvGrpSpPr/>
          <p:nvPr/>
        </p:nvGrpSpPr>
        <p:grpSpPr>
          <a:xfrm>
            <a:off x="2087403" y="1164493"/>
            <a:ext cx="866797" cy="752600"/>
            <a:chOff x="142111" y="1702893"/>
            <a:chExt cx="976996" cy="8326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xmlns="" id="{6F11A892-3DCC-4BF6-B99A-7E0D33490D9F}"/>
                </a:ext>
              </a:extLst>
            </p:cNvPr>
            <p:cNvGrpSpPr/>
            <p:nvPr/>
          </p:nvGrpSpPr>
          <p:grpSpPr>
            <a:xfrm>
              <a:off x="204260" y="1702893"/>
              <a:ext cx="875423" cy="630401"/>
              <a:chOff x="245943" y="3651189"/>
              <a:chExt cx="2757422" cy="1607356"/>
            </a:xfrm>
          </p:grpSpPr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xmlns="" id="{C466C754-6191-4F7E-A9E5-60F22063E25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31" t="-1668" r="22204" b="791"/>
              <a:stretch/>
            </p:blipFill>
            <p:spPr>
              <a:xfrm>
                <a:off x="2182917" y="4632015"/>
                <a:ext cx="665065" cy="626530"/>
              </a:xfrm>
              <a:prstGeom prst="rect">
                <a:avLst/>
              </a:prstGeom>
            </p:spPr>
          </p:pic>
          <p:pic>
            <p:nvPicPr>
              <p:cNvPr id="127" name="Picture 126">
                <a:extLst>
                  <a:ext uri="{FF2B5EF4-FFF2-40B4-BE49-F238E27FC236}">
                    <a16:creationId xmlns:a16="http://schemas.microsoft.com/office/drawing/2014/main" xmlns="" id="{D9CCE213-806E-4ECC-BB36-FB67B8247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6406" y="3847386"/>
                <a:ext cx="916959" cy="444725"/>
              </a:xfrm>
              <a:prstGeom prst="rect">
                <a:avLst/>
              </a:prstGeom>
            </p:spPr>
          </p:pic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xmlns="" id="{30B09BA9-A249-46D1-AE05-3B8F44AC2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114" y="4703303"/>
                <a:ext cx="991500" cy="555242"/>
              </a:xfrm>
              <a:prstGeom prst="rect">
                <a:avLst/>
              </a:prstGeom>
            </p:spPr>
          </p:pic>
          <p:graphicFrame>
            <p:nvGraphicFramePr>
              <p:cNvPr id="129" name="Diagram 128">
                <a:extLst>
                  <a:ext uri="{FF2B5EF4-FFF2-40B4-BE49-F238E27FC236}">
                    <a16:creationId xmlns:a16="http://schemas.microsoft.com/office/drawing/2014/main" xmlns="" id="{72CFE105-343A-4DC1-AB93-EFF72EEF2F5E}"/>
                  </a:ext>
                </a:extLst>
              </p:cNvPr>
              <p:cNvGraphicFramePr/>
              <p:nvPr>
                <p:extLst/>
              </p:nvPr>
            </p:nvGraphicFramePr>
            <p:xfrm>
              <a:off x="245943" y="3651189"/>
              <a:ext cx="906632" cy="8440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pic>
            <p:nvPicPr>
              <p:cNvPr id="130" name="Picture 129">
                <a:extLst>
                  <a:ext uri="{FF2B5EF4-FFF2-40B4-BE49-F238E27FC236}">
                    <a16:creationId xmlns:a16="http://schemas.microsoft.com/office/drawing/2014/main" xmlns="" id="{A66BA66C-6707-40CC-BA85-A9E69E96D5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709" y="3775518"/>
                <a:ext cx="755154" cy="576471"/>
              </a:xfrm>
              <a:prstGeom prst="rect">
                <a:avLst/>
              </a:prstGeom>
            </p:spPr>
          </p:pic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xmlns="" id="{6653A8E6-301D-4CE6-B80D-D48A470DB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092" y="4694607"/>
                <a:ext cx="575950" cy="531645"/>
              </a:xfrm>
              <a:prstGeom prst="rect">
                <a:avLst/>
              </a:prstGeom>
            </p:spPr>
          </p:pic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9D809CCC-EEE5-4125-A5DB-1D4CFD785655}"/>
                </a:ext>
              </a:extLst>
            </p:cNvPr>
            <p:cNvSpPr/>
            <p:nvPr/>
          </p:nvSpPr>
          <p:spPr bwMode="auto">
            <a:xfrm>
              <a:off x="142111" y="1703595"/>
              <a:ext cx="976996" cy="83196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39A11610-1D77-45F3-AACD-93A50B58DA1F}"/>
              </a:ext>
            </a:extLst>
          </p:cNvPr>
          <p:cNvGrpSpPr/>
          <p:nvPr/>
        </p:nvGrpSpPr>
        <p:grpSpPr>
          <a:xfrm>
            <a:off x="513969" y="1685436"/>
            <a:ext cx="1115265" cy="967203"/>
            <a:chOff x="154117" y="879114"/>
            <a:chExt cx="1184037" cy="969049"/>
          </a:xfrm>
        </p:grpSpPr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xmlns="" id="{950B6E19-7EBF-4990-8D48-6F6F10F4F517}"/>
                </a:ext>
              </a:extLst>
            </p:cNvPr>
            <p:cNvSpPr/>
            <p:nvPr/>
          </p:nvSpPr>
          <p:spPr bwMode="auto">
            <a:xfrm>
              <a:off x="175475" y="879114"/>
              <a:ext cx="1162679" cy="969049"/>
            </a:xfrm>
            <a:prstGeom prst="flowChartConnector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E5ABE530-3CE5-434C-9AA2-2D000F1CBB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3" t="4215" r="25884" b="1139"/>
            <a:stretch/>
          </p:blipFill>
          <p:spPr>
            <a:xfrm>
              <a:off x="308745" y="1008821"/>
              <a:ext cx="830380" cy="52768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09CC9D3-71DD-4B07-9229-5C51DDD5E52D}"/>
                </a:ext>
              </a:extLst>
            </p:cNvPr>
            <p:cNvSpPr txBox="1"/>
            <p:nvPr/>
          </p:nvSpPr>
          <p:spPr>
            <a:xfrm>
              <a:off x="154117" y="1435256"/>
              <a:ext cx="11626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Discovery &amp; Assessment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xmlns="" id="{A999C03C-6192-44A6-8AD3-2035E0002AE1}"/>
              </a:ext>
            </a:extLst>
          </p:cNvPr>
          <p:cNvGrpSpPr/>
          <p:nvPr/>
        </p:nvGrpSpPr>
        <p:grpSpPr>
          <a:xfrm>
            <a:off x="1243546" y="1321563"/>
            <a:ext cx="736452" cy="537416"/>
            <a:chOff x="870214" y="2105069"/>
            <a:chExt cx="1307809" cy="1218779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xmlns="" id="{4122F7A8-5016-4E75-8F6F-C155E155D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955" y="2105069"/>
              <a:ext cx="544840" cy="54484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xmlns="" id="{872CA136-8E13-4C21-93AC-9F9D0D524A1A}"/>
                </a:ext>
              </a:extLst>
            </p:cNvPr>
            <p:cNvSpPr txBox="1"/>
            <p:nvPr/>
          </p:nvSpPr>
          <p:spPr>
            <a:xfrm>
              <a:off x="870214" y="2695656"/>
              <a:ext cx="1307809" cy="6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Solution architect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xmlns="" id="{39289EAD-BC0D-4A6D-8316-F1BC59294684}"/>
              </a:ext>
            </a:extLst>
          </p:cNvPr>
          <p:cNvGrpSpPr/>
          <p:nvPr/>
        </p:nvGrpSpPr>
        <p:grpSpPr>
          <a:xfrm>
            <a:off x="171268" y="1360949"/>
            <a:ext cx="547492" cy="595541"/>
            <a:chOff x="1923245" y="2138752"/>
            <a:chExt cx="1072984" cy="1178347"/>
          </a:xfrm>
        </p:grpSpPr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xmlns="" id="{F329CC12-5170-4CF7-AB17-326828C66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287" y="2138752"/>
              <a:ext cx="554432" cy="554432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xmlns="" id="{F4784FAB-1D9C-489C-8205-DB9F48FFA12D}"/>
                </a:ext>
              </a:extLst>
            </p:cNvPr>
            <p:cNvSpPr txBox="1"/>
            <p:nvPr/>
          </p:nvSpPr>
          <p:spPr>
            <a:xfrm>
              <a:off x="1923245" y="2717274"/>
              <a:ext cx="1072984" cy="59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Business Analyst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4E09E05-3710-49E2-9D36-75461B3FB8F3}"/>
              </a:ext>
            </a:extLst>
          </p:cNvPr>
          <p:cNvGrpSpPr/>
          <p:nvPr/>
        </p:nvGrpSpPr>
        <p:grpSpPr>
          <a:xfrm>
            <a:off x="4796498" y="126840"/>
            <a:ext cx="1734852" cy="1059725"/>
            <a:chOff x="7442076" y="220898"/>
            <a:chExt cx="1641541" cy="100385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DC72A52-F33D-4A86-95F2-2AE575087D06}"/>
                </a:ext>
              </a:extLst>
            </p:cNvPr>
            <p:cNvSpPr/>
            <p:nvPr/>
          </p:nvSpPr>
          <p:spPr>
            <a:xfrm>
              <a:off x="7442077" y="304877"/>
              <a:ext cx="1620181" cy="872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52079" indent="-152079">
                <a:buClr>
                  <a:srgbClr val="C00000"/>
                </a:buClr>
                <a:buFont typeface="Wingdings" pitchFamily="2" charset="2"/>
                <a:buChar char="ü"/>
                <a:defRPr/>
              </a:pPr>
              <a:r>
                <a:rPr lang="en-US" sz="700" dirty="0">
                  <a:solidFill>
                    <a:srgbClr val="002060"/>
                  </a:solidFill>
                </a:rPr>
                <a:t>Workshops, Interviews with SMEs</a:t>
              </a:r>
            </a:p>
            <a:p>
              <a:pPr marL="152079" indent="-152079">
                <a:buClr>
                  <a:srgbClr val="C00000"/>
                </a:buClr>
                <a:buFont typeface="Wingdings" pitchFamily="2" charset="2"/>
                <a:buChar char="ü"/>
                <a:defRPr/>
              </a:pPr>
              <a:r>
                <a:rPr lang="en-US" sz="700" dirty="0">
                  <a:solidFill>
                    <a:srgbClr val="002060"/>
                  </a:solidFill>
                </a:rPr>
                <a:t>Inventory application mapping</a:t>
              </a:r>
            </a:p>
            <a:p>
              <a:pPr marL="152079" indent="-152079">
                <a:buClr>
                  <a:srgbClr val="C00000"/>
                </a:buClr>
                <a:buFont typeface="Wingdings" pitchFamily="2" charset="2"/>
                <a:buChar char="ü"/>
                <a:defRPr/>
              </a:pPr>
              <a:r>
                <a:rPr lang="en-US" sz="700" dirty="0">
                  <a:solidFill>
                    <a:srgbClr val="002060"/>
                  </a:solidFill>
                </a:rPr>
                <a:t>Develop Project Charter &amp; Release Plan </a:t>
              </a:r>
            </a:p>
            <a:p>
              <a:pPr marL="152079" indent="-152079">
                <a:buClr>
                  <a:srgbClr val="C00000"/>
                </a:buClr>
                <a:buFont typeface="Wingdings" pitchFamily="2" charset="2"/>
                <a:buChar char="ü"/>
                <a:defRPr/>
              </a:pPr>
              <a:r>
                <a:rPr lang="en-US" sz="700" dirty="0">
                  <a:solidFill>
                    <a:srgbClr val="002060"/>
                  </a:solidFill>
                </a:rPr>
                <a:t>Workload assessment</a:t>
              </a:r>
            </a:p>
            <a:p>
              <a:pPr marL="152079" lvl="0" indent="-152079">
                <a:buClr>
                  <a:srgbClr val="C00000"/>
                </a:buClr>
                <a:buFont typeface="Wingdings" pitchFamily="2" charset="2"/>
                <a:buChar char="ü"/>
              </a:pPr>
              <a:r>
                <a:rPr lang="en-US" sz="700" dirty="0">
                  <a:solidFill>
                    <a:srgbClr val="002060"/>
                  </a:solidFill>
                </a:rPr>
                <a:t>Testing plan &amp; procedures </a:t>
              </a:r>
            </a:p>
            <a:p>
              <a:pPr marL="152079" indent="-152079">
                <a:buClr>
                  <a:srgbClr val="C00000"/>
                </a:buClr>
                <a:buFont typeface="Wingdings" pitchFamily="2" charset="2"/>
                <a:buChar char="ü"/>
              </a:pPr>
              <a:r>
                <a:rPr lang="en-US" sz="700" dirty="0">
                  <a:solidFill>
                    <a:srgbClr val="002060"/>
                  </a:solidFill>
                </a:rPr>
                <a:t>Roll back and back out plans</a:t>
              </a:r>
              <a:endParaRPr lang="en-GB" sz="700" dirty="0">
                <a:solidFill>
                  <a:srgbClr val="002060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xmlns="" id="{57ADB838-61A0-4606-8744-32E18E48D3BE}"/>
                </a:ext>
              </a:extLst>
            </p:cNvPr>
            <p:cNvSpPr/>
            <p:nvPr/>
          </p:nvSpPr>
          <p:spPr bwMode="auto">
            <a:xfrm>
              <a:off x="7442076" y="220898"/>
              <a:ext cx="1641541" cy="100385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F36A8F75-21EF-4274-8417-4873E69F26B4}"/>
              </a:ext>
            </a:extLst>
          </p:cNvPr>
          <p:cNvGrpSpPr/>
          <p:nvPr/>
        </p:nvGrpSpPr>
        <p:grpSpPr>
          <a:xfrm>
            <a:off x="8828280" y="1734672"/>
            <a:ext cx="1638085" cy="1003640"/>
            <a:chOff x="3784572" y="4416904"/>
            <a:chExt cx="2031823" cy="13412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4FD22C5E-C0E2-406C-BBDA-9D0AA5912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702" y="4416904"/>
              <a:ext cx="1071563" cy="10715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E649B2D-401E-46AC-8380-57EEE7410615}"/>
                </a:ext>
              </a:extLst>
            </p:cNvPr>
            <p:cNvSpPr txBox="1"/>
            <p:nvPr/>
          </p:nvSpPr>
          <p:spPr>
            <a:xfrm>
              <a:off x="3784573" y="5448626"/>
              <a:ext cx="2031822" cy="30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Transform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xmlns="" id="{473675E3-A5AB-4494-8EB5-9349A2BDD387}"/>
                </a:ext>
              </a:extLst>
            </p:cNvPr>
            <p:cNvSpPr txBox="1"/>
            <p:nvPr/>
          </p:nvSpPr>
          <p:spPr>
            <a:xfrm>
              <a:off x="3784572" y="5454314"/>
              <a:ext cx="2031822" cy="303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/>
                <a:t>Transform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5BCE7CD-9783-4E35-8B9E-94C0A1196EBC}"/>
              </a:ext>
            </a:extLst>
          </p:cNvPr>
          <p:cNvSpPr/>
          <p:nvPr/>
        </p:nvSpPr>
        <p:spPr>
          <a:xfrm>
            <a:off x="8921828" y="218851"/>
            <a:ext cx="199367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Event Storming workshops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Domain driven Design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Pattern Based Micro services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12 factor guidelines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Build API Economy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Business use case test script generation through AI based Application profiling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Infrastructure as Code </a:t>
            </a:r>
          </a:p>
          <a:p>
            <a:pPr lvl="0">
              <a:buClr>
                <a:srgbClr val="C00000"/>
              </a:buClr>
              <a:defRPr/>
            </a:pPr>
            <a:endParaRPr lang="en-US" sz="1000" dirty="0">
              <a:solidFill>
                <a:srgbClr val="00206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99AF6043-6591-4E80-BC05-A79BF8AAD1B9}"/>
              </a:ext>
            </a:extLst>
          </p:cNvPr>
          <p:cNvSpPr/>
          <p:nvPr/>
        </p:nvSpPr>
        <p:spPr bwMode="auto">
          <a:xfrm>
            <a:off x="8782074" y="163854"/>
            <a:ext cx="1993679" cy="1028606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FE4CA6FB-5231-4927-B549-A0CBDCDBDF13}"/>
              </a:ext>
            </a:extLst>
          </p:cNvPr>
          <p:cNvGrpSpPr/>
          <p:nvPr/>
        </p:nvGrpSpPr>
        <p:grpSpPr>
          <a:xfrm>
            <a:off x="9884546" y="1338361"/>
            <a:ext cx="928178" cy="605599"/>
            <a:chOff x="4832823" y="2209173"/>
            <a:chExt cx="853127" cy="590638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xmlns="" id="{E22E4232-7840-4285-9A39-563D242B2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155" y="2209173"/>
              <a:ext cx="353363" cy="353363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4694B662-24CE-4375-80BA-6B22B59B88B3}"/>
                </a:ext>
              </a:extLst>
            </p:cNvPr>
            <p:cNvSpPr txBox="1"/>
            <p:nvPr/>
          </p:nvSpPr>
          <p:spPr>
            <a:xfrm>
              <a:off x="4832823" y="2619707"/>
              <a:ext cx="853127" cy="1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Project Team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xmlns="" id="{3E81B52F-FDCA-473C-A0E4-927E3CE11A11}"/>
              </a:ext>
            </a:extLst>
          </p:cNvPr>
          <p:cNvGrpSpPr/>
          <p:nvPr/>
        </p:nvGrpSpPr>
        <p:grpSpPr>
          <a:xfrm>
            <a:off x="4676703" y="1576130"/>
            <a:ext cx="547492" cy="595541"/>
            <a:chOff x="1923245" y="2138752"/>
            <a:chExt cx="1072984" cy="1178347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xmlns="" id="{2AF6B444-BC4A-483A-BEAB-C9B71FE6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287" y="2138752"/>
              <a:ext cx="554432" cy="554432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3931FF7F-D35E-450D-9AF9-CA1AC8BA664D}"/>
                </a:ext>
              </a:extLst>
            </p:cNvPr>
            <p:cNvSpPr txBox="1"/>
            <p:nvPr/>
          </p:nvSpPr>
          <p:spPr>
            <a:xfrm>
              <a:off x="1923245" y="2717274"/>
              <a:ext cx="1072984" cy="59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Business Analyst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8BED671F-3174-4DF1-926F-827F89F69013}"/>
              </a:ext>
            </a:extLst>
          </p:cNvPr>
          <p:cNvGrpSpPr/>
          <p:nvPr/>
        </p:nvGrpSpPr>
        <p:grpSpPr>
          <a:xfrm>
            <a:off x="5711522" y="1576130"/>
            <a:ext cx="736452" cy="537416"/>
            <a:chOff x="870214" y="2105069"/>
            <a:chExt cx="1307809" cy="1218779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xmlns="" id="{26CAEF57-D41E-4531-9A22-856E2F0E5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955" y="2105069"/>
              <a:ext cx="544840" cy="544840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E078E065-2E7B-4A8E-BD6C-CA167821EA3E}"/>
                </a:ext>
              </a:extLst>
            </p:cNvPr>
            <p:cNvSpPr txBox="1"/>
            <p:nvPr/>
          </p:nvSpPr>
          <p:spPr>
            <a:xfrm>
              <a:off x="870214" y="2695656"/>
              <a:ext cx="1307809" cy="6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Solution architect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58FAD659-052A-422A-9A77-419614EFD3DE}"/>
              </a:ext>
            </a:extLst>
          </p:cNvPr>
          <p:cNvGrpSpPr/>
          <p:nvPr/>
        </p:nvGrpSpPr>
        <p:grpSpPr>
          <a:xfrm>
            <a:off x="5182107" y="1238123"/>
            <a:ext cx="690173" cy="555922"/>
            <a:chOff x="128325" y="2283587"/>
            <a:chExt cx="1095767" cy="1324209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xmlns="" id="{04E45477-BD63-48A4-B8BD-62E77E20A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409" y="2283587"/>
              <a:ext cx="609600" cy="60960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xmlns="" id="{E52D3BE4-0CBD-481B-83F8-D4B1E0C093BE}"/>
                </a:ext>
              </a:extLst>
            </p:cNvPr>
            <p:cNvSpPr txBox="1"/>
            <p:nvPr/>
          </p:nvSpPr>
          <p:spPr>
            <a:xfrm>
              <a:off x="128325" y="2947983"/>
              <a:ext cx="1095767" cy="659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Product Owner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C156F79-501F-4E15-9BC4-5E663950394B}"/>
              </a:ext>
            </a:extLst>
          </p:cNvPr>
          <p:cNvGrpSpPr/>
          <p:nvPr/>
        </p:nvGrpSpPr>
        <p:grpSpPr>
          <a:xfrm>
            <a:off x="6617882" y="1129291"/>
            <a:ext cx="873019" cy="767227"/>
            <a:chOff x="5419066" y="2187774"/>
            <a:chExt cx="976996" cy="831965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4FBFE85F-D87D-4C8B-8E7C-71A07D864059}"/>
                </a:ext>
              </a:extLst>
            </p:cNvPr>
            <p:cNvGrpSpPr/>
            <p:nvPr/>
          </p:nvGrpSpPr>
          <p:grpSpPr>
            <a:xfrm>
              <a:off x="5469209" y="2219079"/>
              <a:ext cx="875423" cy="630401"/>
              <a:chOff x="245943" y="3651189"/>
              <a:chExt cx="2757422" cy="1607356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xmlns="" id="{49383944-18E5-49A2-A169-20FCD658C2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31" t="-1668" r="22204" b="791"/>
              <a:stretch/>
            </p:blipFill>
            <p:spPr>
              <a:xfrm>
                <a:off x="2182917" y="4632015"/>
                <a:ext cx="665065" cy="626530"/>
              </a:xfrm>
              <a:prstGeom prst="rect">
                <a:avLst/>
              </a:prstGeom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xmlns="" id="{1F93DCE3-CE4F-447D-BD1F-8B9E724CD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6406" y="3847386"/>
                <a:ext cx="916959" cy="444725"/>
              </a:xfrm>
              <a:prstGeom prst="rect">
                <a:avLst/>
              </a:prstGeom>
            </p:spPr>
          </p:pic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xmlns="" id="{4DA201F4-9587-4BD7-BF22-27F94B1F4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114" y="4703303"/>
                <a:ext cx="991500" cy="555242"/>
              </a:xfrm>
              <a:prstGeom prst="rect">
                <a:avLst/>
              </a:prstGeom>
            </p:spPr>
          </p:pic>
          <p:graphicFrame>
            <p:nvGraphicFramePr>
              <p:cNvPr id="91" name="Diagram 90">
                <a:extLst>
                  <a:ext uri="{FF2B5EF4-FFF2-40B4-BE49-F238E27FC236}">
                    <a16:creationId xmlns:a16="http://schemas.microsoft.com/office/drawing/2014/main" xmlns="" id="{8663B7BA-17F4-4B4F-983E-BD47D078599F}"/>
                  </a:ext>
                </a:extLst>
              </p:cNvPr>
              <p:cNvGraphicFramePr/>
              <p:nvPr>
                <p:extLst/>
              </p:nvPr>
            </p:nvGraphicFramePr>
            <p:xfrm>
              <a:off x="245943" y="3651189"/>
              <a:ext cx="906632" cy="84403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3" r:lo="rId24" r:qs="rId25" r:cs="rId26"/>
              </a:graphicData>
            </a:graphic>
          </p:graphicFrame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xmlns="" id="{D83A7459-23DB-4805-AAA5-25B1AB3E2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61709" y="3775518"/>
                <a:ext cx="755154" cy="576471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xmlns="" id="{5960678B-6975-462D-9DBA-57889E115E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092" y="4694607"/>
                <a:ext cx="575950" cy="531645"/>
              </a:xfrm>
              <a:prstGeom prst="rect">
                <a:avLst/>
              </a:prstGeom>
            </p:spPr>
          </p:pic>
        </p:grp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xmlns="" id="{0F97461E-1DEE-4055-B3C7-5EFEC35C5981}"/>
                </a:ext>
              </a:extLst>
            </p:cNvPr>
            <p:cNvSpPr/>
            <p:nvPr/>
          </p:nvSpPr>
          <p:spPr bwMode="auto">
            <a:xfrm>
              <a:off x="5419066" y="2187774"/>
              <a:ext cx="976996" cy="831965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448C3F55-58C5-45A2-8EA8-3129774EDAA9}"/>
              </a:ext>
            </a:extLst>
          </p:cNvPr>
          <p:cNvSpPr/>
          <p:nvPr/>
        </p:nvSpPr>
        <p:spPr bwMode="auto">
          <a:xfrm>
            <a:off x="2287934" y="1983298"/>
            <a:ext cx="1262577" cy="42617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xmlns="" id="{32684779-3999-42D9-9C89-0D266FB4584E}"/>
              </a:ext>
            </a:extLst>
          </p:cNvPr>
          <p:cNvGrpSpPr/>
          <p:nvPr/>
        </p:nvGrpSpPr>
        <p:grpSpPr>
          <a:xfrm>
            <a:off x="8782074" y="1419149"/>
            <a:ext cx="547492" cy="595541"/>
            <a:chOff x="1923245" y="2138752"/>
            <a:chExt cx="1072984" cy="1178347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xmlns="" id="{8CB47C51-5B87-4231-A246-5B7C1EE08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287" y="2138752"/>
              <a:ext cx="554432" cy="554432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1264BCF4-2E3F-4715-AF8C-C5B0CA9ADCB6}"/>
                </a:ext>
              </a:extLst>
            </p:cNvPr>
            <p:cNvSpPr txBox="1"/>
            <p:nvPr/>
          </p:nvSpPr>
          <p:spPr>
            <a:xfrm>
              <a:off x="1923245" y="2717274"/>
              <a:ext cx="1072984" cy="59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Business Analyst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xmlns="" id="{4275DB93-3E22-4C43-8614-05FD4FEA0D0D}"/>
              </a:ext>
            </a:extLst>
          </p:cNvPr>
          <p:cNvGrpSpPr/>
          <p:nvPr/>
        </p:nvGrpSpPr>
        <p:grpSpPr>
          <a:xfrm>
            <a:off x="9279095" y="1267497"/>
            <a:ext cx="736452" cy="537416"/>
            <a:chOff x="870214" y="2105069"/>
            <a:chExt cx="1307809" cy="1218779"/>
          </a:xfrm>
        </p:grpSpPr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xmlns="" id="{97FE3567-A4D7-4C7B-B862-9F5DF1EAA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0955" y="2105069"/>
              <a:ext cx="544840" cy="544840"/>
            </a:xfrm>
            <a:prstGeom prst="rect">
              <a:avLst/>
            </a:prstGeom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xmlns="" id="{CB9E60F9-C95E-42F6-AE14-A87313BC7561}"/>
                </a:ext>
              </a:extLst>
            </p:cNvPr>
            <p:cNvSpPr txBox="1"/>
            <p:nvPr/>
          </p:nvSpPr>
          <p:spPr>
            <a:xfrm>
              <a:off x="870214" y="2695656"/>
              <a:ext cx="1307809" cy="62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Solution architect</a:t>
              </a:r>
            </a:p>
          </p:txBody>
        </p:sp>
      </p:grpSp>
      <p:sp>
        <p:nvSpPr>
          <p:cNvPr id="110" name="Arrow: Right 109">
            <a:extLst>
              <a:ext uri="{FF2B5EF4-FFF2-40B4-BE49-F238E27FC236}">
                <a16:creationId xmlns:a16="http://schemas.microsoft.com/office/drawing/2014/main" xmlns="" id="{DE5CC0A8-395E-4CF1-A2BA-0BA52DD24C74}"/>
              </a:ext>
            </a:extLst>
          </p:cNvPr>
          <p:cNvSpPr/>
          <p:nvPr/>
        </p:nvSpPr>
        <p:spPr bwMode="auto">
          <a:xfrm>
            <a:off x="6890836" y="1956490"/>
            <a:ext cx="1262577" cy="42617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7A72D6AF-B31F-4BC6-8F1F-6F79345FD058}"/>
              </a:ext>
            </a:extLst>
          </p:cNvPr>
          <p:cNvGrpSpPr/>
          <p:nvPr/>
        </p:nvGrpSpPr>
        <p:grpSpPr>
          <a:xfrm>
            <a:off x="10931276" y="813117"/>
            <a:ext cx="1136798" cy="1300621"/>
            <a:chOff x="3832579" y="3826710"/>
            <a:chExt cx="1824126" cy="246217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8F0D029E-BB85-41F3-B206-371D19DCA7E5}"/>
                </a:ext>
              </a:extLst>
            </p:cNvPr>
            <p:cNvGrpSpPr/>
            <p:nvPr/>
          </p:nvGrpSpPr>
          <p:grpSpPr>
            <a:xfrm>
              <a:off x="4230459" y="5554440"/>
              <a:ext cx="927219" cy="734440"/>
              <a:chOff x="4702835" y="4695938"/>
              <a:chExt cx="1300601" cy="1391809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xmlns="" id="{9BAE3CCC-9443-4AE3-8A27-08B4D577D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9270" y="4695938"/>
                <a:ext cx="489832" cy="489832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ADDAF2D9-A6EE-43A6-8301-AF9E9EF60D30}"/>
                  </a:ext>
                </a:extLst>
              </p:cNvPr>
              <p:cNvSpPr txBox="1"/>
              <p:nvPr/>
            </p:nvSpPr>
            <p:spPr>
              <a:xfrm>
                <a:off x="4702835" y="5094014"/>
                <a:ext cx="1300601" cy="993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latin typeface="Helvetica Neue"/>
                    <a:cs typeface="Helvetica Neue"/>
                  </a:rPr>
                  <a:t>Azure DMS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xmlns="" id="{8D408326-2E5B-4550-8AAF-453D54703737}"/>
                </a:ext>
              </a:extLst>
            </p:cNvPr>
            <p:cNvGrpSpPr/>
            <p:nvPr/>
          </p:nvGrpSpPr>
          <p:grpSpPr>
            <a:xfrm>
              <a:off x="4178746" y="4075305"/>
              <a:ext cx="754122" cy="545483"/>
              <a:chOff x="4438687" y="2449539"/>
              <a:chExt cx="1310065" cy="825467"/>
            </a:xfrm>
          </p:grpSpPr>
          <p:pic>
            <p:nvPicPr>
              <p:cNvPr id="115" name="Picture 114">
                <a:extLst>
                  <a:ext uri="{FF2B5EF4-FFF2-40B4-BE49-F238E27FC236}">
                    <a16:creationId xmlns:a16="http://schemas.microsoft.com/office/drawing/2014/main" xmlns="" id="{8A1CBF10-BB71-4CB4-893D-501677827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8687" y="2652382"/>
                <a:ext cx="715365" cy="535833"/>
              </a:xfrm>
              <a:prstGeom prst="rect">
                <a:avLst/>
              </a:prstGeom>
            </p:spPr>
          </p:pic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xmlns="" id="{17E7C736-1FE9-4977-9B38-B2C978B863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253347" y="2546242"/>
                <a:ext cx="301863" cy="271294"/>
              </a:xfrm>
              <a:prstGeom prst="rect">
                <a:avLst/>
              </a:prstGeom>
            </p:spPr>
          </p:pic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xmlns="" id="{B4803237-7EC3-46D2-BD77-A54AEEDDE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2333" y="2861739"/>
                <a:ext cx="362749" cy="362749"/>
              </a:xfrm>
              <a:prstGeom prst="rect">
                <a:avLst/>
              </a:prstGeom>
            </p:spPr>
          </p:pic>
          <p:sp>
            <p:nvSpPr>
              <p:cNvPr id="118" name="Rectangle: Rounded Corners 117">
                <a:extLst>
                  <a:ext uri="{FF2B5EF4-FFF2-40B4-BE49-F238E27FC236}">
                    <a16:creationId xmlns:a16="http://schemas.microsoft.com/office/drawing/2014/main" xmlns="" id="{5343D3E9-E8B5-464B-BF62-8DF59DC7D82A}"/>
                  </a:ext>
                </a:extLst>
              </p:cNvPr>
              <p:cNvSpPr/>
              <p:nvPr/>
            </p:nvSpPr>
            <p:spPr>
              <a:xfrm>
                <a:off x="4444794" y="2449539"/>
                <a:ext cx="1303958" cy="82546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xmlns="" id="{BB4EE6E5-5978-4086-90A4-6A63B164E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9968" y="4855606"/>
              <a:ext cx="288760" cy="140320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xmlns="" id="{5C3CA669-6695-42E4-8503-6C671E5A6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2574" y="4776921"/>
              <a:ext cx="648851" cy="368380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xmlns="" id="{D697173B-AD8C-4F40-B345-56DC5DC9F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5641" y="5213111"/>
              <a:ext cx="363958" cy="195499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xmlns="" id="{9AF80197-3BC6-486F-BD3D-4454C899B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807" y="5614936"/>
              <a:ext cx="309813" cy="347029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xmlns="" id="{441647FF-3807-43EF-A8B3-7A940C36D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07" t="22931" r="14584" b="25026"/>
            <a:stretch/>
          </p:blipFill>
          <p:spPr>
            <a:xfrm>
              <a:off x="4584901" y="5169618"/>
              <a:ext cx="363958" cy="281409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xmlns="" id="{5C1CC917-60C1-4530-8997-339CF11B4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209" y="4727226"/>
              <a:ext cx="496210" cy="40673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xmlns="" id="{E1FC3641-939E-43ED-901B-E22C9347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680" y="5171450"/>
              <a:ext cx="267845" cy="289562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xmlns="" id="{9AB8F250-8C04-44C5-B47C-35F3E4432A13}"/>
                </a:ext>
              </a:extLst>
            </p:cNvPr>
            <p:cNvSpPr/>
            <p:nvPr/>
          </p:nvSpPr>
          <p:spPr bwMode="auto">
            <a:xfrm>
              <a:off x="3832579" y="3826710"/>
              <a:ext cx="1824126" cy="2381293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D969F0D-67E4-4F91-852E-AFCF0C8CDF68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241" y="1781877"/>
            <a:ext cx="604560" cy="604560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FD935670-642E-427B-8DA9-85E38B0BF996}"/>
              </a:ext>
            </a:extLst>
          </p:cNvPr>
          <p:cNvSpPr txBox="1"/>
          <p:nvPr/>
        </p:nvSpPr>
        <p:spPr>
          <a:xfrm>
            <a:off x="5261241" y="2402147"/>
            <a:ext cx="547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Plan</a:t>
            </a:r>
          </a:p>
          <a:p>
            <a:pPr algn="ctr"/>
            <a:endParaRPr lang="en-US" sz="8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9E6F7EEE-18DA-45E1-81B6-11525F2D2642}"/>
              </a:ext>
            </a:extLst>
          </p:cNvPr>
          <p:cNvSpPr/>
          <p:nvPr/>
        </p:nvSpPr>
        <p:spPr bwMode="auto">
          <a:xfrm>
            <a:off x="5105448" y="1757733"/>
            <a:ext cx="853508" cy="820696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AE71ACA9-B0A4-4A0A-BBBF-13AEF6A85465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076" y="4985915"/>
            <a:ext cx="1165296" cy="630406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B256BA6D-0A50-4366-90BB-8BFCB9FEF4D0}"/>
              </a:ext>
            </a:extLst>
          </p:cNvPr>
          <p:cNvSpPr txBox="1"/>
          <p:nvPr/>
        </p:nvSpPr>
        <p:spPr>
          <a:xfrm>
            <a:off x="9055820" y="5565658"/>
            <a:ext cx="1638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Build &amp; Deploy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xmlns="" id="{DDB62066-FBA0-40D1-B803-8DC7E8335926}"/>
              </a:ext>
            </a:extLst>
          </p:cNvPr>
          <p:cNvGrpSpPr/>
          <p:nvPr/>
        </p:nvGrpSpPr>
        <p:grpSpPr>
          <a:xfrm>
            <a:off x="8863553" y="5685417"/>
            <a:ext cx="736453" cy="276999"/>
            <a:chOff x="5974210" y="2309434"/>
            <a:chExt cx="1157832" cy="686856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xmlns="" id="{C5F9EF15-8D2F-48BF-A6EE-9DE771E40C6E}"/>
                </a:ext>
              </a:extLst>
            </p:cNvPr>
            <p:cNvGrpSpPr/>
            <p:nvPr/>
          </p:nvGrpSpPr>
          <p:grpSpPr>
            <a:xfrm>
              <a:off x="6193059" y="2309434"/>
              <a:ext cx="750032" cy="547831"/>
              <a:chOff x="6626137" y="3335253"/>
              <a:chExt cx="1020276" cy="927672"/>
            </a:xfrm>
          </p:grpSpPr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xmlns="" id="{1FCAE111-D9EF-414F-BFB5-0F4E5424E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26137" y="3335253"/>
                <a:ext cx="1020276" cy="589416"/>
              </a:xfrm>
              <a:prstGeom prst="rect">
                <a:avLst/>
              </a:prstGeom>
            </p:spPr>
          </p:pic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xmlns="" id="{9A2B9140-AAD2-42C7-9F98-9C1B9B431C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8174" t="21984" r="-1384" b="18488"/>
              <a:stretch/>
            </p:blipFill>
            <p:spPr>
              <a:xfrm>
                <a:off x="6804676" y="3924669"/>
                <a:ext cx="622530" cy="338256"/>
              </a:xfrm>
              <a:prstGeom prst="rect">
                <a:avLst/>
              </a:prstGeom>
            </p:spPr>
          </p:pic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xmlns="" id="{B07A0494-9CB6-4EDB-9144-A4459F4FF26C}"/>
                </a:ext>
              </a:extLst>
            </p:cNvPr>
            <p:cNvSpPr txBox="1"/>
            <p:nvPr/>
          </p:nvSpPr>
          <p:spPr>
            <a:xfrm>
              <a:off x="5974210" y="2811624"/>
              <a:ext cx="11578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Devops Engineer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xmlns="" id="{C68D7ABA-9BD9-4E9D-8636-A0CCD3B09956}"/>
              </a:ext>
            </a:extLst>
          </p:cNvPr>
          <p:cNvGrpSpPr/>
          <p:nvPr/>
        </p:nvGrpSpPr>
        <p:grpSpPr>
          <a:xfrm>
            <a:off x="9476952" y="5883413"/>
            <a:ext cx="924969" cy="598125"/>
            <a:chOff x="6970985" y="2347265"/>
            <a:chExt cx="924969" cy="598125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xmlns="" id="{9CDE35AF-7446-49B5-B574-4CCE30C4B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486" y="2347265"/>
              <a:ext cx="468383" cy="468383"/>
            </a:xfrm>
            <a:prstGeom prst="rect">
              <a:avLst/>
            </a:prstGeom>
          </p:spPr>
        </p:pic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7FDC4B59-C0CE-4E6F-9C52-882AD60F1A65}"/>
                </a:ext>
              </a:extLst>
            </p:cNvPr>
            <p:cNvSpPr txBox="1"/>
            <p:nvPr/>
          </p:nvSpPr>
          <p:spPr>
            <a:xfrm>
              <a:off x="6970985" y="2760724"/>
              <a:ext cx="92496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Network Specialist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xmlns="" id="{9BFDFC74-DA23-4D78-A44F-4C868CE40D6C}"/>
              </a:ext>
            </a:extLst>
          </p:cNvPr>
          <p:cNvGrpSpPr/>
          <p:nvPr/>
        </p:nvGrpSpPr>
        <p:grpSpPr>
          <a:xfrm>
            <a:off x="10236437" y="5669210"/>
            <a:ext cx="928178" cy="605599"/>
            <a:chOff x="4832823" y="2209173"/>
            <a:chExt cx="853127" cy="590638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xmlns="" id="{FE48BBC5-297B-454A-A69A-3BD0D85CD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155" y="2209173"/>
              <a:ext cx="353363" cy="353363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xmlns="" id="{46E0DC4D-AF4A-4CF9-A308-6034C3DD4107}"/>
                </a:ext>
              </a:extLst>
            </p:cNvPr>
            <p:cNvSpPr txBox="1"/>
            <p:nvPr/>
          </p:nvSpPr>
          <p:spPr>
            <a:xfrm>
              <a:off x="4832823" y="2619707"/>
              <a:ext cx="853127" cy="180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Project Team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8291647B-A861-4768-92E0-2862CCE2AF0C}"/>
              </a:ext>
            </a:extLst>
          </p:cNvPr>
          <p:cNvSpPr/>
          <p:nvPr/>
        </p:nvSpPr>
        <p:spPr bwMode="auto">
          <a:xfrm>
            <a:off x="9224876" y="4848726"/>
            <a:ext cx="1429122" cy="100137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5B845798-1995-4876-89B4-FF5F21EFBA17}"/>
              </a:ext>
            </a:extLst>
          </p:cNvPr>
          <p:cNvSpPr/>
          <p:nvPr/>
        </p:nvSpPr>
        <p:spPr>
          <a:xfrm>
            <a:off x="10280871" y="3744473"/>
            <a:ext cx="1787203" cy="1455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Create dev ops pipeline for continuous CI/CD implementation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Build Docker images </a:t>
            </a:r>
          </a:p>
          <a:p>
            <a:pPr marL="152079" lvl="0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Create Infrastructure templates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Immutable Deployment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Automated Functional and Integration testing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Spinnaker Based Deployments for multi clouds/hybrid clouds</a:t>
            </a: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</a:pPr>
            <a:endParaRPr lang="en-US" sz="700" dirty="0">
              <a:solidFill>
                <a:schemeClr val="bg1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</a:pP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xmlns="" id="{2AE8D54B-1F38-472D-94E6-09246661746A}"/>
              </a:ext>
            </a:extLst>
          </p:cNvPr>
          <p:cNvSpPr/>
          <p:nvPr/>
        </p:nvSpPr>
        <p:spPr bwMode="auto">
          <a:xfrm>
            <a:off x="10332470" y="3668116"/>
            <a:ext cx="1623188" cy="11977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pic>
        <p:nvPicPr>
          <p:cNvPr id="150" name="Picture 149">
            <a:extLst>
              <a:ext uri="{FF2B5EF4-FFF2-40B4-BE49-F238E27FC236}">
                <a16:creationId xmlns:a16="http://schemas.microsoft.com/office/drawing/2014/main" xmlns="" id="{6B7EFEAB-8E45-41BF-BF4B-EDF5F072EEC8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8293" y="5507342"/>
            <a:ext cx="328935" cy="185519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xmlns="" id="{508B7122-4B3E-4E6A-A3FA-E1301D6039D1}"/>
              </a:ext>
            </a:extLst>
          </p:cNvPr>
          <p:cNvPicPr>
            <a:picLocks noChangeAspect="1"/>
          </p:cNvPicPr>
          <p:nvPr/>
        </p:nvPicPr>
        <p:blipFill rotWithShape="1"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5" t="13661" r="13092" b="13388"/>
          <a:stretch/>
        </p:blipFill>
        <p:spPr>
          <a:xfrm>
            <a:off x="11429461" y="5510469"/>
            <a:ext cx="282791" cy="145418"/>
          </a:xfrm>
          <a:prstGeom prst="rect">
            <a:avLst/>
          </a:prstGeom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xmlns="" id="{F58AA244-A9CA-40C5-A0E6-F697A8668130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7078" y="5463894"/>
            <a:ext cx="249065" cy="213192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69BD6527-15D5-43B0-A557-A0FFD227D75D}"/>
              </a:ext>
            </a:extLst>
          </p:cNvPr>
          <p:cNvGrpSpPr/>
          <p:nvPr/>
        </p:nvGrpSpPr>
        <p:grpSpPr>
          <a:xfrm>
            <a:off x="10865250" y="4924515"/>
            <a:ext cx="1233175" cy="1165628"/>
            <a:chOff x="5947176" y="4150895"/>
            <a:chExt cx="2053234" cy="1811521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xmlns="" id="{43BCE389-2716-46A2-82CD-5DB3449F4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412" b="3799"/>
            <a:stretch/>
          </p:blipFill>
          <p:spPr>
            <a:xfrm>
              <a:off x="7475583" y="5456721"/>
              <a:ext cx="287121" cy="306953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xmlns="" id="{BB5AC30A-4E98-40BC-9CEC-CA285D51E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15" y="4649220"/>
              <a:ext cx="437132" cy="179335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xmlns="" id="{C641FE8F-913C-45DC-94BB-6E9EA9ABA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39" t="17425" r="32856" b="14888"/>
            <a:stretch/>
          </p:blipFill>
          <p:spPr>
            <a:xfrm>
              <a:off x="7007460" y="5448117"/>
              <a:ext cx="299067" cy="347277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xmlns="" id="{EC08FB2A-C6FB-4099-80E4-25FF83C0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254" y="4644228"/>
              <a:ext cx="399081" cy="179335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xmlns="" id="{9F1C6CF6-D9AA-498E-BB17-A96DEB7CE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3566" y="4397663"/>
              <a:ext cx="676844" cy="117661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xmlns="" id="{22DD85D6-BF50-4498-A0E1-FDC987B51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8709" y="4617649"/>
              <a:ext cx="309995" cy="232495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xmlns="" id="{0F97B5F5-57F5-4EA8-B542-37856BA2F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0214" y="4256924"/>
              <a:ext cx="489242" cy="212068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xmlns="" id="{BFCFC907-DB56-4AFE-8876-2926C80BA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661" y="4258269"/>
              <a:ext cx="320518" cy="244226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xmlns="" id="{3EC72254-0B48-4297-B364-DC78A0E20D2D}"/>
                </a:ext>
              </a:extLst>
            </p:cNvPr>
            <p:cNvGrpSpPr/>
            <p:nvPr/>
          </p:nvGrpSpPr>
          <p:grpSpPr>
            <a:xfrm>
              <a:off x="5947176" y="5432011"/>
              <a:ext cx="1209816" cy="482051"/>
              <a:chOff x="9562984" y="4722738"/>
              <a:chExt cx="862535" cy="939383"/>
            </a:xfrm>
          </p:grpSpPr>
          <p:pic>
            <p:nvPicPr>
              <p:cNvPr id="163" name="Picture 162">
                <a:extLst>
                  <a:ext uri="{FF2B5EF4-FFF2-40B4-BE49-F238E27FC236}">
                    <a16:creationId xmlns:a16="http://schemas.microsoft.com/office/drawing/2014/main" xmlns="" id="{BD041CF3-9AC6-47D4-8365-D67B94D55F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733" r="33468" b="2871"/>
              <a:stretch/>
            </p:blipFill>
            <p:spPr>
              <a:xfrm>
                <a:off x="9690314" y="4722738"/>
                <a:ext cx="526382" cy="548471"/>
              </a:xfrm>
              <a:prstGeom prst="rect">
                <a:avLst/>
              </a:prstGeom>
            </p:spPr>
          </p:pic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xmlns="" id="{397D852E-3872-4253-99F1-6629B6B02468}"/>
                  </a:ext>
                </a:extLst>
              </p:cNvPr>
              <p:cNvSpPr txBox="1"/>
              <p:nvPr/>
            </p:nvSpPr>
            <p:spPr>
              <a:xfrm>
                <a:off x="9562984" y="5172068"/>
                <a:ext cx="862535" cy="490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latin typeface="Helvetica Neue"/>
                    <a:cs typeface="Helvetica Neue"/>
                  </a:rPr>
                  <a:t>Cloud Code</a:t>
                </a:r>
              </a:p>
            </p:txBody>
          </p: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xmlns="" id="{A8719420-C0A7-4DE3-BF81-22183535CC23}"/>
                </a:ext>
              </a:extLst>
            </p:cNvPr>
            <p:cNvSpPr/>
            <p:nvPr/>
          </p:nvSpPr>
          <p:spPr bwMode="auto">
            <a:xfrm>
              <a:off x="6062458" y="4150895"/>
              <a:ext cx="1918530" cy="1811521"/>
            </a:xfrm>
            <a:prstGeom prst="round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/>
                <a:cs typeface="ＭＳ Ｐゴシック"/>
              </a:endParaRPr>
            </a:p>
          </p:txBody>
        </p:sp>
      </p:grpSp>
      <p:sp>
        <p:nvSpPr>
          <p:cNvPr id="39" name="Arrow: Down 38">
            <a:extLst>
              <a:ext uri="{FF2B5EF4-FFF2-40B4-BE49-F238E27FC236}">
                <a16:creationId xmlns:a16="http://schemas.microsoft.com/office/drawing/2014/main" xmlns="" id="{3A239F92-8391-4AB2-8742-6FFADD2EB6CB}"/>
              </a:ext>
            </a:extLst>
          </p:cNvPr>
          <p:cNvSpPr/>
          <p:nvPr/>
        </p:nvSpPr>
        <p:spPr bwMode="auto">
          <a:xfrm>
            <a:off x="9516320" y="3153034"/>
            <a:ext cx="368226" cy="1084101"/>
          </a:xfrm>
          <a:prstGeom prst="downArrow">
            <a:avLst/>
          </a:prstGeom>
          <a:solidFill>
            <a:srgbClr val="BBD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0" name="Arrow: Left 39">
            <a:extLst>
              <a:ext uri="{FF2B5EF4-FFF2-40B4-BE49-F238E27FC236}">
                <a16:creationId xmlns:a16="http://schemas.microsoft.com/office/drawing/2014/main" xmlns="" id="{46F274DC-2CB3-4948-8900-0B20480E5899}"/>
              </a:ext>
            </a:extLst>
          </p:cNvPr>
          <p:cNvSpPr/>
          <p:nvPr/>
        </p:nvSpPr>
        <p:spPr bwMode="auto">
          <a:xfrm>
            <a:off x="6096000" y="4858817"/>
            <a:ext cx="873019" cy="380595"/>
          </a:xfrm>
          <a:prstGeom prst="leftArrow">
            <a:avLst/>
          </a:prstGeom>
          <a:solidFill>
            <a:srgbClr val="BBD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50E5949F-327F-4DBC-A1CE-1740804AEC71}"/>
              </a:ext>
            </a:extLst>
          </p:cNvPr>
          <p:cNvSpPr/>
          <p:nvPr/>
        </p:nvSpPr>
        <p:spPr>
          <a:xfrm>
            <a:off x="207051" y="5172564"/>
            <a:ext cx="161223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Monitor application health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Monitor infrastructure health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Identify bugs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Fix and deploy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Scan for security threats and </a:t>
            </a:r>
            <a:r>
              <a:rPr lang="en-US" sz="700" dirty="0" err="1">
                <a:solidFill>
                  <a:srgbClr val="002060"/>
                </a:solidFill>
              </a:rPr>
              <a:t>anamolies</a:t>
            </a:r>
            <a:r>
              <a:rPr lang="en-US" sz="700" dirty="0">
                <a:solidFill>
                  <a:srgbClr val="002060"/>
                </a:solidFill>
              </a:rPr>
              <a:t> 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Provision auto heal for environmental issues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Identify and Resolve incidents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r>
              <a:rPr lang="en-US" sz="700" dirty="0">
                <a:solidFill>
                  <a:srgbClr val="002060"/>
                </a:solidFill>
              </a:rPr>
              <a:t>Collect measures and optimize</a:t>
            </a:r>
          </a:p>
          <a:p>
            <a:pPr marL="152079" indent="-152079"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sz="700" dirty="0">
              <a:solidFill>
                <a:srgbClr val="002060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buFont typeface="Wingdings" pitchFamily="2" charset="2"/>
              <a:buChar char="ü"/>
              <a:defRPr/>
            </a:pPr>
            <a:endParaRPr lang="en-US" sz="700" dirty="0">
              <a:solidFill>
                <a:srgbClr val="002060"/>
              </a:solidFill>
            </a:endParaRPr>
          </a:p>
          <a:p>
            <a:pPr marL="152079" indent="-152079">
              <a:spcBef>
                <a:spcPts val="400"/>
              </a:spcBef>
              <a:spcAft>
                <a:spcPts val="400"/>
              </a:spcAft>
              <a:buClr>
                <a:srgbClr val="C00000"/>
              </a:buClr>
              <a:defRPr/>
            </a:pPr>
            <a:endParaRPr lang="en-US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xmlns="" id="{C258648F-B429-4525-AF9F-AFF162E65466}"/>
              </a:ext>
            </a:extLst>
          </p:cNvPr>
          <p:cNvSpPr/>
          <p:nvPr/>
        </p:nvSpPr>
        <p:spPr bwMode="auto">
          <a:xfrm>
            <a:off x="178153" y="5137775"/>
            <a:ext cx="1643865" cy="12320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xmlns="" id="{CD3392D0-3021-462B-BD12-62BB4DB86814}"/>
              </a:ext>
            </a:extLst>
          </p:cNvPr>
          <p:cNvSpPr/>
          <p:nvPr/>
        </p:nvSpPr>
        <p:spPr bwMode="auto">
          <a:xfrm>
            <a:off x="2613422" y="4923646"/>
            <a:ext cx="1489346" cy="10560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xmlns="" id="{E4B66898-B27C-4AF0-AC98-C285427F99E5}"/>
              </a:ext>
            </a:extLst>
          </p:cNvPr>
          <p:cNvGrpSpPr/>
          <p:nvPr/>
        </p:nvGrpSpPr>
        <p:grpSpPr>
          <a:xfrm>
            <a:off x="2302378" y="5883413"/>
            <a:ext cx="666724" cy="551585"/>
            <a:chOff x="9014408" y="2497570"/>
            <a:chExt cx="959353" cy="476066"/>
          </a:xfrm>
        </p:grpSpPr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xmlns="" id="{2FE5C22A-07B1-4109-B4C7-1644D3E7B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5867" y="2497570"/>
              <a:ext cx="291400" cy="291400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xmlns="" id="{84BC1FD1-82BD-4407-BF9B-4652DABFEAE6}"/>
                </a:ext>
              </a:extLst>
            </p:cNvPr>
            <p:cNvSpPr txBox="1"/>
            <p:nvPr/>
          </p:nvSpPr>
          <p:spPr>
            <a:xfrm>
              <a:off x="9014408" y="2788970"/>
              <a:ext cx="95935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User Support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73BE1140-2F06-4F47-AAA7-D95D8AA6C42E}"/>
              </a:ext>
            </a:extLst>
          </p:cNvPr>
          <p:cNvGrpSpPr/>
          <p:nvPr/>
        </p:nvGrpSpPr>
        <p:grpSpPr>
          <a:xfrm>
            <a:off x="2821989" y="6059029"/>
            <a:ext cx="922889" cy="523220"/>
            <a:chOff x="9326692" y="2593072"/>
            <a:chExt cx="1569811" cy="570301"/>
          </a:xfrm>
        </p:grpSpPr>
        <p:pic>
          <p:nvPicPr>
            <p:cNvPr id="180" name="Picture 179">
              <a:extLst>
                <a:ext uri="{FF2B5EF4-FFF2-40B4-BE49-F238E27FC236}">
                  <a16:creationId xmlns:a16="http://schemas.microsoft.com/office/drawing/2014/main" xmlns="" id="{F63FE7AC-41E7-47B8-B5F2-806834CA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8300" y="2593072"/>
              <a:ext cx="320731" cy="369838"/>
            </a:xfrm>
            <a:prstGeom prst="rect">
              <a:avLst/>
            </a:prstGeom>
          </p:spPr>
        </p:pic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xmlns="" id="{F00067E4-78B0-4567-8F74-29B19C8B3D45}"/>
                </a:ext>
              </a:extLst>
            </p:cNvPr>
            <p:cNvSpPr txBox="1"/>
            <p:nvPr/>
          </p:nvSpPr>
          <p:spPr>
            <a:xfrm>
              <a:off x="9326692" y="2978707"/>
              <a:ext cx="15698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Administrator</a:t>
              </a: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1BF542E2-37E1-4366-B1BA-65BCEC555EDD}"/>
              </a:ext>
            </a:extLst>
          </p:cNvPr>
          <p:cNvGrpSpPr/>
          <p:nvPr/>
        </p:nvGrpSpPr>
        <p:grpSpPr>
          <a:xfrm>
            <a:off x="3554261" y="5875115"/>
            <a:ext cx="807689" cy="523220"/>
            <a:chOff x="10800534" y="2569777"/>
            <a:chExt cx="914400" cy="579485"/>
          </a:xfrm>
        </p:grpSpPr>
        <p:pic>
          <p:nvPicPr>
            <p:cNvPr id="183" name="Picture 182">
              <a:extLst>
                <a:ext uri="{FF2B5EF4-FFF2-40B4-BE49-F238E27FC236}">
                  <a16:creationId xmlns:a16="http://schemas.microsoft.com/office/drawing/2014/main" xmlns="" id="{F67C2C74-903A-4B1C-9A9A-EF9D7DF40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4089" y="2569777"/>
              <a:ext cx="394819" cy="394819"/>
            </a:xfrm>
            <a:prstGeom prst="rect">
              <a:avLst/>
            </a:prstGeom>
          </p:spPr>
        </p:pic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xmlns="" id="{E1ED670A-ED10-4541-8DBC-78C5FC90BE2B}"/>
                </a:ext>
              </a:extLst>
            </p:cNvPr>
            <p:cNvSpPr txBox="1"/>
            <p:nvPr/>
          </p:nvSpPr>
          <p:spPr>
            <a:xfrm>
              <a:off x="10800534" y="2964596"/>
              <a:ext cx="91440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/>
                <a:t>AI</a:t>
              </a:r>
            </a:p>
          </p:txBody>
        </p:sp>
      </p:grpSp>
      <p:pic>
        <p:nvPicPr>
          <p:cNvPr id="186" name="Picture 185">
            <a:extLst>
              <a:ext uri="{FF2B5EF4-FFF2-40B4-BE49-F238E27FC236}">
                <a16:creationId xmlns:a16="http://schemas.microsoft.com/office/drawing/2014/main" xmlns="" id="{097D4A79-A886-42BE-9241-8F4235848C87}"/>
              </a:ext>
            </a:extLst>
          </p:cNvPr>
          <p:cNvPicPr>
            <a:picLocks noChangeAspect="1"/>
          </p:cNvPicPr>
          <p:nvPr/>
        </p:nvPicPr>
        <p:blipFill>
          <a:blip r:embed="rId5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548" y="6239395"/>
            <a:ext cx="240216" cy="219772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3E4A5018-80A2-4092-B00C-54B0380AC63D}"/>
              </a:ext>
            </a:extLst>
          </p:cNvPr>
          <p:cNvGrpSpPr/>
          <p:nvPr/>
        </p:nvGrpSpPr>
        <p:grpSpPr>
          <a:xfrm>
            <a:off x="4541242" y="5643501"/>
            <a:ext cx="935392" cy="563355"/>
            <a:chOff x="4431250" y="4041990"/>
            <a:chExt cx="935392" cy="563355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xmlns="" id="{13A4E1B4-6467-4105-9858-B0BACB593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1250" y="4092391"/>
              <a:ext cx="240216" cy="240216"/>
            </a:xfrm>
            <a:prstGeom prst="rect">
              <a:avLst/>
            </a:prstGeom>
          </p:spPr>
        </p:pic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xmlns="" id="{97CAB329-DCAD-4BE1-AEB3-E41BEFB89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998" y="4050423"/>
              <a:ext cx="248589" cy="248589"/>
            </a:xfrm>
            <a:prstGeom prst="rect">
              <a:avLst/>
            </a:prstGeom>
          </p:spPr>
        </p:pic>
        <p:pic>
          <p:nvPicPr>
            <p:cNvPr id="188" name="Picture 187">
              <a:extLst>
                <a:ext uri="{FF2B5EF4-FFF2-40B4-BE49-F238E27FC236}">
                  <a16:creationId xmlns:a16="http://schemas.microsoft.com/office/drawing/2014/main" xmlns="" id="{FEE62414-B049-4DAA-87BB-55785A86C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1" t="12031" r="13549" b="9850"/>
            <a:stretch/>
          </p:blipFill>
          <p:spPr>
            <a:xfrm>
              <a:off x="4795539" y="4348928"/>
              <a:ext cx="217509" cy="246968"/>
            </a:xfrm>
            <a:prstGeom prst="rect">
              <a:avLst/>
            </a:prstGeom>
          </p:spPr>
        </p:pic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xmlns="" id="{21E1E248-681D-4E47-A73A-6EBADBD5C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337" t="7156" r="41040" b="910"/>
            <a:stretch/>
          </p:blipFill>
          <p:spPr>
            <a:xfrm>
              <a:off x="5165449" y="4041990"/>
              <a:ext cx="195589" cy="306938"/>
            </a:xfrm>
            <a:prstGeom prst="rect">
              <a:avLst/>
            </a:prstGeom>
          </p:spPr>
        </p:pic>
        <p:pic>
          <p:nvPicPr>
            <p:cNvPr id="190" name="Picture 189">
              <a:extLst>
                <a:ext uri="{FF2B5EF4-FFF2-40B4-BE49-F238E27FC236}">
                  <a16:creationId xmlns:a16="http://schemas.microsoft.com/office/drawing/2014/main" xmlns="" id="{3092DFFC-3C19-49BE-8B89-F5E7D020F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2526" y="4407545"/>
              <a:ext cx="290740" cy="178915"/>
            </a:xfrm>
            <a:prstGeom prst="rect">
              <a:avLst/>
            </a:prstGeom>
          </p:spPr>
        </p:pic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xmlns="" id="{53DC65AA-4DF0-4882-A70D-B41F23E95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87" t="19081" r="7178" b="16633"/>
            <a:stretch/>
          </p:blipFill>
          <p:spPr>
            <a:xfrm>
              <a:off x="5155840" y="4339777"/>
              <a:ext cx="210802" cy="265568"/>
            </a:xfrm>
            <a:prstGeom prst="rect">
              <a:avLst/>
            </a:prstGeom>
          </p:spPr>
        </p:pic>
      </p:grpSp>
      <p:pic>
        <p:nvPicPr>
          <p:cNvPr id="192" name="Picture 191">
            <a:extLst>
              <a:ext uri="{FF2B5EF4-FFF2-40B4-BE49-F238E27FC236}">
                <a16:creationId xmlns:a16="http://schemas.microsoft.com/office/drawing/2014/main" xmlns="" id="{ACA888BA-0DD1-412B-843E-8EC5BC73B6E4}"/>
              </a:ext>
            </a:extLst>
          </p:cNvPr>
          <p:cNvPicPr>
            <a:picLocks noChangeAspect="1"/>
          </p:cNvPicPr>
          <p:nvPr/>
        </p:nvPicPr>
        <p:blipFill>
          <a:blip r:embed="rId6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952" y="6213468"/>
            <a:ext cx="298105" cy="296786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xmlns="" id="{93B5AACE-3D8F-4172-9E06-A252F7622DBF}"/>
              </a:ext>
            </a:extLst>
          </p:cNvPr>
          <p:cNvSpPr/>
          <p:nvPr/>
        </p:nvSpPr>
        <p:spPr bwMode="auto">
          <a:xfrm>
            <a:off x="4456984" y="5535393"/>
            <a:ext cx="1160545" cy="107565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xmlns="" id="{69056573-CCC5-482A-806F-96634D60B8E1}"/>
              </a:ext>
            </a:extLst>
          </p:cNvPr>
          <p:cNvSpPr txBox="1"/>
          <p:nvPr/>
        </p:nvSpPr>
        <p:spPr>
          <a:xfrm>
            <a:off x="2539179" y="5669210"/>
            <a:ext cx="16380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Operate/Manage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A3C42E76-D789-47B9-811C-D1DCC0175102}"/>
              </a:ext>
            </a:extLst>
          </p:cNvPr>
          <p:cNvPicPr>
            <a:picLocks noChangeAspect="1"/>
          </p:cNvPicPr>
          <p:nvPr/>
        </p:nvPicPr>
        <p:blipFill>
          <a:blip r:embed="rId6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90521" y="4985915"/>
            <a:ext cx="694341" cy="694341"/>
          </a:xfrm>
          <a:prstGeom prst="rect">
            <a:avLst/>
          </a:prstGeom>
        </p:spPr>
      </p:pic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xmlns="" id="{DD345984-B230-4851-AC36-6483C983B2D9}"/>
              </a:ext>
            </a:extLst>
          </p:cNvPr>
          <p:cNvSpPr/>
          <p:nvPr/>
        </p:nvSpPr>
        <p:spPr bwMode="auto">
          <a:xfrm>
            <a:off x="200576" y="2959968"/>
            <a:ext cx="1643865" cy="12320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xmlns="" id="{C9023124-7F47-4442-BD87-AF62F52B1602}"/>
              </a:ext>
            </a:extLst>
          </p:cNvPr>
          <p:cNvSpPr/>
          <p:nvPr/>
        </p:nvSpPr>
        <p:spPr bwMode="auto">
          <a:xfrm>
            <a:off x="2485872" y="3554517"/>
            <a:ext cx="1703637" cy="102748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xmlns="" id="{9FD11C1E-AB53-4EFA-940A-4F4B21C1F426}"/>
              </a:ext>
            </a:extLst>
          </p:cNvPr>
          <p:cNvSpPr/>
          <p:nvPr/>
        </p:nvSpPr>
        <p:spPr bwMode="auto">
          <a:xfrm>
            <a:off x="4830705" y="2906005"/>
            <a:ext cx="1643865" cy="12320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xmlns="" id="{6D4903F5-BA3F-46E9-8767-2152706A2606}"/>
              </a:ext>
            </a:extLst>
          </p:cNvPr>
          <p:cNvSpPr/>
          <p:nvPr/>
        </p:nvSpPr>
        <p:spPr bwMode="auto">
          <a:xfrm>
            <a:off x="7686528" y="2870897"/>
            <a:ext cx="1643865" cy="1232042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48" name="Arrow: Up-Down 47">
            <a:extLst>
              <a:ext uri="{FF2B5EF4-FFF2-40B4-BE49-F238E27FC236}">
                <a16:creationId xmlns:a16="http://schemas.microsoft.com/office/drawing/2014/main" xmlns="" id="{F48FDD8E-0AAC-4A16-9A73-673147A07FC4}"/>
              </a:ext>
            </a:extLst>
          </p:cNvPr>
          <p:cNvSpPr/>
          <p:nvPr/>
        </p:nvSpPr>
        <p:spPr bwMode="auto">
          <a:xfrm>
            <a:off x="1050690" y="2726129"/>
            <a:ext cx="45719" cy="1504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08" name="Arrow: Up-Down 207">
            <a:extLst>
              <a:ext uri="{FF2B5EF4-FFF2-40B4-BE49-F238E27FC236}">
                <a16:creationId xmlns:a16="http://schemas.microsoft.com/office/drawing/2014/main" xmlns="" id="{9CAE1C64-B504-4F1E-9857-9553747644D8}"/>
              </a:ext>
            </a:extLst>
          </p:cNvPr>
          <p:cNvSpPr/>
          <p:nvPr/>
        </p:nvSpPr>
        <p:spPr bwMode="auto">
          <a:xfrm>
            <a:off x="5510403" y="2673985"/>
            <a:ext cx="45719" cy="1504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2" name="Arrow: Up-Down 211">
            <a:extLst>
              <a:ext uri="{FF2B5EF4-FFF2-40B4-BE49-F238E27FC236}">
                <a16:creationId xmlns:a16="http://schemas.microsoft.com/office/drawing/2014/main" xmlns="" id="{FC619D47-1D2E-465F-A7DA-236DF16C9939}"/>
              </a:ext>
            </a:extLst>
          </p:cNvPr>
          <p:cNvSpPr/>
          <p:nvPr/>
        </p:nvSpPr>
        <p:spPr bwMode="auto">
          <a:xfrm rot="3240000">
            <a:off x="9097006" y="2563784"/>
            <a:ext cx="45719" cy="1504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Arrow: Up-Down 212">
            <a:extLst>
              <a:ext uri="{FF2B5EF4-FFF2-40B4-BE49-F238E27FC236}">
                <a16:creationId xmlns:a16="http://schemas.microsoft.com/office/drawing/2014/main" xmlns="" id="{C429061A-869C-4F97-8949-AB8053056426}"/>
              </a:ext>
            </a:extLst>
          </p:cNvPr>
          <p:cNvSpPr/>
          <p:nvPr/>
        </p:nvSpPr>
        <p:spPr bwMode="auto">
          <a:xfrm>
            <a:off x="3340701" y="4679251"/>
            <a:ext cx="45719" cy="1504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xmlns="" id="{8DBBD6CE-06FA-4793-8434-36890A60D776}"/>
              </a:ext>
            </a:extLst>
          </p:cNvPr>
          <p:cNvSpPr/>
          <p:nvPr/>
        </p:nvSpPr>
        <p:spPr bwMode="auto">
          <a:xfrm>
            <a:off x="7080561" y="5319312"/>
            <a:ext cx="1844156" cy="1214327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5" name="Arrow: Up-Down 214">
            <a:extLst>
              <a:ext uri="{FF2B5EF4-FFF2-40B4-BE49-F238E27FC236}">
                <a16:creationId xmlns:a16="http://schemas.microsoft.com/office/drawing/2014/main" xmlns="" id="{0A6425D8-C12D-4E54-B2BD-2DDF3C5A4632}"/>
              </a:ext>
            </a:extLst>
          </p:cNvPr>
          <p:cNvSpPr/>
          <p:nvPr/>
        </p:nvSpPr>
        <p:spPr bwMode="auto">
          <a:xfrm rot="3240000">
            <a:off x="9056898" y="5242822"/>
            <a:ext cx="45719" cy="150424"/>
          </a:xfrm>
          <a:prstGeom prst="up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38744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21337" y="2022522"/>
            <a:ext cx="6962691" cy="1325563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5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678EAF2EB2A409875FB4FD0133867" ma:contentTypeVersion="4" ma:contentTypeDescription="Create a new document." ma:contentTypeScope="" ma:versionID="1ed6b66213dc984c8be23abd76dab515">
  <xsd:schema xmlns:xsd="http://www.w3.org/2001/XMLSchema" xmlns:xs="http://www.w3.org/2001/XMLSchema" xmlns:p="http://schemas.microsoft.com/office/2006/metadata/properties" xmlns:ns2="037b0a41-a891-4052-8fcc-8f0acd12b3fc" xmlns:ns3="b3d32ce4-4f39-4f77-bb1c-1b07837dcb8c" targetNamespace="http://schemas.microsoft.com/office/2006/metadata/properties" ma:root="true" ma:fieldsID="331fab6d84d9df34b82506b617808b34" ns2:_="" ns3:_="">
    <xsd:import namespace="037b0a41-a891-4052-8fcc-8f0acd12b3fc"/>
    <xsd:import namespace="b3d32ce4-4f39-4f77-bb1c-1b07837dcb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7b0a41-a891-4052-8fcc-8f0acd12b3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32ce4-4f39-4f77-bb1c-1b07837dcb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02D9CF7-493C-450C-8965-1ABB80CD1F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2534E-CB3E-4395-A44E-401D0F63CCCA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b3d32ce4-4f39-4f77-bb1c-1b07837dcb8c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037b0a41-a891-4052-8fcc-8f0acd12b3fc"/>
  </ds:schemaRefs>
</ds:datastoreItem>
</file>

<file path=customXml/itemProps3.xml><?xml version="1.0" encoding="utf-8"?>
<ds:datastoreItem xmlns:ds="http://schemas.openxmlformats.org/officeDocument/2006/customXml" ds:itemID="{66743B30-B674-4551-A71B-6818AE9FB5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7b0a41-a891-4052-8fcc-8f0acd12b3fc"/>
    <ds:schemaRef ds:uri="b3d32ce4-4f39-4f77-bb1c-1b07837dcb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684</Words>
  <Application>Microsoft Office PowerPoint</Application>
  <PresentationFormat>Widescreen</PresentationFormat>
  <Paragraphs>201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ＭＳ Ｐゴシック</vt:lpstr>
      <vt:lpstr>Arial</vt:lpstr>
      <vt:lpstr>Brush Script Std</vt:lpstr>
      <vt:lpstr>Calibri</vt:lpstr>
      <vt:lpstr>Calibri Light</vt:lpstr>
      <vt:lpstr>Helvetica Neue</vt:lpstr>
      <vt:lpstr>Segoe UI</vt:lpstr>
      <vt:lpstr>Wingdings</vt:lpstr>
      <vt:lpstr>Office Theme</vt:lpstr>
      <vt:lpstr>Cloud Native Application Development Services </vt:lpstr>
      <vt:lpstr>Cloud Native Application Services</vt:lpstr>
      <vt:lpstr>Cloud Native Application Services Factory</vt:lpstr>
      <vt:lpstr>Dev Factory Life Cycle</vt:lpstr>
      <vt:lpstr>PowerPoint Presentation</vt:lpstr>
      <vt:lpstr>PowerPoint Presentation</vt:lpstr>
      <vt:lpstr>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DevOps Services</dc:title>
  <dc:creator>Prakhar Ghildyal</dc:creator>
  <cp:lastModifiedBy>Rajarathinam Sundararajan</cp:lastModifiedBy>
  <cp:revision>292</cp:revision>
  <dcterms:created xsi:type="dcterms:W3CDTF">2019-09-06T11:06:16Z</dcterms:created>
  <dcterms:modified xsi:type="dcterms:W3CDTF">2019-12-16T06:28:58Z</dcterms:modified>
</cp:coreProperties>
</file>