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284" r:id="rId2"/>
    <p:sldId id="228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oke Bhaduri" initials="AB" lastIdx="0" clrIdx="0">
    <p:extLst>
      <p:ext uri="{19B8F6BF-5375-455C-9EA6-DF929625EA0E}">
        <p15:presenceInfo xmlns:p15="http://schemas.microsoft.com/office/powerpoint/2012/main" userId="S-1-5-21-1644491937-813497703-682003330-1432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6262"/>
    <a:srgbClr val="080808"/>
    <a:srgbClr val="F7F7F7"/>
    <a:srgbClr val="7D7D7D"/>
    <a:srgbClr val="909090"/>
    <a:srgbClr val="D6EDBD"/>
    <a:srgbClr val="C4E59F"/>
    <a:srgbClr val="FFFFCC"/>
    <a:srgbClr val="FFFF99"/>
    <a:srgbClr val="264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4BD3A-3BD7-4F2C-A0AB-197DDD6F3CB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20626-F998-47FB-AB60-E63B153C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6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94091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>
                <a:solidFill>
                  <a:srgbClr val="4D4D4D"/>
                </a:solidFill>
              </a:rPr>
              <a:t>content text, 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endParaRPr lang="en-US" sz="1066" baseline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>
                <a:solidFill>
                  <a:srgbClr val="4D4D4D"/>
                </a:solidFill>
              </a:rPr>
              <a:t>content text, 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endParaRPr lang="en-US" sz="1066" baseline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>
                <a:solidFill>
                  <a:srgbClr val="4D4D4D"/>
                </a:solidFill>
              </a:rPr>
              <a:t>content text, 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endParaRPr lang="en-US" sz="1066" baseline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>
                <a:solidFill>
                  <a:srgbClr val="4D4D4D"/>
                </a:solidFill>
              </a:rPr>
              <a:t>content text, 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,</a:t>
            </a:r>
            <a:r>
              <a:rPr lang="en-US" sz="1066">
                <a:solidFill>
                  <a:srgbClr val="4D4D4D"/>
                </a:solidFill>
              </a:rPr>
              <a:t> </a:t>
            </a:r>
            <a:endParaRPr lang="en-US" sz="1066" baseline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>
                <a:solidFill>
                  <a:srgbClr val="4D4D4D"/>
                </a:solidFill>
              </a:rPr>
              <a:t>content text, 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endParaRPr lang="en-US" sz="1066" baseline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572713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/>
              <a:t>Click to edit Master text styles (Arial 18 </a:t>
            </a:r>
            <a:r>
              <a:rPr lang="en-US" err="1"/>
              <a:t>pt</a:t>
            </a:r>
            <a:r>
              <a:rPr lang="en-US"/>
              <a:t>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/>
              <a:t>Click to edit Master text styles (Arial 18 </a:t>
            </a:r>
            <a:r>
              <a:rPr lang="en-US" err="1"/>
              <a:t>pt</a:t>
            </a:r>
            <a:r>
              <a:rPr lang="en-US"/>
              <a:t>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/>
              <a:t>Click to edit Master text styles (Arial 18 </a:t>
            </a:r>
            <a:r>
              <a:rPr lang="en-US" err="1"/>
              <a:t>pt</a:t>
            </a:r>
            <a:r>
              <a:rPr lang="en-US"/>
              <a:t>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04725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/>
              <a:t>Click to edit Master text styles (Arial 16 </a:t>
            </a:r>
            <a:r>
              <a:rPr lang="en-US" err="1"/>
              <a:t>pt</a:t>
            </a:r>
            <a:r>
              <a:rPr lang="en-US"/>
              <a:t>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/>
              <a:t>Click to edit Master text styles (Arial 16 </a:t>
            </a:r>
            <a:r>
              <a:rPr lang="en-US" err="1"/>
              <a:t>pt</a:t>
            </a:r>
            <a:r>
              <a:rPr lang="en-US"/>
              <a:t>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2586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01328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358010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38304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487508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95409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SmartArt graphic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575989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SmartArt graphic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842051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01478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/>
              <a:t>Click to edit Master text styles (Arial 16 </a:t>
            </a:r>
            <a:r>
              <a:rPr lang="en-US" err="1"/>
              <a:t>pt</a:t>
            </a:r>
            <a:r>
              <a:rPr lang="en-US"/>
              <a:t>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/>
              <a:t>Click to edit Master text styles (Arial 16 </a:t>
            </a:r>
            <a:r>
              <a:rPr lang="en-US" err="1"/>
              <a:t>pt</a:t>
            </a:r>
            <a:r>
              <a:rPr lang="en-US"/>
              <a:t>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390362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>
                <a:solidFill>
                  <a:schemeClr val="bg1"/>
                </a:solidFill>
              </a:rPr>
              <a:t>Innovative Services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>
                <a:solidFill>
                  <a:schemeClr val="bg1"/>
                </a:solidFill>
              </a:rPr>
              <a:t>Delighted Customers</a:t>
            </a: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328872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984" y="217413"/>
            <a:ext cx="9965816" cy="6095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057724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ingle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6" descr="C:\Users\41207\Desktop\shutterstock_304961174 [Converted].png">
            <a:extLst>
              <a:ext uri="{FF2B5EF4-FFF2-40B4-BE49-F238E27FC236}">
                <a16:creationId xmlns:a16="http://schemas.microsoft.com/office/drawing/2014/main" xmlns="" id="{E1662A9E-7ADA-4F9C-980B-2038FD17C0F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8133743" y="2751411"/>
            <a:ext cx="6630925" cy="148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 bwMode="auto">
          <a:xfrm>
            <a:off x="8035799" y="0"/>
            <a:ext cx="4156202" cy="687474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6000"/>
                  <a:lumOff val="4000"/>
                  <a:alpha val="75000"/>
                </a:schemeClr>
              </a:gs>
              <a:gs pos="100000">
                <a:schemeClr val="bg1">
                  <a:alpha val="4000"/>
                </a:schemeClr>
              </a:gs>
            </a:gsLst>
            <a:lin ang="162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41" name="Rectangle 40"/>
          <p:cNvSpPr/>
          <p:nvPr userDrawn="1"/>
        </p:nvSpPr>
        <p:spPr bwMode="auto">
          <a:xfrm>
            <a:off x="0" y="293999"/>
            <a:ext cx="388815" cy="475256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525453" y="316183"/>
            <a:ext cx="8389941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defRPr sz="28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xmlns="" id="{574AE691-E39A-4EAE-BF25-DF63012E259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88807" y="254377"/>
            <a:ext cx="945120" cy="508599"/>
            <a:chOff x="301" y="1068"/>
            <a:chExt cx="1403" cy="755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9AE8C9AB-86D7-4568-AFEF-A48F637779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6E00D231-E2F8-44C5-ADB6-B4B6C6BCBB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xmlns="" id="{8087EC1E-A4CD-44D5-B37A-9D39DC4BC5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xmlns="" id="{4482F556-DFF9-4E76-BF2B-4D8B24F3BC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xmlns="" id="{F373D391-57DA-458E-BA70-469FA29625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xmlns="" id="{873D934E-153B-4406-BEB8-66C424DB80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xmlns="" id="{A4D7737C-BFBA-4B11-8F9D-3C48E44F4C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xmlns="" id="{D3C1BC85-6123-46E1-BCD0-2D38BC4622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xmlns="" id="{FAFBBACC-E94A-4A6E-B318-001B7245DC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xmlns="" id="{8AA9C8C6-F211-4B3C-B5ED-56F53724CF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xmlns="" id="{F2972E3C-6D71-4ABB-A44C-EFD7E70F0D5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xmlns="" id="{4A9A316A-B35A-4EE6-937E-8995E68CC2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xmlns="" id="{2DB9A5E9-2101-4E07-940D-DAA18F0600E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xmlns="" id="{52F5DBF8-A642-4767-9E20-034EFDAF44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xmlns="" id="{D8D0FA6F-DF72-4B62-A857-2D1565397E3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xmlns="" id="{2EA35DD0-2E5A-47AE-8D98-51B92817E5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7" name="Picture 12" descr="C:\Users\41207\Desktop\2000px-Jabil_Circuit_Logo.sv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49703" y="422284"/>
            <a:ext cx="1016382" cy="17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/>
          <p:cNvCxnSpPr/>
          <p:nvPr userDrawn="1"/>
        </p:nvCxnSpPr>
        <p:spPr bwMode="auto">
          <a:xfrm>
            <a:off x="10804794" y="254377"/>
            <a:ext cx="0" cy="5085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7"/>
          <p:cNvSpPr/>
          <p:nvPr userDrawn="1"/>
        </p:nvSpPr>
        <p:spPr bwMode="auto">
          <a:xfrm>
            <a:off x="0" y="293999"/>
            <a:ext cx="258880" cy="47525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52EBB542-E7C9-418B-8745-08942B3D6F0E}"/>
              </a:ext>
            </a:extLst>
          </p:cNvPr>
          <p:cNvGrpSpPr/>
          <p:nvPr userDrawn="1"/>
        </p:nvGrpSpPr>
        <p:grpSpPr>
          <a:xfrm flipH="1">
            <a:off x="725714" y="6627358"/>
            <a:ext cx="7589520" cy="96030"/>
            <a:chOff x="-1940171" y="727815"/>
            <a:chExt cx="11388157" cy="96030"/>
          </a:xfrm>
        </p:grpSpPr>
        <p:sp>
          <p:nvSpPr>
            <p:cNvPr id="32" name="Rounded Rectangle 1">
              <a:extLst>
                <a:ext uri="{FF2B5EF4-FFF2-40B4-BE49-F238E27FC236}">
                  <a16:creationId xmlns:a16="http://schemas.microsoft.com/office/drawing/2014/main" xmlns="" id="{BDA42546-D6FC-45DE-AC95-EB5AB0AB1162}"/>
                </a:ext>
              </a:extLst>
            </p:cNvPr>
            <p:cNvSpPr/>
            <p:nvPr userDrawn="1"/>
          </p:nvSpPr>
          <p:spPr bwMode="auto">
            <a:xfrm>
              <a:off x="-1940171" y="727815"/>
              <a:ext cx="10972800" cy="9603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005AAB"/>
                </a:gs>
                <a:gs pos="0">
                  <a:srgbClr val="00CE8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B2E374C2-5800-4C5F-9B47-559434F7543E}"/>
                </a:ext>
              </a:extLst>
            </p:cNvPr>
            <p:cNvSpPr/>
            <p:nvPr userDrawn="1"/>
          </p:nvSpPr>
          <p:spPr bwMode="auto">
            <a:xfrm>
              <a:off x="9087446" y="727816"/>
              <a:ext cx="96029" cy="96029"/>
            </a:xfrm>
            <a:prstGeom prst="ellipse">
              <a:avLst/>
            </a:prstGeom>
            <a:solidFill>
              <a:srgbClr val="00CE8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solidFill>
                  <a:srgbClr val="002F5F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88756B6C-9495-43A1-A0A6-AE29BC6AD4E3}"/>
                </a:ext>
              </a:extLst>
            </p:cNvPr>
            <p:cNvSpPr/>
            <p:nvPr userDrawn="1"/>
          </p:nvSpPr>
          <p:spPr bwMode="auto">
            <a:xfrm>
              <a:off x="9218407" y="727816"/>
              <a:ext cx="96029" cy="96029"/>
            </a:xfrm>
            <a:prstGeom prst="ellipse">
              <a:avLst/>
            </a:prstGeom>
            <a:solidFill>
              <a:srgbClr val="005AA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solidFill>
                  <a:srgbClr val="002F5F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9A4B3F92-8A71-45F3-BD2D-3C4CD613C88E}"/>
                </a:ext>
              </a:extLst>
            </p:cNvPr>
            <p:cNvSpPr/>
            <p:nvPr userDrawn="1"/>
          </p:nvSpPr>
          <p:spPr bwMode="auto">
            <a:xfrm>
              <a:off x="9351957" y="727816"/>
              <a:ext cx="96029" cy="96029"/>
            </a:xfrm>
            <a:prstGeom prst="ellipse">
              <a:avLst/>
            </a:prstGeom>
            <a:solidFill>
              <a:srgbClr val="43B7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>
                <a:solidFill>
                  <a:srgbClr val="002F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569137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"/>
          <a:stretch/>
        </p:blipFill>
        <p:spPr>
          <a:xfrm flipH="1">
            <a:off x="0" y="0"/>
            <a:ext cx="12187737" cy="6858000"/>
          </a:xfrm>
          <a:prstGeom prst="rect">
            <a:avLst/>
          </a:prstGeom>
        </p:spPr>
      </p:pic>
      <p:sp>
        <p:nvSpPr>
          <p:cNvPr id="34" name="Rectangle 33"/>
          <p:cNvSpPr/>
          <p:nvPr userDrawn="1"/>
        </p:nvSpPr>
        <p:spPr bwMode="auto">
          <a:xfrm>
            <a:off x="0" y="6766560"/>
            <a:ext cx="12192000" cy="91440"/>
          </a:xfrm>
          <a:prstGeom prst="rect">
            <a:avLst/>
          </a:prstGeom>
          <a:solidFill>
            <a:srgbClr val="FF87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0" y="0"/>
            <a:ext cx="12188952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35" name="Round Same Side Corner Rectangle 34"/>
          <p:cNvSpPr/>
          <p:nvPr userDrawn="1"/>
        </p:nvSpPr>
        <p:spPr>
          <a:xfrm rot="5400000">
            <a:off x="752387" y="-455388"/>
            <a:ext cx="849748" cy="235452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2" y="428979"/>
            <a:ext cx="2098158" cy="542571"/>
          </a:xfrm>
          <a:prstGeom prst="rect">
            <a:avLst/>
          </a:prstGeom>
        </p:spPr>
      </p:pic>
      <p:sp>
        <p:nvSpPr>
          <p:cNvPr id="33" name="Rectangle 32"/>
          <p:cNvSpPr/>
          <p:nvPr userDrawn="1"/>
        </p:nvSpPr>
        <p:spPr bwMode="auto">
          <a:xfrm>
            <a:off x="4841823" y="4502491"/>
            <a:ext cx="7350176" cy="1141944"/>
          </a:xfrm>
          <a:prstGeom prst="rect">
            <a:avLst/>
          </a:prstGeom>
          <a:solidFill>
            <a:schemeClr val="bg2">
              <a:lumMod val="5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5186597" y="4502492"/>
            <a:ext cx="6701357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268051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/>
              <a:t>Click to edit Master text styles (Arial 18 </a:t>
            </a:r>
            <a:r>
              <a:rPr lang="en-US" err="1"/>
              <a:t>pt</a:t>
            </a:r>
            <a:r>
              <a:rPr lang="en-US"/>
              <a:t>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/>
              <a:t>Click to edit Master text styles (Arial 18 </a:t>
            </a:r>
            <a:r>
              <a:rPr lang="en-US" err="1"/>
              <a:t>pt</a:t>
            </a:r>
            <a:r>
              <a:rPr lang="en-US"/>
              <a:t>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792078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253355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56842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656277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914654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>
                <a:solidFill>
                  <a:srgbClr val="4D4D4D"/>
                </a:solidFill>
              </a:rPr>
              <a:t>content text, 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>
                <a:solidFill>
                  <a:srgbClr val="4D4D4D"/>
                </a:solidFill>
              </a:rPr>
              <a:t>content text, 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endParaRPr lang="en-US" sz="1066" baseline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>
                <a:solidFill>
                  <a:srgbClr val="4D4D4D"/>
                </a:solidFill>
              </a:rPr>
              <a:t>content text, 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endParaRPr lang="en-US" sz="1066" baseline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1493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>
                <a:solidFill>
                  <a:srgbClr val="4D4D4D"/>
                </a:solidFill>
              </a:rPr>
              <a:t>content text, 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endParaRPr lang="en-US" sz="1066" baseline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>
                <a:solidFill>
                  <a:srgbClr val="4D4D4D"/>
                </a:solidFill>
              </a:rPr>
              <a:t>content text, 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endParaRPr lang="en-US" sz="1066" baseline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>
                <a:solidFill>
                  <a:srgbClr val="4D4D4D"/>
                </a:solidFill>
              </a:rPr>
              <a:t>content text, 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endParaRPr lang="en-US" sz="1066" baseline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>
                <a:solidFill>
                  <a:srgbClr val="4D4D4D"/>
                </a:solidFill>
              </a:rPr>
              <a:t>content text, 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r>
              <a:rPr lang="en-US" sz="1066" baseline="0">
                <a:solidFill>
                  <a:srgbClr val="4D4D4D"/>
                </a:solidFill>
              </a:rPr>
              <a:t>content text,</a:t>
            </a:r>
            <a:r>
              <a:rPr lang="en-US" sz="1066">
                <a:solidFill>
                  <a:srgbClr val="4D4D4D"/>
                </a:solidFill>
              </a:rPr>
              <a:t> </a:t>
            </a:r>
            <a:endParaRPr lang="en-US" sz="1066" baseline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602944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>
                <a:solidFill>
                  <a:sysClr val="windowText" lastClr="000000"/>
                </a:solidFill>
              </a:rPr>
              <a:t>© Hexaware Technologies. All rights reserved. </a:t>
            </a: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158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4" r:id="rId22"/>
    <p:sldLayoutId id="2147483685" r:id="rId23"/>
    <p:sldLayoutId id="2147483686" r:id="rId24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EB39BFC0-8066-406D-A2E2-6552042CF8BF}"/>
              </a:ext>
            </a:extLst>
          </p:cNvPr>
          <p:cNvSpPr/>
          <p:nvPr/>
        </p:nvSpPr>
        <p:spPr bwMode="auto">
          <a:xfrm>
            <a:off x="148046" y="975358"/>
            <a:ext cx="4423954" cy="5512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BA9A50-9B2C-4775-89B8-9E1C854A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932" y="199325"/>
            <a:ext cx="9965816" cy="6095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Migration of SQL data to Azure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EF73840-2D48-4D95-B56D-BFEA5DD03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618" y="1308805"/>
            <a:ext cx="1015975" cy="5362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03F7FC9-B3DF-4482-BEDD-A4D5F141A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748" y="1346931"/>
            <a:ext cx="872699" cy="4712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FF548B5-83EF-45D0-8C35-A86AEE8C2B45}"/>
              </a:ext>
            </a:extLst>
          </p:cNvPr>
          <p:cNvSpPr txBox="1"/>
          <p:nvPr/>
        </p:nvSpPr>
        <p:spPr>
          <a:xfrm>
            <a:off x="3027581" y="1842333"/>
            <a:ext cx="1544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Pre-Migration – Azure Assessment Tool Report With Recommendations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30416CC-B9DE-49F3-82BC-35E3852AED58}"/>
              </a:ext>
            </a:extLst>
          </p:cNvPr>
          <p:cNvSpPr txBox="1"/>
          <p:nvPr/>
        </p:nvSpPr>
        <p:spPr>
          <a:xfrm>
            <a:off x="404768" y="3288014"/>
            <a:ext cx="1585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Use Azure Database Migration Service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5300E64-5532-4D78-98F8-B37918234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41" y="2521991"/>
            <a:ext cx="790286" cy="7660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5159E79-A734-4A68-9CDA-6BFB177E332A}"/>
              </a:ext>
            </a:extLst>
          </p:cNvPr>
          <p:cNvSpPr txBox="1"/>
          <p:nvPr/>
        </p:nvSpPr>
        <p:spPr>
          <a:xfrm>
            <a:off x="369932" y="4464157"/>
            <a:ext cx="1657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Azure SQL DB/ Managed Instance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1007AB24-EA70-46E0-941E-71DE3455E3FF}"/>
              </a:ext>
            </a:extLst>
          </p:cNvPr>
          <p:cNvGrpSpPr/>
          <p:nvPr/>
        </p:nvGrpSpPr>
        <p:grpSpPr>
          <a:xfrm>
            <a:off x="2142647" y="2560973"/>
            <a:ext cx="1328753" cy="934171"/>
            <a:chOff x="3562427" y="2780081"/>
            <a:chExt cx="1627043" cy="93417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6F74E352-693C-4553-A5C7-D38271F20DCF}"/>
                </a:ext>
              </a:extLst>
            </p:cNvPr>
            <p:cNvSpPr txBox="1"/>
            <p:nvPr/>
          </p:nvSpPr>
          <p:spPr>
            <a:xfrm>
              <a:off x="3562427" y="3314142"/>
              <a:ext cx="16270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75000"/>
                    </a:schemeClr>
                  </a:solidFill>
                </a:rPr>
                <a:t>Backup to Azure Storage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5551F84F-B899-4299-923A-0D4222BBF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6835" y="2780081"/>
              <a:ext cx="699781" cy="588309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B2808F2-19AE-442A-86FB-775B5147778A}"/>
              </a:ext>
            </a:extLst>
          </p:cNvPr>
          <p:cNvSpPr txBox="1"/>
          <p:nvPr/>
        </p:nvSpPr>
        <p:spPr>
          <a:xfrm>
            <a:off x="1990310" y="4470231"/>
            <a:ext cx="1657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Azure SQL Managed Instance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BC3D0036-B897-43D1-A24A-A47B8C54D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395" y="5312495"/>
            <a:ext cx="872699" cy="4712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28929CF-7C6B-4FEF-BAA6-1D7951E2974C}"/>
              </a:ext>
            </a:extLst>
          </p:cNvPr>
          <p:cNvSpPr txBox="1"/>
          <p:nvPr/>
        </p:nvSpPr>
        <p:spPr>
          <a:xfrm>
            <a:off x="685208" y="5840480"/>
            <a:ext cx="2796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Post-Migration – Functional &amp; Performance Test with Report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xmlns="" id="{94A76903-9092-4C52-BA09-B2E43B37C335}"/>
              </a:ext>
            </a:extLst>
          </p:cNvPr>
          <p:cNvCxnSpPr>
            <a:stCxn id="3" idx="2"/>
            <a:endCxn id="7" idx="0"/>
          </p:cNvCxnSpPr>
          <p:nvPr/>
        </p:nvCxnSpPr>
        <p:spPr bwMode="auto">
          <a:xfrm rot="5400000">
            <a:off x="1233764" y="1744148"/>
            <a:ext cx="676963" cy="87872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xmlns="" id="{92DE57D0-92FD-40EE-9DBD-9DA19CA50658}"/>
              </a:ext>
            </a:extLst>
          </p:cNvPr>
          <p:cNvCxnSpPr>
            <a:stCxn id="3" idx="2"/>
            <a:endCxn id="8" idx="0"/>
          </p:cNvCxnSpPr>
          <p:nvPr/>
        </p:nvCxnSpPr>
        <p:spPr bwMode="auto">
          <a:xfrm rot="16200000" flipH="1">
            <a:off x="2092493" y="1764140"/>
            <a:ext cx="715945" cy="877719"/>
          </a:xfrm>
          <a:prstGeom prst="bentConnector3">
            <a:avLst>
              <a:gd name="adj1" fmla="val 4878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A4CF9A64-06F0-403A-A6AB-F9F8F4B1D32B}"/>
              </a:ext>
            </a:extLst>
          </p:cNvPr>
          <p:cNvCxnSpPr>
            <a:cxnSpLocks/>
            <a:stCxn id="6" idx="2"/>
            <a:endCxn id="57" idx="0"/>
          </p:cNvCxnSpPr>
          <p:nvPr/>
        </p:nvCxnSpPr>
        <p:spPr bwMode="auto">
          <a:xfrm>
            <a:off x="1197539" y="3688124"/>
            <a:ext cx="0" cy="3131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392F3665-0D92-4897-A8C7-50CB22F82C6E}"/>
              </a:ext>
            </a:extLst>
          </p:cNvPr>
          <p:cNvCxnSpPr>
            <a:cxnSpLocks/>
            <a:stCxn id="9" idx="2"/>
            <a:endCxn id="59" idx="0"/>
          </p:cNvCxnSpPr>
          <p:nvPr/>
        </p:nvCxnSpPr>
        <p:spPr bwMode="auto">
          <a:xfrm>
            <a:off x="2807024" y="3495144"/>
            <a:ext cx="11307" cy="5208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xmlns="" id="{55542583-B986-4AD2-82EB-302951AEB1C6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 bwMode="auto">
          <a:xfrm rot="16200000" flipH="1">
            <a:off x="1377668" y="4685418"/>
            <a:ext cx="448228" cy="80592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C1025D33-1BBC-44BC-B9E9-3F50F7ADA6EC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 bwMode="auto">
          <a:xfrm rot="5400000">
            <a:off x="2190894" y="4684192"/>
            <a:ext cx="442154" cy="8144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D6F83A0D-1D28-4FBB-9A6F-53E35CCE46D2}"/>
              </a:ext>
            </a:extLst>
          </p:cNvPr>
          <p:cNvCxnSpPr>
            <a:stCxn id="3" idx="3"/>
            <a:endCxn id="4" idx="1"/>
          </p:cNvCxnSpPr>
          <p:nvPr/>
        </p:nvCxnSpPr>
        <p:spPr bwMode="auto">
          <a:xfrm>
            <a:off x="2519593" y="1576917"/>
            <a:ext cx="911155" cy="56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929B6488-8682-4139-BD2B-AA9602CF19A7}"/>
              </a:ext>
            </a:extLst>
          </p:cNvPr>
          <p:cNvSpPr/>
          <p:nvPr/>
        </p:nvSpPr>
        <p:spPr>
          <a:xfrm>
            <a:off x="4760761" y="1001485"/>
            <a:ext cx="6969685" cy="5512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 anchorCtr="0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100" dirty="0">
                <a:solidFill>
                  <a:srgbClr val="4D4D4D"/>
                </a:solidFill>
              </a:rPr>
              <a:t>Azure Migration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4D4D4D"/>
                </a:solidFill>
              </a:rPr>
              <a:t>Pre-migration -&gt; Discover -&gt; Assess -&gt; Convert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4D4D4D"/>
                </a:solidFill>
              </a:rPr>
              <a:t>During assessment, Team will desired the azure database  or managed instance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4D4D4D"/>
                </a:solidFill>
              </a:rPr>
              <a:t>During assessment, team will understand existing database design, version of SQL in use, expected to-be state and come up with detailed plan for migration to Azure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4D4D4D"/>
                </a:solidFill>
              </a:rPr>
              <a:t>Hexaware can explore utilizing its Cloud EDMA framework jointly developed by Microsoft and Hexaware to enable any cloud based data warehouse capability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4D4D4D"/>
                </a:solidFill>
              </a:rPr>
              <a:t>Migration -&gt; Migrate schema, data, and objects -&gt; Sync data -&gt; Cutover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4D4D4D"/>
                </a:solidFill>
              </a:rPr>
              <a:t>Use of Microsoft tools and best practices for Migration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4D4D4D"/>
                </a:solidFill>
              </a:rPr>
              <a:t>Post-migration -&gt; Remediate applications -&gt;Perform Tests -&gt;Optimize	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4D4D4D"/>
                </a:solidFill>
              </a:rPr>
              <a:t>After Post-migration, We will desired right instance size of azure database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4D4D4D"/>
                </a:solidFill>
              </a:rPr>
              <a:t>Configure Azure feature like Geo replication, Encryption, Backup Policy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4D4D4D"/>
                </a:solidFill>
              </a:rPr>
              <a:t>Limitation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4D4D4D"/>
                </a:solidFill>
              </a:rPr>
              <a:t>Azure SQL Managed Instance support most of feature in on prime SQL server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4D4D4D"/>
                </a:solidFill>
              </a:rPr>
              <a:t>Azure SQL DB is Fully PaaS Platform, it has many deprecated feature compare to on prime SQL server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4D4D4D"/>
                </a:solidFill>
              </a:rPr>
              <a:t>Azure Data Migration Service support after SQL Server 2005 version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4D4D4D"/>
                </a:solidFill>
              </a:rPr>
              <a:t>Azure Native Restore support after SQL Server 2012 SP 1 later version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4D4D4D"/>
                </a:solidFill>
              </a:rPr>
              <a:t>If SQL Server Database is older version 2005 or older, then Migrate to SQL server 2012 or latest version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4D4D4D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4D4D4D"/>
              </a:solidFill>
            </a:endParaRPr>
          </a:p>
        </p:txBody>
      </p:sp>
      <p:pic>
        <p:nvPicPr>
          <p:cNvPr id="57" name="Picture 5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558A332-066D-4123-A589-683F25F1C8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83" y="4001265"/>
            <a:ext cx="541311" cy="541311"/>
          </a:xfrm>
          <a:prstGeom prst="rect">
            <a:avLst/>
          </a:prstGeom>
        </p:spPr>
      </p:pic>
      <p:pic>
        <p:nvPicPr>
          <p:cNvPr id="59" name="Picture 58" descr="A close up of a sign&#10;&#10;Description automatically generated">
            <a:extLst>
              <a:ext uri="{FF2B5EF4-FFF2-40B4-BE49-F238E27FC236}">
                <a16:creationId xmlns:a16="http://schemas.microsoft.com/office/drawing/2014/main" xmlns="" id="{85E3138E-1D16-4A87-BA3A-1D80615BA39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962" y="4016038"/>
            <a:ext cx="538738" cy="53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914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36BE2B-E047-4303-B41F-925940D8A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Hexaware SQL Migration Approach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6EB70C4-CB53-4CA8-95EF-73261A1941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4984" y="1099127"/>
            <a:ext cx="11669925" cy="539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2990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6787</TotalTime>
  <Words>149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ＭＳ Ｐゴシック</vt:lpstr>
      <vt:lpstr>Arial</vt:lpstr>
      <vt:lpstr>Brush Script Std</vt:lpstr>
      <vt:lpstr>Calibri</vt:lpstr>
      <vt:lpstr>Helvetica Condensed</vt:lpstr>
      <vt:lpstr>HelveticaNeue Condensed</vt:lpstr>
      <vt:lpstr>Times</vt:lpstr>
      <vt:lpstr>Wingdings</vt:lpstr>
      <vt:lpstr>Blank Presentation</vt:lpstr>
      <vt:lpstr>Migration of SQL data to Azure</vt:lpstr>
      <vt:lpstr>Hexaware SQL Migration Approach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 PACE Upgrade / Migration</dc:title>
  <dc:creator>Aloke Bhaduri</dc:creator>
  <cp:lastModifiedBy>Rajarathinam Sundararajan</cp:lastModifiedBy>
  <cp:revision>547</cp:revision>
  <dcterms:created xsi:type="dcterms:W3CDTF">2018-12-06T15:12:09Z</dcterms:created>
  <dcterms:modified xsi:type="dcterms:W3CDTF">2020-06-08T11:46:55Z</dcterms:modified>
</cp:coreProperties>
</file>